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D73AD6-2DE0-46CC-9D09-ECC9D4573B58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A7BB55-A6C9-4C09-BBA0-82E63B9F7C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041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Beautiful</a:t>
            </a:r>
            <a:r>
              <a:rPr lang="en-US" baseline="0" dirty="0"/>
              <a:t> Chance </a:t>
            </a:r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7BB55-A6C9-4C09-BBA0-82E63B9F7C6D}" type="slidenum">
              <a:rPr lang="ar-IQ" smtClean="0"/>
              <a:t>20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022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94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717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74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339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932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43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75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059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03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786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605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2F8C-8D13-447E-90F3-0B2488354D5E}" type="datetimeFigureOut">
              <a:rPr lang="ar-IQ" smtClean="0"/>
              <a:t>02/04/1444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36315-AB32-42F3-850B-70C4FD42F47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97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/>
                <a:latin typeface="Times New Roman"/>
                <a:ea typeface="Times New Roman"/>
              </a:rPr>
              <a:t>11.1. Introducing </a:t>
            </a:r>
            <a:r>
              <a:rPr lang="en-US" b="1" dirty="0" err="1">
                <a:effectLst/>
                <a:latin typeface="Times New Roman"/>
                <a:ea typeface="Times New Roman"/>
              </a:rPr>
              <a:t>Gregor</a:t>
            </a:r>
            <a:r>
              <a:rPr lang="en-US" b="1" dirty="0">
                <a:effectLst/>
                <a:latin typeface="Times New Roman"/>
                <a:ea typeface="Times New Roman"/>
              </a:rPr>
              <a:t> Mendel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A. </a:t>
            </a:r>
            <a:r>
              <a:rPr lang="en-US" dirty="0" err="1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Gregor</a:t>
            </a:r>
            <a:r>
              <a:rPr lang="en-US" dirty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Mendel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48904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643622"/>
            <a:ext cx="86409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4.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After cross-pollination, all individuals of the F</a:t>
            </a:r>
            <a:r>
              <a:rPr lang="en-US" sz="2400" baseline="-25000" dirty="0">
                <a:latin typeface="Times New Roman"/>
                <a:ea typeface="Times New Roman"/>
              </a:rPr>
              <a:t>1</a:t>
            </a:r>
            <a:r>
              <a:rPr lang="en-US" sz="2400" dirty="0">
                <a:latin typeface="Times New Roman"/>
                <a:ea typeface="Times New Roman"/>
              </a:rPr>
              <a:t> generation had one of each type of </a:t>
            </a:r>
            <a:r>
              <a:rPr lang="en-US" sz="2400" u="sng" dirty="0">
                <a:latin typeface="Times New Roman"/>
                <a:ea typeface="Times New Roman"/>
              </a:rPr>
              <a:t>allele</a:t>
            </a:r>
            <a:r>
              <a:rPr lang="en-US" sz="2400" dirty="0">
                <a:latin typeface="Times New Roman"/>
                <a:ea typeface="Times New Roman"/>
              </a:rPr>
              <a:t> or </a:t>
            </a:r>
            <a:r>
              <a:rPr lang="en-US" sz="2400" u="sng" dirty="0">
                <a:latin typeface="Times New Roman"/>
                <a:ea typeface="Times New Roman"/>
              </a:rPr>
              <a:t>factor</a:t>
            </a:r>
            <a:r>
              <a:rPr lang="en-US" sz="2400" dirty="0">
                <a:latin typeface="Times New Roman"/>
                <a:ea typeface="Times New Roman"/>
              </a:rPr>
              <a:t>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a.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b="1" dirty="0">
                <a:latin typeface="Times New Roman"/>
                <a:ea typeface="Times New Roman"/>
              </a:rPr>
              <a:t>Heterozygous </a:t>
            </a:r>
            <a:r>
              <a:rPr lang="en-US" sz="2400" dirty="0">
                <a:latin typeface="Times New Roman"/>
                <a:ea typeface="Times New Roman"/>
              </a:rPr>
              <a:t>genotypes possess one of each allele for a particular trait.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b.</a:t>
            </a:r>
            <a:r>
              <a:rPr lang="en-US" sz="2400" dirty="0">
                <a:latin typeface="Times New Roman"/>
                <a:ea typeface="Times New Roman"/>
              </a:rPr>
              <a:t> The allele not expressed in a heterozygote is a recessive allele.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5.</a:t>
            </a:r>
            <a:r>
              <a:rPr lang="en-US" sz="2400" dirty="0">
                <a:latin typeface="Times New Roman"/>
                <a:ea typeface="Times New Roman"/>
              </a:rPr>
              <a:t> Two organisms with different allele combinations can have same outward appearance (e.g., </a:t>
            </a:r>
            <a:r>
              <a:rPr lang="en-US" sz="2400" i="1" dirty="0">
                <a:latin typeface="Times New Roman"/>
                <a:ea typeface="Times New Roman"/>
              </a:rPr>
              <a:t>TT</a:t>
            </a:r>
            <a:r>
              <a:rPr lang="en-US" sz="2400" dirty="0">
                <a:latin typeface="Times New Roman"/>
                <a:ea typeface="Times New Roman"/>
              </a:rPr>
              <a:t> and </a:t>
            </a:r>
            <a:r>
              <a:rPr lang="en-US" sz="2400" i="1" dirty="0" err="1">
                <a:latin typeface="Times New Roman"/>
                <a:ea typeface="Times New Roman"/>
              </a:rPr>
              <a:t>Tt</a:t>
            </a:r>
            <a:r>
              <a:rPr lang="en-US" sz="2400" dirty="0">
                <a:latin typeface="Times New Roman"/>
                <a:ea typeface="Times New Roman"/>
              </a:rPr>
              <a:t> pea plants are both tall; therefore, it is necessary to distinguish between alleles and appearance of organism). 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solidFill>
                  <a:schemeClr val="accent1"/>
                </a:solidFill>
                <a:latin typeface="Times New Roman"/>
                <a:ea typeface="Times New Roman"/>
              </a:rPr>
              <a:t>a.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b="1" dirty="0">
                <a:latin typeface="Times New Roman"/>
                <a:ea typeface="Times New Roman"/>
              </a:rPr>
              <a:t>Genotype</a:t>
            </a:r>
            <a:r>
              <a:rPr lang="en-US" sz="2400" dirty="0">
                <a:latin typeface="Times New Roman"/>
                <a:ea typeface="Times New Roman"/>
              </a:rPr>
              <a:t> refers to the alleles an individual receives at fertilization.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solidFill>
                  <a:srgbClr val="00B0F0"/>
                </a:solidFill>
                <a:latin typeface="Times New Roman"/>
                <a:ea typeface="Times New Roman"/>
              </a:rPr>
              <a:t>b.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b="1" dirty="0">
                <a:latin typeface="Times New Roman"/>
                <a:ea typeface="Times New Roman"/>
              </a:rPr>
              <a:t>Phenotype</a:t>
            </a:r>
            <a:r>
              <a:rPr lang="en-US" sz="2400" dirty="0">
                <a:latin typeface="Times New Roman"/>
                <a:ea typeface="Times New Roman"/>
              </a:rPr>
              <a:t> refers to the physical appearance of the individual.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 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7055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60648"/>
            <a:ext cx="864096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/>
                <a:ea typeface="Times New Roman"/>
              </a:rPr>
              <a:t>D. Doing Monohybrid Genetics Problems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600" dirty="0">
                <a:latin typeface="Times New Roman"/>
                <a:ea typeface="Times New Roman"/>
              </a:rPr>
              <a:t>1. First determine which characteristic is dominant; then code the alleles involved.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600" dirty="0">
                <a:latin typeface="Times New Roman"/>
                <a:ea typeface="Times New Roman"/>
              </a:rPr>
              <a:t>2. </a:t>
            </a: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</a:rPr>
              <a:t>Determine genotype and gametes for both parents; an individual has </a:t>
            </a:r>
            <a:r>
              <a:rPr lang="en-US" sz="3600" u="sng" dirty="0">
                <a:solidFill>
                  <a:srgbClr val="FF0000"/>
                </a:solidFill>
                <a:latin typeface="Times New Roman"/>
                <a:ea typeface="Times New Roman"/>
              </a:rPr>
              <a:t>two alleles </a:t>
            </a: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</a:rPr>
              <a:t>for each trait; </a:t>
            </a:r>
            <a:r>
              <a:rPr lang="en-US" sz="3600" u="sng" dirty="0">
                <a:solidFill>
                  <a:srgbClr val="FF0000"/>
                </a:solidFill>
                <a:latin typeface="Times New Roman"/>
                <a:ea typeface="Times New Roman"/>
              </a:rPr>
              <a:t>each gamete has only one allele for each trait.</a:t>
            </a:r>
            <a:endParaRPr lang="en-US" sz="2400" u="sng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600" dirty="0">
                <a:latin typeface="Times New Roman"/>
                <a:ea typeface="Times New Roman"/>
              </a:rPr>
              <a:t>3. Each gamete has a 50% chance of having either allele</a:t>
            </a:r>
            <a:r>
              <a:rPr lang="en-US" sz="2400" dirty="0">
                <a:latin typeface="Times New Roman"/>
                <a:ea typeface="Times New Roman"/>
              </a:rPr>
              <a:t>.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855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260648"/>
            <a:ext cx="84249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E. Figuring the Probable Results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1. </a:t>
            </a:r>
            <a:r>
              <a:rPr lang="en-US" sz="2800" b="1" dirty="0">
                <a:latin typeface="Times New Roman"/>
                <a:ea typeface="Times New Roman"/>
              </a:rPr>
              <a:t>Probability</a:t>
            </a:r>
            <a:r>
              <a:rPr lang="en-US" sz="2800" dirty="0">
                <a:latin typeface="Times New Roman"/>
                <a:ea typeface="Times New Roman"/>
              </a:rPr>
              <a:t> is the likely outcome a given event will occur from random chance.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a. With each coin flip there is a 50% chance of heads and 50% chance of tails.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b. Chance of inheriting one of two alleles from a parent is also 50%.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2. </a:t>
            </a:r>
            <a:r>
              <a:rPr lang="en-US" sz="2800" b="1" dirty="0">
                <a:latin typeface="Times New Roman"/>
                <a:ea typeface="Times New Roman"/>
              </a:rPr>
              <a:t>Multiplicative law of probability-</a:t>
            </a:r>
            <a:r>
              <a:rPr lang="en-US" sz="2800" dirty="0">
                <a:latin typeface="Times New Roman"/>
                <a:ea typeface="Times New Roman"/>
              </a:rPr>
              <a:t>states that the chance of two or more independent events occurring together is the product of the probability of the events occurring separately.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a. Chance of inheriting a specific allele from one parent and a specific allele from another is 1/2 x 1/2 or 1/4.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dirty="0">
                <a:latin typeface="Times New Roman"/>
                <a:ea typeface="Times New Roman"/>
              </a:rPr>
              <a:t> 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4042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332656"/>
            <a:ext cx="8208912" cy="558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b. Possible combinations for the alleles </a:t>
            </a:r>
            <a:r>
              <a:rPr lang="en-US" sz="2800" i="1" dirty="0" err="1">
                <a:latin typeface="Times New Roman"/>
                <a:ea typeface="Times New Roman"/>
              </a:rPr>
              <a:t>Ee</a:t>
            </a:r>
            <a:r>
              <a:rPr lang="en-US" sz="2800" dirty="0">
                <a:latin typeface="Times New Roman"/>
                <a:ea typeface="Times New Roman"/>
              </a:rPr>
              <a:t> of heterozygous parents are the following: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i="1" dirty="0">
                <a:latin typeface="Times New Roman"/>
                <a:ea typeface="Times New Roman"/>
              </a:rPr>
              <a:t>EE </a:t>
            </a:r>
            <a:r>
              <a:rPr lang="en-US" sz="2800" dirty="0">
                <a:latin typeface="Times New Roman"/>
                <a:ea typeface="Times New Roman"/>
              </a:rPr>
              <a:t>= 1/2 × 1/2 = 1/4</a:t>
            </a:r>
            <a:br>
              <a:rPr lang="en-US" sz="2800" dirty="0">
                <a:latin typeface="Times New Roman"/>
                <a:ea typeface="Times New Roman"/>
              </a:rPr>
            </a:br>
            <a:r>
              <a:rPr lang="en-US" sz="2800" i="1" dirty="0" err="1">
                <a:latin typeface="Times New Roman"/>
                <a:ea typeface="Times New Roman"/>
              </a:rPr>
              <a:t>eE</a:t>
            </a:r>
            <a:r>
              <a:rPr lang="en-US" sz="2800" dirty="0">
                <a:latin typeface="Times New Roman"/>
                <a:ea typeface="Times New Roman"/>
              </a:rPr>
              <a:t> = 1/2 × 1/2 = 1/4</a:t>
            </a:r>
            <a:br>
              <a:rPr lang="en-US" sz="2800" dirty="0">
                <a:latin typeface="Times New Roman"/>
                <a:ea typeface="Times New Roman"/>
              </a:rPr>
            </a:br>
            <a:r>
              <a:rPr lang="en-US" sz="2800" i="1" dirty="0" err="1">
                <a:latin typeface="Times New Roman"/>
                <a:ea typeface="Times New Roman"/>
              </a:rPr>
              <a:t>Ee</a:t>
            </a:r>
            <a:r>
              <a:rPr lang="en-US" sz="2800" dirty="0">
                <a:latin typeface="Times New Roman"/>
                <a:ea typeface="Times New Roman"/>
              </a:rPr>
              <a:t> = 1/2 × 1/2 = 1/4</a:t>
            </a:r>
            <a:br>
              <a:rPr lang="en-US" sz="2800" dirty="0">
                <a:latin typeface="Times New Roman"/>
                <a:ea typeface="Times New Roman"/>
              </a:rPr>
            </a:br>
            <a:r>
              <a:rPr lang="en-US" sz="2800" i="1" dirty="0" err="1">
                <a:latin typeface="Times New Roman"/>
                <a:ea typeface="Times New Roman"/>
              </a:rPr>
              <a:t>ee</a:t>
            </a:r>
            <a:r>
              <a:rPr lang="en-US" sz="2800" dirty="0">
                <a:latin typeface="Times New Roman"/>
                <a:ea typeface="Times New Roman"/>
              </a:rPr>
              <a:t>             =          1/2         ×           </a:t>
            </a:r>
            <a:r>
              <a:rPr lang="en-US" sz="3200" dirty="0">
                <a:latin typeface="Times New Roman"/>
                <a:ea typeface="Times New Roman"/>
              </a:rPr>
              <a:t>½          =         1/4</a:t>
            </a: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latin typeface="Times New Roman"/>
                <a:ea typeface="Times New Roman"/>
              </a:rPr>
              <a:t>3. </a:t>
            </a:r>
            <a:r>
              <a:rPr lang="en-US" sz="2800" b="1" dirty="0">
                <a:latin typeface="Times New Roman"/>
                <a:ea typeface="Times New Roman"/>
              </a:rPr>
              <a:t>Additive law of probability </a:t>
            </a:r>
            <a:r>
              <a:rPr lang="en-US" sz="2800" dirty="0">
                <a:latin typeface="Times New Roman"/>
                <a:ea typeface="Times New Roman"/>
              </a:rPr>
              <a:t>calculates probability of an event that occurs in two or more independent ways; it is sum of individual probabilities of each way an event can occur; in the above example where unattached earlobes are dominant (</a:t>
            </a:r>
            <a:r>
              <a:rPr lang="en-US" sz="2800" i="1" dirty="0">
                <a:latin typeface="Times New Roman"/>
                <a:ea typeface="Times New Roman"/>
              </a:rPr>
              <a:t>EE,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i="1" dirty="0" err="1">
                <a:latin typeface="Times New Roman"/>
                <a:ea typeface="Times New Roman"/>
              </a:rPr>
              <a:t>Ee</a:t>
            </a:r>
            <a:r>
              <a:rPr lang="en-US" sz="2800" i="1" dirty="0">
                <a:latin typeface="Times New Roman"/>
                <a:ea typeface="Times New Roman"/>
              </a:rPr>
              <a:t>,</a:t>
            </a:r>
            <a:r>
              <a:rPr lang="en-US" sz="2800" dirty="0">
                <a:latin typeface="Times New Roman"/>
                <a:ea typeface="Times New Roman"/>
              </a:rPr>
              <a:t> and </a:t>
            </a:r>
            <a:r>
              <a:rPr lang="en-US" sz="2800" i="1" dirty="0" err="1">
                <a:latin typeface="Times New Roman"/>
                <a:ea typeface="Times New Roman"/>
              </a:rPr>
              <a:t>eE</a:t>
            </a:r>
            <a:r>
              <a:rPr lang="en-US" sz="2800" dirty="0">
                <a:latin typeface="Times New Roman"/>
                <a:ea typeface="Times New Roman"/>
              </a:rPr>
              <a:t>), chance for unattached earlobes is 1/4 + 1/4 + 1/4 = 3/4.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8414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88641"/>
            <a:ext cx="8424936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FF0000"/>
                </a:solidFill>
              </a:rPr>
              <a:t>F. </a:t>
            </a:r>
            <a:r>
              <a:rPr lang="en-US" sz="2400" dirty="0" err="1">
                <a:solidFill>
                  <a:srgbClr val="FF0000"/>
                </a:solidFill>
              </a:rPr>
              <a:t>Punnett</a:t>
            </a:r>
            <a:r>
              <a:rPr lang="en-US" sz="2400" dirty="0">
                <a:solidFill>
                  <a:srgbClr val="FF0000"/>
                </a:solidFill>
              </a:rPr>
              <a:t> Square Figures for You</a:t>
            </a:r>
          </a:p>
          <a:p>
            <a:pPr algn="l" rtl="0"/>
            <a:r>
              <a:rPr lang="en-US" sz="2800" b="1" dirty="0"/>
              <a:t>1.</a:t>
            </a:r>
            <a:r>
              <a:rPr lang="en-US" sz="2800" dirty="0"/>
              <a:t> Provides a simple method to calculate probable results of a genetic cross.</a:t>
            </a:r>
          </a:p>
          <a:p>
            <a:pPr algn="l" rtl="0"/>
            <a:r>
              <a:rPr lang="en-US" sz="2800" b="1" dirty="0"/>
              <a:t>2. </a:t>
            </a:r>
            <a:r>
              <a:rPr lang="en-US" sz="2800" dirty="0"/>
              <a:t>In a </a:t>
            </a:r>
            <a:r>
              <a:rPr lang="en-US" sz="2800" dirty="0" err="1"/>
              <a:t>Punnett</a:t>
            </a:r>
            <a:r>
              <a:rPr lang="en-US" sz="2800" dirty="0"/>
              <a:t> square, all possible types of sperm alleles are lined up vertically, all possible egg alleles are lined up horizontally; every possible combination is placed in squares. </a:t>
            </a:r>
          </a:p>
          <a:p>
            <a:pPr algn="l" rtl="0"/>
            <a:r>
              <a:rPr lang="en-US" sz="2800" b="1" dirty="0"/>
              <a:t>3. </a:t>
            </a:r>
            <a:r>
              <a:rPr lang="en-US" sz="2800" dirty="0"/>
              <a:t>The larger of sample size examined, the more likely the outcome will reflect predicted ratios; a large number of offspring must be counted to observe the expected results; only in that way can all possible genetic types of sperm fertilize all possible types of eggs.</a:t>
            </a:r>
          </a:p>
          <a:p>
            <a:pPr algn="l" rtl="0"/>
            <a:r>
              <a:rPr lang="en-US" sz="2800" b="1" dirty="0"/>
              <a:t>4. </a:t>
            </a:r>
            <a:r>
              <a:rPr lang="en-US" sz="2800" dirty="0"/>
              <a:t>We cannot testcross humans in order to count many offspring; in humans, the phenotypic ratio is used to estimate the probability of any child having a particular characteristic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4203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260649"/>
            <a:ext cx="792088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>
                <a:solidFill>
                  <a:srgbClr val="00B0F0"/>
                </a:solidFill>
              </a:rPr>
              <a:t>G. Mendel Did a Testcross </a:t>
            </a:r>
            <a:r>
              <a:rPr lang="en-US" sz="3200" dirty="0"/>
              <a:t>:</a:t>
            </a:r>
          </a:p>
          <a:p>
            <a:pPr algn="l" rtl="0"/>
            <a:r>
              <a:rPr lang="en-US" sz="3200" dirty="0"/>
              <a:t>1. Mendel performed testcrosses by crossing his F1 plants with </a:t>
            </a:r>
            <a:r>
              <a:rPr lang="en-US" sz="3200" u="sng" dirty="0"/>
              <a:t>homozygous recessive</a:t>
            </a:r>
            <a:r>
              <a:rPr lang="en-US" sz="3200" dirty="0"/>
              <a:t> plants.</a:t>
            </a:r>
          </a:p>
          <a:p>
            <a:pPr algn="l" rtl="0"/>
            <a:r>
              <a:rPr lang="en-US" sz="3200" dirty="0"/>
              <a:t>2. Results indicated the recessive factor was present in the F1 plants; they were </a:t>
            </a:r>
            <a:r>
              <a:rPr lang="en-US" sz="3200" u="sng" dirty="0">
                <a:solidFill>
                  <a:srgbClr val="FF0000"/>
                </a:solidFill>
              </a:rPr>
              <a:t>heterozygous.</a:t>
            </a:r>
          </a:p>
          <a:p>
            <a:pPr algn="l" rtl="0"/>
            <a:r>
              <a:rPr lang="en-US" sz="3200" dirty="0"/>
              <a:t>3. A testcross is between an individual with dominant phenotype and individual with recessive phenotype to see if the individual with dominant phenotype is homozygous or heterozygous?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4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332657"/>
            <a:ext cx="820891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11.3. Mendel Did a </a:t>
            </a:r>
            <a:r>
              <a:rPr lang="en-US" sz="2800" b="1" dirty="0" err="1">
                <a:solidFill>
                  <a:srgbClr val="FF0000"/>
                </a:solidFill>
              </a:rPr>
              <a:t>Dihybrid</a:t>
            </a:r>
            <a:r>
              <a:rPr lang="en-US" sz="2800" b="1" dirty="0">
                <a:solidFill>
                  <a:srgbClr val="FF0000"/>
                </a:solidFill>
              </a:rPr>
              <a:t> Cross</a:t>
            </a:r>
            <a:r>
              <a:rPr lang="en-US" sz="2800" b="1" dirty="0"/>
              <a:t> :</a:t>
            </a:r>
          </a:p>
          <a:p>
            <a:pPr algn="l" rtl="0"/>
            <a:r>
              <a:rPr lang="en-US" sz="2800" b="1" dirty="0"/>
              <a:t>A. </a:t>
            </a:r>
            <a:r>
              <a:rPr lang="en-US" sz="2800" b="1" dirty="0" err="1"/>
              <a:t>Dihybrid</a:t>
            </a:r>
            <a:r>
              <a:rPr lang="en-US" sz="2800" b="1" dirty="0"/>
              <a:t> Crosses. .</a:t>
            </a: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1.</a:t>
            </a:r>
            <a:r>
              <a:rPr lang="en-US" sz="2800" dirty="0"/>
              <a:t> A </a:t>
            </a:r>
            <a:r>
              <a:rPr lang="en-US" sz="2800" dirty="0" err="1"/>
              <a:t>dihybrid</a:t>
            </a:r>
            <a:r>
              <a:rPr lang="en-US" sz="2800" dirty="0"/>
              <a:t> cross is an experimental cross between two parent organisms that are true-breeding for different forms of two traits; produces offspring heterozygous for both traits. </a:t>
            </a:r>
            <a:r>
              <a:rPr lang="en-US" sz="2800" u="sng" dirty="0"/>
              <a:t>(TTGG x </a:t>
            </a:r>
            <a:r>
              <a:rPr lang="en-US" sz="2800" u="sng" dirty="0" err="1"/>
              <a:t>ttgg</a:t>
            </a:r>
            <a:r>
              <a:rPr lang="en-US" sz="2800" u="sng" dirty="0"/>
              <a:t> )  :  </a:t>
            </a:r>
            <a:r>
              <a:rPr lang="en-US" sz="2800" u="sng" dirty="0" err="1"/>
              <a:t>TtGg</a:t>
            </a:r>
            <a:endParaRPr lang="en-US" sz="2800" u="sng" dirty="0"/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2.</a:t>
            </a:r>
            <a:r>
              <a:rPr lang="en-US" sz="2800" dirty="0"/>
              <a:t> Mendel observed that the F1 individuals were dominant in both traits</a:t>
            </a:r>
          </a:p>
          <a:p>
            <a:pPr algn="l" rtl="0"/>
            <a:r>
              <a:rPr lang="en-US" sz="2800" b="1" dirty="0"/>
              <a:t>B. Plants to Self-Pollinate.</a:t>
            </a:r>
          </a:p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1.</a:t>
            </a:r>
            <a:r>
              <a:rPr lang="en-US" sz="2800" dirty="0"/>
              <a:t> Mendel observed four phenotypes among F2 offspring; he deduced second law of heredity.</a:t>
            </a:r>
          </a:p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2.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B050"/>
                </a:solidFill>
              </a:rPr>
              <a:t>Mendel's law of independent assortment</a:t>
            </a:r>
            <a:r>
              <a:rPr lang="en-US" sz="2800" dirty="0"/>
              <a:t>: states members of one pair of factors assort independently of members of another pair; all combinations of factors occur in gametes.</a:t>
            </a:r>
          </a:p>
        </p:txBody>
      </p:sp>
    </p:spTree>
    <p:extLst>
      <p:ext uri="{BB962C8B-B14F-4D97-AF65-F5344CB8AC3E}">
        <p14:creationId xmlns:p14="http://schemas.microsoft.com/office/powerpoint/2010/main" val="2903093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188640"/>
            <a:ext cx="7776864" cy="7012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C. Doing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</a:rPr>
              <a:t>Dihybrid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 Genetics Problems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b="1" dirty="0">
                <a:solidFill>
                  <a:srgbClr val="00B050"/>
                </a:solidFill>
                <a:latin typeface="Times New Roman"/>
                <a:ea typeface="Times New Roman"/>
              </a:rPr>
              <a:t>1.</a:t>
            </a:r>
            <a:r>
              <a:rPr lang="en-US" sz="3200" dirty="0">
                <a:solidFill>
                  <a:srgbClr val="00B050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>
                <a:latin typeface="Times New Roman"/>
                <a:ea typeface="Times New Roman"/>
              </a:rPr>
              <a:t>Laws of probability indicate a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</a:rPr>
              <a:t>9:3:3:1</a:t>
            </a:r>
            <a:r>
              <a:rPr lang="en-US" sz="3200" dirty="0">
                <a:latin typeface="Times New Roman"/>
                <a:ea typeface="Times New Roman"/>
              </a:rPr>
              <a:t> phenotypic ratio of F</a:t>
            </a:r>
            <a:r>
              <a:rPr lang="en-US" sz="3200" baseline="-25000" dirty="0">
                <a:latin typeface="Times New Roman"/>
                <a:ea typeface="Times New Roman"/>
              </a:rPr>
              <a:t>2</a:t>
            </a:r>
            <a:r>
              <a:rPr lang="en-US" sz="3200" dirty="0">
                <a:latin typeface="Times New Roman"/>
                <a:ea typeface="Times New Roman"/>
              </a:rPr>
              <a:t> offspring resulting in the following: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b="1" dirty="0">
                <a:latin typeface="Times New Roman"/>
                <a:ea typeface="Times New Roman"/>
              </a:rPr>
              <a:t>a.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u="sng" dirty="0">
                <a:latin typeface="Times New Roman"/>
                <a:ea typeface="Times New Roman"/>
              </a:rPr>
              <a:t>9/16</a:t>
            </a:r>
            <a:r>
              <a:rPr lang="en-US" sz="3200" dirty="0">
                <a:latin typeface="Times New Roman"/>
                <a:ea typeface="Times New Roman"/>
              </a:rPr>
              <a:t> of the offspring are dominant for both traits.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b="1" dirty="0">
                <a:latin typeface="Times New Roman"/>
                <a:ea typeface="Times New Roman"/>
              </a:rPr>
              <a:t>b.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u="sng" dirty="0">
                <a:latin typeface="Times New Roman"/>
                <a:ea typeface="Times New Roman"/>
              </a:rPr>
              <a:t>3/16</a:t>
            </a:r>
            <a:r>
              <a:rPr lang="en-US" sz="3200" dirty="0">
                <a:latin typeface="Times New Roman"/>
                <a:ea typeface="Times New Roman"/>
              </a:rPr>
              <a:t> of the offspring are dominant for one trait and recessive for the other trait.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b="1" dirty="0">
                <a:latin typeface="Times New Roman"/>
                <a:ea typeface="Times New Roman"/>
              </a:rPr>
              <a:t>c.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u="sng" dirty="0">
                <a:latin typeface="Times New Roman"/>
                <a:ea typeface="Times New Roman"/>
              </a:rPr>
              <a:t>3/16</a:t>
            </a:r>
            <a:r>
              <a:rPr lang="en-US" sz="3200" dirty="0">
                <a:latin typeface="Times New Roman"/>
                <a:ea typeface="Times New Roman"/>
              </a:rPr>
              <a:t> of the offspring are dominant and recessive opposite of the previous proportions. </a:t>
            </a: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b="1" dirty="0">
                <a:latin typeface="Times New Roman"/>
                <a:ea typeface="Times New Roman"/>
              </a:rPr>
              <a:t>d.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u="sng" dirty="0">
                <a:latin typeface="Times New Roman"/>
                <a:ea typeface="Times New Roman"/>
              </a:rPr>
              <a:t>1/16</a:t>
            </a:r>
            <a:r>
              <a:rPr lang="en-US" sz="3200" dirty="0">
                <a:latin typeface="Times New Roman"/>
                <a:ea typeface="Times New Roman"/>
              </a:rPr>
              <a:t> of the offspring are recessive for both traits.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3982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380730"/>
            <a:ext cx="8136904" cy="6342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2.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</a:rPr>
              <a:t>Punnett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 square for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</a:rPr>
              <a:t>dihybrid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 crosses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a.</a:t>
            </a:r>
            <a:r>
              <a:rPr lang="en-US" sz="2400" dirty="0">
                <a:latin typeface="Times New Roman"/>
                <a:ea typeface="Times New Roman"/>
              </a:rPr>
              <a:t> A larger </a:t>
            </a:r>
            <a:r>
              <a:rPr lang="en-US" sz="2400" dirty="0" err="1">
                <a:latin typeface="Times New Roman"/>
                <a:ea typeface="Times New Roman"/>
              </a:rPr>
              <a:t>Punnett</a:t>
            </a:r>
            <a:r>
              <a:rPr lang="en-US" sz="2400" dirty="0">
                <a:latin typeface="Times New Roman"/>
                <a:ea typeface="Times New Roman"/>
              </a:rPr>
              <a:t> square is used to calculate probable results of a </a:t>
            </a:r>
            <a:r>
              <a:rPr lang="en-US" sz="2400" dirty="0" err="1">
                <a:latin typeface="Times New Roman"/>
                <a:ea typeface="Times New Roman"/>
              </a:rPr>
              <a:t>dihybrid</a:t>
            </a:r>
            <a:r>
              <a:rPr lang="en-US" sz="2400" dirty="0">
                <a:latin typeface="Times New Roman"/>
                <a:ea typeface="Times New Roman"/>
              </a:rPr>
              <a:t> cross. 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b.</a:t>
            </a:r>
            <a:r>
              <a:rPr lang="en-US" sz="2400" dirty="0">
                <a:latin typeface="Times New Roman"/>
                <a:ea typeface="Times New Roman"/>
              </a:rPr>
              <a:t> A phenotypic ratio of </a:t>
            </a:r>
            <a:r>
              <a:rPr lang="en-US" sz="2400" u="sng" dirty="0">
                <a:latin typeface="Times New Roman"/>
                <a:ea typeface="Times New Roman"/>
              </a:rPr>
              <a:t>9:3:3:1</a:t>
            </a:r>
            <a:r>
              <a:rPr lang="en-US" sz="2400" dirty="0">
                <a:latin typeface="Times New Roman"/>
                <a:ea typeface="Times New Roman"/>
              </a:rPr>
              <a:t> is expected when heterozygotes for two traits are crossed and simple dominance is present for both genes.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i="1" u="sng" dirty="0">
                <a:solidFill>
                  <a:srgbClr val="FF6600"/>
                </a:solidFill>
                <a:latin typeface="Times New Roman"/>
                <a:ea typeface="Times New Roman"/>
              </a:rPr>
              <a:t>c. Meiosis explains these results of independent assortment.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D.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</a:rPr>
              <a:t>Dihybrids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</a:rPr>
              <a:t> Can Be Tested Also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1.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Dihybrid</a:t>
            </a:r>
            <a:r>
              <a:rPr lang="en-US" sz="2400" b="1" dirty="0">
                <a:latin typeface="Times New Roman"/>
                <a:ea typeface="Times New Roman"/>
              </a:rPr>
              <a:t> testcrosses</a:t>
            </a:r>
            <a:r>
              <a:rPr lang="en-US" sz="2400" dirty="0">
                <a:latin typeface="Times New Roman"/>
                <a:ea typeface="Times New Roman"/>
              </a:rPr>
              <a:t> test if individuals showing two dominant characteristics are homozygous for both or for one trait only, or is heterozygous for both. 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2.</a:t>
            </a:r>
            <a:r>
              <a:rPr lang="en-US" sz="2400" dirty="0">
                <a:latin typeface="Times New Roman"/>
                <a:ea typeface="Times New Roman"/>
              </a:rPr>
              <a:t> If an organism heterozygous for two traits is crossed with another recessive for both traits, expected phenotypic ratio is </a:t>
            </a:r>
            <a:r>
              <a:rPr lang="en-US" sz="2400" u="sng" dirty="0">
                <a:latin typeface="Times New Roman"/>
                <a:ea typeface="Times New Roman"/>
              </a:rPr>
              <a:t>1:1:1:1.</a:t>
            </a:r>
            <a:r>
              <a:rPr lang="en-US" sz="2400" dirty="0">
                <a:latin typeface="Times New Roman"/>
                <a:ea typeface="Times New Roman"/>
              </a:rPr>
              <a:t> 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1600" dirty="0">
                <a:effectLst/>
                <a:latin typeface="Times New Roman"/>
                <a:ea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4338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3059668"/>
            <a:ext cx="64807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sz="2800" b="1" dirty="0">
                <a:latin typeface="Times New Roman"/>
                <a:ea typeface="Times New Roman"/>
              </a:rPr>
              <a:t>Q: what are the</a:t>
            </a:r>
            <a:r>
              <a:rPr lang="en-US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>
                <a:latin typeface="Times New Roman"/>
                <a:ea typeface="Times New Roman"/>
              </a:rPr>
              <a:t>Significance of Meiosis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/>
                <a:ea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9988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404664"/>
            <a:ext cx="72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dirty="0">
                <a:solidFill>
                  <a:schemeClr val="accent1"/>
                </a:solidFill>
              </a:rPr>
              <a:t>A. </a:t>
            </a:r>
            <a:r>
              <a:rPr lang="en-US" sz="3600" dirty="0" err="1">
                <a:solidFill>
                  <a:schemeClr val="accent1"/>
                </a:solidFill>
              </a:rPr>
              <a:t>Gregor</a:t>
            </a:r>
            <a:r>
              <a:rPr lang="en-US" sz="3600" dirty="0">
                <a:solidFill>
                  <a:schemeClr val="accent1"/>
                </a:solidFill>
              </a:rPr>
              <a:t> Mendel :</a:t>
            </a:r>
          </a:p>
          <a:p>
            <a:pPr algn="l" rtl="0"/>
            <a:r>
              <a:rPr lang="en-US" sz="3600" dirty="0">
                <a:solidFill>
                  <a:schemeClr val="accent1"/>
                </a:solidFill>
              </a:rPr>
              <a:t>1.</a:t>
            </a:r>
            <a:r>
              <a:rPr lang="en-US" sz="3600" dirty="0"/>
              <a:t> He was an Austrian monk. </a:t>
            </a:r>
          </a:p>
          <a:p>
            <a:pPr algn="l" rtl="0"/>
            <a:r>
              <a:rPr lang="en-US" sz="3600" dirty="0">
                <a:solidFill>
                  <a:schemeClr val="accent1"/>
                </a:solidFill>
              </a:rPr>
              <a:t>2.</a:t>
            </a:r>
            <a:r>
              <a:rPr lang="en-US" sz="3600" dirty="0"/>
              <a:t> He formulated two fundamental laws of heredity in the early 1860s.</a:t>
            </a:r>
          </a:p>
          <a:p>
            <a:pPr algn="l" rtl="0"/>
            <a:r>
              <a:rPr lang="en-US" sz="3600" dirty="0">
                <a:solidFill>
                  <a:schemeClr val="accent1"/>
                </a:solidFill>
              </a:rPr>
              <a:t>3.</a:t>
            </a:r>
            <a:r>
              <a:rPr lang="en-US" sz="3600" dirty="0"/>
              <a:t> Previously, he had studied science and mathematics at the University of Vienna.</a:t>
            </a:r>
          </a:p>
          <a:p>
            <a:pPr algn="l" rtl="0"/>
            <a:r>
              <a:rPr lang="en-US" sz="3600" dirty="0">
                <a:solidFill>
                  <a:schemeClr val="accent1"/>
                </a:solidFill>
              </a:rPr>
              <a:t>4. </a:t>
            </a:r>
            <a:r>
              <a:rPr lang="en-US" sz="3600" dirty="0"/>
              <a:t>At time of his research, he was a substitute science teacher at a local technical high school.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2925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627784" y="3290499"/>
            <a:ext cx="47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4800" dirty="0">
                <a:solidFill>
                  <a:prstClr val="black"/>
                </a:solidFill>
              </a:rPr>
              <a:t>Beautiful Chance </a:t>
            </a:r>
            <a:endParaRPr lang="ar-IQ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894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476672"/>
            <a:ext cx="7920880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/>
                <a:ea typeface="Times New Roman"/>
              </a:rPr>
              <a:t>B. Blending Concept of Inheritance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600" dirty="0">
                <a:solidFill>
                  <a:schemeClr val="accent1"/>
                </a:solidFill>
                <a:latin typeface="Times New Roman"/>
                <a:ea typeface="Times New Roman"/>
              </a:rPr>
              <a:t>1.</a:t>
            </a:r>
            <a:r>
              <a:rPr lang="en-US" sz="3600" dirty="0">
                <a:latin typeface="Times New Roman"/>
                <a:ea typeface="Times New Roman"/>
              </a:rPr>
              <a:t> This theory stated that if parents were different, offspring would possess traits intermediate between those of parents.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600" dirty="0">
                <a:solidFill>
                  <a:schemeClr val="accent1"/>
                </a:solidFill>
                <a:latin typeface="Times New Roman"/>
                <a:ea typeface="Times New Roman"/>
              </a:rPr>
              <a:t>2.</a:t>
            </a:r>
            <a:r>
              <a:rPr lang="en-US" sz="3600" dirty="0">
                <a:latin typeface="Times New Roman"/>
                <a:ea typeface="Times New Roman"/>
              </a:rPr>
              <a:t> If red and white flowers produce </a:t>
            </a:r>
            <a:r>
              <a:rPr lang="en-US" sz="3600" dirty="0">
                <a:solidFill>
                  <a:srgbClr val="FFC000"/>
                </a:solidFill>
                <a:latin typeface="Times New Roman"/>
                <a:ea typeface="Times New Roman"/>
              </a:rPr>
              <a:t>pink</a:t>
            </a:r>
            <a:r>
              <a:rPr lang="en-US" sz="3600" dirty="0">
                <a:latin typeface="Times New Roman"/>
                <a:ea typeface="Times New Roman"/>
              </a:rPr>
              <a:t>, a return of red or white progeny was considered instability in genetic material.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600" dirty="0">
                <a:solidFill>
                  <a:schemeClr val="accent1"/>
                </a:solidFill>
                <a:latin typeface="Times New Roman"/>
                <a:ea typeface="Times New Roman"/>
              </a:rPr>
              <a:t>3.</a:t>
            </a:r>
            <a:r>
              <a:rPr lang="en-US" sz="3600" dirty="0">
                <a:latin typeface="Times New Roman"/>
                <a:ea typeface="Times New Roman"/>
              </a:rPr>
              <a:t> Charles Darwin wanted to develop a theory of evolution based on hereditary principles; blending theory was of no help: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491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836712"/>
            <a:ext cx="78488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dirty="0">
                <a:solidFill>
                  <a:srgbClr val="0070C0"/>
                </a:solidFill>
              </a:rPr>
              <a:t>a. </a:t>
            </a:r>
            <a:r>
              <a:rPr lang="en-US" sz="3600" dirty="0"/>
              <a:t>The </a:t>
            </a:r>
            <a:r>
              <a:rPr lang="en-US" sz="3600" u="sng" dirty="0"/>
              <a:t>blending theory </a:t>
            </a:r>
            <a:r>
              <a:rPr lang="en-US" sz="3600" dirty="0"/>
              <a:t>did not account for </a:t>
            </a:r>
            <a:r>
              <a:rPr lang="en-US" sz="3600" dirty="0">
                <a:solidFill>
                  <a:srgbClr val="FF0000"/>
                </a:solidFill>
              </a:rPr>
              <a:t>variation</a:t>
            </a:r>
            <a:r>
              <a:rPr lang="en-US" sz="3600" dirty="0"/>
              <a:t>, and therefore could not explain species diversity.</a:t>
            </a:r>
          </a:p>
          <a:p>
            <a:pPr algn="l" rtl="0"/>
            <a:r>
              <a:rPr lang="en-US" sz="3600" dirty="0">
                <a:solidFill>
                  <a:srgbClr val="0070C0"/>
                </a:solidFill>
              </a:rPr>
              <a:t>b.</a:t>
            </a:r>
            <a:r>
              <a:rPr lang="en-US" sz="3600" dirty="0"/>
              <a:t> A </a:t>
            </a:r>
            <a:r>
              <a:rPr lang="en-US" sz="3600" u="sng" dirty="0"/>
              <a:t>particulate theory </a:t>
            </a:r>
            <a:r>
              <a:rPr lang="en-US" sz="3600" dirty="0"/>
              <a:t>of inheritance, as proposed by Mendel, can account for presence of </a:t>
            </a:r>
            <a:r>
              <a:rPr lang="en-US" sz="3600" dirty="0">
                <a:solidFill>
                  <a:srgbClr val="FF0000"/>
                </a:solidFill>
              </a:rPr>
              <a:t>differences </a:t>
            </a:r>
            <a:r>
              <a:rPr lang="en-US" sz="3600" dirty="0"/>
              <a:t>among members of a population generation after generation.</a:t>
            </a:r>
          </a:p>
          <a:p>
            <a:pPr algn="l" rtl="0"/>
            <a:r>
              <a:rPr lang="en-US" sz="3600" dirty="0">
                <a:solidFill>
                  <a:srgbClr val="0070C0"/>
                </a:solidFill>
              </a:rPr>
              <a:t>c.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B050"/>
                </a:solidFill>
              </a:rPr>
              <a:t>Mendel's work </a:t>
            </a:r>
            <a:r>
              <a:rPr lang="en-US" sz="3600" dirty="0"/>
              <a:t>was unrecognized until 1900; </a:t>
            </a:r>
            <a:r>
              <a:rPr lang="en-US" sz="3600" dirty="0">
                <a:solidFill>
                  <a:srgbClr val="00B050"/>
                </a:solidFill>
              </a:rPr>
              <a:t>Darwin</a:t>
            </a:r>
            <a:r>
              <a:rPr lang="en-US" sz="3600" dirty="0"/>
              <a:t> was never able to use it to support his theory of evolution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188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260649"/>
            <a:ext cx="777686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/>
                <a:ea typeface="Times New Roman"/>
              </a:rPr>
              <a:t>C. Mendel Breaks with the Past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1. Mendel did a statistical study, probability , because he had a mathematical background.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2. He prepared his experiments carefully; he conducted preliminary studies.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a. </a:t>
            </a:r>
            <a:r>
              <a:rPr lang="en-US" sz="2400" dirty="0">
                <a:solidFill>
                  <a:srgbClr val="C0504D"/>
                </a:solidFill>
                <a:latin typeface="Times New Roman"/>
                <a:ea typeface="Times New Roman"/>
              </a:rPr>
              <a:t>He chose to work with </a:t>
            </a:r>
            <a:r>
              <a:rPr lang="en-US" sz="2400" b="1" u="sng" dirty="0">
                <a:solidFill>
                  <a:srgbClr val="00B050"/>
                </a:solidFill>
                <a:latin typeface="Times New Roman"/>
                <a:ea typeface="Times New Roman"/>
              </a:rPr>
              <a:t>garden pea</a:t>
            </a:r>
            <a:r>
              <a:rPr lang="en-US" sz="2400" dirty="0">
                <a:solidFill>
                  <a:srgbClr val="C0504D"/>
                </a:solidFill>
                <a:latin typeface="Times New Roman"/>
                <a:ea typeface="Times New Roman"/>
              </a:rPr>
              <a:t>, </a:t>
            </a:r>
            <a:r>
              <a:rPr lang="en-US" sz="2400" i="1" dirty="0">
                <a:solidFill>
                  <a:srgbClr val="C0504D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>
                <a:solidFill>
                  <a:srgbClr val="C0504D"/>
                </a:solidFill>
                <a:latin typeface="Times New Roman"/>
                <a:ea typeface="Times New Roman"/>
              </a:rPr>
              <a:t> because peas were easy to cultivate, had a short generation time, and could be cross-pollinated.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b. From many varieties, Mendel chose 22 true-breeding varieties for his experiments.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c. </a:t>
            </a:r>
            <a:r>
              <a:rPr lang="en-US" sz="2400" b="1" dirty="0">
                <a:latin typeface="Times New Roman"/>
                <a:ea typeface="Times New Roman"/>
              </a:rPr>
              <a:t>True-breeding</a:t>
            </a:r>
            <a:r>
              <a:rPr lang="en-US" sz="2400" dirty="0">
                <a:latin typeface="Times New Roman"/>
                <a:ea typeface="Times New Roman"/>
              </a:rPr>
              <a:t> varieties had all offspring like the parents and like each other.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Times New Roman"/>
                <a:ea typeface="Times New Roman"/>
              </a:rPr>
              <a:t>d. Mendel studied simple traits (e.g., seed shape and color, flower color, etc.). 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46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332657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>
                <a:solidFill>
                  <a:srgbClr val="0070C0"/>
                </a:solidFill>
              </a:rPr>
              <a:t>11.2. Mendel Did a Monohybrid Cross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Cross-pollination monohybrid crosses. </a:t>
            </a:r>
          </a:p>
          <a:p>
            <a:pPr algn="l" rtl="0"/>
            <a:r>
              <a:rPr lang="en-US" sz="2800" dirty="0"/>
              <a:t>1. A hybrid is the product of parent organisms that are true-breeding for distinctly different forms of a single trait.</a:t>
            </a:r>
          </a:p>
          <a:p>
            <a:pPr algn="l" rtl="0"/>
            <a:r>
              <a:rPr lang="en-US" sz="2800" dirty="0"/>
              <a:t>2. A monohybrid cross is between two parent organisms true-breeding for distinct forms of a single trait.</a:t>
            </a:r>
          </a:p>
          <a:p>
            <a:pPr algn="l" rtl="0"/>
            <a:r>
              <a:rPr lang="en-US" sz="2800" dirty="0"/>
              <a:t>3. Mendel tracked each trait through two generations.</a:t>
            </a:r>
            <a:r>
              <a:rPr lang="en-US" sz="2400" dirty="0"/>
              <a:t> a. </a:t>
            </a: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 generation is the parental generation in a breeding experiment.</a:t>
            </a:r>
          </a:p>
          <a:p>
            <a:pPr algn="l" rtl="0"/>
            <a:r>
              <a:rPr lang="en-US" sz="2400" dirty="0"/>
              <a:t>b. </a:t>
            </a:r>
            <a:r>
              <a:rPr lang="en-US" sz="2400" dirty="0">
                <a:solidFill>
                  <a:srgbClr val="FF0000"/>
                </a:solidFill>
              </a:rPr>
              <a:t>F1</a:t>
            </a:r>
            <a:r>
              <a:rPr lang="en-US" sz="2400" dirty="0"/>
              <a:t> generation is the first-generation offspring in a breeding experiment.</a:t>
            </a:r>
          </a:p>
          <a:p>
            <a:pPr algn="l" rtl="0"/>
            <a:r>
              <a:rPr lang="en-US" sz="2400" dirty="0"/>
              <a:t>c. </a:t>
            </a:r>
            <a:r>
              <a:rPr lang="en-US" sz="2400" dirty="0">
                <a:solidFill>
                  <a:srgbClr val="FF0000"/>
                </a:solidFill>
              </a:rPr>
              <a:t>F2</a:t>
            </a:r>
            <a:r>
              <a:rPr lang="en-US" sz="2400" dirty="0"/>
              <a:t> generation is the second-generation offspring in a breeding experiment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156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238383"/>
            <a:ext cx="8280920" cy="6227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000" dirty="0">
                <a:solidFill>
                  <a:srgbClr val="0000FF"/>
                </a:solidFill>
                <a:latin typeface="Times New Roman"/>
                <a:ea typeface="Times New Roman"/>
              </a:rPr>
              <a:t>B. Mendel's Results</a:t>
            </a:r>
            <a:endParaRPr lang="en-US" sz="14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solidFill>
                  <a:schemeClr val="accent1"/>
                </a:solidFill>
                <a:latin typeface="Times New Roman"/>
                <a:ea typeface="Times New Roman"/>
              </a:rPr>
              <a:t>1.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imes New Roman"/>
                <a:ea typeface="Times New Roman"/>
              </a:rPr>
              <a:t>Contrary to those predicted by a blending theory of inheritance.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2.</a:t>
            </a:r>
            <a:r>
              <a:rPr lang="en-US" sz="2400" dirty="0">
                <a:latin typeface="Times New Roman"/>
                <a:ea typeface="Times New Roman"/>
              </a:rPr>
              <a:t> He found that the F</a:t>
            </a:r>
            <a:r>
              <a:rPr lang="en-US" sz="2400" baseline="-25000" dirty="0">
                <a:latin typeface="Times New Roman"/>
                <a:ea typeface="Times New Roman"/>
              </a:rPr>
              <a:t>1</a:t>
            </a:r>
            <a:r>
              <a:rPr lang="en-US" sz="2400" dirty="0">
                <a:latin typeface="Times New Roman"/>
                <a:ea typeface="Times New Roman"/>
              </a:rPr>
              <a:t> plants resembled only one of the parents.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3.</a:t>
            </a:r>
            <a:r>
              <a:rPr lang="en-US" sz="2400" dirty="0">
                <a:latin typeface="Times New Roman"/>
                <a:ea typeface="Times New Roman"/>
              </a:rPr>
              <a:t> Characteristic of other parent reappeared in about 1/4 of F</a:t>
            </a:r>
            <a:r>
              <a:rPr lang="en-US" sz="2400" baseline="-25000" dirty="0">
                <a:latin typeface="Times New Roman"/>
                <a:ea typeface="Times New Roman"/>
              </a:rPr>
              <a:t>2</a:t>
            </a:r>
            <a:r>
              <a:rPr lang="en-US" sz="2400" dirty="0">
                <a:latin typeface="Times New Roman"/>
                <a:ea typeface="Times New Roman"/>
              </a:rPr>
              <a:t> plants; 3/4 of offspring resembled the F</a:t>
            </a:r>
            <a:r>
              <a:rPr lang="en-US" sz="2400" baseline="-25000" dirty="0">
                <a:latin typeface="Times New Roman"/>
                <a:ea typeface="Times New Roman"/>
              </a:rPr>
              <a:t>1</a:t>
            </a:r>
            <a:r>
              <a:rPr lang="en-US" sz="2400" dirty="0">
                <a:latin typeface="Times New Roman"/>
                <a:ea typeface="Times New Roman"/>
              </a:rPr>
              <a:t> plants.                               </a:t>
            </a:r>
            <a:r>
              <a:rPr lang="en-US" sz="2400" b="1" dirty="0">
                <a:latin typeface="Times New Roman"/>
                <a:ea typeface="Times New Roman"/>
              </a:rPr>
              <a:t>4.</a:t>
            </a:r>
            <a:r>
              <a:rPr lang="en-US" sz="2400" dirty="0">
                <a:latin typeface="Times New Roman"/>
                <a:ea typeface="Times New Roman"/>
              </a:rPr>
              <a:t> Mendel saw that these 3:1 results were possible if :-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solidFill>
                  <a:schemeClr val="tx2"/>
                </a:solidFill>
                <a:latin typeface="Times New Roman"/>
                <a:ea typeface="Times New Roman"/>
              </a:rPr>
              <a:t>a.</a:t>
            </a:r>
            <a:r>
              <a:rPr lang="en-US" sz="2400" dirty="0">
                <a:latin typeface="Times New Roman"/>
                <a:ea typeface="Times New Roman"/>
              </a:rPr>
              <a:t> F</a:t>
            </a:r>
            <a:r>
              <a:rPr lang="en-US" sz="2400" baseline="-25000" dirty="0">
                <a:latin typeface="Times New Roman"/>
                <a:ea typeface="Times New Roman"/>
              </a:rPr>
              <a:t>1</a:t>
            </a:r>
            <a:r>
              <a:rPr lang="en-US" sz="2400" dirty="0">
                <a:latin typeface="Times New Roman"/>
                <a:ea typeface="Times New Roman"/>
              </a:rPr>
              <a:t> hybrids contained </a:t>
            </a:r>
            <a:r>
              <a:rPr lang="en-US" sz="2400" u="sng" dirty="0">
                <a:latin typeface="Times New Roman"/>
                <a:ea typeface="Times New Roman"/>
              </a:rPr>
              <a:t>two factors </a:t>
            </a:r>
            <a:r>
              <a:rPr lang="en-US" sz="2400" dirty="0">
                <a:latin typeface="Times New Roman"/>
                <a:ea typeface="Times New Roman"/>
              </a:rPr>
              <a:t>for each trait, 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</a:rPr>
              <a:t>one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/>
                <a:ea typeface="Times New Roman"/>
              </a:rPr>
              <a:t>dominant</a:t>
            </a:r>
            <a:r>
              <a:rPr lang="en-US" sz="2400" dirty="0">
                <a:latin typeface="Times New Roman"/>
                <a:ea typeface="Times New Roman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</a:rPr>
              <a:t>one</a:t>
            </a:r>
            <a:r>
              <a:rPr lang="en-US" sz="2400" i="1" dirty="0">
                <a:solidFill>
                  <a:srgbClr val="FF0000"/>
                </a:solidFill>
                <a:latin typeface="Times New Roman"/>
                <a:ea typeface="Times New Roman"/>
              </a:rPr>
              <a:t> recessive</a:t>
            </a:r>
            <a:r>
              <a:rPr lang="en-US" sz="2400" i="1" dirty="0">
                <a:latin typeface="Times New Roman"/>
                <a:ea typeface="Times New Roman"/>
              </a:rPr>
              <a:t>;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solidFill>
                  <a:schemeClr val="accent1"/>
                </a:solidFill>
                <a:latin typeface="Times New Roman"/>
                <a:ea typeface="Times New Roman"/>
              </a:rPr>
              <a:t>b</a:t>
            </a:r>
            <a:r>
              <a:rPr lang="en-US" sz="2400" dirty="0">
                <a:latin typeface="Times New Roman"/>
                <a:ea typeface="Times New Roman"/>
              </a:rPr>
              <a:t>. factors separated when gametes were formed; a gamete carried one copy of each factor; 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solidFill>
                  <a:schemeClr val="accent1"/>
                </a:solidFill>
                <a:latin typeface="Times New Roman"/>
                <a:ea typeface="Times New Roman"/>
              </a:rPr>
              <a:t>c.</a:t>
            </a:r>
            <a:r>
              <a:rPr lang="en-US" sz="2400" dirty="0">
                <a:latin typeface="Times New Roman"/>
                <a:ea typeface="Times New Roman"/>
              </a:rPr>
              <a:t> random fusion of all possible gametes occurred upon fertilization.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Times New Roman"/>
                <a:ea typeface="Times New Roman"/>
              </a:rPr>
              <a:t>5.</a:t>
            </a:r>
            <a:r>
              <a:rPr lang="en-US" sz="2400" dirty="0">
                <a:latin typeface="Times New Roman"/>
                <a:ea typeface="Times New Roman"/>
              </a:rPr>
              <a:t> Results of his experiments led Mendel to develop his first law of inheritance: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25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332656"/>
            <a:ext cx="7920880" cy="6453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2800" b="1" i="1" u="sng" dirty="0">
                <a:latin typeface="Times New Roman"/>
                <a:ea typeface="Times New Roman"/>
              </a:rPr>
              <a:t>Mendel's law of segregation</a:t>
            </a:r>
            <a:r>
              <a:rPr lang="en-US" sz="2800" b="1" u="sng" dirty="0">
                <a:latin typeface="Times New Roman"/>
                <a:ea typeface="Times New Roman"/>
              </a:rPr>
              <a:t>:</a:t>
            </a:r>
            <a:r>
              <a:rPr lang="en-US" sz="2800" dirty="0">
                <a:latin typeface="Times New Roman"/>
                <a:ea typeface="Times New Roman"/>
              </a:rPr>
              <a:t>                  </a:t>
            </a:r>
          </a:p>
          <a:p>
            <a:pPr marL="514350" marR="16510" indent="-514350" algn="justLow" rtl="0">
              <a:spcBef>
                <a:spcPts val="500"/>
              </a:spcBef>
              <a:spcAft>
                <a:spcPts val="500"/>
              </a:spcAft>
              <a:buAutoNum type="alphaLcPeriod"/>
            </a:pPr>
            <a:r>
              <a:rPr lang="en-US" sz="3200" dirty="0">
                <a:latin typeface="Times New Roman"/>
                <a:ea typeface="Times New Roman"/>
              </a:rPr>
              <a:t>Organism contains two factors for each trait; factors segregate in formation of gametes; each gamete contains one factor for each trait.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Times New Roman"/>
                <a:ea typeface="Times New Roman"/>
              </a:rPr>
              <a:t>b.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</a:rPr>
              <a:t>Mendel's law of segregation is consistent with a </a:t>
            </a:r>
            <a:r>
              <a:rPr lang="en-US" sz="3200" u="sng" dirty="0">
                <a:solidFill>
                  <a:srgbClr val="FF0000"/>
                </a:solidFill>
                <a:latin typeface="Times New Roman"/>
                <a:ea typeface="Times New Roman"/>
              </a:rPr>
              <a:t>particulate theory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</a:rPr>
              <a:t>of inheritance because many individual factors are passed on from generation to generation.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Times New Roman"/>
                <a:ea typeface="Times New Roman"/>
              </a:rPr>
              <a:t>c. Recombination of factors explains variations and why offspring differ from their parents</a:t>
            </a:r>
            <a:r>
              <a:rPr lang="en-US" sz="2800" dirty="0">
                <a:latin typeface="Times New Roman"/>
                <a:ea typeface="Times New Roman"/>
              </a:rPr>
              <a:t>.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R="16510" algn="justLow" rtl="0">
              <a:spcBef>
                <a:spcPts val="500"/>
              </a:spcBef>
              <a:spcAft>
                <a:spcPts val="500"/>
              </a:spcAft>
            </a:pPr>
            <a:r>
              <a:rPr lang="en-US" sz="3200" b="1" dirty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 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548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97346"/>
            <a:ext cx="85689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B0F0"/>
                </a:solidFill>
              </a:rPr>
              <a:t>Modern Genetics Has an Explanation</a:t>
            </a:r>
          </a:p>
          <a:p>
            <a:pPr algn="l" rtl="0"/>
            <a:r>
              <a:rPr lang="en-US" sz="2800" b="1" dirty="0"/>
              <a:t>1.</a:t>
            </a:r>
            <a:r>
              <a:rPr lang="en-US" sz="2400" dirty="0"/>
              <a:t> Each trait in a pea plant is controlled by two alleles or Factors, alternative forms of a gene that occur at the same gene locus on homologous chromosomes.</a:t>
            </a:r>
          </a:p>
          <a:p>
            <a:pPr algn="l" rtl="0"/>
            <a:r>
              <a:rPr lang="en-US" sz="2400" dirty="0">
                <a:solidFill>
                  <a:srgbClr val="FF0000"/>
                </a:solidFill>
              </a:rPr>
              <a:t>a.</a:t>
            </a:r>
            <a:r>
              <a:rPr lang="en-US" sz="2400" dirty="0"/>
              <a:t> </a:t>
            </a:r>
            <a:r>
              <a:rPr lang="en-US" sz="2400" u="sng" dirty="0"/>
              <a:t>Dominant allele masks or hides expression of a recessive allele</a:t>
            </a:r>
            <a:r>
              <a:rPr lang="en-US" sz="2400" dirty="0"/>
              <a:t>; it is represented by an uppercase letter.( AA) .</a:t>
            </a:r>
          </a:p>
          <a:p>
            <a:pPr algn="l" rtl="0"/>
            <a:r>
              <a:rPr lang="en-US" sz="2400" dirty="0">
                <a:solidFill>
                  <a:srgbClr val="FF0000"/>
                </a:solidFill>
              </a:rPr>
              <a:t>b.</a:t>
            </a:r>
            <a:r>
              <a:rPr lang="en-US" sz="2400" dirty="0"/>
              <a:t> Recessive allele is an allele that exerts its effect only in the homozygous state; its expression is masked by a dominant allele; it is represented by a lowercase letter.(</a:t>
            </a:r>
            <a:r>
              <a:rPr lang="en-US" sz="2400" dirty="0" err="1"/>
              <a:t>aa</a:t>
            </a:r>
            <a:r>
              <a:rPr lang="en-US" sz="2400" dirty="0"/>
              <a:t>) .</a:t>
            </a:r>
          </a:p>
          <a:p>
            <a:pPr algn="l" rtl="0"/>
            <a:r>
              <a:rPr lang="en-US" sz="2800" b="1" dirty="0"/>
              <a:t>2. </a:t>
            </a:r>
            <a:r>
              <a:rPr lang="en-US" sz="2400" dirty="0"/>
              <a:t>Gene locus is specific location of a particular gene on homologous chromosomes. .</a:t>
            </a:r>
          </a:p>
          <a:p>
            <a:pPr algn="l" rtl="0"/>
            <a:r>
              <a:rPr lang="en-US" sz="2800" b="1" dirty="0"/>
              <a:t>3.</a:t>
            </a:r>
            <a:r>
              <a:rPr lang="en-US" sz="2400" dirty="0"/>
              <a:t> In Mendel's cross, the parents were true-breeding; each parent had two identical alleles for a trait--they were homozygous, indicating they possess two identical alleles for a trait.</a:t>
            </a:r>
          </a:p>
          <a:p>
            <a:pPr algn="l" rtl="0"/>
            <a:r>
              <a:rPr lang="en-US" sz="2400" b="1" dirty="0">
                <a:solidFill>
                  <a:schemeClr val="accent5"/>
                </a:solidFill>
              </a:rPr>
              <a:t>a.</a:t>
            </a:r>
            <a:r>
              <a:rPr lang="en-US" sz="2400" dirty="0"/>
              <a:t> Homozygous dominant genotypes possess two dominant alleles for a trait. </a:t>
            </a:r>
          </a:p>
          <a:p>
            <a:pPr algn="l" rtl="0"/>
            <a:r>
              <a:rPr lang="en-US" sz="2400" b="1" dirty="0">
                <a:solidFill>
                  <a:schemeClr val="accent5"/>
                </a:solidFill>
              </a:rPr>
              <a:t>b.</a:t>
            </a:r>
            <a:r>
              <a:rPr lang="en-US" sz="2400" dirty="0"/>
              <a:t> Homozygous recessive genotypes possess two recessive alleles for a trait.</a:t>
            </a:r>
          </a:p>
        </p:txBody>
      </p:sp>
    </p:spTree>
    <p:extLst>
      <p:ext uri="{BB962C8B-B14F-4D97-AF65-F5344CB8AC3E}">
        <p14:creationId xmlns:p14="http://schemas.microsoft.com/office/powerpoint/2010/main" val="281878301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1760</Words>
  <Application>Microsoft Office PowerPoint</Application>
  <PresentationFormat>On-screen Show (4:3)</PresentationFormat>
  <Paragraphs>106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نسق Office</vt:lpstr>
      <vt:lpstr>11.1. Introducing Gregor Mendel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11.1. Introducing Gregor Mendel</dc:title>
  <dc:creator>DR.Ahmed Saker 2o1O</dc:creator>
  <cp:lastModifiedBy>Taqwa</cp:lastModifiedBy>
  <cp:revision>52</cp:revision>
  <dcterms:created xsi:type="dcterms:W3CDTF">2017-02-21T07:50:45Z</dcterms:created>
  <dcterms:modified xsi:type="dcterms:W3CDTF">2022-10-27T08:53:50Z</dcterms:modified>
</cp:coreProperties>
</file>