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69" r:id="rId7"/>
    <p:sldId id="260" r:id="rId8"/>
    <p:sldId id="270" r:id="rId9"/>
    <p:sldId id="271" r:id="rId10"/>
    <p:sldId id="264" r:id="rId11"/>
    <p:sldId id="272" r:id="rId12"/>
    <p:sldId id="265" r:id="rId13"/>
    <p:sldId id="266" r:id="rId14"/>
    <p:sldId id="267" r:id="rId15"/>
    <p:sldId id="268"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39D7B-DE6F-4772-8753-0645447F6C22}"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39D7B-DE6F-4772-8753-0645447F6C22}"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39D7B-DE6F-4772-8753-0645447F6C22}"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39D7B-DE6F-4772-8753-0645447F6C22}"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39D7B-DE6F-4772-8753-0645447F6C22}"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39D7B-DE6F-4772-8753-0645447F6C22}"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39D7B-DE6F-4772-8753-0645447F6C22}" type="datetimeFigureOut">
              <a:rPr lang="en-US" smtClean="0"/>
              <a:pPr/>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39D7B-DE6F-4772-8753-0645447F6C22}" type="datetimeFigureOut">
              <a:rPr lang="en-US" smtClean="0"/>
              <a:pPr/>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39D7B-DE6F-4772-8753-0645447F6C22}" type="datetimeFigureOut">
              <a:rPr lang="en-US" smtClean="0"/>
              <a:pPr/>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39D7B-DE6F-4772-8753-0645447F6C22}"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39D7B-DE6F-4772-8753-0645447F6C22}"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A3D05-0268-43D2-8613-3737D4B74DE4}" type="slidenum">
              <a:rPr lang="en-US" smtClean="0"/>
              <a:pPr/>
              <a:t>‹#›</a:t>
            </a:fld>
            <a:endParaRPr lang="en-US"/>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39D7B-DE6F-4772-8753-0645447F6C22}" type="datetimeFigureOut">
              <a:rPr lang="en-US" smtClean="0"/>
              <a:pPr/>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A3D05-0268-43D2-8613-3737D4B74D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b="1" smtClean="0"/>
              <a:t>Acidosis and alkalosis</a:t>
            </a:r>
          </a:p>
        </p:txBody>
      </p:sp>
      <p:sp>
        <p:nvSpPr>
          <p:cNvPr id="11267" name="Rectangle 3"/>
          <p:cNvSpPr>
            <a:spLocks noGrp="1" noChangeArrowheads="1"/>
          </p:cNvSpPr>
          <p:nvPr>
            <p:ph type="body" idx="1"/>
          </p:nvPr>
        </p:nvSpPr>
        <p:spPr/>
        <p:txBody>
          <a:bodyPr/>
          <a:lstStyle/>
          <a:p>
            <a:pPr algn="l" eaLnBrk="1" hangingPunct="1">
              <a:lnSpc>
                <a:spcPct val="90000"/>
              </a:lnSpc>
              <a:defRPr/>
            </a:pPr>
            <a:r>
              <a:rPr lang="en-US" sz="2800" smtClean="0"/>
              <a:t>Acid-base disorders are very common clinical problems. </a:t>
            </a:r>
          </a:p>
          <a:p>
            <a:pPr algn="l" eaLnBrk="1" hangingPunct="1">
              <a:lnSpc>
                <a:spcPct val="90000"/>
              </a:lnSpc>
              <a:defRPr/>
            </a:pPr>
            <a:r>
              <a:rPr lang="en-US" sz="2800" smtClean="0"/>
              <a:t>PH 7.35-7.45</a:t>
            </a:r>
          </a:p>
          <a:p>
            <a:pPr algn="l" eaLnBrk="1" hangingPunct="1">
              <a:lnSpc>
                <a:spcPct val="90000"/>
              </a:lnSpc>
              <a:defRPr/>
            </a:pPr>
            <a:r>
              <a:rPr lang="en-US" sz="2800" b="1" smtClean="0"/>
              <a:t>Acidemia </a:t>
            </a:r>
            <a:r>
              <a:rPr lang="en-US" sz="2800" smtClean="0"/>
              <a:t>is a pH &lt;7.35, and</a:t>
            </a:r>
          </a:p>
          <a:p>
            <a:pPr algn="l" eaLnBrk="1" hangingPunct="1">
              <a:lnSpc>
                <a:spcPct val="90000"/>
              </a:lnSpc>
              <a:defRPr/>
            </a:pPr>
            <a:r>
              <a:rPr lang="en-US" sz="2800" smtClean="0"/>
              <a:t>alkalemia is a pH &gt;7.45. </a:t>
            </a:r>
          </a:p>
          <a:p>
            <a:pPr algn="l" eaLnBrk="1" hangingPunct="1">
              <a:lnSpc>
                <a:spcPct val="90000"/>
              </a:lnSpc>
              <a:defRPr/>
            </a:pPr>
            <a:r>
              <a:rPr lang="en-US" sz="2800" b="1" smtClean="0"/>
              <a:t>Acidosis and alkalosis </a:t>
            </a:r>
            <a:r>
              <a:rPr lang="en-US" sz="2800" smtClean="0"/>
              <a:t>are used to describe how the pH changes. </a:t>
            </a:r>
          </a:p>
          <a:p>
            <a:pPr algn="l" eaLnBrk="1" hangingPunct="1">
              <a:lnSpc>
                <a:spcPct val="90000"/>
              </a:lnSpc>
              <a:defRPr/>
            </a:pPr>
            <a:r>
              <a:rPr lang="en-US" sz="2800" smtClean="0"/>
              <a:t>The primary causes of acid-base disturbances are abnormalities in the respiratory system and in the metabolic or renal system.</a:t>
            </a:r>
          </a:p>
          <a:p>
            <a:pPr algn="l" eaLnBrk="1" hangingPunct="1">
              <a:lnSpc>
                <a:spcPct val="90000"/>
              </a:lnSpc>
              <a:defRPr/>
            </a:pPr>
            <a:endParaRPr lang="en-US" sz="2800" smtClean="0"/>
          </a:p>
        </p:txBody>
      </p:sp>
    </p:spTree>
  </p:cSld>
  <p:clrMapOvr>
    <a:masterClrMapping/>
  </p:clrMapOvr>
  <p:transition spd="slow">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697559"/>
          </a:xfrm>
        </p:spPr>
        <p:txBody>
          <a:bodyPr>
            <a:normAutofit fontScale="62500" lnSpcReduction="20000"/>
          </a:bodyPr>
          <a:lstStyle/>
          <a:p>
            <a:r>
              <a:rPr lang="en-US" dirty="0" smtClean="0"/>
              <a:t>Management </a:t>
            </a:r>
          </a:p>
          <a:p>
            <a:r>
              <a:rPr lang="en-US" dirty="0" smtClean="0"/>
              <a:t> </a:t>
            </a:r>
            <a:r>
              <a:rPr lang="en-US" b="1" dirty="0" smtClean="0">
                <a:solidFill>
                  <a:srgbClr val="FF0000"/>
                </a:solidFill>
              </a:rPr>
              <a:t>The first step </a:t>
            </a:r>
            <a:r>
              <a:rPr lang="en-US" dirty="0" smtClean="0"/>
              <a:t>in management of metabolic acidosis is identifying and correcting the cause when possible . This may involve control of </a:t>
            </a:r>
            <a:r>
              <a:rPr lang="en-US" dirty="0" err="1" smtClean="0"/>
              <a:t>diarrhoea</a:t>
            </a:r>
            <a:r>
              <a:rPr lang="en-US" dirty="0" smtClean="0"/>
              <a:t>, treatment of diabetes, correction of shock, cessation of drug administration, or dialysis to remove toxins. Since metabolic acidosis is frequently associated with sodium and water depletion, resuscitation with appropriate intravenous fluids will often be needed.</a:t>
            </a:r>
          </a:p>
          <a:p>
            <a:pPr>
              <a:buNone/>
            </a:pPr>
            <a:r>
              <a:rPr lang="en-US" dirty="0" smtClean="0"/>
              <a:t> Use </a:t>
            </a:r>
            <a:r>
              <a:rPr lang="en-US" b="1" dirty="0" smtClean="0">
                <a:solidFill>
                  <a:srgbClr val="FF0000"/>
                </a:solidFill>
              </a:rPr>
              <a:t>of intravenous bicarbonate </a:t>
            </a:r>
            <a:r>
              <a:rPr lang="en-US" dirty="0" smtClean="0"/>
              <a:t>in this setting is controversial. Because rapid correction of acidosis has some inherent risks (e.g. induction of </a:t>
            </a:r>
            <a:r>
              <a:rPr lang="en-US" dirty="0" err="1" smtClean="0"/>
              <a:t>hypokalaemia</a:t>
            </a:r>
            <a:r>
              <a:rPr lang="en-US" dirty="0" smtClean="0"/>
              <a:t> or reduced plasma </a:t>
            </a:r>
            <a:r>
              <a:rPr lang="en-US" dirty="0" err="1" smtClean="0"/>
              <a:t>ionised</a:t>
            </a:r>
            <a:r>
              <a:rPr lang="en-US" dirty="0" smtClean="0"/>
              <a:t> calcium), use of bicarbonate infusions is best reserved for situations where the underlying disorder cannot be readily corrected and where the acidosis is severe (H</a:t>
            </a:r>
            <a:r>
              <a:rPr lang="en-US" baseline="30000" dirty="0" smtClean="0"/>
              <a:t>+</a:t>
            </a:r>
            <a:r>
              <a:rPr lang="en-US" dirty="0" smtClean="0"/>
              <a:t> &gt; 70 </a:t>
            </a:r>
            <a:r>
              <a:rPr lang="en-US" dirty="0" err="1" smtClean="0"/>
              <a:t>nmol</a:t>
            </a:r>
            <a:r>
              <a:rPr lang="en-US" dirty="0" smtClean="0"/>
              <a:t>/l, pH &lt; 7.15) and associated with evidence of tissue dysfunction. The acidosis associated with RTA can sometimes be controlled by treating the underlying cause . Usually, however, supplements of sodium and potassium bicarbonate are necessary to achieve the target of a plasma bicarbonate level above 18 mmol/l with </a:t>
            </a:r>
            <a:r>
              <a:rPr lang="en-US" dirty="0" err="1" smtClean="0"/>
              <a:t>normokalaemia</a:t>
            </a:r>
            <a:r>
              <a:rPr lang="en-US" dirty="0" smtClean="0"/>
              <a:t> in types 1 and 2 RTA, while diuretics or corticosteroids (as appropriate) may be effective in reversing the underlying disturbance in type 4 RTA.</a:t>
            </a:r>
            <a:endParaRPr lang="en-US" dirty="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62500" lnSpcReduction="20000"/>
          </a:bodyPr>
          <a:lstStyle/>
          <a:p>
            <a:r>
              <a:rPr lang="en-US" b="1" dirty="0" smtClean="0">
                <a:solidFill>
                  <a:srgbClr val="FF0000"/>
                </a:solidFill>
              </a:rPr>
              <a:t>RESPIRATORY ACIDOSIS </a:t>
            </a:r>
            <a:r>
              <a:rPr lang="en-US" b="1" dirty="0" err="1" smtClean="0">
                <a:solidFill>
                  <a:srgbClr val="FF0000"/>
                </a:solidFill>
              </a:rPr>
              <a:t>acondition</a:t>
            </a:r>
            <a:r>
              <a:rPr lang="en-US" b="1" dirty="0" smtClean="0">
                <a:solidFill>
                  <a:srgbClr val="FF0000"/>
                </a:solidFill>
              </a:rPr>
              <a:t> </a:t>
            </a:r>
          </a:p>
          <a:p>
            <a:r>
              <a:rPr lang="en-US" b="1" dirty="0" smtClean="0">
                <a:solidFill>
                  <a:srgbClr val="FF0000"/>
                </a:solidFill>
              </a:rPr>
              <a:t>where the PCO2 is above the normal range is caused by:</a:t>
            </a:r>
          </a:p>
          <a:p>
            <a:r>
              <a:rPr lang="en-US" dirty="0" smtClean="0"/>
              <a:t>1-impairment in the rate of alveolar ventilation. </a:t>
            </a:r>
          </a:p>
          <a:p>
            <a:r>
              <a:rPr lang="en-US" dirty="0" smtClean="0"/>
              <a:t>2-a sudden depression of the </a:t>
            </a:r>
            <a:r>
              <a:rPr lang="en-US" dirty="0" err="1" smtClean="0"/>
              <a:t>medullary</a:t>
            </a:r>
            <a:r>
              <a:rPr lang="en-US" dirty="0" smtClean="0"/>
              <a:t> respiratory center (narcotic overdose),</a:t>
            </a:r>
          </a:p>
          <a:p>
            <a:r>
              <a:rPr lang="en-US" dirty="0" smtClean="0"/>
              <a:t>3-paralysis of the respiratory muscles(M.G,G.B ,</a:t>
            </a:r>
            <a:r>
              <a:rPr lang="en-US" dirty="0" err="1" smtClean="0"/>
              <a:t>toxines</a:t>
            </a:r>
            <a:r>
              <a:rPr lang="en-US" dirty="0" smtClean="0"/>
              <a:t> ,</a:t>
            </a:r>
            <a:r>
              <a:rPr lang="en-US" dirty="0" err="1" smtClean="0"/>
              <a:t>anasthesia</a:t>
            </a:r>
            <a:r>
              <a:rPr lang="en-US" dirty="0" smtClean="0"/>
              <a:t> </a:t>
            </a:r>
          </a:p>
          <a:p>
            <a:r>
              <a:rPr lang="en-US" dirty="0" smtClean="0"/>
              <a:t>4-airway obstruction.(infection ,allergy ,</a:t>
            </a:r>
            <a:r>
              <a:rPr lang="en-US" dirty="0" err="1" smtClean="0"/>
              <a:t>tumoures</a:t>
            </a:r>
            <a:r>
              <a:rPr lang="en-US" dirty="0" smtClean="0"/>
              <a:t> ,F.B…. </a:t>
            </a:r>
          </a:p>
          <a:p>
            <a:r>
              <a:rPr lang="en-US" dirty="0" smtClean="0"/>
              <a:t>5-Chronic respiratory acidosis  in chronic airway disease (emphysema), with extreme </a:t>
            </a:r>
            <a:r>
              <a:rPr lang="en-US" dirty="0" err="1" smtClean="0"/>
              <a:t>kyphoscoliosis</a:t>
            </a:r>
            <a:r>
              <a:rPr lang="en-US" dirty="0" smtClean="0"/>
              <a:t>, and with extreme obesity (</a:t>
            </a:r>
            <a:r>
              <a:rPr lang="en-US" dirty="0" err="1" smtClean="0"/>
              <a:t>pickwickian</a:t>
            </a:r>
            <a:r>
              <a:rPr lang="en-US" dirty="0" smtClean="0"/>
              <a:t> syndrome). </a:t>
            </a:r>
          </a:p>
          <a:p>
            <a:r>
              <a:rPr lang="en-US" dirty="0" smtClean="0"/>
              <a:t>The serum bicarbonate concentration is increased, the magnitude of which depends on the acuity and the severity of the respiratory disorder. Acute increases in the P</a:t>
            </a:r>
            <a:r>
              <a:rPr lang="en-US" cap="all" dirty="0" smtClean="0"/>
              <a:t>co</a:t>
            </a:r>
            <a:r>
              <a:rPr lang="en-US" baseline="-25000" dirty="0" smtClean="0"/>
              <a:t>2</a:t>
            </a:r>
            <a:r>
              <a:rPr lang="en-US" dirty="0" smtClean="0"/>
              <a:t> result in somnolence, confusion, and, ultimately, carbon dioxide narcosis. </a:t>
            </a:r>
            <a:r>
              <a:rPr lang="en-US" dirty="0" err="1" smtClean="0"/>
              <a:t>Asterixis</a:t>
            </a:r>
            <a:r>
              <a:rPr lang="en-US" dirty="0" smtClean="0"/>
              <a:t> may be present. Because carbon dioxide is a cerebral vasodilator, the blood vessels in the optic </a:t>
            </a:r>
            <a:r>
              <a:rPr lang="en-US" dirty="0" err="1" smtClean="0"/>
              <a:t>fundi</a:t>
            </a:r>
            <a:r>
              <a:rPr lang="en-US" dirty="0" smtClean="0"/>
              <a:t> are often dilated, engorged, and tortuous. Frank </a:t>
            </a:r>
            <a:r>
              <a:rPr lang="en-US" dirty="0" err="1" smtClean="0"/>
              <a:t>papilledema</a:t>
            </a:r>
            <a:r>
              <a:rPr lang="en-US" dirty="0" smtClean="0"/>
              <a:t> may be present in patients with severe </a:t>
            </a:r>
            <a:r>
              <a:rPr lang="en-US" dirty="0" err="1" smtClean="0"/>
              <a:t>hypercapnic</a:t>
            </a:r>
            <a:r>
              <a:rPr lang="en-US" dirty="0" smtClean="0"/>
              <a:t> states.</a:t>
            </a:r>
          </a:p>
          <a:p>
            <a:r>
              <a:rPr lang="en-US" dirty="0" smtClean="0"/>
              <a:t> </a:t>
            </a:r>
            <a:r>
              <a:rPr lang="en-US" b="1" dirty="0" smtClean="0">
                <a:solidFill>
                  <a:srgbClr val="FF0000"/>
                </a:solidFill>
              </a:rPr>
              <a:t>treatment</a:t>
            </a:r>
            <a:r>
              <a:rPr lang="en-US" dirty="0" smtClean="0"/>
              <a:t> </a:t>
            </a:r>
          </a:p>
          <a:p>
            <a:r>
              <a:rPr lang="en-US" dirty="0" smtClean="0"/>
              <a:t>1-The only practical therapy of acute respiratory acidosis involves treatment of the underlying disorder</a:t>
            </a:r>
          </a:p>
          <a:p>
            <a:r>
              <a:rPr lang="en-US" dirty="0" smtClean="0"/>
              <a:t>2-O2 and</a:t>
            </a:r>
          </a:p>
          <a:p>
            <a:r>
              <a:rPr lang="en-US" dirty="0" smtClean="0"/>
              <a:t>3- </a:t>
            </a:r>
            <a:r>
              <a:rPr lang="en-US" dirty="0" err="1" smtClean="0"/>
              <a:t>ventilatory</a:t>
            </a:r>
            <a:r>
              <a:rPr lang="en-US" dirty="0" smtClean="0"/>
              <a:t> support. I</a:t>
            </a:r>
          </a:p>
          <a:p>
            <a:r>
              <a:rPr lang="en-US" dirty="0" smtClean="0"/>
              <a:t>n patients with chronic </a:t>
            </a:r>
            <a:r>
              <a:rPr lang="en-US" dirty="0" err="1" smtClean="0"/>
              <a:t>hypercapnia</a:t>
            </a:r>
            <a:r>
              <a:rPr lang="en-US" dirty="0" smtClean="0"/>
              <a:t> who develop an acute increase in the P</a:t>
            </a:r>
            <a:r>
              <a:rPr lang="en-US" cap="all" dirty="0" smtClean="0"/>
              <a:t>co</a:t>
            </a:r>
            <a:r>
              <a:rPr lang="en-US" baseline="-25000" dirty="0" smtClean="0"/>
              <a:t>2</a:t>
            </a:r>
            <a:r>
              <a:rPr lang="en-US" dirty="0" smtClean="0"/>
              <a:t>, attention should be directed toward identifying factors that may have aggravated the chronic disorder. Alkalinizing salts should be avoided in patients with chronic</a:t>
            </a:r>
            <a:endParaRPr lang="en-US" dirty="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8686800" cy="6643710"/>
          </a:xfrm>
        </p:spPr>
        <p:txBody>
          <a:bodyPr>
            <a:normAutofit fontScale="77500" lnSpcReduction="20000"/>
          </a:bodyPr>
          <a:lstStyle/>
          <a:p>
            <a:r>
              <a:rPr lang="en-US" b="1" dirty="0" smtClean="0">
                <a:solidFill>
                  <a:srgbClr val="FF0000"/>
                </a:solidFill>
              </a:rPr>
              <a:t>METABOLIC ALKALOSIS </a:t>
            </a:r>
          </a:p>
          <a:p>
            <a:r>
              <a:rPr lang="en-US" dirty="0" smtClean="0"/>
              <a:t>Aetiology and clinical assessment Metabolic alkalosis is </a:t>
            </a:r>
            <a:r>
              <a:rPr lang="en-US" dirty="0" err="1" smtClean="0"/>
              <a:t>characterised</a:t>
            </a:r>
            <a:r>
              <a:rPr lang="en-US" dirty="0" smtClean="0"/>
              <a:t> by an </a:t>
            </a:r>
            <a:r>
              <a:rPr lang="en-US" dirty="0" smtClean="0">
                <a:solidFill>
                  <a:srgbClr val="FF0000"/>
                </a:solidFill>
              </a:rPr>
              <a:t>increase in the plasma bicarbonate concentration and the plasma pH </a:t>
            </a:r>
            <a:r>
              <a:rPr lang="en-US" dirty="0" smtClean="0"/>
              <a:t>.</a:t>
            </a:r>
          </a:p>
          <a:p>
            <a:r>
              <a:rPr lang="en-US" dirty="0" smtClean="0"/>
              <a:t> There is a compensatory </a:t>
            </a:r>
            <a:r>
              <a:rPr lang="en-US" dirty="0" smtClean="0">
                <a:solidFill>
                  <a:srgbClr val="FF0000"/>
                </a:solidFill>
              </a:rPr>
              <a:t>rise in </a:t>
            </a:r>
            <a:r>
              <a:rPr lang="en-US" i="1" dirty="0" smtClean="0">
                <a:solidFill>
                  <a:srgbClr val="FF0000"/>
                </a:solidFill>
              </a:rPr>
              <a:t>P</a:t>
            </a:r>
            <a:r>
              <a:rPr lang="en-US" dirty="0" smtClean="0">
                <a:solidFill>
                  <a:srgbClr val="FF0000"/>
                </a:solidFill>
              </a:rPr>
              <a:t>CO</a:t>
            </a:r>
            <a:r>
              <a:rPr lang="en-US" baseline="-25000" dirty="0" smtClean="0">
                <a:solidFill>
                  <a:srgbClr val="FF0000"/>
                </a:solidFill>
              </a:rPr>
              <a:t>2</a:t>
            </a:r>
            <a:r>
              <a:rPr lang="en-US" dirty="0" smtClean="0">
                <a:solidFill>
                  <a:srgbClr val="FF0000"/>
                </a:solidFill>
              </a:rPr>
              <a:t> </a:t>
            </a:r>
            <a:r>
              <a:rPr lang="en-US" dirty="0" smtClean="0"/>
              <a:t>due to hypoventilation.      </a:t>
            </a:r>
            <a:r>
              <a:rPr lang="en-US" b="1" dirty="0" smtClean="0">
                <a:solidFill>
                  <a:srgbClr val="FF0000"/>
                </a:solidFill>
              </a:rPr>
              <a:t>CAUSES</a:t>
            </a:r>
          </a:p>
          <a:p>
            <a:r>
              <a:rPr lang="en-US" dirty="0" smtClean="0"/>
              <a:t> 1-</a:t>
            </a:r>
            <a:r>
              <a:rPr lang="en-US" dirty="0" smtClean="0">
                <a:solidFill>
                  <a:srgbClr val="FF0000"/>
                </a:solidFill>
              </a:rPr>
              <a:t>Hypovolaemic metabolic alkalosis</a:t>
            </a:r>
          </a:p>
          <a:p>
            <a:r>
              <a:rPr lang="en-US" dirty="0" smtClean="0">
                <a:solidFill>
                  <a:srgbClr val="FF0000"/>
                </a:solidFill>
              </a:rPr>
              <a:t> </a:t>
            </a:r>
            <a:r>
              <a:rPr lang="en-US" dirty="0" smtClean="0"/>
              <a:t>is the most common pattern, such as sustained </a:t>
            </a:r>
            <a:r>
              <a:rPr lang="en-US" dirty="0" smtClean="0">
                <a:solidFill>
                  <a:srgbClr val="00B050"/>
                </a:solidFill>
              </a:rPr>
              <a:t>vomiting</a:t>
            </a:r>
            <a:r>
              <a:rPr lang="en-US" dirty="0" smtClean="0"/>
              <a:t> where acid-rich fluid is lost directly from the body. </a:t>
            </a:r>
          </a:p>
          <a:p>
            <a:r>
              <a:rPr lang="en-US" dirty="0" smtClean="0"/>
              <a:t>during treatment with most </a:t>
            </a:r>
            <a:r>
              <a:rPr lang="en-US" dirty="0" smtClean="0">
                <a:solidFill>
                  <a:srgbClr val="00B050"/>
                </a:solidFill>
              </a:rPr>
              <a:t>diuretic</a:t>
            </a:r>
            <a:r>
              <a:rPr lang="en-US" dirty="0" smtClean="0"/>
              <a:t> drugs (other than carbonic anhydrase inhibitors and potassium-sparing drugs), since the diuretic action involves increased acid loss into the urine.</a:t>
            </a:r>
          </a:p>
          <a:p>
            <a:r>
              <a:rPr lang="en-US" dirty="0" smtClean="0"/>
              <a:t>2- </a:t>
            </a:r>
            <a:r>
              <a:rPr lang="en-US" dirty="0" err="1" smtClean="0">
                <a:solidFill>
                  <a:srgbClr val="FF0000"/>
                </a:solidFill>
              </a:rPr>
              <a:t>Normovolaemic</a:t>
            </a:r>
            <a:r>
              <a:rPr lang="en-US" dirty="0" smtClean="0">
                <a:solidFill>
                  <a:srgbClr val="FF0000"/>
                </a:solidFill>
              </a:rPr>
              <a:t> (or </a:t>
            </a:r>
            <a:r>
              <a:rPr lang="en-US" dirty="0" err="1" smtClean="0">
                <a:solidFill>
                  <a:srgbClr val="FF0000"/>
                </a:solidFill>
              </a:rPr>
              <a:t>hypervolaemic</a:t>
            </a:r>
            <a:r>
              <a:rPr lang="en-US" dirty="0" smtClean="0">
                <a:solidFill>
                  <a:srgbClr val="FF0000"/>
                </a:solidFill>
              </a:rPr>
              <a:t>) metabolic alkalosis</a:t>
            </a:r>
          </a:p>
          <a:p>
            <a:r>
              <a:rPr lang="en-US" dirty="0" smtClean="0">
                <a:solidFill>
                  <a:srgbClr val="FF0000"/>
                </a:solidFill>
              </a:rPr>
              <a:t> </a:t>
            </a:r>
            <a:r>
              <a:rPr lang="en-US" dirty="0" smtClean="0"/>
              <a:t>occurs in settings where both bicarbonate retention and volume expansion occur simultaneously. Classical causes include</a:t>
            </a:r>
            <a:r>
              <a:rPr lang="en-US" dirty="0" smtClean="0">
                <a:solidFill>
                  <a:srgbClr val="00B050"/>
                </a:solidFill>
              </a:rPr>
              <a:t> corticosteroid </a:t>
            </a:r>
            <a:r>
              <a:rPr lang="en-US" dirty="0" smtClean="0"/>
              <a:t>excess states such as primary </a:t>
            </a:r>
            <a:r>
              <a:rPr lang="en-US" dirty="0" err="1" smtClean="0"/>
              <a:t>hyperaldosteronism</a:t>
            </a:r>
            <a:r>
              <a:rPr lang="en-US" dirty="0" smtClean="0"/>
              <a:t> (Conn's syndrome, Cushing's syndrome and corticosteroid therapy. Occasionally, </a:t>
            </a:r>
            <a:r>
              <a:rPr lang="en-US" dirty="0" smtClean="0">
                <a:solidFill>
                  <a:srgbClr val="00B050"/>
                </a:solidFill>
              </a:rPr>
              <a:t>overuse of antacid </a:t>
            </a:r>
            <a:r>
              <a:rPr lang="en-US" dirty="0" smtClean="0"/>
              <a:t>salts for treatment of dyspepsia can produce a similar pattern.</a:t>
            </a:r>
            <a:endParaRPr lang="en-US"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0"/>
            <a:ext cx="9501222" cy="6858000"/>
          </a:xfrm>
          <a:prstGeom prst="rect">
            <a:avLst/>
          </a:prstGeom>
          <a:noFill/>
          <a:ln w="9525">
            <a:noFill/>
            <a:miter lim="800000"/>
            <a:headEnd/>
            <a:tailEnd/>
          </a:ln>
          <a:effectLst/>
        </p:spPr>
      </p:pic>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697643"/>
          </a:xfrm>
        </p:spPr>
        <p:txBody>
          <a:bodyPr>
            <a:normAutofit/>
          </a:bodyPr>
          <a:lstStyle/>
          <a:p>
            <a:r>
              <a:rPr lang="en-US" dirty="0" smtClean="0"/>
              <a:t>. Clinically, apart from manifestations of the underlying cause, there may be few symptoms or signs related to alkalosis itself. When the rise in systemic pH is abrupt, plasma </a:t>
            </a:r>
            <a:r>
              <a:rPr lang="en-US" dirty="0" err="1" smtClean="0"/>
              <a:t>ionised</a:t>
            </a:r>
            <a:r>
              <a:rPr lang="en-US" dirty="0" smtClean="0"/>
              <a:t> calcium falls and signs of increased neuromuscular irritability such as </a:t>
            </a:r>
            <a:r>
              <a:rPr lang="en-US" dirty="0" err="1" smtClean="0"/>
              <a:t>tetany</a:t>
            </a:r>
            <a:r>
              <a:rPr lang="en-US" dirty="0" smtClean="0"/>
              <a:t> may develop</a:t>
            </a:r>
            <a:endParaRPr lang="en-US"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543956" cy="5911873"/>
          </a:xfrm>
        </p:spPr>
        <p:txBody>
          <a:bodyPr>
            <a:normAutofit fontScale="92500" lnSpcReduction="20000"/>
          </a:bodyPr>
          <a:lstStyle/>
          <a:p>
            <a:r>
              <a:rPr lang="en-US" dirty="0" smtClean="0"/>
              <a:t>Management In metabolic alkalosis associated with </a:t>
            </a:r>
            <a:r>
              <a:rPr lang="en-US" dirty="0" err="1" smtClean="0"/>
              <a:t>hypovolaemia</a:t>
            </a:r>
            <a:r>
              <a:rPr lang="en-US" dirty="0" smtClean="0"/>
              <a:t>, </a:t>
            </a:r>
          </a:p>
          <a:p>
            <a:r>
              <a:rPr lang="en-US" dirty="0" smtClean="0"/>
              <a:t>treatment involves provision of adequate </a:t>
            </a:r>
            <a:r>
              <a:rPr lang="en-US" dirty="0" smtClean="0">
                <a:solidFill>
                  <a:srgbClr val="00B050"/>
                </a:solidFill>
              </a:rPr>
              <a:t>intravenous fluid, </a:t>
            </a:r>
            <a:r>
              <a:rPr lang="en-US" dirty="0" smtClean="0"/>
              <a:t>specifically isotonic sodium chloride, which interrupts the volume-conserving mechanisms and allows the kidney to excrete the excess alkali in the urine.</a:t>
            </a:r>
          </a:p>
          <a:p>
            <a:r>
              <a:rPr lang="en-US" dirty="0" smtClean="0"/>
              <a:t> Replacement of</a:t>
            </a:r>
            <a:r>
              <a:rPr lang="en-US" dirty="0" smtClean="0">
                <a:solidFill>
                  <a:srgbClr val="00B050"/>
                </a:solidFill>
              </a:rPr>
              <a:t> potassium </a:t>
            </a:r>
            <a:r>
              <a:rPr lang="en-US" dirty="0" smtClean="0"/>
              <a:t>helps correct the </a:t>
            </a:r>
            <a:r>
              <a:rPr lang="en-US" dirty="0" err="1" smtClean="0"/>
              <a:t>hypokalaemia</a:t>
            </a:r>
            <a:r>
              <a:rPr lang="en-US" dirty="0" smtClean="0"/>
              <a:t> and its consequences in the kidney. In metabolic alkalosis associated with normal or increased volume, treatment should focus on correcting the underlying cause, specifically the removal or blockade of excess </a:t>
            </a:r>
            <a:r>
              <a:rPr lang="en-US" dirty="0" err="1" smtClean="0"/>
              <a:t>mineralocorticoid</a:t>
            </a:r>
            <a:r>
              <a:rPr lang="en-US" dirty="0" smtClean="0"/>
              <a:t> activity. The approach depends on the underlying </a:t>
            </a:r>
            <a:r>
              <a:rPr lang="en-US" dirty="0" err="1" smtClean="0"/>
              <a:t>endocrinological</a:t>
            </a:r>
            <a:r>
              <a:rPr lang="en-US" dirty="0" smtClean="0"/>
              <a:t> diagnosis .</a:t>
            </a:r>
            <a:endParaRPr lang="en-US"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70000" lnSpcReduction="20000"/>
          </a:bodyPr>
          <a:lstStyle/>
          <a:p>
            <a:r>
              <a:rPr lang="en-US" b="1" dirty="0" smtClean="0">
                <a:solidFill>
                  <a:srgbClr val="FF0000"/>
                </a:solidFill>
              </a:rPr>
              <a:t>RESPIRATORY ALKALOSIS</a:t>
            </a:r>
          </a:p>
          <a:p>
            <a:r>
              <a:rPr lang="en-US" dirty="0" smtClean="0"/>
              <a:t>occurs when hyperventilation reduces the arterial P</a:t>
            </a:r>
            <a:r>
              <a:rPr lang="en-US" cap="all" dirty="0" smtClean="0"/>
              <a:t>co</a:t>
            </a:r>
            <a:r>
              <a:rPr lang="en-US" baseline="-25000" dirty="0" smtClean="0"/>
              <a:t>2</a:t>
            </a:r>
            <a:r>
              <a:rPr lang="en-US" sz="4000" b="1" baseline="-25000" dirty="0" smtClean="0"/>
              <a:t>(31-42</a:t>
            </a:r>
            <a:r>
              <a:rPr lang="en-US" baseline="-25000" dirty="0" smtClean="0"/>
              <a:t>)</a:t>
            </a:r>
            <a:r>
              <a:rPr lang="en-US" dirty="0" smtClean="0"/>
              <a:t> and consequently increases the arterial </a:t>
            </a:r>
            <a:r>
              <a:rPr lang="en-US" dirty="0" err="1" smtClean="0"/>
              <a:t>pH.</a:t>
            </a:r>
            <a:r>
              <a:rPr lang="en-US" dirty="0" smtClean="0"/>
              <a:t> Acute respiratory alkalosis is most commonly a result of the </a:t>
            </a:r>
          </a:p>
          <a:p>
            <a:r>
              <a:rPr lang="en-US" dirty="0" smtClean="0"/>
              <a:t>hyperventilation syndrome. It may also occur in</a:t>
            </a:r>
          </a:p>
          <a:p>
            <a:r>
              <a:rPr lang="en-US" dirty="0" smtClean="0"/>
              <a:t> damage to the respiratory centers</a:t>
            </a:r>
          </a:p>
          <a:p>
            <a:r>
              <a:rPr lang="en-US" dirty="0" smtClean="0"/>
              <a:t>,hysterical</a:t>
            </a:r>
          </a:p>
          <a:p>
            <a:r>
              <a:rPr lang="en-US" dirty="0" smtClean="0"/>
              <a:t>acute </a:t>
            </a:r>
            <a:r>
              <a:rPr lang="en-US" dirty="0" err="1" smtClean="0"/>
              <a:t>salicylism</a:t>
            </a:r>
            <a:r>
              <a:rPr lang="en-US" dirty="0" smtClean="0"/>
              <a:t>, </a:t>
            </a:r>
          </a:p>
          <a:p>
            <a:r>
              <a:rPr lang="en-US" dirty="0" smtClean="0"/>
              <a:t>in fever and</a:t>
            </a:r>
          </a:p>
          <a:p>
            <a:r>
              <a:rPr lang="en-US" dirty="0" smtClean="0"/>
              <a:t> septic states</a:t>
            </a:r>
          </a:p>
          <a:p>
            <a:r>
              <a:rPr lang="en-US" dirty="0" smtClean="0"/>
              <a:t>association with various pulmonary processes (pneumonia, pulmonary emboli, or congestive heart failure). </a:t>
            </a:r>
          </a:p>
          <a:p>
            <a:r>
              <a:rPr lang="en-US" dirty="0" err="1" smtClean="0"/>
              <a:t>iatrogenically</a:t>
            </a:r>
            <a:r>
              <a:rPr lang="en-US" dirty="0" smtClean="0"/>
              <a:t> by injudicious mechanical </a:t>
            </a:r>
            <a:r>
              <a:rPr lang="en-US" dirty="0" err="1" smtClean="0"/>
              <a:t>ventilatory</a:t>
            </a:r>
            <a:r>
              <a:rPr lang="en-US" dirty="0" smtClean="0"/>
              <a:t> support. </a:t>
            </a:r>
          </a:p>
          <a:p>
            <a:r>
              <a:rPr lang="en-US" dirty="0" smtClean="0"/>
              <a:t>Chronic hyperventilation occurs in the acclimatization response to high altitudes (a low ambient oxygen tension),</a:t>
            </a:r>
          </a:p>
          <a:p>
            <a:r>
              <a:rPr lang="en-US" dirty="0" smtClean="0"/>
              <a:t> in advanced liver disease, </a:t>
            </a:r>
          </a:p>
          <a:p>
            <a:r>
              <a:rPr lang="en-US" dirty="0" smtClean="0"/>
              <a:t>and in pregnancy</a:t>
            </a:r>
          </a:p>
          <a:p>
            <a:r>
              <a:rPr lang="en-US" dirty="0" smtClean="0"/>
              <a:t>. Acute hyperventilation is characterized by lightheadedness, </a:t>
            </a:r>
            <a:r>
              <a:rPr lang="en-US" dirty="0" err="1" smtClean="0"/>
              <a:t>paresthesias</a:t>
            </a:r>
            <a:r>
              <a:rPr lang="en-US" dirty="0" smtClean="0"/>
              <a:t>, </a:t>
            </a:r>
            <a:r>
              <a:rPr lang="en-US" dirty="0" err="1" smtClean="0"/>
              <a:t>circumoral</a:t>
            </a:r>
            <a:r>
              <a:rPr lang="en-US" dirty="0" smtClean="0"/>
              <a:t> numbness, and tingling of the extremities. </a:t>
            </a:r>
            <a:r>
              <a:rPr lang="en-US" dirty="0" err="1" smtClean="0"/>
              <a:t>Tetany</a:t>
            </a:r>
            <a:r>
              <a:rPr lang="en-US" dirty="0" smtClean="0"/>
              <a:t> occurs in severe cases. When anxiety provokes hyperventilation, air </a:t>
            </a:r>
            <a:r>
              <a:rPr lang="en-US" dirty="0" err="1" smtClean="0"/>
              <a:t>rebreathing</a:t>
            </a:r>
            <a:r>
              <a:rPr lang="en-US" dirty="0" smtClean="0"/>
              <a:t> with a paper bag generally terminates the acute attack</a:t>
            </a:r>
            <a:endParaRPr lang="en-US" dirty="0"/>
          </a:p>
        </p:txBody>
      </p:sp>
    </p:spTree>
  </p:cSld>
  <p:clrMapOvr>
    <a:masterClrMapping/>
  </p:clrMapOvr>
  <p:transition spd="slow">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1406" y="2"/>
          <a:ext cx="9072594" cy="8060037"/>
        </p:xfrm>
        <a:graphic>
          <a:graphicData uri="http://schemas.openxmlformats.org/drawingml/2006/table">
            <a:tbl>
              <a:tblPr firstRow="1" bandRow="1">
                <a:tableStyleId>{5C22544A-7EE6-4342-B048-85BDC9FD1C3A}</a:tableStyleId>
              </a:tblPr>
              <a:tblGrid>
                <a:gridCol w="1757394"/>
                <a:gridCol w="1828800"/>
                <a:gridCol w="1828800"/>
                <a:gridCol w="1828800"/>
                <a:gridCol w="1828800"/>
              </a:tblGrid>
              <a:tr h="735103">
                <a:tc>
                  <a:txBody>
                    <a:bodyPr/>
                    <a:lstStyle/>
                    <a:p>
                      <a:pPr algn="l"/>
                      <a:r>
                        <a:rPr lang="en-US" b="1" dirty="0"/>
                        <a:t>Disturbance</a:t>
                      </a:r>
                      <a:endParaRPr lang="en-US" dirty="0"/>
                    </a:p>
                  </a:txBody>
                  <a:tcPr marL="47625" marR="47625" marT="47625" marB="47625" anchor="b"/>
                </a:tc>
                <a:tc>
                  <a:txBody>
                    <a:bodyPr/>
                    <a:lstStyle/>
                    <a:p>
                      <a:pPr algn="l"/>
                      <a:r>
                        <a:rPr lang="en-US" b="1"/>
                        <a:t>Blood H</a:t>
                      </a:r>
                      <a:r>
                        <a:rPr lang="en-US" b="1" baseline="30000"/>
                        <a:t>+</a:t>
                      </a:r>
                      <a:endParaRPr lang="en-US"/>
                    </a:p>
                  </a:txBody>
                  <a:tcPr marL="47625" marR="47625" marT="47625" marB="47625" anchor="b"/>
                </a:tc>
                <a:tc>
                  <a:txBody>
                    <a:bodyPr/>
                    <a:lstStyle/>
                    <a:p>
                      <a:pPr algn="l"/>
                      <a:r>
                        <a:rPr lang="en-US" b="1" dirty="0"/>
                        <a:t>Primary change</a:t>
                      </a:r>
                      <a:endParaRPr lang="en-US" dirty="0"/>
                    </a:p>
                  </a:txBody>
                  <a:tcPr marL="47625" marR="47625" marT="47625" marB="47625" anchor="b"/>
                </a:tc>
                <a:tc>
                  <a:txBody>
                    <a:bodyPr/>
                    <a:lstStyle/>
                    <a:p>
                      <a:pPr algn="l"/>
                      <a:r>
                        <a:rPr lang="en-US" b="1"/>
                        <a:t>Compensatory response</a:t>
                      </a:r>
                      <a:endParaRPr lang="en-US"/>
                    </a:p>
                  </a:txBody>
                  <a:tcPr marL="47625" marR="47625" marT="47625" marB="47625" anchor="b"/>
                </a:tc>
                <a:tc>
                  <a:txBody>
                    <a:bodyPr/>
                    <a:lstStyle/>
                    <a:p>
                      <a:pPr algn="l"/>
                      <a:r>
                        <a:rPr lang="en-US" b="1"/>
                        <a:t>Predicted compensation</a:t>
                      </a:r>
                      <a:endParaRPr lang="en-US"/>
                    </a:p>
                  </a:txBody>
                  <a:tcPr marL="47625" marR="47625" marT="47625" marB="47625" anchor="b"/>
                </a:tc>
              </a:tr>
              <a:tr h="1048283">
                <a:tc>
                  <a:txBody>
                    <a:bodyPr/>
                    <a:lstStyle/>
                    <a:p>
                      <a:pPr algn="l"/>
                      <a:r>
                        <a:rPr lang="en-US" b="1"/>
                        <a:t>Metabolic acidosis</a:t>
                      </a:r>
                      <a:endParaRPr lang="en-US"/>
                    </a:p>
                  </a:txBody>
                  <a:tcPr marL="47625" marR="47625" marT="47625" marB="47625"/>
                </a:tc>
                <a:tc>
                  <a:txBody>
                    <a:bodyPr/>
                    <a:lstStyle/>
                    <a:p>
                      <a:pPr algn="l"/>
                      <a:r>
                        <a:rPr lang="en-US"/>
                        <a:t>&gt; 40</a:t>
                      </a:r>
                      <a:r>
                        <a:rPr lang="en-US" baseline="30000"/>
                        <a:t>1</a:t>
                      </a:r>
                      <a:endParaRPr lang="en-US"/>
                    </a:p>
                  </a:txBody>
                  <a:tcPr marL="47625" marR="47625" marT="47625" marB="47625"/>
                </a:tc>
                <a:tc>
                  <a:txBody>
                    <a:bodyPr/>
                    <a:lstStyle/>
                    <a:p>
                      <a:pPr algn="l"/>
                      <a:r>
                        <a:rPr lang="en-US"/>
                        <a:t>HCO</a:t>
                      </a:r>
                      <a:r>
                        <a:rPr lang="en-US" baseline="-25000"/>
                        <a:t>3</a:t>
                      </a:r>
                      <a:r>
                        <a:rPr lang="en-US"/>
                        <a:t> &lt; 24 mmol/l</a:t>
                      </a:r>
                    </a:p>
                  </a:txBody>
                  <a:tcPr marL="47625" marR="47625" marT="47625" marB="47625"/>
                </a:tc>
                <a:tc>
                  <a:txBody>
                    <a:bodyPr/>
                    <a:lstStyle/>
                    <a:p>
                      <a:pPr algn="l"/>
                      <a:r>
                        <a:rPr lang="en-US" i="1"/>
                        <a:t>P</a:t>
                      </a:r>
                      <a:r>
                        <a:rPr lang="en-US"/>
                        <a:t>CO</a:t>
                      </a:r>
                      <a:r>
                        <a:rPr lang="en-US" baseline="-25000"/>
                        <a:t>2</a:t>
                      </a:r>
                      <a:r>
                        <a:rPr lang="en-US"/>
                        <a:t>&lt; 5.33 kPa</a:t>
                      </a:r>
                      <a:r>
                        <a:rPr lang="en-US" baseline="30000"/>
                        <a:t>2</a:t>
                      </a:r>
                      <a:endParaRPr lang="en-US"/>
                    </a:p>
                  </a:txBody>
                  <a:tcPr marL="47625" marR="47625" marT="47625" marB="47625"/>
                </a:tc>
                <a:tc>
                  <a:txBody>
                    <a:bodyPr/>
                    <a:lstStyle/>
                    <a:p>
                      <a:pPr algn="l"/>
                      <a:r>
                        <a:rPr lang="en-US" i="1" dirty="0"/>
                        <a:t>P</a:t>
                      </a:r>
                      <a:r>
                        <a:rPr lang="en-US" dirty="0"/>
                        <a:t> CO</a:t>
                      </a:r>
                      <a:r>
                        <a:rPr lang="en-US" baseline="-25000" dirty="0"/>
                        <a:t>2</a:t>
                      </a:r>
                      <a:r>
                        <a:rPr lang="en-US" dirty="0"/>
                        <a:t> fall in </a:t>
                      </a:r>
                      <a:r>
                        <a:rPr lang="en-US" dirty="0" err="1"/>
                        <a:t>kPa</a:t>
                      </a:r>
                      <a:r>
                        <a:rPr lang="en-US" dirty="0"/>
                        <a:t> = 0.16 ×HCO</a:t>
                      </a:r>
                      <a:r>
                        <a:rPr lang="en-US" baseline="-25000" dirty="0"/>
                        <a:t>3</a:t>
                      </a:r>
                      <a:r>
                        <a:rPr lang="en-US" dirty="0"/>
                        <a:t> fall in </a:t>
                      </a:r>
                      <a:r>
                        <a:rPr lang="en-US" dirty="0" err="1"/>
                        <a:t>mmol</a:t>
                      </a:r>
                      <a:r>
                        <a:rPr lang="en-US" dirty="0"/>
                        <a:t>/l</a:t>
                      </a:r>
                    </a:p>
                  </a:txBody>
                  <a:tcPr marL="47625" marR="47625" marT="47625" marB="47625"/>
                </a:tc>
              </a:tr>
              <a:tr h="1048283">
                <a:tc>
                  <a:txBody>
                    <a:bodyPr/>
                    <a:lstStyle/>
                    <a:p>
                      <a:pPr algn="l"/>
                      <a:r>
                        <a:rPr lang="en-US" b="1" dirty="0"/>
                        <a:t>Metabolic alkalosis</a:t>
                      </a:r>
                      <a:endParaRPr lang="en-US" dirty="0"/>
                    </a:p>
                  </a:txBody>
                  <a:tcPr marL="47625" marR="47625" marT="47625" marB="47625"/>
                </a:tc>
                <a:tc>
                  <a:txBody>
                    <a:bodyPr/>
                    <a:lstStyle/>
                    <a:p>
                      <a:pPr algn="l"/>
                      <a:r>
                        <a:rPr lang="en-US" dirty="0"/>
                        <a:t>&lt; 40</a:t>
                      </a:r>
                      <a:r>
                        <a:rPr lang="en-US" baseline="30000" dirty="0"/>
                        <a:t>1</a:t>
                      </a:r>
                      <a:endParaRPr lang="en-US" dirty="0"/>
                    </a:p>
                  </a:txBody>
                  <a:tcPr marL="47625" marR="47625" marT="47625" marB="47625"/>
                </a:tc>
                <a:tc>
                  <a:txBody>
                    <a:bodyPr/>
                    <a:lstStyle/>
                    <a:p>
                      <a:pPr algn="l"/>
                      <a:r>
                        <a:rPr lang="en-US" dirty="0"/>
                        <a:t>HCO</a:t>
                      </a:r>
                      <a:r>
                        <a:rPr lang="en-US" baseline="-25000" dirty="0"/>
                        <a:t>3</a:t>
                      </a:r>
                      <a:r>
                        <a:rPr lang="en-US" dirty="0"/>
                        <a:t>&gt; 24 </a:t>
                      </a:r>
                      <a:r>
                        <a:rPr lang="en-US" dirty="0" err="1"/>
                        <a:t>mmol</a:t>
                      </a:r>
                      <a:r>
                        <a:rPr lang="en-US" dirty="0"/>
                        <a:t>/l</a:t>
                      </a:r>
                    </a:p>
                  </a:txBody>
                  <a:tcPr marL="47625" marR="47625" marT="47625" marB="47625"/>
                </a:tc>
                <a:tc>
                  <a:txBody>
                    <a:bodyPr/>
                    <a:lstStyle/>
                    <a:p>
                      <a:pPr algn="l"/>
                      <a:r>
                        <a:rPr lang="en-US" i="1" dirty="0"/>
                        <a:t>P</a:t>
                      </a:r>
                      <a:r>
                        <a:rPr lang="en-US" dirty="0"/>
                        <a:t>CO</a:t>
                      </a:r>
                      <a:r>
                        <a:rPr lang="en-US" baseline="-25000" dirty="0"/>
                        <a:t>2</a:t>
                      </a:r>
                      <a:r>
                        <a:rPr lang="en-US" dirty="0"/>
                        <a:t>&gt; 5.33 kPa</a:t>
                      </a:r>
                      <a:r>
                        <a:rPr lang="en-US" baseline="30000" dirty="0"/>
                        <a:t>2</a:t>
                      </a:r>
                      <a:r>
                        <a:rPr lang="en-US" dirty="0"/>
                        <a:t>,</a:t>
                      </a:r>
                      <a:r>
                        <a:rPr lang="en-US" baseline="30000" dirty="0"/>
                        <a:t>3</a:t>
                      </a:r>
                      <a:endParaRPr lang="en-US" dirty="0"/>
                    </a:p>
                  </a:txBody>
                  <a:tcPr marL="47625" marR="47625" marT="47625" marB="47625"/>
                </a:tc>
                <a:tc>
                  <a:txBody>
                    <a:bodyPr/>
                    <a:lstStyle/>
                    <a:p>
                      <a:pPr algn="l"/>
                      <a:r>
                        <a:rPr lang="en-US" i="1"/>
                        <a:t>P</a:t>
                      </a:r>
                      <a:r>
                        <a:rPr lang="en-US"/>
                        <a:t>CO</a:t>
                      </a:r>
                      <a:r>
                        <a:rPr lang="en-US" baseline="-25000"/>
                        <a:t>2</a:t>
                      </a:r>
                      <a:r>
                        <a:rPr lang="en-US"/>
                        <a:t> rise in kPa = 0.08 ×HCO</a:t>
                      </a:r>
                      <a:r>
                        <a:rPr lang="en-US" baseline="-25000"/>
                        <a:t>3</a:t>
                      </a:r>
                      <a:r>
                        <a:rPr lang="en-US"/>
                        <a:t> rise in mmol/l</a:t>
                      </a:r>
                    </a:p>
                  </a:txBody>
                  <a:tcPr marL="47625" marR="47625" marT="47625" marB="47625"/>
                </a:tc>
              </a:tr>
              <a:tr h="2301004">
                <a:tc>
                  <a:txBody>
                    <a:bodyPr/>
                    <a:lstStyle/>
                    <a:p>
                      <a:pPr algn="l"/>
                      <a:r>
                        <a:rPr lang="en-US" b="1"/>
                        <a:t>Respiratory acidosis</a:t>
                      </a:r>
                      <a:endParaRPr lang="en-US"/>
                    </a:p>
                  </a:txBody>
                  <a:tcPr marL="47625" marR="47625" marT="47625" marB="47625"/>
                </a:tc>
                <a:tc>
                  <a:txBody>
                    <a:bodyPr/>
                    <a:lstStyle/>
                    <a:p>
                      <a:pPr algn="l"/>
                      <a:r>
                        <a:rPr lang="en-US"/>
                        <a:t>&gt; 40</a:t>
                      </a:r>
                      <a:r>
                        <a:rPr lang="en-US" baseline="30000"/>
                        <a:t>1</a:t>
                      </a:r>
                      <a:endParaRPr lang="en-US"/>
                    </a:p>
                  </a:txBody>
                  <a:tcPr marL="47625" marR="47625" marT="47625" marB="47625"/>
                </a:tc>
                <a:tc>
                  <a:txBody>
                    <a:bodyPr/>
                    <a:lstStyle/>
                    <a:p>
                      <a:pPr algn="l"/>
                      <a:r>
                        <a:rPr lang="en-US" i="1"/>
                        <a:t>P</a:t>
                      </a:r>
                      <a:r>
                        <a:rPr lang="en-US"/>
                        <a:t>CO</a:t>
                      </a:r>
                      <a:r>
                        <a:rPr lang="en-US" baseline="-25000"/>
                        <a:t>2</a:t>
                      </a:r>
                      <a:r>
                        <a:rPr lang="en-US"/>
                        <a:t>&gt; 5.33 kPa</a:t>
                      </a:r>
                      <a:r>
                        <a:rPr lang="en-US" baseline="30000"/>
                        <a:t>2</a:t>
                      </a:r>
                      <a:endParaRPr lang="en-US"/>
                    </a:p>
                  </a:txBody>
                  <a:tcPr marL="47625" marR="47625" marT="47625" marB="47625"/>
                </a:tc>
                <a:tc>
                  <a:txBody>
                    <a:bodyPr/>
                    <a:lstStyle/>
                    <a:p>
                      <a:pPr algn="l"/>
                      <a:r>
                        <a:rPr lang="en-US"/>
                        <a:t>HCO</a:t>
                      </a:r>
                      <a:r>
                        <a:rPr lang="en-US" baseline="-25000"/>
                        <a:t>3</a:t>
                      </a:r>
                      <a:r>
                        <a:rPr lang="en-US"/>
                        <a:t>&gt; 24 mmol/l</a:t>
                      </a:r>
                    </a:p>
                  </a:txBody>
                  <a:tcPr marL="47625" marR="47625" marT="47625" marB="47625"/>
                </a:tc>
                <a:tc>
                  <a:txBody>
                    <a:bodyPr/>
                    <a:lstStyle/>
                    <a:p>
                      <a:pPr algn="l"/>
                      <a:r>
                        <a:rPr lang="en-US"/>
                        <a:t>Acute:HCO</a:t>
                      </a:r>
                      <a:r>
                        <a:rPr lang="en-US" baseline="-25000"/>
                        <a:t>3</a:t>
                      </a:r>
                      <a:r>
                        <a:rPr lang="en-US"/>
                        <a:t> rise in mmol/l = 0.75 ×</a:t>
                      </a:r>
                      <a:r>
                        <a:rPr lang="en-US" i="1"/>
                        <a:t>P</a:t>
                      </a:r>
                      <a:r>
                        <a:rPr lang="en-US"/>
                        <a:t>CO</a:t>
                      </a:r>
                      <a:r>
                        <a:rPr lang="en-US" baseline="-25000"/>
                        <a:t>2</a:t>
                      </a:r>
                      <a:r>
                        <a:rPr lang="en-US"/>
                        <a:t>rise in kPa</a:t>
                      </a:r>
                      <a:br>
                        <a:rPr lang="en-US"/>
                      </a:br>
                      <a:r>
                        <a:rPr lang="en-US"/>
                        <a:t>Chronic: HCO</a:t>
                      </a:r>
                      <a:r>
                        <a:rPr lang="en-US" baseline="-25000"/>
                        <a:t>3</a:t>
                      </a:r>
                      <a:r>
                        <a:rPr lang="en-US"/>
                        <a:t> rise in mmol/l = 2.62×</a:t>
                      </a:r>
                      <a:r>
                        <a:rPr lang="en-US" i="1"/>
                        <a:t>P</a:t>
                      </a:r>
                      <a:r>
                        <a:rPr lang="en-US"/>
                        <a:t> CO</a:t>
                      </a:r>
                      <a:r>
                        <a:rPr lang="en-US" baseline="-25000"/>
                        <a:t>2</a:t>
                      </a:r>
                      <a:r>
                        <a:rPr lang="en-US"/>
                        <a:t> rise in kPa</a:t>
                      </a:r>
                    </a:p>
                  </a:txBody>
                  <a:tcPr marL="47625" marR="47625" marT="47625" marB="47625"/>
                </a:tc>
              </a:tr>
              <a:tr h="2301004">
                <a:tc>
                  <a:txBody>
                    <a:bodyPr/>
                    <a:lstStyle/>
                    <a:p>
                      <a:pPr algn="l"/>
                      <a:r>
                        <a:rPr lang="en-US" b="1" dirty="0"/>
                        <a:t>Respiratory alkalosis</a:t>
                      </a:r>
                      <a:endParaRPr lang="en-US" dirty="0"/>
                    </a:p>
                  </a:txBody>
                  <a:tcPr marL="47625" marR="47625" marT="47625" marB="47625"/>
                </a:tc>
                <a:tc>
                  <a:txBody>
                    <a:bodyPr/>
                    <a:lstStyle/>
                    <a:p>
                      <a:pPr algn="l"/>
                      <a:r>
                        <a:rPr lang="en-US" dirty="0"/>
                        <a:t>&lt; 40</a:t>
                      </a:r>
                      <a:r>
                        <a:rPr lang="en-US" baseline="30000" dirty="0"/>
                        <a:t>1</a:t>
                      </a:r>
                      <a:endParaRPr lang="en-US" dirty="0"/>
                    </a:p>
                  </a:txBody>
                  <a:tcPr marL="47625" marR="47625" marT="47625" marB="47625"/>
                </a:tc>
                <a:tc>
                  <a:txBody>
                    <a:bodyPr/>
                    <a:lstStyle/>
                    <a:p>
                      <a:pPr algn="l"/>
                      <a:r>
                        <a:rPr lang="en-US" i="1" dirty="0"/>
                        <a:t>P</a:t>
                      </a:r>
                      <a:r>
                        <a:rPr lang="en-US" dirty="0"/>
                        <a:t>CO</a:t>
                      </a:r>
                      <a:r>
                        <a:rPr lang="en-US" baseline="-25000" dirty="0"/>
                        <a:t>2</a:t>
                      </a:r>
                      <a:r>
                        <a:rPr lang="en-US" dirty="0"/>
                        <a:t>&lt; 5.33 kPa</a:t>
                      </a:r>
                      <a:r>
                        <a:rPr lang="en-US" baseline="30000" dirty="0"/>
                        <a:t>2</a:t>
                      </a:r>
                      <a:endParaRPr lang="en-US" dirty="0"/>
                    </a:p>
                  </a:txBody>
                  <a:tcPr marL="47625" marR="47625" marT="47625" marB="47625"/>
                </a:tc>
                <a:tc>
                  <a:txBody>
                    <a:bodyPr/>
                    <a:lstStyle/>
                    <a:p>
                      <a:pPr algn="l"/>
                      <a:r>
                        <a:rPr lang="en-US" dirty="0"/>
                        <a:t>HCO</a:t>
                      </a:r>
                      <a:r>
                        <a:rPr lang="en-US" baseline="-25000" dirty="0"/>
                        <a:t>3</a:t>
                      </a:r>
                      <a:r>
                        <a:rPr lang="en-US" dirty="0"/>
                        <a:t>&lt; 24 </a:t>
                      </a:r>
                      <a:r>
                        <a:rPr lang="en-US" dirty="0" err="1"/>
                        <a:t>mmol</a:t>
                      </a:r>
                      <a:r>
                        <a:rPr lang="en-US" dirty="0"/>
                        <a:t>/l</a:t>
                      </a:r>
                    </a:p>
                  </a:txBody>
                  <a:tcPr marL="47625" marR="47625" marT="47625" marB="47625"/>
                </a:tc>
                <a:tc>
                  <a:txBody>
                    <a:bodyPr/>
                    <a:lstStyle/>
                    <a:p>
                      <a:pPr algn="l"/>
                      <a:r>
                        <a:rPr lang="en-US"/>
                        <a:t>Acute:HCO</a:t>
                      </a:r>
                      <a:r>
                        <a:rPr lang="en-US" baseline="-25000"/>
                        <a:t>3</a:t>
                      </a:r>
                      <a:r>
                        <a:rPr lang="en-US"/>
                        <a:t> fall in mmol/l = 1.50 ×CO</a:t>
                      </a:r>
                      <a:r>
                        <a:rPr lang="en-US" baseline="-25000"/>
                        <a:t>2</a:t>
                      </a:r>
                      <a:r>
                        <a:rPr lang="en-US"/>
                        <a:t>fall in kPa</a:t>
                      </a:r>
                      <a:br>
                        <a:rPr lang="en-US"/>
                      </a:br>
                      <a:r>
                        <a:rPr lang="en-US"/>
                        <a:t>Chronic: HCO</a:t>
                      </a:r>
                      <a:r>
                        <a:rPr lang="en-US" baseline="-25000"/>
                        <a:t>3</a:t>
                      </a:r>
                      <a:r>
                        <a:rPr lang="en-US"/>
                        <a:t> fall in mmol/l = 3.75×</a:t>
                      </a:r>
                      <a:r>
                        <a:rPr lang="en-US" i="1"/>
                        <a:t>P</a:t>
                      </a:r>
                      <a:r>
                        <a:rPr lang="en-US"/>
                        <a:t> CO</a:t>
                      </a:r>
                      <a:r>
                        <a:rPr lang="en-US" baseline="-25000"/>
                        <a:t>2</a:t>
                      </a:r>
                      <a:r>
                        <a:rPr lang="en-US"/>
                        <a:t> fall in kPa</a:t>
                      </a:r>
                    </a:p>
                  </a:txBody>
                  <a:tcPr marL="47625" marR="47625" marT="47625" marB="47625"/>
                </a:tc>
              </a:tr>
              <a:tr h="626360">
                <a:tc>
                  <a:txBody>
                    <a:bodyPr/>
                    <a:lstStyle/>
                    <a:p>
                      <a:pPr algn="ctr"/>
                      <a:r>
                        <a:rPr lang="en-US"/>
                        <a:t/>
                      </a:r>
                      <a:br>
                        <a:rPr lang="en-US"/>
                      </a:br>
                      <a:endParaRPr lang="en-US"/>
                    </a:p>
                  </a:txBody>
                  <a:tcPr marL="0" marR="0" marT="0" marB="0" anchor="ct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fontScale="92500" lnSpcReduction="10000"/>
          </a:bodyPr>
          <a:lstStyle/>
          <a:p>
            <a:r>
              <a:rPr lang="en-US" b="1" dirty="0" smtClean="0">
                <a:solidFill>
                  <a:srgbClr val="FF0000"/>
                </a:solidFill>
              </a:rPr>
              <a:t>DISORDERS OF ACID-BASE BALANCE</a:t>
            </a:r>
          </a:p>
          <a:p>
            <a:r>
              <a:rPr lang="en-US" dirty="0" smtClean="0"/>
              <a:t> </a:t>
            </a:r>
            <a:r>
              <a:rPr lang="en-US" sz="2000" b="1" dirty="0" smtClean="0">
                <a:latin typeface="Arial Unicode MS" pitchFamily="34" charset="-128"/>
                <a:ea typeface="Arial Unicode MS" pitchFamily="34" charset="-128"/>
                <a:cs typeface="Arial Unicode MS" pitchFamily="34" charset="-128"/>
              </a:rPr>
              <a:t>The pH of the arterial plasma is normally 7.40, (pH  7.36-7.44) corresponding to a H</a:t>
            </a:r>
            <a:r>
              <a:rPr lang="en-US" sz="2000" b="1" baseline="30000" dirty="0" smtClean="0">
                <a:latin typeface="Arial Unicode MS" pitchFamily="34" charset="-128"/>
                <a:ea typeface="Arial Unicode MS" pitchFamily="34" charset="-128"/>
                <a:cs typeface="Arial Unicode MS" pitchFamily="34" charset="-128"/>
              </a:rPr>
              <a:t>+</a:t>
            </a:r>
            <a:r>
              <a:rPr lang="en-US" sz="2000" b="1" dirty="0" smtClean="0">
                <a:latin typeface="Arial Unicode MS" pitchFamily="34" charset="-128"/>
                <a:ea typeface="Arial Unicode MS" pitchFamily="34" charset="-128"/>
                <a:cs typeface="Arial Unicode MS" pitchFamily="34" charset="-128"/>
              </a:rPr>
              <a:t> concentration of 40 </a:t>
            </a:r>
            <a:r>
              <a:rPr lang="en-US" sz="2000" b="1" dirty="0" err="1" smtClean="0">
                <a:latin typeface="Arial Unicode MS" pitchFamily="34" charset="-128"/>
                <a:ea typeface="Arial Unicode MS" pitchFamily="34" charset="-128"/>
                <a:cs typeface="Arial Unicode MS" pitchFamily="34" charset="-128"/>
              </a:rPr>
              <a:t>nmol</a:t>
            </a:r>
            <a:r>
              <a:rPr lang="en-US" sz="2000" b="1" dirty="0" smtClean="0">
                <a:latin typeface="Arial Unicode MS" pitchFamily="34" charset="-128"/>
                <a:ea typeface="Arial Unicode MS" pitchFamily="34" charset="-128"/>
                <a:cs typeface="Arial Unicode MS" pitchFamily="34" charset="-128"/>
              </a:rPr>
              <a:t>/l. An increase in H</a:t>
            </a:r>
            <a:r>
              <a:rPr lang="en-US" sz="2000" b="1" baseline="30000" dirty="0" smtClean="0">
                <a:latin typeface="Arial Unicode MS" pitchFamily="34" charset="-128"/>
                <a:ea typeface="Arial Unicode MS" pitchFamily="34" charset="-128"/>
                <a:cs typeface="Arial Unicode MS" pitchFamily="34" charset="-128"/>
              </a:rPr>
              <a:t>+</a:t>
            </a:r>
            <a:r>
              <a:rPr lang="en-US" sz="2000" b="1" dirty="0" smtClean="0">
                <a:latin typeface="Arial Unicode MS" pitchFamily="34" charset="-128"/>
                <a:ea typeface="Arial Unicode MS" pitchFamily="34" charset="-128"/>
                <a:cs typeface="Arial Unicode MS" pitchFamily="34" charset="-128"/>
              </a:rPr>
              <a:t> concentration corresponds to a decrease in </a:t>
            </a:r>
            <a:r>
              <a:rPr lang="en-US" sz="2000" b="1" dirty="0" err="1" smtClean="0">
                <a:latin typeface="Arial Unicode MS" pitchFamily="34" charset="-128"/>
                <a:ea typeface="Arial Unicode MS" pitchFamily="34" charset="-128"/>
                <a:cs typeface="Arial Unicode MS" pitchFamily="34" charset="-128"/>
              </a:rPr>
              <a:t>pH.</a:t>
            </a:r>
            <a:r>
              <a:rPr lang="en-US" sz="2000" b="1" dirty="0" smtClean="0">
                <a:latin typeface="Arial Unicode MS" pitchFamily="34" charset="-128"/>
                <a:ea typeface="Arial Unicode MS" pitchFamily="34" charset="-128"/>
                <a:cs typeface="Arial Unicode MS" pitchFamily="34" charset="-128"/>
              </a:rPr>
              <a:t> </a:t>
            </a:r>
          </a:p>
          <a:p>
            <a:r>
              <a:rPr lang="en-US" sz="2000" b="1" dirty="0" smtClean="0">
                <a:latin typeface="Arial Unicode MS" pitchFamily="34" charset="-128"/>
                <a:ea typeface="Arial Unicode MS" pitchFamily="34" charset="-128"/>
                <a:cs typeface="Arial Unicode MS" pitchFamily="34" charset="-128"/>
              </a:rPr>
              <a:t>this parameter is under tight homeostatic regulation, such that the H</a:t>
            </a:r>
            <a:r>
              <a:rPr lang="en-US" sz="2000" b="1" baseline="30000" dirty="0" smtClean="0">
                <a:latin typeface="Arial Unicode MS" pitchFamily="34" charset="-128"/>
                <a:ea typeface="Arial Unicode MS" pitchFamily="34" charset="-128"/>
                <a:cs typeface="Arial Unicode MS" pitchFamily="34" charset="-128"/>
              </a:rPr>
              <a:t>+</a:t>
            </a:r>
            <a:r>
              <a:rPr lang="en-US" sz="2000" b="1" dirty="0" smtClean="0">
                <a:latin typeface="Arial Unicode MS" pitchFamily="34" charset="-128"/>
                <a:ea typeface="Arial Unicode MS" pitchFamily="34" charset="-128"/>
                <a:cs typeface="Arial Unicode MS" pitchFamily="34" charset="-128"/>
              </a:rPr>
              <a:t> concentration does not vary outside the range 36-44 </a:t>
            </a:r>
            <a:r>
              <a:rPr lang="en-US" sz="2000" b="1" dirty="0" err="1" smtClean="0">
                <a:latin typeface="Arial Unicode MS" pitchFamily="34" charset="-128"/>
                <a:ea typeface="Arial Unicode MS" pitchFamily="34" charset="-128"/>
                <a:cs typeface="Arial Unicode MS" pitchFamily="34" charset="-128"/>
              </a:rPr>
              <a:t>nmol</a:t>
            </a:r>
            <a:r>
              <a:rPr lang="en-US" sz="2000" b="1" dirty="0" smtClean="0">
                <a:latin typeface="Arial Unicode MS" pitchFamily="34" charset="-128"/>
                <a:ea typeface="Arial Unicode MS" pitchFamily="34" charset="-128"/>
                <a:cs typeface="Arial Unicode MS" pitchFamily="34" charset="-128"/>
              </a:rPr>
              <a:t>/l (pH 7.44-7.36) under normal circumstances. </a:t>
            </a:r>
          </a:p>
          <a:p>
            <a:r>
              <a:rPr lang="en-US" sz="2000" b="1" dirty="0" smtClean="0">
                <a:latin typeface="Arial Unicode MS" pitchFamily="34" charset="-128"/>
                <a:ea typeface="Arial Unicode MS" pitchFamily="34" charset="-128"/>
                <a:cs typeface="Arial Unicode MS" pitchFamily="34" charset="-128"/>
              </a:rPr>
              <a:t>IN acidosis there is </a:t>
            </a:r>
            <a:r>
              <a:rPr lang="en-US" sz="2000" b="1" dirty="0" err="1" smtClean="0">
                <a:latin typeface="Arial Unicode MS" pitchFamily="34" charset="-128"/>
                <a:ea typeface="Arial Unicode MS" pitchFamily="34" charset="-128"/>
                <a:cs typeface="Arial Unicode MS" pitchFamily="34" charset="-128"/>
              </a:rPr>
              <a:t>anaccumulation</a:t>
            </a:r>
            <a:r>
              <a:rPr lang="en-US" sz="2000" b="1" dirty="0" smtClean="0">
                <a:latin typeface="Arial Unicode MS" pitchFamily="34" charset="-128"/>
                <a:ea typeface="Arial Unicode MS" pitchFamily="34" charset="-128"/>
                <a:cs typeface="Arial Unicode MS" pitchFamily="34" charset="-128"/>
              </a:rPr>
              <a:t> of acid or loss of abase causing </a:t>
            </a:r>
            <a:r>
              <a:rPr lang="en-US" sz="2000" b="1" dirty="0" err="1" smtClean="0">
                <a:latin typeface="Arial Unicode MS" pitchFamily="34" charset="-128"/>
                <a:ea typeface="Arial Unicode MS" pitchFamily="34" charset="-128"/>
                <a:cs typeface="Arial Unicode MS" pitchFamily="34" charset="-128"/>
              </a:rPr>
              <a:t>afall</a:t>
            </a:r>
            <a:r>
              <a:rPr lang="en-US" sz="2000" b="1" dirty="0" smtClean="0">
                <a:latin typeface="Arial Unicode MS" pitchFamily="34" charset="-128"/>
                <a:ea typeface="Arial Unicode MS" pitchFamily="34" charset="-128"/>
                <a:cs typeface="Arial Unicode MS" pitchFamily="34" charset="-128"/>
              </a:rPr>
              <a:t> in Ph . The converse </a:t>
            </a:r>
            <a:r>
              <a:rPr lang="en-US" sz="2000" b="1" dirty="0" err="1" smtClean="0">
                <a:latin typeface="Arial Unicode MS" pitchFamily="34" charset="-128"/>
                <a:ea typeface="Arial Unicode MS" pitchFamily="34" charset="-128"/>
                <a:cs typeface="Arial Unicode MS" pitchFamily="34" charset="-128"/>
              </a:rPr>
              <a:t>accure</a:t>
            </a:r>
            <a:r>
              <a:rPr lang="en-US" sz="2000" b="1" dirty="0" smtClean="0">
                <a:latin typeface="Arial Unicode MS" pitchFamily="34" charset="-128"/>
                <a:ea typeface="Arial Unicode MS" pitchFamily="34" charset="-128"/>
                <a:cs typeface="Arial Unicode MS" pitchFamily="34" charset="-128"/>
              </a:rPr>
              <a:t> in alkalosis .</a:t>
            </a:r>
          </a:p>
          <a:p>
            <a:r>
              <a:rPr lang="en-US" sz="2000" b="1" dirty="0" smtClean="0">
                <a:latin typeface="Arial Unicode MS" pitchFamily="34" charset="-128"/>
                <a:ea typeface="Arial Unicode MS" pitchFamily="34" charset="-128"/>
                <a:cs typeface="Arial Unicode MS" pitchFamily="34" charset="-128"/>
              </a:rPr>
              <a:t>Abnormal acid-base balance occurs in a wide range of diseases</a:t>
            </a:r>
            <a:r>
              <a:rPr lang="en-US" sz="2000" dirty="0" smtClean="0"/>
              <a:t> variety of physiological mechanisms act to prevent wide swings in the pH of the ECF. </a:t>
            </a:r>
          </a:p>
          <a:p>
            <a:r>
              <a:rPr lang="en-US" sz="2000" dirty="0" smtClean="0"/>
              <a:t>The first is the action of blood and tissue buffers, of which the most important is the carbonic acid/bicarbonate buffer system. This involves the reaction of H</a:t>
            </a:r>
            <a:r>
              <a:rPr lang="en-US" sz="2000" baseline="30000" dirty="0" smtClean="0"/>
              <a:t>+</a:t>
            </a:r>
            <a:r>
              <a:rPr lang="en-US" sz="2000" dirty="0" smtClean="0"/>
              <a:t> ions with bicarbonate to form carbonic acid, which, under the influence of the enzyme carbonic anhydrase (c.a.), dissociates to form CO</a:t>
            </a:r>
            <a:r>
              <a:rPr lang="en-US" sz="2000" baseline="-25000" dirty="0" smtClean="0"/>
              <a:t>2</a:t>
            </a:r>
            <a:r>
              <a:rPr lang="en-US" sz="2000" dirty="0" smtClean="0"/>
              <a:t> and water, as follows:</a:t>
            </a:r>
          </a:p>
          <a:p>
            <a:r>
              <a:rPr lang="en-US" sz="2000" dirty="0" smtClean="0"/>
              <a:t>CO2+H2O---H2CO3----H2+HCO3</a:t>
            </a:r>
          </a:p>
          <a:p>
            <a:r>
              <a:rPr lang="en-US" sz="2000" dirty="0" smtClean="0"/>
              <a:t>This buffer system is important because bicarbonate is present in relatively high concentration in the ECF (21-28 </a:t>
            </a:r>
            <a:r>
              <a:rPr lang="en-US" sz="2000" dirty="0" err="1" smtClean="0"/>
              <a:t>mmol</a:t>
            </a:r>
            <a:r>
              <a:rPr lang="en-US" sz="2000" dirty="0" smtClean="0"/>
              <a:t>/l), and two of its key components are under physiological control: the </a:t>
            </a:r>
            <a:r>
              <a:rPr lang="en-US" sz="2000" dirty="0" smtClean="0">
                <a:solidFill>
                  <a:srgbClr val="FF0000"/>
                </a:solidFill>
              </a:rPr>
              <a:t>CO</a:t>
            </a:r>
            <a:r>
              <a:rPr lang="en-US" sz="2000" baseline="-25000" dirty="0" smtClean="0">
                <a:solidFill>
                  <a:srgbClr val="FF0000"/>
                </a:solidFill>
              </a:rPr>
              <a:t>2</a:t>
            </a:r>
            <a:r>
              <a:rPr lang="en-US" sz="2000" dirty="0" smtClean="0">
                <a:solidFill>
                  <a:srgbClr val="FF0000"/>
                </a:solidFill>
              </a:rPr>
              <a:t> by the lungs, </a:t>
            </a:r>
            <a:r>
              <a:rPr lang="en-US" sz="2000" dirty="0" smtClean="0"/>
              <a:t>and the </a:t>
            </a:r>
            <a:r>
              <a:rPr lang="en-US" sz="2000" dirty="0" smtClean="0">
                <a:solidFill>
                  <a:srgbClr val="FF0000"/>
                </a:solidFill>
              </a:rPr>
              <a:t>bicarbonate, by the kidneys. </a:t>
            </a:r>
            <a:endParaRPr lang="en-US" dirty="0">
              <a:solidFill>
                <a:srgbClr val="FF0000"/>
              </a:solidFill>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228600" y="1066800"/>
            <a:ext cx="8715375" cy="5086350"/>
          </a:xfrm>
          <a:prstGeom prst="rect">
            <a:avLst/>
          </a:prstGeom>
          <a:noFill/>
          <a:ln w="9525">
            <a:noFill/>
            <a:miter lim="800000"/>
            <a:headEnd/>
            <a:tailEnd/>
          </a:ln>
        </p:spPr>
      </p:pic>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9094" y="620713"/>
            <a:ext cx="8953500" cy="5545137"/>
          </a:xfrm>
          <a:prstGeom prst="rect">
            <a:avLst/>
          </a:prstGeom>
          <a:noFill/>
          <a:ln w="9525">
            <a:noFill/>
            <a:miter lim="800000"/>
            <a:headEnd/>
            <a:tailEnd/>
          </a:ln>
        </p:spPr>
      </p:pic>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endParaRPr lang="en-US" smtClean="0"/>
          </a:p>
        </p:txBody>
      </p:sp>
      <p:sp>
        <p:nvSpPr>
          <p:cNvPr id="8195" name="Rectangle 3"/>
          <p:cNvSpPr>
            <a:spLocks noGrp="1" noChangeArrowheads="1"/>
          </p:cNvSpPr>
          <p:nvPr>
            <p:ph type="body" idx="1"/>
          </p:nvPr>
        </p:nvSpPr>
        <p:spPr>
          <a:xfrm>
            <a:off x="0" y="1600200"/>
            <a:ext cx="9144000" cy="4525963"/>
          </a:xfrm>
        </p:spPr>
        <p:txBody>
          <a:bodyPr/>
          <a:lstStyle/>
          <a:p>
            <a:pPr algn="l" eaLnBrk="1" hangingPunct="1">
              <a:defRPr/>
            </a:pPr>
            <a:r>
              <a:rPr lang="en-US" sz="2400" b="1" smtClean="0">
                <a:solidFill>
                  <a:srgbClr val="FF0066"/>
                </a:solidFill>
              </a:rPr>
              <a:t>Metabolic acidosis</a:t>
            </a:r>
            <a:r>
              <a:rPr lang="en-US" sz="2400" b="1" smtClean="0"/>
              <a:t> :decrease HCO3&lt;24mmol ,decrease CO2&lt;5.33kpa ,PH&gt;40</a:t>
            </a:r>
          </a:p>
          <a:p>
            <a:pPr algn="l" eaLnBrk="1" hangingPunct="1">
              <a:defRPr/>
            </a:pPr>
            <a:r>
              <a:rPr lang="ar-SA" smtClean="0"/>
              <a:t> </a:t>
            </a:r>
            <a:r>
              <a:rPr lang="en-US" sz="2400" b="1" smtClean="0">
                <a:solidFill>
                  <a:srgbClr val="FF0066"/>
                </a:solidFill>
              </a:rPr>
              <a:t>Metabolic alkalosis</a:t>
            </a:r>
            <a:r>
              <a:rPr lang="ar-SA" smtClean="0"/>
              <a:t> </a:t>
            </a:r>
            <a:endParaRPr lang="en-US" smtClean="0"/>
          </a:p>
          <a:p>
            <a:pPr eaLnBrk="1" hangingPunct="1">
              <a:defRPr/>
            </a:pPr>
            <a:r>
              <a:rPr lang="en-US" sz="2400" b="1" smtClean="0"/>
              <a:t>increase HCO3&gt;24mmol ,increase CO2&gt;5.33kpa ,PH&lt;40</a:t>
            </a:r>
          </a:p>
          <a:p>
            <a:pPr algn="l" eaLnBrk="1" hangingPunct="1">
              <a:defRPr/>
            </a:pPr>
            <a:r>
              <a:rPr lang="en-US" sz="2800" b="1" smtClean="0">
                <a:solidFill>
                  <a:srgbClr val="FF0066"/>
                </a:solidFill>
              </a:rPr>
              <a:t>Respiratory acidosis</a:t>
            </a:r>
            <a:r>
              <a:rPr lang="en-US" b="1" smtClean="0"/>
              <a:t>: </a:t>
            </a:r>
            <a:r>
              <a:rPr lang="en-US" sz="2400" b="1" smtClean="0"/>
              <a:t>increase HCO3&gt;24mmol ,increase CO2&gt;5.33kpa ,PH&gt;40</a:t>
            </a:r>
          </a:p>
          <a:p>
            <a:pPr algn="l" eaLnBrk="1" hangingPunct="1">
              <a:defRPr/>
            </a:pPr>
            <a:r>
              <a:rPr lang="en-US" sz="2800" b="1" smtClean="0">
                <a:solidFill>
                  <a:srgbClr val="FF0066"/>
                </a:solidFill>
              </a:rPr>
              <a:t>Respiratory </a:t>
            </a:r>
            <a:r>
              <a:rPr lang="en-US" sz="2400" b="1" smtClean="0">
                <a:solidFill>
                  <a:srgbClr val="FF0066"/>
                </a:solidFill>
              </a:rPr>
              <a:t>alkalosis: </a:t>
            </a:r>
            <a:r>
              <a:rPr lang="en-US" sz="2400" b="1" smtClean="0"/>
              <a:t>increase HCO3&lt;24mmol ,decrease CO2&lt;5.33kpa ,PH&lt;40</a:t>
            </a:r>
            <a:endParaRPr lang="en-US" b="1" smtClean="0"/>
          </a:p>
          <a:p>
            <a:pPr eaLnBrk="1" hangingPunct="1">
              <a:defRPr/>
            </a:pPr>
            <a:endParaRPr lang="ar-SA" smtClean="0"/>
          </a:p>
          <a:p>
            <a:pPr eaLnBrk="1" hangingPunct="1">
              <a:defRPr/>
            </a:pPr>
            <a:endParaRPr lang="en-US" smtClean="0"/>
          </a:p>
        </p:txBody>
      </p:sp>
    </p:spTree>
  </p:cSld>
  <p:clrMapOvr>
    <a:masterClrMapping/>
  </p:clrMapOvr>
  <p:transition spd="slow">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85784" y="-642966"/>
            <a:ext cx="9429784" cy="7500966"/>
          </a:xfrm>
          <a:prstGeom prst="rect">
            <a:avLst/>
          </a:prstGeom>
          <a:noFill/>
          <a:ln w="9525">
            <a:noFill/>
            <a:miter lim="800000"/>
            <a:headEnd/>
            <a:tailEnd/>
          </a:ln>
          <a:effectLst/>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14734" cy="654032"/>
          </a:xfrm>
        </p:spPr>
        <p:txBody>
          <a:bodyPr>
            <a:normAutofit fontScale="90000"/>
          </a:bodyPr>
          <a:lstStyle/>
          <a:p>
            <a:r>
              <a:rPr lang="en-US" sz="3600" b="1" dirty="0" smtClean="0">
                <a:solidFill>
                  <a:srgbClr val="00B0F0"/>
                </a:solidFill>
              </a:rPr>
              <a:t>ACIDOSIS</a:t>
            </a:r>
            <a:r>
              <a:rPr lang="en-US" sz="2800" b="1" dirty="0" smtClean="0">
                <a:solidFill>
                  <a:srgbClr val="FF0000"/>
                </a:solidFill>
              </a:rPr>
              <a:t> </a:t>
            </a:r>
            <a:br>
              <a:rPr lang="en-US" sz="2800" b="1" dirty="0" smtClean="0">
                <a:solidFill>
                  <a:srgbClr val="FF0000"/>
                </a:solidFill>
              </a:rPr>
            </a:br>
            <a:r>
              <a:rPr lang="en-US" sz="2800" b="1" dirty="0" smtClean="0">
                <a:solidFill>
                  <a:srgbClr val="FF0000"/>
                </a:solidFill>
              </a:rPr>
              <a:t>1-METABOLIC ACIDOSIS</a:t>
            </a:r>
            <a:endParaRPr lang="en-US" sz="2800" b="1" dirty="0">
              <a:solidFill>
                <a:srgbClr val="FF0000"/>
              </a:solidFill>
            </a:endParaRPr>
          </a:p>
        </p:txBody>
      </p:sp>
      <p:sp>
        <p:nvSpPr>
          <p:cNvPr id="3" name="Content Placeholder 2"/>
          <p:cNvSpPr>
            <a:spLocks noGrp="1"/>
          </p:cNvSpPr>
          <p:nvPr>
            <p:ph idx="1"/>
          </p:nvPr>
        </p:nvSpPr>
        <p:spPr>
          <a:xfrm>
            <a:off x="0" y="1000108"/>
            <a:ext cx="8686800" cy="5857892"/>
          </a:xfrm>
        </p:spPr>
        <p:txBody>
          <a:bodyPr>
            <a:normAutofit lnSpcReduction="10000"/>
          </a:bodyPr>
          <a:lstStyle/>
          <a:p>
            <a:r>
              <a:rPr lang="en-US" dirty="0" smtClean="0"/>
              <a:t>Metabolic acidosis occurs when an acid other than carbonic acid (due to CO</a:t>
            </a:r>
            <a:r>
              <a:rPr lang="en-US" baseline="-25000" dirty="0" smtClean="0"/>
              <a:t>2</a:t>
            </a:r>
            <a:r>
              <a:rPr lang="en-US" dirty="0" smtClean="0"/>
              <a:t> retention) accumulates in the body, resulting in a fall in the plasma bicarbonate. </a:t>
            </a:r>
          </a:p>
          <a:p>
            <a:r>
              <a:rPr lang="en-US" dirty="0" smtClean="0"/>
              <a:t>The pH fall which would otherwise occur is blunted by </a:t>
            </a:r>
            <a:r>
              <a:rPr lang="en-US" dirty="0" smtClean="0">
                <a:solidFill>
                  <a:srgbClr val="FF0000"/>
                </a:solidFill>
              </a:rPr>
              <a:t>hyperventilation</a:t>
            </a:r>
            <a:r>
              <a:rPr lang="en-US" dirty="0" smtClean="0"/>
              <a:t>, resulting in a reduced </a:t>
            </a:r>
            <a:r>
              <a:rPr lang="en-US" i="1" dirty="0" smtClean="0"/>
              <a:t>P</a:t>
            </a:r>
            <a:r>
              <a:rPr lang="en-US" dirty="0" smtClean="0"/>
              <a:t>CO</a:t>
            </a:r>
            <a:r>
              <a:rPr lang="en-US" baseline="-25000" dirty="0" smtClean="0"/>
              <a:t>2</a:t>
            </a:r>
            <a:r>
              <a:rPr lang="en-US" dirty="0" smtClean="0"/>
              <a:t>. If the kidneys are intact (i.e. not the cause of the initial disturbance), </a:t>
            </a:r>
            <a:r>
              <a:rPr lang="en-US" dirty="0" smtClean="0">
                <a:solidFill>
                  <a:srgbClr val="FF0000"/>
                </a:solidFill>
              </a:rPr>
              <a:t>renal excretion of acid </a:t>
            </a:r>
            <a:r>
              <a:rPr lang="en-US" dirty="0" smtClean="0"/>
              <a:t>can be gradually increased over days to weeks, raising the plasma bicarbonate and hence the pH towards normal in the new steady state</a:t>
            </a:r>
            <a:endParaRPr lang="en-US"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8686800" cy="6643710"/>
          </a:xfrm>
        </p:spPr>
        <p:txBody>
          <a:bodyPr>
            <a:normAutofit fontScale="77500" lnSpcReduction="20000"/>
          </a:bodyPr>
          <a:lstStyle/>
          <a:p>
            <a:pPr>
              <a:buNone/>
            </a:pPr>
            <a:r>
              <a:rPr lang="en-US" sz="2600" b="1" dirty="0" smtClean="0">
                <a:solidFill>
                  <a:srgbClr val="FF0000"/>
                </a:solidFill>
              </a:rPr>
              <a:t>Causes</a:t>
            </a:r>
          </a:p>
          <a:p>
            <a:pPr>
              <a:buNone/>
            </a:pPr>
            <a:r>
              <a:rPr lang="en-US" sz="2600" b="1" dirty="0" smtClean="0">
                <a:solidFill>
                  <a:srgbClr val="00B0F0"/>
                </a:solidFill>
              </a:rPr>
              <a:t>Base loss(Bicarbonate losses )</a:t>
            </a:r>
          </a:p>
          <a:p>
            <a:pPr>
              <a:buNone/>
            </a:pPr>
            <a:r>
              <a:rPr lang="en-US" sz="2000" dirty="0" smtClean="0">
                <a:solidFill>
                  <a:srgbClr val="002060"/>
                </a:solidFill>
                <a:latin typeface="Arial Black" pitchFamily="34" charset="0"/>
              </a:rPr>
              <a:t> Extra renal =</a:t>
            </a:r>
            <a:r>
              <a:rPr lang="en-US" sz="2000" dirty="0" smtClean="0">
                <a:latin typeface="Arial Black" pitchFamily="34" charset="0"/>
              </a:rPr>
              <a:t> (   Small bowel drainage    Diarrhea )</a:t>
            </a:r>
          </a:p>
          <a:p>
            <a:pPr>
              <a:buNone/>
            </a:pPr>
            <a:r>
              <a:rPr lang="en-US" sz="2000" dirty="0" smtClean="0">
                <a:solidFill>
                  <a:srgbClr val="002060"/>
                </a:solidFill>
                <a:latin typeface="Arial Black" pitchFamily="34" charset="0"/>
              </a:rPr>
              <a:t>Renal = </a:t>
            </a:r>
            <a:r>
              <a:rPr lang="en-US" sz="2000" dirty="0" smtClean="0">
                <a:latin typeface="Arial Black" pitchFamily="34" charset="0"/>
              </a:rPr>
              <a:t>renal tubular acidosis  ( </a:t>
            </a:r>
            <a:r>
              <a:rPr lang="en-US" sz="1800" dirty="0" smtClean="0">
                <a:latin typeface="Arial Black" pitchFamily="34" charset="0"/>
              </a:rPr>
              <a:t> Urinary loss of HCO</a:t>
            </a:r>
            <a:r>
              <a:rPr lang="en-US" sz="1800" baseline="-25000" dirty="0" smtClean="0">
                <a:latin typeface="Arial Black" pitchFamily="34" charset="0"/>
              </a:rPr>
              <a:t>3</a:t>
            </a:r>
            <a:r>
              <a:rPr lang="en-US" sz="1800" dirty="0" smtClean="0">
                <a:latin typeface="Arial Black" pitchFamily="34" charset="0"/>
              </a:rPr>
              <a:t> in proximal RTA</a:t>
            </a:r>
          </a:p>
          <a:p>
            <a:pPr>
              <a:buNone/>
            </a:pPr>
            <a:r>
              <a:rPr lang="en-US" sz="2000" dirty="0" smtClean="0">
                <a:latin typeface="Arial Black" pitchFamily="34" charset="0"/>
              </a:rPr>
              <a:t>  Carbonic anhydrase inhibitors     Primary hyperparathyroidism </a:t>
            </a:r>
          </a:p>
          <a:p>
            <a:pPr>
              <a:buNone/>
            </a:pPr>
            <a:r>
              <a:rPr lang="en-US" sz="2000" dirty="0" smtClean="0">
                <a:solidFill>
                  <a:srgbClr val="00B0F0"/>
                </a:solidFill>
                <a:latin typeface="Arial Black" pitchFamily="34" charset="0"/>
              </a:rPr>
              <a:t>Failure of bicarbonate regeneration</a:t>
            </a:r>
          </a:p>
          <a:p>
            <a:pPr>
              <a:buNone/>
            </a:pPr>
            <a:r>
              <a:rPr lang="en-US" sz="2000" dirty="0" smtClean="0">
                <a:latin typeface="Arial Black" pitchFamily="34" charset="0"/>
              </a:rPr>
              <a:t> </a:t>
            </a:r>
            <a:r>
              <a:rPr lang="en-US" sz="2000" dirty="0" smtClean="0">
                <a:solidFill>
                  <a:srgbClr val="00B0F0"/>
                </a:solidFill>
                <a:latin typeface="Arial Black" pitchFamily="34" charset="0"/>
              </a:rPr>
              <a:t>Distal renal tubular acidosis</a:t>
            </a:r>
            <a:r>
              <a:rPr lang="en-US" sz="2000" dirty="0" smtClean="0">
                <a:latin typeface="Arial Black" pitchFamily="34" charset="0"/>
              </a:rPr>
              <a:t> (impaired tubular acid secretion )</a:t>
            </a:r>
          </a:p>
          <a:p>
            <a:pPr>
              <a:buNone/>
            </a:pPr>
            <a:r>
              <a:rPr lang="en-US" sz="2000" dirty="0" smtClean="0">
                <a:solidFill>
                  <a:srgbClr val="00B0F0"/>
                </a:solidFill>
                <a:latin typeface="Arial Black" pitchFamily="34" charset="0"/>
              </a:rPr>
              <a:t>Aldosterone deficiency (</a:t>
            </a:r>
            <a:r>
              <a:rPr lang="en-US" sz="2000" dirty="0" smtClean="0">
                <a:latin typeface="Arial Black" pitchFamily="34" charset="0"/>
              </a:rPr>
              <a:t>Addison's disease</a:t>
            </a:r>
          </a:p>
          <a:p>
            <a:pPr>
              <a:buNone/>
            </a:pPr>
            <a:r>
              <a:rPr lang="it-IT" sz="2000" dirty="0" smtClean="0">
                <a:solidFill>
                  <a:srgbClr val="00B0F0"/>
                </a:solidFill>
                <a:latin typeface="Arial Black" pitchFamily="34" charset="0"/>
              </a:rPr>
              <a:t>Aldosterone insensitivity </a:t>
            </a:r>
            <a:r>
              <a:rPr lang="it-IT" sz="2000" dirty="0" smtClean="0">
                <a:latin typeface="Arial Black" pitchFamily="34" charset="0"/>
              </a:rPr>
              <a:t> ( Interstitial renal disease,   Aldosterone antagonists)</a:t>
            </a:r>
            <a:endParaRPr lang="en-US" sz="2000" dirty="0" smtClean="0">
              <a:latin typeface="Arial Black" pitchFamily="34" charset="0"/>
            </a:endParaRPr>
          </a:p>
          <a:p>
            <a:pPr>
              <a:buNone/>
            </a:pPr>
            <a:endParaRPr lang="en-US" sz="2000" dirty="0" smtClean="0">
              <a:solidFill>
                <a:srgbClr val="00B0F0"/>
              </a:solidFill>
              <a:latin typeface="Arial Black" pitchFamily="34" charset="0"/>
            </a:endParaRPr>
          </a:p>
          <a:p>
            <a:pPr>
              <a:buNone/>
            </a:pPr>
            <a:r>
              <a:rPr lang="en-US" sz="2000" dirty="0" smtClean="0">
                <a:solidFill>
                  <a:srgbClr val="00B0F0"/>
                </a:solidFill>
                <a:latin typeface="Arial Black" pitchFamily="34" charset="0"/>
              </a:rPr>
              <a:t>Ureteroileostomy</a:t>
            </a:r>
            <a:r>
              <a:rPr lang="en-US" sz="2000" dirty="0" smtClean="0">
                <a:latin typeface="Arial Black" pitchFamily="34" charset="0"/>
              </a:rPr>
              <a:t> (ileal bladder)</a:t>
            </a:r>
          </a:p>
          <a:p>
            <a:pPr>
              <a:buNone/>
            </a:pPr>
            <a:r>
              <a:rPr lang="en-US" sz="2000" dirty="0" smtClean="0">
                <a:latin typeface="Arial Black" pitchFamily="34" charset="0"/>
              </a:rPr>
              <a:t> </a:t>
            </a:r>
            <a:r>
              <a:rPr lang="en-US" sz="2000" dirty="0" smtClean="0">
                <a:solidFill>
                  <a:srgbClr val="00B0F0"/>
                </a:solidFill>
                <a:latin typeface="Arial Black" pitchFamily="34" charset="0"/>
              </a:rPr>
              <a:t>Acidifying salts </a:t>
            </a:r>
            <a:r>
              <a:rPr lang="en-US" sz="2000" dirty="0" smtClean="0">
                <a:latin typeface="Arial Black" pitchFamily="34" charset="0"/>
              </a:rPr>
              <a:t> ( Ammonium chloride  , Lysine or </a:t>
            </a:r>
            <a:r>
              <a:rPr lang="en-US" sz="2000" dirty="0" err="1" smtClean="0">
                <a:latin typeface="Arial Black" pitchFamily="34" charset="0"/>
              </a:rPr>
              <a:t>arginine</a:t>
            </a:r>
            <a:r>
              <a:rPr lang="en-US" sz="2000" dirty="0" smtClean="0">
                <a:latin typeface="Arial Black" pitchFamily="34" charset="0"/>
              </a:rPr>
              <a:t> hydrochloride )</a:t>
            </a:r>
          </a:p>
          <a:p>
            <a:pPr>
              <a:buNone/>
            </a:pPr>
            <a:r>
              <a:rPr lang="en-US" sz="2000" dirty="0" smtClean="0">
                <a:solidFill>
                  <a:srgbClr val="00B0F0"/>
                </a:solidFill>
                <a:latin typeface="Arial Black" pitchFamily="34" charset="0"/>
              </a:rPr>
              <a:t>Diabetes mellitus </a:t>
            </a:r>
          </a:p>
          <a:p>
            <a:pPr>
              <a:buNone/>
            </a:pPr>
            <a:r>
              <a:rPr lang="en-US" sz="2000" dirty="0" smtClean="0">
                <a:latin typeface="Arial Black" pitchFamily="34" charset="0"/>
              </a:rPr>
              <a:t> </a:t>
            </a:r>
            <a:r>
              <a:rPr lang="en-US" sz="2000" dirty="0" smtClean="0">
                <a:solidFill>
                  <a:srgbClr val="00B0F0"/>
                </a:solidFill>
                <a:latin typeface="Arial Black" pitchFamily="34" charset="0"/>
              </a:rPr>
              <a:t>Reduced excretion of acids </a:t>
            </a:r>
            <a:r>
              <a:rPr lang="en-US" sz="2000" dirty="0" smtClean="0">
                <a:latin typeface="Arial Black" pitchFamily="34" charset="0"/>
              </a:rPr>
              <a:t> ( Renal failure: Accumulation of organic acids</a:t>
            </a:r>
          </a:p>
          <a:p>
            <a:pPr>
              <a:buNone/>
            </a:pPr>
            <a:endParaRPr lang="en-US" sz="2000" dirty="0" smtClean="0">
              <a:latin typeface="Arial Black" pitchFamily="34" charset="0"/>
            </a:endParaRPr>
          </a:p>
          <a:p>
            <a:pPr>
              <a:buNone/>
            </a:pPr>
            <a:r>
              <a:rPr lang="en-US" sz="2000" dirty="0" smtClean="0">
                <a:latin typeface="Arial Black" pitchFamily="34" charset="0"/>
              </a:rPr>
              <a:t> </a:t>
            </a:r>
            <a:r>
              <a:rPr lang="en-US" sz="2000" dirty="0" smtClean="0">
                <a:solidFill>
                  <a:srgbClr val="00B0F0"/>
                </a:solidFill>
                <a:latin typeface="Arial Black" pitchFamily="34" charset="0"/>
              </a:rPr>
              <a:t>Overproduction of acids</a:t>
            </a:r>
          </a:p>
          <a:p>
            <a:pPr>
              <a:buNone/>
            </a:pPr>
            <a:r>
              <a:rPr lang="en-US" sz="2000" dirty="0" smtClean="0">
                <a:latin typeface="Arial Black" pitchFamily="34" charset="0"/>
              </a:rPr>
              <a:t> </a:t>
            </a:r>
            <a:r>
              <a:rPr lang="en-US" sz="2000" dirty="0" smtClean="0">
                <a:solidFill>
                  <a:srgbClr val="00B0F0"/>
                </a:solidFill>
                <a:latin typeface="Arial Black" pitchFamily="34" charset="0"/>
              </a:rPr>
              <a:t>Ketoacidosis</a:t>
            </a:r>
          </a:p>
          <a:p>
            <a:pPr>
              <a:buNone/>
            </a:pPr>
            <a:r>
              <a:rPr lang="en-US" sz="2000" dirty="0" smtClean="0">
                <a:latin typeface="Arial Black" pitchFamily="34" charset="0"/>
              </a:rPr>
              <a:t>1- Diabetic(Accumulation of ketones</a:t>
            </a:r>
            <a:r>
              <a:rPr lang="en-US" sz="2000" baseline="30000" dirty="0" smtClean="0">
                <a:latin typeface="Arial Black" pitchFamily="34" charset="0"/>
              </a:rPr>
              <a:t>1</a:t>
            </a:r>
            <a:r>
              <a:rPr lang="en-US" sz="2000" dirty="0" smtClean="0">
                <a:latin typeface="Arial Black" pitchFamily="34" charset="0"/>
              </a:rPr>
              <a:t> with </a:t>
            </a:r>
            <a:r>
              <a:rPr lang="en-US" sz="2000" dirty="0" err="1" smtClean="0">
                <a:latin typeface="Arial Black" pitchFamily="34" charset="0"/>
              </a:rPr>
              <a:t>hyperglycaemia</a:t>
            </a:r>
            <a:r>
              <a:rPr lang="en-US" sz="2000" dirty="0" smtClean="0">
                <a:latin typeface="Arial Black" pitchFamily="34" charset="0"/>
              </a:rPr>
              <a:t>)</a:t>
            </a:r>
          </a:p>
          <a:p>
            <a:pPr>
              <a:buNone/>
            </a:pPr>
            <a:r>
              <a:rPr lang="en-US" sz="2000" dirty="0" smtClean="0">
                <a:latin typeface="Arial Black" pitchFamily="34" charset="0"/>
              </a:rPr>
              <a:t> 2-Alcoholic     </a:t>
            </a:r>
          </a:p>
          <a:p>
            <a:pPr>
              <a:buNone/>
            </a:pPr>
            <a:r>
              <a:rPr lang="en-US" sz="2000" dirty="0" smtClean="0">
                <a:latin typeface="Arial Black" pitchFamily="34" charset="0"/>
              </a:rPr>
              <a:t>3-Starvation  (Accumulation of </a:t>
            </a:r>
            <a:r>
              <a:rPr lang="en-US" sz="2000" dirty="0" err="1" smtClean="0">
                <a:latin typeface="Arial Black" pitchFamily="34" charset="0"/>
              </a:rPr>
              <a:t>ketones</a:t>
            </a:r>
            <a:r>
              <a:rPr lang="en-US" sz="2000" dirty="0" smtClean="0">
                <a:latin typeface="Arial Black" pitchFamily="34" charset="0"/>
              </a:rPr>
              <a:t> without </a:t>
            </a:r>
            <a:r>
              <a:rPr lang="en-US" sz="2000" dirty="0" err="1" smtClean="0">
                <a:latin typeface="Arial Black" pitchFamily="34" charset="0"/>
              </a:rPr>
              <a:t>hyperglycaemia</a:t>
            </a:r>
            <a:r>
              <a:rPr lang="en-US" sz="2000" dirty="0" smtClean="0">
                <a:latin typeface="Arial Black" pitchFamily="34" charset="0"/>
              </a:rPr>
              <a:t>)</a:t>
            </a:r>
          </a:p>
          <a:p>
            <a:pPr>
              <a:buNone/>
            </a:pPr>
            <a:r>
              <a:rPr lang="en-US" sz="2000" dirty="0" smtClean="0">
                <a:latin typeface="Arial Black" pitchFamily="34" charset="0"/>
              </a:rPr>
              <a:t> </a:t>
            </a:r>
            <a:r>
              <a:rPr lang="en-US" sz="2000" dirty="0" smtClean="0">
                <a:solidFill>
                  <a:srgbClr val="00B0F0"/>
                </a:solidFill>
                <a:latin typeface="Arial Black" pitchFamily="34" charset="0"/>
              </a:rPr>
              <a:t>Lactic acidosis( </a:t>
            </a:r>
            <a:r>
              <a:rPr lang="en-US" sz="2000" dirty="0" smtClean="0">
                <a:latin typeface="Arial Black" pitchFamily="34" charset="0"/>
              </a:rPr>
              <a:t>Tissue hypoxia (e.g. shock) or liver disease)</a:t>
            </a:r>
          </a:p>
          <a:p>
            <a:pPr>
              <a:buNone/>
            </a:pPr>
            <a:endParaRPr lang="en-US" sz="2000" dirty="0" smtClean="0">
              <a:solidFill>
                <a:srgbClr val="00B0F0"/>
              </a:solidFill>
              <a:latin typeface="Arial Black" pitchFamily="34" charset="0"/>
            </a:endParaRPr>
          </a:p>
          <a:p>
            <a:pPr>
              <a:buNone/>
            </a:pPr>
            <a:r>
              <a:rPr lang="en-US" sz="2000" dirty="0" smtClean="0">
                <a:latin typeface="Arial Black" pitchFamily="34" charset="0"/>
              </a:rPr>
              <a:t> </a:t>
            </a:r>
            <a:r>
              <a:rPr lang="en-US" sz="2000" dirty="0" smtClean="0">
                <a:solidFill>
                  <a:srgbClr val="00B0F0"/>
                </a:solidFill>
                <a:latin typeface="Arial Black" pitchFamily="34" charset="0"/>
              </a:rPr>
              <a:t>Toxin ingestion </a:t>
            </a:r>
            <a:r>
              <a:rPr lang="en-US" sz="2000" dirty="0" smtClean="0">
                <a:latin typeface="Arial Black" pitchFamily="34" charset="0"/>
              </a:rPr>
              <a:t>   ( Methanol     Ethylene glycol     </a:t>
            </a:r>
            <a:r>
              <a:rPr lang="en-US" sz="2000" dirty="0" err="1" smtClean="0">
                <a:latin typeface="Arial Black" pitchFamily="34" charset="0"/>
              </a:rPr>
              <a:t>Salicylates</a:t>
            </a:r>
            <a:r>
              <a:rPr lang="en-US" sz="2000" dirty="0" smtClean="0">
                <a:latin typeface="Arial Black" pitchFamily="34" charset="0"/>
              </a:rPr>
              <a:t>)</a:t>
            </a:r>
            <a:endParaRPr lang="en-US" sz="1800" dirty="0" smtClean="0">
              <a:latin typeface="Arial Black" pitchFamily="34" charset="0"/>
            </a:endParaRPr>
          </a:p>
          <a:p>
            <a:pPr>
              <a:buNone/>
            </a:pPr>
            <a:endParaRPr lang="en-US" sz="2000" dirty="0">
              <a:latin typeface="Arial Black" pitchFamily="34" charset="0"/>
            </a:endParaRPr>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dirty="0" smtClean="0"/>
              <a:t>Rapid deep breathing ?stimulation of respiratory centre by reduction in PH of blood &amp;to </a:t>
            </a:r>
            <a:r>
              <a:rPr lang="en-US" dirty="0" err="1" smtClean="0"/>
              <a:t>eleminat</a:t>
            </a:r>
            <a:r>
              <a:rPr lang="en-US" dirty="0" smtClean="0"/>
              <a:t> acid substance</a:t>
            </a:r>
          </a:p>
          <a:p>
            <a:r>
              <a:rPr lang="en-US" dirty="0" smtClean="0"/>
              <a:t>The </a:t>
            </a:r>
            <a:r>
              <a:rPr lang="en-US" dirty="0" err="1" smtClean="0"/>
              <a:t>urin</a:t>
            </a:r>
            <a:r>
              <a:rPr lang="en-US" dirty="0" smtClean="0"/>
              <a:t> strongly acidic</a:t>
            </a:r>
            <a:endParaRPr lang="en-US" dirty="0"/>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1414</Words>
  <Application>Microsoft Office PowerPoint</Application>
  <PresentationFormat>عرض على الشاشة (3:4)‏</PresentationFormat>
  <Paragraphs>117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Office Theme</vt:lpstr>
      <vt:lpstr>Acidosis and alkalosis</vt:lpstr>
      <vt:lpstr>الشريحة 2</vt:lpstr>
      <vt:lpstr>الشريحة 3</vt:lpstr>
      <vt:lpstr>الشريحة 4</vt:lpstr>
      <vt:lpstr>الشريحة 5</vt:lpstr>
      <vt:lpstr>الشريحة 6</vt:lpstr>
      <vt:lpstr>ACIDOSIS  1-METABOLIC ACIDOSIS</vt:lpstr>
      <vt:lpstr>الشريحة 8</vt:lpstr>
      <vt:lpstr>Clinical features</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M.ALI</dc:creator>
  <cp:lastModifiedBy>abumada</cp:lastModifiedBy>
  <cp:revision>55</cp:revision>
  <dcterms:created xsi:type="dcterms:W3CDTF">2008-12-22T15:25:35Z</dcterms:created>
  <dcterms:modified xsi:type="dcterms:W3CDTF">2018-03-23T18:17:13Z</dcterms:modified>
</cp:coreProperties>
</file>