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78" autoAdjust="0"/>
    <p:restoredTop sz="94660"/>
  </p:normalViewPr>
  <p:slideViewPr>
    <p:cSldViewPr>
      <p:cViewPr varScale="1">
        <p:scale>
          <a:sx n="74" d="100"/>
          <a:sy n="74" d="100"/>
        </p:scale>
        <p:origin x="12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AB11A27-BED0-4934-8789-2A6A92FED3C1}" type="datetimeFigureOut">
              <a:rPr lang="ar-IQ" smtClean="0"/>
              <a:t>02/04/1444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EEF2BF-0F04-4EB9-9FAA-B079D5CA5B60}" type="slidenum">
              <a:rPr lang="ar-IQ" smtClean="0"/>
              <a:t>‹#›</a:t>
            </a:fld>
            <a:endParaRPr lang="ar-IQ"/>
          </a:p>
        </p:txBody>
      </p:sp>
    </p:spTree>
    <p:extLst>
      <p:ext uri="{BB962C8B-B14F-4D97-AF65-F5344CB8AC3E}">
        <p14:creationId xmlns:p14="http://schemas.microsoft.com/office/powerpoint/2010/main" val="1003534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0AB11A27-BED0-4934-8789-2A6A92FED3C1}" type="datetimeFigureOut">
              <a:rPr lang="ar-IQ" smtClean="0"/>
              <a:t>02/04/1444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EEF2BF-0F04-4EB9-9FAA-B079D5CA5B60}" type="slidenum">
              <a:rPr lang="ar-IQ" smtClean="0"/>
              <a:t>‹#›</a:t>
            </a:fld>
            <a:endParaRPr lang="ar-IQ"/>
          </a:p>
        </p:txBody>
      </p:sp>
    </p:spTree>
    <p:extLst>
      <p:ext uri="{BB962C8B-B14F-4D97-AF65-F5344CB8AC3E}">
        <p14:creationId xmlns:p14="http://schemas.microsoft.com/office/powerpoint/2010/main" val="1439467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0AB11A27-BED0-4934-8789-2A6A92FED3C1}" type="datetimeFigureOut">
              <a:rPr lang="ar-IQ" smtClean="0"/>
              <a:t>02/04/1444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EEF2BF-0F04-4EB9-9FAA-B079D5CA5B60}" type="slidenum">
              <a:rPr lang="ar-IQ" smtClean="0"/>
              <a:t>‹#›</a:t>
            </a:fld>
            <a:endParaRPr lang="ar-IQ"/>
          </a:p>
        </p:txBody>
      </p:sp>
    </p:spTree>
    <p:extLst>
      <p:ext uri="{BB962C8B-B14F-4D97-AF65-F5344CB8AC3E}">
        <p14:creationId xmlns:p14="http://schemas.microsoft.com/office/powerpoint/2010/main" val="1217568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0AB11A27-BED0-4934-8789-2A6A92FED3C1}" type="datetimeFigureOut">
              <a:rPr lang="ar-IQ" smtClean="0"/>
              <a:t>02/04/1444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EEF2BF-0F04-4EB9-9FAA-B079D5CA5B60}" type="slidenum">
              <a:rPr lang="ar-IQ" smtClean="0"/>
              <a:t>‹#›</a:t>
            </a:fld>
            <a:endParaRPr lang="ar-IQ"/>
          </a:p>
        </p:txBody>
      </p:sp>
    </p:spTree>
    <p:extLst>
      <p:ext uri="{BB962C8B-B14F-4D97-AF65-F5344CB8AC3E}">
        <p14:creationId xmlns:p14="http://schemas.microsoft.com/office/powerpoint/2010/main" val="370333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0AB11A27-BED0-4934-8789-2A6A92FED3C1}" type="datetimeFigureOut">
              <a:rPr lang="ar-IQ" smtClean="0"/>
              <a:t>02/04/1444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EEF2BF-0F04-4EB9-9FAA-B079D5CA5B60}" type="slidenum">
              <a:rPr lang="ar-IQ" smtClean="0"/>
              <a:t>‹#›</a:t>
            </a:fld>
            <a:endParaRPr lang="ar-IQ"/>
          </a:p>
        </p:txBody>
      </p:sp>
    </p:spTree>
    <p:extLst>
      <p:ext uri="{BB962C8B-B14F-4D97-AF65-F5344CB8AC3E}">
        <p14:creationId xmlns:p14="http://schemas.microsoft.com/office/powerpoint/2010/main" val="2891351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0AB11A27-BED0-4934-8789-2A6A92FED3C1}" type="datetimeFigureOut">
              <a:rPr lang="ar-IQ" smtClean="0"/>
              <a:t>02/04/1444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3EEF2BF-0F04-4EB9-9FAA-B079D5CA5B60}" type="slidenum">
              <a:rPr lang="ar-IQ" smtClean="0"/>
              <a:t>‹#›</a:t>
            </a:fld>
            <a:endParaRPr lang="ar-IQ"/>
          </a:p>
        </p:txBody>
      </p:sp>
    </p:spTree>
    <p:extLst>
      <p:ext uri="{BB962C8B-B14F-4D97-AF65-F5344CB8AC3E}">
        <p14:creationId xmlns:p14="http://schemas.microsoft.com/office/powerpoint/2010/main" val="200739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0AB11A27-BED0-4934-8789-2A6A92FED3C1}" type="datetimeFigureOut">
              <a:rPr lang="ar-IQ" smtClean="0"/>
              <a:t>02/04/1444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3EEF2BF-0F04-4EB9-9FAA-B079D5CA5B60}" type="slidenum">
              <a:rPr lang="ar-IQ" smtClean="0"/>
              <a:t>‹#›</a:t>
            </a:fld>
            <a:endParaRPr lang="ar-IQ"/>
          </a:p>
        </p:txBody>
      </p:sp>
    </p:spTree>
    <p:extLst>
      <p:ext uri="{BB962C8B-B14F-4D97-AF65-F5344CB8AC3E}">
        <p14:creationId xmlns:p14="http://schemas.microsoft.com/office/powerpoint/2010/main" val="388829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AB11A27-BED0-4934-8789-2A6A92FED3C1}" type="datetimeFigureOut">
              <a:rPr lang="ar-IQ" smtClean="0"/>
              <a:t>02/04/1444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3EEF2BF-0F04-4EB9-9FAA-B079D5CA5B60}" type="slidenum">
              <a:rPr lang="ar-IQ" smtClean="0"/>
              <a:t>‹#›</a:t>
            </a:fld>
            <a:endParaRPr lang="ar-IQ"/>
          </a:p>
        </p:txBody>
      </p:sp>
    </p:spTree>
    <p:extLst>
      <p:ext uri="{BB962C8B-B14F-4D97-AF65-F5344CB8AC3E}">
        <p14:creationId xmlns:p14="http://schemas.microsoft.com/office/powerpoint/2010/main" val="1179630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AB11A27-BED0-4934-8789-2A6A92FED3C1}" type="datetimeFigureOut">
              <a:rPr lang="ar-IQ" smtClean="0"/>
              <a:t>02/04/1444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3EEF2BF-0F04-4EB9-9FAA-B079D5CA5B60}" type="slidenum">
              <a:rPr lang="ar-IQ" smtClean="0"/>
              <a:t>‹#›</a:t>
            </a:fld>
            <a:endParaRPr lang="ar-IQ"/>
          </a:p>
        </p:txBody>
      </p:sp>
    </p:spTree>
    <p:extLst>
      <p:ext uri="{BB962C8B-B14F-4D97-AF65-F5344CB8AC3E}">
        <p14:creationId xmlns:p14="http://schemas.microsoft.com/office/powerpoint/2010/main" val="196165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0AB11A27-BED0-4934-8789-2A6A92FED3C1}" type="datetimeFigureOut">
              <a:rPr lang="ar-IQ" smtClean="0"/>
              <a:t>02/04/1444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3EEF2BF-0F04-4EB9-9FAA-B079D5CA5B60}" type="slidenum">
              <a:rPr lang="ar-IQ" smtClean="0"/>
              <a:t>‹#›</a:t>
            </a:fld>
            <a:endParaRPr lang="ar-IQ"/>
          </a:p>
        </p:txBody>
      </p:sp>
    </p:spTree>
    <p:extLst>
      <p:ext uri="{BB962C8B-B14F-4D97-AF65-F5344CB8AC3E}">
        <p14:creationId xmlns:p14="http://schemas.microsoft.com/office/powerpoint/2010/main" val="2472743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0AB11A27-BED0-4934-8789-2A6A92FED3C1}" type="datetimeFigureOut">
              <a:rPr lang="ar-IQ" smtClean="0"/>
              <a:t>02/04/1444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3EEF2BF-0F04-4EB9-9FAA-B079D5CA5B60}" type="slidenum">
              <a:rPr lang="ar-IQ" smtClean="0"/>
              <a:t>‹#›</a:t>
            </a:fld>
            <a:endParaRPr lang="ar-IQ"/>
          </a:p>
        </p:txBody>
      </p:sp>
    </p:spTree>
    <p:extLst>
      <p:ext uri="{BB962C8B-B14F-4D97-AF65-F5344CB8AC3E}">
        <p14:creationId xmlns:p14="http://schemas.microsoft.com/office/powerpoint/2010/main" val="405110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AB11A27-BED0-4934-8789-2A6A92FED3C1}" type="datetimeFigureOut">
              <a:rPr lang="ar-IQ" smtClean="0"/>
              <a:t>02/04/1444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EEF2BF-0F04-4EB9-9FAA-B079D5CA5B60}" type="slidenum">
              <a:rPr lang="ar-IQ" smtClean="0"/>
              <a:t>‹#›</a:t>
            </a:fld>
            <a:endParaRPr lang="ar-IQ"/>
          </a:p>
        </p:txBody>
      </p:sp>
    </p:spTree>
    <p:extLst>
      <p:ext uri="{BB962C8B-B14F-4D97-AF65-F5344CB8AC3E}">
        <p14:creationId xmlns:p14="http://schemas.microsoft.com/office/powerpoint/2010/main" val="4173911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en-US" sz="4000" dirty="0"/>
              <a:t>Chapter 5 Outline and Terms</a:t>
            </a:r>
            <a:endParaRPr lang="ar-IQ" sz="4000" dirty="0"/>
          </a:p>
        </p:txBody>
      </p:sp>
      <p:sp>
        <p:nvSpPr>
          <p:cNvPr id="3" name="عنوان فرعي 2"/>
          <p:cNvSpPr>
            <a:spLocks noGrp="1"/>
          </p:cNvSpPr>
          <p:nvPr>
            <p:ph type="subTitle" idx="1"/>
          </p:nvPr>
        </p:nvSpPr>
        <p:spPr/>
        <p:txBody>
          <a:bodyPr/>
          <a:lstStyle/>
          <a:p>
            <a:r>
              <a:rPr lang="en-US" sz="3600" dirty="0">
                <a:solidFill>
                  <a:srgbClr val="FF0000"/>
                </a:solidFill>
              </a:rPr>
              <a:t>Membrane Models Have </a:t>
            </a:r>
            <a:r>
              <a:rPr lang="en-US" dirty="0">
                <a:solidFill>
                  <a:srgbClr val="0070C0"/>
                </a:solidFill>
              </a:rPr>
              <a:t>Changed</a:t>
            </a:r>
            <a:endParaRPr lang="ar-IQ" dirty="0"/>
          </a:p>
        </p:txBody>
      </p:sp>
    </p:spTree>
    <p:extLst>
      <p:ext uri="{BB962C8B-B14F-4D97-AF65-F5344CB8AC3E}">
        <p14:creationId xmlns:p14="http://schemas.microsoft.com/office/powerpoint/2010/main" val="3382925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88640"/>
            <a:ext cx="8496944" cy="6001643"/>
          </a:xfrm>
          <a:prstGeom prst="rect">
            <a:avLst/>
          </a:prstGeom>
        </p:spPr>
        <p:txBody>
          <a:bodyPr wrap="square">
            <a:spAutoFit/>
          </a:bodyPr>
          <a:lstStyle/>
          <a:p>
            <a:pPr algn="l" rtl="0"/>
            <a:r>
              <a:rPr lang="en-US" sz="2400" dirty="0">
                <a:solidFill>
                  <a:srgbClr val="FF0000"/>
                </a:solidFill>
              </a:rPr>
              <a:t>D. Cell-Cell Recognition:</a:t>
            </a:r>
            <a:endParaRPr lang="en-US" sz="2000" dirty="0">
              <a:solidFill>
                <a:srgbClr val="FF0000"/>
              </a:solidFill>
            </a:endParaRPr>
          </a:p>
          <a:p>
            <a:pPr algn="just" rtl="0"/>
            <a:r>
              <a:rPr lang="en-US" sz="2400" dirty="0"/>
              <a:t>1. </a:t>
            </a:r>
            <a:r>
              <a:rPr lang="en-US" sz="2400" b="1" dirty="0">
                <a:solidFill>
                  <a:schemeClr val="accent1"/>
                </a:solidFill>
              </a:rPr>
              <a:t>Carbohydrate chains </a:t>
            </a:r>
            <a:r>
              <a:rPr lang="en-US" sz="2400" dirty="0"/>
              <a:t>of glycolipids and glycoproteins identify cell; diversity of the chains is enormous.</a:t>
            </a:r>
          </a:p>
          <a:p>
            <a:pPr algn="just" rtl="0"/>
            <a:r>
              <a:rPr lang="en-US" sz="2400" dirty="0"/>
              <a:t>a. Chains vary by number of </a:t>
            </a:r>
            <a:r>
              <a:rPr lang="en-US" sz="2400" u="sng" dirty="0"/>
              <a:t>sugars</a:t>
            </a:r>
            <a:r>
              <a:rPr lang="en-US" sz="2400" dirty="0"/>
              <a:t> (from 15 to several hundred).</a:t>
            </a:r>
          </a:p>
          <a:p>
            <a:pPr algn="just" rtl="0"/>
            <a:r>
              <a:rPr lang="en-US" sz="2400" dirty="0"/>
              <a:t>b. Chains vary in </a:t>
            </a:r>
            <a:r>
              <a:rPr lang="en-US" sz="2400" u="sng" dirty="0"/>
              <a:t>branching.</a:t>
            </a:r>
          </a:p>
          <a:p>
            <a:pPr algn="just" rtl="0"/>
            <a:r>
              <a:rPr lang="en-US" sz="2400" dirty="0"/>
              <a:t>c. Sequence of sugars in chains varies, and by isomers as well.</a:t>
            </a:r>
          </a:p>
          <a:p>
            <a:pPr algn="just" rtl="0"/>
            <a:r>
              <a:rPr lang="en-US" sz="2400" dirty="0"/>
              <a:t>2. </a:t>
            </a:r>
            <a:r>
              <a:rPr lang="en-US" sz="2400" u="sng" dirty="0"/>
              <a:t>Glycolipids</a:t>
            </a:r>
            <a:r>
              <a:rPr lang="en-US" sz="2400" dirty="0"/>
              <a:t> and </a:t>
            </a:r>
            <a:r>
              <a:rPr lang="en-US" sz="2400" u="sng" dirty="0"/>
              <a:t>glycoproteins</a:t>
            </a:r>
            <a:r>
              <a:rPr lang="en-US" sz="2400" dirty="0"/>
              <a:t> vary from species to species, from individual to individual of same species, and even from cell to cell in same individual.</a:t>
            </a:r>
          </a:p>
          <a:p>
            <a:pPr algn="just" rtl="0"/>
            <a:r>
              <a:rPr lang="en-US" sz="2400" dirty="0"/>
              <a:t>3. In </a:t>
            </a:r>
            <a:r>
              <a:rPr lang="en-US" sz="2400" b="1" dirty="0">
                <a:solidFill>
                  <a:srgbClr val="00B050"/>
                </a:solidFill>
              </a:rPr>
              <a:t>development,</a:t>
            </a:r>
            <a:r>
              <a:rPr lang="en-US" sz="2400" dirty="0"/>
              <a:t> different type cells in embryo develop their own </a:t>
            </a:r>
            <a:r>
              <a:rPr lang="en-US" sz="2400" b="1" dirty="0">
                <a:solidFill>
                  <a:schemeClr val="accent1"/>
                </a:solidFill>
              </a:rPr>
              <a:t>carbohydrate chains</a:t>
            </a:r>
            <a:r>
              <a:rPr lang="en-US" sz="2400" dirty="0"/>
              <a:t>; these chains allow tissues and cells of the embryo to sort themselves out. </a:t>
            </a:r>
          </a:p>
          <a:p>
            <a:pPr algn="just" rtl="0"/>
            <a:r>
              <a:rPr lang="en-US" sz="2400" dirty="0"/>
              <a:t>4. </a:t>
            </a:r>
            <a:r>
              <a:rPr lang="en-US" sz="2400" b="1" dirty="0">
                <a:solidFill>
                  <a:srgbClr val="00B050"/>
                </a:solidFill>
              </a:rPr>
              <a:t>Immune system </a:t>
            </a:r>
            <a:r>
              <a:rPr lang="en-US" sz="2400" dirty="0"/>
              <a:t>rejection of transplanted tissues is due to recognition of unique </a:t>
            </a:r>
            <a:r>
              <a:rPr lang="en-US" sz="2400" u="sng" dirty="0"/>
              <a:t>glycolipids</a:t>
            </a:r>
            <a:r>
              <a:rPr lang="en-US" sz="2400" dirty="0"/>
              <a:t> and </a:t>
            </a:r>
            <a:r>
              <a:rPr lang="en-US" sz="2400" u="sng" dirty="0"/>
              <a:t>glycoproteins</a:t>
            </a:r>
            <a:r>
              <a:rPr lang="en-US" sz="2400" dirty="0"/>
              <a:t>; blood types are due to unique </a:t>
            </a:r>
            <a:r>
              <a:rPr lang="en-US" sz="2400" u="sng" dirty="0"/>
              <a:t>glycoproteins</a:t>
            </a:r>
            <a:r>
              <a:rPr lang="en-US" sz="2400" dirty="0"/>
              <a:t> on the membranes of red blood cells (RBC)</a:t>
            </a:r>
            <a:r>
              <a:rPr lang="en-US" sz="2000" dirty="0"/>
              <a:t>.</a:t>
            </a:r>
          </a:p>
        </p:txBody>
      </p:sp>
    </p:spTree>
    <p:extLst>
      <p:ext uri="{BB962C8B-B14F-4D97-AF65-F5344CB8AC3E}">
        <p14:creationId xmlns:p14="http://schemas.microsoft.com/office/powerpoint/2010/main" val="984085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58847"/>
            <a:ext cx="8136904" cy="6740307"/>
          </a:xfrm>
          <a:prstGeom prst="rect">
            <a:avLst/>
          </a:prstGeom>
        </p:spPr>
        <p:txBody>
          <a:bodyPr wrap="square">
            <a:spAutoFit/>
          </a:bodyPr>
          <a:lstStyle/>
          <a:p>
            <a:pPr algn="l" rtl="0"/>
            <a:r>
              <a:rPr lang="en-US" sz="2400" dirty="0">
                <a:solidFill>
                  <a:srgbClr val="FF0000"/>
                </a:solidFill>
              </a:rPr>
              <a:t>E. The Membrane Is a Mosaic :</a:t>
            </a:r>
          </a:p>
          <a:p>
            <a:pPr algn="just" rtl="0"/>
            <a:r>
              <a:rPr lang="en-US" sz="2400" dirty="0">
                <a:solidFill>
                  <a:srgbClr val="0070C0"/>
                </a:solidFill>
              </a:rPr>
              <a:t>1</a:t>
            </a:r>
            <a:r>
              <a:rPr lang="en-US" sz="2400" dirty="0"/>
              <a:t>. Plasma membrane and organelle membranes have unique proteins; RBC plasma membrane contains 50+ types of proteins.</a:t>
            </a:r>
          </a:p>
          <a:p>
            <a:pPr algn="just" rtl="0"/>
            <a:r>
              <a:rPr lang="en-US" sz="2400" dirty="0">
                <a:solidFill>
                  <a:srgbClr val="0070C0"/>
                </a:solidFill>
              </a:rPr>
              <a:t>2</a:t>
            </a:r>
            <a:r>
              <a:rPr lang="en-US" sz="2400" dirty="0"/>
              <a:t>. Membrane </a:t>
            </a:r>
            <a:r>
              <a:rPr lang="en-US" sz="2400" b="1" dirty="0">
                <a:solidFill>
                  <a:srgbClr val="C00000"/>
                </a:solidFill>
              </a:rPr>
              <a:t>proteins </a:t>
            </a:r>
            <a:r>
              <a:rPr lang="en-US" sz="2400" dirty="0"/>
              <a:t>determine most of the </a:t>
            </a:r>
            <a:r>
              <a:rPr lang="en-US" sz="2400" u="sng" dirty="0"/>
              <a:t>membrane's functions</a:t>
            </a:r>
            <a:r>
              <a:rPr lang="en-US" sz="2400" dirty="0"/>
              <a:t>.</a:t>
            </a:r>
          </a:p>
          <a:p>
            <a:pPr algn="just" rtl="0"/>
            <a:r>
              <a:rPr lang="en-US" sz="2400" dirty="0">
                <a:solidFill>
                  <a:srgbClr val="0070C0"/>
                </a:solidFill>
              </a:rPr>
              <a:t>3</a:t>
            </a:r>
            <a:r>
              <a:rPr lang="en-US" sz="2400" dirty="0"/>
              <a:t>. </a:t>
            </a:r>
            <a:r>
              <a:rPr lang="en-US" sz="2400" u="sng" dirty="0">
                <a:solidFill>
                  <a:srgbClr val="C00000"/>
                </a:solidFill>
              </a:rPr>
              <a:t>Channel proteins</a:t>
            </a:r>
            <a:r>
              <a:rPr lang="en-US" sz="2400" dirty="0">
                <a:solidFill>
                  <a:srgbClr val="C00000"/>
                </a:solidFill>
              </a:rPr>
              <a:t> </a:t>
            </a:r>
            <a:r>
              <a:rPr lang="en-US" sz="2400" dirty="0"/>
              <a:t>allow a particular molecule to cross the membrane </a:t>
            </a:r>
            <a:r>
              <a:rPr lang="en-US" sz="2400" b="1" u="sng" dirty="0"/>
              <a:t>freely</a:t>
            </a:r>
            <a:r>
              <a:rPr lang="en-US" sz="2400" dirty="0"/>
              <a:t> (e.g., Cl- channels).</a:t>
            </a:r>
          </a:p>
          <a:p>
            <a:pPr algn="just" rtl="0"/>
            <a:r>
              <a:rPr lang="en-US" sz="2400" dirty="0">
                <a:solidFill>
                  <a:srgbClr val="0070C0"/>
                </a:solidFill>
              </a:rPr>
              <a:t>4</a:t>
            </a:r>
            <a:r>
              <a:rPr lang="en-US" sz="2400" dirty="0"/>
              <a:t>. </a:t>
            </a:r>
            <a:r>
              <a:rPr lang="en-US" sz="2400" u="sng" dirty="0">
                <a:solidFill>
                  <a:srgbClr val="C00000"/>
                </a:solidFill>
              </a:rPr>
              <a:t>Carrier proteins </a:t>
            </a:r>
            <a:r>
              <a:rPr lang="en-US" sz="2400" dirty="0"/>
              <a:t>selectively interact with a specific molecule so it can cross the plasma membrane (e.g., Na+-K+ pump).</a:t>
            </a:r>
          </a:p>
          <a:p>
            <a:pPr algn="just" rtl="0"/>
            <a:r>
              <a:rPr lang="en-US" sz="2400" dirty="0">
                <a:solidFill>
                  <a:srgbClr val="0070C0"/>
                </a:solidFill>
              </a:rPr>
              <a:t>5</a:t>
            </a:r>
            <a:r>
              <a:rPr lang="en-US" sz="2400" dirty="0"/>
              <a:t>. Cell recognition proteins include MHC (major histocompatibility complex) </a:t>
            </a:r>
            <a:r>
              <a:rPr lang="en-US" sz="2400" u="sng" dirty="0"/>
              <a:t>glycoproteins</a:t>
            </a:r>
            <a:r>
              <a:rPr lang="en-US" sz="2400" dirty="0"/>
              <a:t> that are different for each person; allows immune system to recognize foreign tissues. </a:t>
            </a:r>
          </a:p>
          <a:p>
            <a:pPr algn="just" rtl="0"/>
            <a:r>
              <a:rPr lang="en-US" sz="2400" dirty="0">
                <a:solidFill>
                  <a:srgbClr val="0070C0"/>
                </a:solidFill>
              </a:rPr>
              <a:t>6</a:t>
            </a:r>
            <a:r>
              <a:rPr lang="en-US" sz="2400" dirty="0"/>
              <a:t>. </a:t>
            </a:r>
            <a:r>
              <a:rPr lang="en-US" sz="2400" u="sng" dirty="0">
                <a:solidFill>
                  <a:srgbClr val="C00000"/>
                </a:solidFill>
              </a:rPr>
              <a:t>Receptor proteins </a:t>
            </a:r>
            <a:r>
              <a:rPr lang="en-US" sz="2400" dirty="0"/>
              <a:t>are shaped so a specific molecule (e.g., hormone or another molecule) can bind to it.</a:t>
            </a:r>
          </a:p>
          <a:p>
            <a:pPr algn="just" rtl="0"/>
            <a:r>
              <a:rPr lang="en-US" sz="2400" dirty="0">
                <a:solidFill>
                  <a:srgbClr val="0070C0"/>
                </a:solidFill>
              </a:rPr>
              <a:t>7</a:t>
            </a:r>
            <a:r>
              <a:rPr lang="en-US" sz="2400" dirty="0"/>
              <a:t>. </a:t>
            </a:r>
            <a:r>
              <a:rPr lang="en-US" sz="2400" u="sng" dirty="0"/>
              <a:t>Enzymatic proteins </a:t>
            </a:r>
            <a:r>
              <a:rPr lang="en-US" sz="2400" dirty="0"/>
              <a:t>catalyze specific metabolic reactions; membrane protein, </a:t>
            </a:r>
            <a:r>
              <a:rPr lang="en-US" sz="2400" dirty="0" err="1"/>
              <a:t>adenylate</a:t>
            </a:r>
            <a:r>
              <a:rPr lang="en-US" sz="2400" dirty="0"/>
              <a:t> </a:t>
            </a:r>
            <a:r>
              <a:rPr lang="en-US" sz="2400" dirty="0" err="1"/>
              <a:t>cyclase</a:t>
            </a:r>
            <a:r>
              <a:rPr lang="en-US" sz="2400" dirty="0"/>
              <a:t>, is involved in ATP metabolism</a:t>
            </a:r>
            <a:r>
              <a:rPr lang="en-US" sz="2000" dirty="0"/>
              <a:t>. </a:t>
            </a:r>
          </a:p>
        </p:txBody>
      </p:sp>
    </p:spTree>
    <p:extLst>
      <p:ext uri="{BB962C8B-B14F-4D97-AF65-F5344CB8AC3E}">
        <p14:creationId xmlns:p14="http://schemas.microsoft.com/office/powerpoint/2010/main" val="3495965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0"/>
            <a:ext cx="9217024" cy="6740307"/>
          </a:xfrm>
          <a:prstGeom prst="rect">
            <a:avLst/>
          </a:prstGeom>
        </p:spPr>
        <p:txBody>
          <a:bodyPr wrap="square">
            <a:spAutoFit/>
          </a:bodyPr>
          <a:lstStyle/>
          <a:p>
            <a:pPr algn="l" rtl="0"/>
            <a:r>
              <a:rPr lang="en-US" sz="2400" dirty="0">
                <a:solidFill>
                  <a:srgbClr val="FF0000"/>
                </a:solidFill>
              </a:rPr>
              <a:t>5.3. How Molecules Cross the Plasma Membrane :</a:t>
            </a:r>
          </a:p>
          <a:p>
            <a:pPr algn="just" rtl="0"/>
            <a:r>
              <a:rPr lang="en-US" sz="2400" dirty="0">
                <a:solidFill>
                  <a:srgbClr val="FF0000"/>
                </a:solidFill>
              </a:rPr>
              <a:t>A.</a:t>
            </a:r>
            <a:r>
              <a:rPr lang="en-US" sz="2400" dirty="0"/>
              <a:t> </a:t>
            </a:r>
            <a:r>
              <a:rPr lang="en-US" sz="2400" dirty="0">
                <a:solidFill>
                  <a:srgbClr val="C00000"/>
                </a:solidFill>
              </a:rPr>
              <a:t>Types of Membranes and Transport:-</a:t>
            </a:r>
          </a:p>
          <a:p>
            <a:pPr marL="457200" indent="-457200" algn="just" rtl="0">
              <a:buAutoNum type="arabicPeriod"/>
            </a:pPr>
            <a:r>
              <a:rPr lang="en-US" sz="2400" u="sng" dirty="0"/>
              <a:t>A permeable membrane </a:t>
            </a:r>
            <a:r>
              <a:rPr lang="en-US" sz="2400" dirty="0"/>
              <a:t>allows all molecules to pass through.   </a:t>
            </a:r>
          </a:p>
          <a:p>
            <a:pPr marL="457200" indent="-457200" algn="just" rtl="0">
              <a:buAutoNum type="arabicPeriod"/>
            </a:pPr>
            <a:r>
              <a:rPr lang="en-US" sz="2400" u="sng" dirty="0"/>
              <a:t>an impermeable membrane </a:t>
            </a:r>
            <a:r>
              <a:rPr lang="en-US" sz="2400" dirty="0"/>
              <a:t>allows no molecules to pass through.</a:t>
            </a:r>
          </a:p>
          <a:p>
            <a:pPr marL="457200" indent="-457200" algn="just" rtl="0">
              <a:buAutoNum type="arabicPeriod"/>
            </a:pPr>
            <a:r>
              <a:rPr lang="en-US" sz="2400" dirty="0"/>
              <a:t> </a:t>
            </a:r>
            <a:r>
              <a:rPr lang="en-US" sz="2400" u="sng" dirty="0"/>
              <a:t>a semipermeable membrane </a:t>
            </a:r>
            <a:r>
              <a:rPr lang="en-US" sz="2400" dirty="0"/>
              <a:t>allows some molecules to pass through.</a:t>
            </a:r>
          </a:p>
          <a:p>
            <a:pPr algn="just" rtl="0"/>
            <a:r>
              <a:rPr lang="en-US" sz="2400" dirty="0"/>
              <a:t>a. Small </a:t>
            </a:r>
            <a:r>
              <a:rPr lang="en-US" sz="2400" dirty="0" err="1"/>
              <a:t>noncharged</a:t>
            </a:r>
            <a:r>
              <a:rPr lang="en-US" sz="2400" dirty="0"/>
              <a:t> lipid molecules pass through the membrane </a:t>
            </a:r>
            <a:r>
              <a:rPr lang="en-US" sz="2400" u="sng" dirty="0"/>
              <a:t>freely</a:t>
            </a:r>
            <a:r>
              <a:rPr lang="en-US" sz="2400" dirty="0"/>
              <a:t>.</a:t>
            </a:r>
          </a:p>
          <a:p>
            <a:pPr algn="just" rtl="0"/>
            <a:r>
              <a:rPr lang="en-US" sz="2400" dirty="0"/>
              <a:t>b. </a:t>
            </a:r>
            <a:r>
              <a:rPr lang="en-US" sz="2400" u="sng" dirty="0"/>
              <a:t>Macromolecules </a:t>
            </a:r>
            <a:r>
              <a:rPr lang="en-US" sz="2400" dirty="0"/>
              <a:t>cannot freely cross a plasma membrane.</a:t>
            </a:r>
          </a:p>
          <a:p>
            <a:pPr algn="just" rtl="0"/>
            <a:r>
              <a:rPr lang="en-US" sz="2400" dirty="0"/>
              <a:t>c. </a:t>
            </a:r>
            <a:r>
              <a:rPr lang="en-US" sz="2400" u="sng" dirty="0"/>
              <a:t>Ions and charged </a:t>
            </a:r>
            <a:r>
              <a:rPr lang="en-US" sz="2400" dirty="0"/>
              <a:t>molecules have difficulty crossing the membrane.</a:t>
            </a:r>
          </a:p>
          <a:p>
            <a:pPr algn="just" rtl="0"/>
            <a:r>
              <a:rPr lang="en-US" sz="2400" dirty="0"/>
              <a:t>= The plasma membrane is differentially permeable; only certain molecules can pass through freely. </a:t>
            </a:r>
          </a:p>
          <a:p>
            <a:pPr algn="just" rtl="0"/>
            <a:r>
              <a:rPr lang="en-US" sz="2400" dirty="0"/>
              <a:t>= Both passive and active mechanisms are involved in the movement of molecules across the membrane. </a:t>
            </a:r>
          </a:p>
          <a:p>
            <a:pPr algn="just" rtl="0"/>
            <a:r>
              <a:rPr lang="en-US" sz="2400" dirty="0"/>
              <a:t>a. </a:t>
            </a:r>
            <a:r>
              <a:rPr lang="en-US" sz="2400" u="sng" dirty="0"/>
              <a:t>Passive transport </a:t>
            </a:r>
            <a:r>
              <a:rPr lang="en-US" sz="2400" dirty="0"/>
              <a:t>moves molecules across the membrane </a:t>
            </a:r>
            <a:r>
              <a:rPr lang="en-US" sz="2400" b="1" dirty="0">
                <a:solidFill>
                  <a:srgbClr val="C00000"/>
                </a:solidFill>
              </a:rPr>
              <a:t>without </a:t>
            </a:r>
            <a:r>
              <a:rPr lang="en-US" sz="2400" dirty="0"/>
              <a:t>expenditure of energy by cell; includes </a:t>
            </a:r>
            <a:r>
              <a:rPr lang="en-US" sz="2400" b="1" dirty="0">
                <a:solidFill>
                  <a:schemeClr val="tx2"/>
                </a:solidFill>
              </a:rPr>
              <a:t>diffusion and facilitated transport.</a:t>
            </a:r>
          </a:p>
          <a:p>
            <a:pPr algn="just" rtl="0"/>
            <a:r>
              <a:rPr lang="en-US" sz="2400" dirty="0"/>
              <a:t>b. </a:t>
            </a:r>
            <a:r>
              <a:rPr lang="en-US" sz="2400" u="sng" dirty="0"/>
              <a:t>Active transport </a:t>
            </a:r>
            <a:r>
              <a:rPr lang="en-US" sz="2400" b="1" dirty="0">
                <a:solidFill>
                  <a:srgbClr val="C00000"/>
                </a:solidFill>
              </a:rPr>
              <a:t>uses energy </a:t>
            </a:r>
            <a:r>
              <a:rPr lang="en-US" sz="2400" dirty="0"/>
              <a:t>(ATP) to move molecules across a plasma membrane; includes </a:t>
            </a:r>
            <a:r>
              <a:rPr lang="en-US" sz="2400" b="1" dirty="0">
                <a:solidFill>
                  <a:schemeClr val="tx2"/>
                </a:solidFill>
              </a:rPr>
              <a:t>exocytosis, endocytosis, and pinocytosis.</a:t>
            </a:r>
          </a:p>
        </p:txBody>
      </p:sp>
    </p:spTree>
    <p:extLst>
      <p:ext uri="{BB962C8B-B14F-4D97-AF65-F5344CB8AC3E}">
        <p14:creationId xmlns:p14="http://schemas.microsoft.com/office/powerpoint/2010/main" val="120120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260648"/>
            <a:ext cx="8136904" cy="5570756"/>
          </a:xfrm>
          <a:prstGeom prst="rect">
            <a:avLst/>
          </a:prstGeom>
        </p:spPr>
        <p:txBody>
          <a:bodyPr wrap="square">
            <a:spAutoFit/>
          </a:bodyPr>
          <a:lstStyle/>
          <a:p>
            <a:pPr algn="just" rtl="0"/>
            <a:r>
              <a:rPr lang="en-US" sz="3600" dirty="0">
                <a:solidFill>
                  <a:srgbClr val="FF0000"/>
                </a:solidFill>
              </a:rPr>
              <a:t>B. Use of Diffusion and Osmosis:</a:t>
            </a:r>
          </a:p>
          <a:p>
            <a:pPr algn="just" rtl="0"/>
            <a:r>
              <a:rPr lang="en-US" sz="3200" dirty="0">
                <a:solidFill>
                  <a:schemeClr val="accent3"/>
                </a:solidFill>
              </a:rPr>
              <a:t>1. In diffusion, molecules move from higher to lower concentration (i.e., down their concentration gradient). </a:t>
            </a:r>
          </a:p>
          <a:p>
            <a:pPr algn="just" rtl="0"/>
            <a:r>
              <a:rPr lang="en-US" sz="3200" dirty="0"/>
              <a:t>a. A solution contains a solute, usually a solid, and a solvent, usually a liquid.</a:t>
            </a:r>
          </a:p>
          <a:p>
            <a:pPr algn="just" rtl="0"/>
            <a:r>
              <a:rPr lang="en-US" sz="3200" dirty="0"/>
              <a:t>b. In the case of a dye diffusing in water, dye is a solute and water is the solvent.</a:t>
            </a:r>
          </a:p>
          <a:p>
            <a:pPr algn="just" rtl="0"/>
            <a:r>
              <a:rPr lang="en-US" sz="3200" dirty="0">
                <a:solidFill>
                  <a:schemeClr val="accent3"/>
                </a:solidFill>
              </a:rPr>
              <a:t>2. Membrane chemical and physical properties allow only a few types of molecules to cross by diffusion</a:t>
            </a:r>
          </a:p>
        </p:txBody>
      </p:sp>
    </p:spTree>
    <p:extLst>
      <p:ext uri="{BB962C8B-B14F-4D97-AF65-F5344CB8AC3E}">
        <p14:creationId xmlns:p14="http://schemas.microsoft.com/office/powerpoint/2010/main" val="3696095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6632"/>
            <a:ext cx="8496944" cy="6001643"/>
          </a:xfrm>
          <a:prstGeom prst="rect">
            <a:avLst/>
          </a:prstGeom>
        </p:spPr>
        <p:txBody>
          <a:bodyPr wrap="square">
            <a:spAutoFit/>
          </a:bodyPr>
          <a:lstStyle/>
          <a:p>
            <a:pPr algn="l" rtl="0"/>
            <a:r>
              <a:rPr lang="en-US" sz="2800" dirty="0">
                <a:solidFill>
                  <a:schemeClr val="accent3"/>
                </a:solidFill>
              </a:rPr>
              <a:t>3. Osmosis is the diffusion of water across a differentially permeable membrane. </a:t>
            </a:r>
          </a:p>
          <a:p>
            <a:pPr marL="342900" indent="-342900" algn="just" rtl="0">
              <a:buAutoNum type="alphaLcPeriod"/>
            </a:pPr>
            <a:r>
              <a:rPr lang="en-US" sz="2800" dirty="0"/>
              <a:t>Osmotic pressure is hydrostatic pressure, on side of membrane with higher solute concentration, produced by water diffusing to that side of membrane; thistle tube example:</a:t>
            </a:r>
          </a:p>
          <a:p>
            <a:pPr marL="342900" indent="-342900" algn="just" rtl="0">
              <a:buAutoNum type="alphaLcPeriod"/>
            </a:pPr>
            <a:r>
              <a:rPr lang="en-US" sz="2800" dirty="0"/>
              <a:t>Although sugars and salts pass through membranes, differences in permeability between water and these solutes is so great that cells in sugar and salt solutions must deal with osmotic movement of water.</a:t>
            </a:r>
          </a:p>
          <a:p>
            <a:pPr marL="342900" indent="-342900" algn="just" rtl="0">
              <a:buAutoNum type="alphaLcPeriod"/>
            </a:pPr>
            <a:r>
              <a:rPr lang="en-US" sz="2800" dirty="0"/>
              <a:t>Osmosis is constant process in life: for example, water is absorbed in large intestine, retained by kidneys, and taken up by blood. </a:t>
            </a:r>
          </a:p>
          <a:p>
            <a:pPr marL="342900" indent="-342900" algn="l" rtl="0">
              <a:buAutoNum type="alphaLcPeriod"/>
            </a:pPr>
            <a:endParaRPr lang="en-US" sz="2000" dirty="0"/>
          </a:p>
        </p:txBody>
      </p:sp>
    </p:spTree>
    <p:extLst>
      <p:ext uri="{BB962C8B-B14F-4D97-AF65-F5344CB8AC3E}">
        <p14:creationId xmlns:p14="http://schemas.microsoft.com/office/powerpoint/2010/main" val="1574364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88640"/>
            <a:ext cx="8424936" cy="6124754"/>
          </a:xfrm>
          <a:prstGeom prst="rect">
            <a:avLst/>
          </a:prstGeom>
        </p:spPr>
        <p:txBody>
          <a:bodyPr wrap="square">
            <a:spAutoFit/>
          </a:bodyPr>
          <a:lstStyle/>
          <a:p>
            <a:pPr algn="just" rtl="0"/>
            <a:r>
              <a:rPr lang="en-US" sz="2800" dirty="0">
                <a:solidFill>
                  <a:schemeClr val="accent3"/>
                </a:solidFill>
              </a:rPr>
              <a:t>4. </a:t>
            </a:r>
            <a:r>
              <a:rPr lang="en-US" sz="2800" u="sng" dirty="0">
                <a:solidFill>
                  <a:schemeClr val="accent3"/>
                </a:solidFill>
              </a:rPr>
              <a:t>Tonicity</a:t>
            </a:r>
            <a:r>
              <a:rPr lang="en-US" sz="2800" dirty="0">
                <a:solidFill>
                  <a:schemeClr val="accent3"/>
                </a:solidFill>
              </a:rPr>
              <a:t> is strength of a solution in relationship to osmosis; determines movement of water into or out of cells. </a:t>
            </a:r>
          </a:p>
          <a:p>
            <a:pPr marL="514350" indent="-514350" algn="just" rtl="0">
              <a:buAutoNum type="alphaLcPeriod"/>
            </a:pPr>
            <a:r>
              <a:rPr lang="en-US" sz="2800" b="1" u="sng" dirty="0"/>
              <a:t>Isotonic </a:t>
            </a:r>
            <a:r>
              <a:rPr lang="en-US" sz="2800" dirty="0"/>
              <a:t>is where the relative solute concentration of two solutions are equal. </a:t>
            </a:r>
          </a:p>
          <a:p>
            <a:pPr algn="just" rtl="0"/>
            <a:r>
              <a:rPr lang="en-US" sz="2800" dirty="0"/>
              <a:t>B- </a:t>
            </a:r>
            <a:r>
              <a:rPr lang="en-US" sz="2800" u="sng" dirty="0"/>
              <a:t>Hypotonic</a:t>
            </a:r>
            <a:r>
              <a:rPr lang="en-US" sz="2800" dirty="0"/>
              <a:t> is where a relative solute concentration of one solution is less than another solution. .</a:t>
            </a:r>
          </a:p>
          <a:p>
            <a:pPr algn="just" rtl="0"/>
            <a:r>
              <a:rPr lang="en-US" sz="2800" dirty="0"/>
              <a:t>c. </a:t>
            </a:r>
            <a:r>
              <a:rPr lang="en-US" sz="2800" u="sng" dirty="0"/>
              <a:t>Hypertonic</a:t>
            </a:r>
            <a:r>
              <a:rPr lang="en-US" sz="2800" dirty="0"/>
              <a:t> is where relative solute concentration of one solution is greater than another solution. .</a:t>
            </a:r>
          </a:p>
          <a:p>
            <a:pPr algn="just" rtl="0"/>
            <a:r>
              <a:rPr lang="en-US" sz="2800" dirty="0"/>
              <a:t>d. </a:t>
            </a:r>
            <a:r>
              <a:rPr lang="en-US" sz="2800" b="1" u="sng" dirty="0"/>
              <a:t>Swelling</a:t>
            </a:r>
            <a:r>
              <a:rPr lang="en-US" sz="2800" dirty="0"/>
              <a:t> of cell in hypotonic solution creates turgor pressure; how plants maintain erect position.</a:t>
            </a:r>
          </a:p>
          <a:p>
            <a:pPr algn="just" rtl="0"/>
            <a:r>
              <a:rPr lang="en-US" sz="2800" dirty="0"/>
              <a:t>e. </a:t>
            </a:r>
            <a:r>
              <a:rPr lang="en-US" sz="2800" b="1" u="sng" dirty="0"/>
              <a:t>Solutions</a:t>
            </a:r>
            <a:r>
              <a:rPr lang="en-US" sz="2800" dirty="0"/>
              <a:t> that cause cells to shrink are hypertonic solutions; red blood cells placed in salt solutions above 0.9% shrink and wrinkle, a condition called crenation</a:t>
            </a:r>
            <a:r>
              <a:rPr lang="en-US" sz="2400" dirty="0"/>
              <a:t>. </a:t>
            </a:r>
          </a:p>
        </p:txBody>
      </p:sp>
    </p:spTree>
    <p:extLst>
      <p:ext uri="{BB962C8B-B14F-4D97-AF65-F5344CB8AC3E}">
        <p14:creationId xmlns:p14="http://schemas.microsoft.com/office/powerpoint/2010/main" val="2812003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9"/>
            <a:ext cx="8352928" cy="4647426"/>
          </a:xfrm>
          <a:prstGeom prst="rect">
            <a:avLst/>
          </a:prstGeom>
        </p:spPr>
        <p:txBody>
          <a:bodyPr wrap="square">
            <a:spAutoFit/>
          </a:bodyPr>
          <a:lstStyle/>
          <a:p>
            <a:pPr algn="just" rtl="0"/>
            <a:r>
              <a:rPr lang="en-US" sz="2800" dirty="0">
                <a:solidFill>
                  <a:srgbClr val="FF0000"/>
                </a:solidFill>
              </a:rPr>
              <a:t>C. Transport by Carrier Proteins</a:t>
            </a:r>
          </a:p>
          <a:p>
            <a:pPr algn="just" rtl="0"/>
            <a:r>
              <a:rPr lang="en-US" sz="2800" dirty="0"/>
              <a:t>1. </a:t>
            </a:r>
            <a:r>
              <a:rPr lang="en-US" sz="2400" dirty="0"/>
              <a:t>Plasma membrane impedes passage of most substances but many molecules enter or leave at rapid rates.</a:t>
            </a:r>
          </a:p>
          <a:p>
            <a:pPr algn="just" rtl="0"/>
            <a:r>
              <a:rPr lang="en-US" sz="2400" dirty="0"/>
              <a:t>2. Carrier proteins are membrane proteins that combine with and transport only one type of molecule; are believed to undergo a change in shape to move molecule across in active and facilitated transport.</a:t>
            </a:r>
          </a:p>
          <a:p>
            <a:pPr algn="just" rtl="0"/>
            <a:r>
              <a:rPr lang="en-US" sz="2400" dirty="0"/>
              <a:t>3. Facilitated transport is passive transport of specific solutes down their concentration gradient, facilitated by a carrier protein. 4. Active transport is transport of specific solutes across plasma membranes against the concentration gradient through use of cellular energy (ATP). </a:t>
            </a:r>
            <a:endParaRPr lang="en-US" sz="2000" dirty="0"/>
          </a:p>
        </p:txBody>
      </p:sp>
    </p:spTree>
    <p:extLst>
      <p:ext uri="{BB962C8B-B14F-4D97-AF65-F5344CB8AC3E}">
        <p14:creationId xmlns:p14="http://schemas.microsoft.com/office/powerpoint/2010/main" val="3714369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16632"/>
            <a:ext cx="8352928" cy="5693866"/>
          </a:xfrm>
          <a:prstGeom prst="rect">
            <a:avLst/>
          </a:prstGeom>
        </p:spPr>
        <p:txBody>
          <a:bodyPr wrap="square">
            <a:spAutoFit/>
          </a:bodyPr>
          <a:lstStyle/>
          <a:p>
            <a:pPr algn="just" rtl="0"/>
            <a:r>
              <a:rPr lang="en-US" sz="2800" dirty="0">
                <a:solidFill>
                  <a:srgbClr val="FF0000"/>
                </a:solidFill>
              </a:rPr>
              <a:t>5. Use of membrane-assisted transport</a:t>
            </a:r>
          </a:p>
          <a:p>
            <a:pPr algn="just" rtl="0"/>
            <a:r>
              <a:rPr lang="en-US" sz="2800" dirty="0"/>
              <a:t>a. In </a:t>
            </a:r>
            <a:r>
              <a:rPr lang="en-US" sz="2800" b="1" u="sng" dirty="0"/>
              <a:t>exocytosis</a:t>
            </a:r>
            <a:r>
              <a:rPr lang="en-US" sz="2800" b="1" dirty="0"/>
              <a:t>,</a:t>
            </a:r>
            <a:r>
              <a:rPr lang="en-US" sz="2800" dirty="0"/>
              <a:t> a vesicle often formed by Golgi apparatus fuses with the plasma membrane as secretion occurs; method by which insulin leaves insulin-secreting cells. </a:t>
            </a:r>
          </a:p>
          <a:p>
            <a:pPr algn="just" rtl="0"/>
            <a:r>
              <a:rPr lang="en-US" sz="2800" dirty="0"/>
              <a:t>b. During </a:t>
            </a:r>
            <a:r>
              <a:rPr lang="en-US" sz="2800" b="1" u="sng" dirty="0"/>
              <a:t>endocytosis</a:t>
            </a:r>
            <a:r>
              <a:rPr lang="en-US" sz="2800" dirty="0"/>
              <a:t>, cells take in substances by vesicle formation as plasma membrane pinches off.                                                      c. In </a:t>
            </a:r>
            <a:r>
              <a:rPr lang="en-US" sz="2800" b="1" u="sng" dirty="0"/>
              <a:t>phagocytosis</a:t>
            </a:r>
            <a:r>
              <a:rPr lang="en-US" sz="2800" dirty="0"/>
              <a:t>, cells engulf large particles forming an </a:t>
            </a:r>
            <a:r>
              <a:rPr lang="en-US" sz="2800" dirty="0" err="1"/>
              <a:t>endocytic</a:t>
            </a:r>
            <a:r>
              <a:rPr lang="en-US" sz="2800" dirty="0"/>
              <a:t> vesicle. .(e.g., WBC engulfed Bacteria ).</a:t>
            </a:r>
            <a:endParaRPr lang="en-US" sz="2400" dirty="0"/>
          </a:p>
          <a:p>
            <a:pPr algn="just" rtl="0"/>
            <a:r>
              <a:rPr lang="en-US" sz="2800" dirty="0"/>
              <a:t>d. </a:t>
            </a:r>
            <a:r>
              <a:rPr lang="en-US" sz="2800" b="1" u="sng" dirty="0"/>
              <a:t>Pinocytosis</a:t>
            </a:r>
            <a:r>
              <a:rPr lang="en-US" sz="2800" u="sng" dirty="0"/>
              <a:t> </a:t>
            </a:r>
            <a:r>
              <a:rPr lang="en-US" sz="2800" dirty="0"/>
              <a:t>occurs when vesicles form around a liquid or very small particles. </a:t>
            </a:r>
          </a:p>
          <a:p>
            <a:pPr algn="just" rtl="0"/>
            <a:r>
              <a:rPr lang="en-US" sz="2800" dirty="0"/>
              <a:t>e. </a:t>
            </a:r>
            <a:r>
              <a:rPr lang="en-US" sz="2800" b="1" u="sng" dirty="0"/>
              <a:t>Receptor-mediated endocytosis </a:t>
            </a:r>
            <a:r>
              <a:rPr lang="en-US" sz="2800" dirty="0"/>
              <a:t>occurs when specific macromolecules bind to plasma membrane receptors</a:t>
            </a:r>
            <a:r>
              <a:rPr lang="en-US" sz="2400" dirty="0"/>
              <a:t>. </a:t>
            </a:r>
            <a:endParaRPr lang="en-US" sz="2000" dirty="0"/>
          </a:p>
        </p:txBody>
      </p:sp>
    </p:spTree>
    <p:extLst>
      <p:ext uri="{BB962C8B-B14F-4D97-AF65-F5344CB8AC3E}">
        <p14:creationId xmlns:p14="http://schemas.microsoft.com/office/powerpoint/2010/main" val="448498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309501"/>
            <a:ext cx="8208912" cy="6001643"/>
          </a:xfrm>
          <a:prstGeom prst="rect">
            <a:avLst/>
          </a:prstGeom>
        </p:spPr>
        <p:txBody>
          <a:bodyPr wrap="square">
            <a:spAutoFit/>
          </a:bodyPr>
          <a:lstStyle/>
          <a:p>
            <a:pPr algn="l" rtl="0"/>
            <a:r>
              <a:rPr lang="en-US" sz="2400" dirty="0">
                <a:solidFill>
                  <a:srgbClr val="FF0000"/>
                </a:solidFill>
              </a:rPr>
              <a:t>The Cell Surface Is Modified :</a:t>
            </a:r>
          </a:p>
          <a:p>
            <a:pPr algn="l" rtl="0"/>
            <a:r>
              <a:rPr lang="en-US" sz="2400" dirty="0">
                <a:solidFill>
                  <a:srgbClr val="FF0000"/>
                </a:solidFill>
              </a:rPr>
              <a:t>A</a:t>
            </a:r>
            <a:r>
              <a:rPr lang="en-US" sz="2400" dirty="0"/>
              <a:t>. </a:t>
            </a:r>
            <a:r>
              <a:rPr lang="en-US" sz="2400" b="1" dirty="0"/>
              <a:t>Plasma Membrane:</a:t>
            </a:r>
            <a:endParaRPr lang="en-US" sz="2800" b="1" dirty="0"/>
          </a:p>
          <a:p>
            <a:pPr algn="l" rtl="0"/>
            <a:r>
              <a:rPr lang="en-US" sz="2400" dirty="0"/>
              <a:t>1. The plasma membrane is outer living boundary of a cell.</a:t>
            </a:r>
          </a:p>
          <a:p>
            <a:pPr algn="l" rtl="0"/>
            <a:r>
              <a:rPr lang="en-US" sz="2400" dirty="0"/>
              <a:t>2. Many cells have an extracellular component formed outside of membrane; plant, fungi, algae and bacteria form </a:t>
            </a:r>
            <a:r>
              <a:rPr lang="en-US" sz="2400" u="sng" dirty="0"/>
              <a:t>cell walls</a:t>
            </a:r>
            <a:r>
              <a:rPr lang="en-US" sz="2400" dirty="0"/>
              <a:t>, while animal cells have an extracellular </a:t>
            </a:r>
            <a:r>
              <a:rPr lang="en-US" sz="2400" u="sng" dirty="0"/>
              <a:t>matrix.</a:t>
            </a:r>
          </a:p>
          <a:p>
            <a:pPr algn="l" rtl="0"/>
            <a:r>
              <a:rPr lang="en-US" sz="2400" dirty="0">
                <a:solidFill>
                  <a:srgbClr val="FF0000"/>
                </a:solidFill>
              </a:rPr>
              <a:t>B.</a:t>
            </a:r>
            <a:r>
              <a:rPr lang="en-US" sz="2400" dirty="0"/>
              <a:t> </a:t>
            </a:r>
            <a:r>
              <a:rPr lang="en-US" sz="2400" b="1" dirty="0"/>
              <a:t>Plant Cells Have a Cell Wall .</a:t>
            </a:r>
          </a:p>
          <a:p>
            <a:pPr algn="l" rtl="0"/>
            <a:r>
              <a:rPr lang="en-US" sz="2400" dirty="0"/>
              <a:t>1. Plant cells are surrounded by a porous cell wall that varies in thickness, depending on function of cell. </a:t>
            </a:r>
          </a:p>
          <a:p>
            <a:pPr algn="l" rtl="0"/>
            <a:r>
              <a:rPr lang="en-US" sz="2400" dirty="0"/>
              <a:t>2. Plant cells have primary cell wall composed of </a:t>
            </a:r>
            <a:r>
              <a:rPr lang="en-US" sz="2400" u="sng" dirty="0"/>
              <a:t>cellulose </a:t>
            </a:r>
            <a:r>
              <a:rPr lang="en-US" sz="2400" dirty="0"/>
              <a:t>polymers united into threadlike micro fibrils that form fibrils.</a:t>
            </a:r>
          </a:p>
          <a:p>
            <a:pPr algn="l" rtl="0"/>
            <a:r>
              <a:rPr lang="en-US" sz="2400" dirty="0"/>
              <a:t>3. </a:t>
            </a:r>
            <a:r>
              <a:rPr lang="en-US" sz="2400" u="sng" dirty="0"/>
              <a:t>Cellulose</a:t>
            </a:r>
            <a:r>
              <a:rPr lang="en-US" sz="2400" dirty="0"/>
              <a:t> fibrils form a framework whose spaces are filled by </a:t>
            </a:r>
            <a:r>
              <a:rPr lang="en-US" sz="2400" dirty="0" err="1"/>
              <a:t>noncellulose</a:t>
            </a:r>
            <a:r>
              <a:rPr lang="en-US" sz="2400" dirty="0"/>
              <a:t> molecules:</a:t>
            </a:r>
          </a:p>
          <a:p>
            <a:pPr algn="l" rtl="0"/>
            <a:r>
              <a:rPr lang="en-US" sz="2400" dirty="0"/>
              <a:t>a. </a:t>
            </a:r>
            <a:r>
              <a:rPr lang="en-US" sz="2400" u="sng" dirty="0" err="1"/>
              <a:t>Pectins</a:t>
            </a:r>
            <a:r>
              <a:rPr lang="en-US" sz="2400" u="sng" dirty="0"/>
              <a:t> </a:t>
            </a:r>
            <a:r>
              <a:rPr lang="en-US" sz="2400" dirty="0"/>
              <a:t>allow the cell wall to stretch and are abundant in the middle lamella that holds cells together.</a:t>
            </a:r>
          </a:p>
          <a:p>
            <a:pPr algn="l" rtl="0"/>
            <a:r>
              <a:rPr lang="en-US" sz="2400" dirty="0"/>
              <a:t>b. </a:t>
            </a:r>
            <a:r>
              <a:rPr lang="en-US" sz="2400" dirty="0" err="1"/>
              <a:t>Noncellulose</a:t>
            </a:r>
            <a:r>
              <a:rPr lang="en-US" sz="2400" dirty="0"/>
              <a:t> harden the wall of mature cells. </a:t>
            </a:r>
          </a:p>
        </p:txBody>
      </p:sp>
    </p:spTree>
    <p:extLst>
      <p:ext uri="{BB962C8B-B14F-4D97-AF65-F5344CB8AC3E}">
        <p14:creationId xmlns:p14="http://schemas.microsoft.com/office/powerpoint/2010/main" val="1477901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88640"/>
            <a:ext cx="8568952" cy="5970865"/>
          </a:xfrm>
          <a:prstGeom prst="rect">
            <a:avLst/>
          </a:prstGeom>
        </p:spPr>
        <p:txBody>
          <a:bodyPr wrap="square">
            <a:spAutoFit/>
          </a:bodyPr>
          <a:lstStyle/>
          <a:p>
            <a:pPr algn="l" rtl="0"/>
            <a:r>
              <a:rPr lang="en-US" sz="2000" dirty="0"/>
              <a:t>4. </a:t>
            </a:r>
            <a:r>
              <a:rPr lang="en-US" sz="2000" u="sng" dirty="0"/>
              <a:t>Lignin</a:t>
            </a:r>
            <a:r>
              <a:rPr lang="en-US" sz="2000" dirty="0"/>
              <a:t>, a substance that adds strength, is a common ingredient of secondary cell walls in woody plants.</a:t>
            </a:r>
          </a:p>
          <a:p>
            <a:pPr algn="l" rtl="0"/>
            <a:r>
              <a:rPr lang="en-US" sz="2000" dirty="0"/>
              <a:t>5. </a:t>
            </a:r>
            <a:r>
              <a:rPr lang="en-US" sz="2000" u="sng" dirty="0" err="1"/>
              <a:t>Plasmodesmata</a:t>
            </a:r>
            <a:r>
              <a:rPr lang="en-US" sz="2000" dirty="0"/>
              <a:t> are narrow channels that pass through cell walls of neighboring cells and connect their </a:t>
            </a:r>
            <a:r>
              <a:rPr lang="en-US" sz="2000" dirty="0" err="1"/>
              <a:t>cytoplasms</a:t>
            </a:r>
            <a:r>
              <a:rPr lang="en-US" sz="2000" dirty="0"/>
              <a:t>,</a:t>
            </a:r>
            <a:r>
              <a:rPr lang="en-US" dirty="0"/>
              <a:t> </a:t>
            </a:r>
          </a:p>
          <a:p>
            <a:pPr algn="l" rtl="0"/>
            <a:r>
              <a:rPr lang="en-US" sz="2400" dirty="0">
                <a:solidFill>
                  <a:srgbClr val="FF0000"/>
                </a:solidFill>
              </a:rPr>
              <a:t>C.</a:t>
            </a:r>
            <a:r>
              <a:rPr lang="en-US" sz="2400" dirty="0"/>
              <a:t> </a:t>
            </a:r>
            <a:r>
              <a:rPr lang="en-US" sz="2400" b="1" dirty="0"/>
              <a:t>Animal Cells Have an Extracellular Matrix .</a:t>
            </a:r>
          </a:p>
          <a:p>
            <a:pPr algn="l" rtl="0"/>
            <a:r>
              <a:rPr lang="en-US" sz="2000" dirty="0"/>
              <a:t>1. </a:t>
            </a:r>
            <a:r>
              <a:rPr lang="en-US" sz="2000" u="sng" dirty="0"/>
              <a:t>Extracellular matrix </a:t>
            </a:r>
            <a:r>
              <a:rPr lang="en-US" sz="2000" dirty="0"/>
              <a:t>is meshwork of insoluble proteins with carbohydrate chains that are produced and secreted by animal cells; fills spaces between animal cells.</a:t>
            </a:r>
          </a:p>
          <a:p>
            <a:pPr algn="l" rtl="0"/>
            <a:r>
              <a:rPr lang="en-US" sz="2000" dirty="0"/>
              <a:t>2. This </a:t>
            </a:r>
            <a:r>
              <a:rPr lang="en-US" sz="2000" u="sng" dirty="0"/>
              <a:t>matrix</a:t>
            </a:r>
            <a:r>
              <a:rPr lang="en-US" sz="2000" dirty="0"/>
              <a:t> most likely influences the development, migration, shape and function of cells.</a:t>
            </a:r>
          </a:p>
          <a:p>
            <a:pPr algn="l" rtl="0"/>
            <a:r>
              <a:rPr lang="en-US" sz="2000" dirty="0"/>
              <a:t>3. </a:t>
            </a:r>
            <a:r>
              <a:rPr lang="en-US" sz="2000" u="sng" dirty="0"/>
              <a:t>Collagen</a:t>
            </a:r>
            <a:r>
              <a:rPr lang="en-US" sz="2000" dirty="0"/>
              <a:t> gives the matrix strength and elastin gives it resilience.</a:t>
            </a:r>
          </a:p>
          <a:p>
            <a:pPr algn="l" rtl="0"/>
            <a:r>
              <a:rPr lang="en-US" sz="2000" dirty="0"/>
              <a:t>4. </a:t>
            </a:r>
            <a:r>
              <a:rPr lang="en-US" sz="2000" u="sng" dirty="0" err="1"/>
              <a:t>Fibronectins</a:t>
            </a:r>
            <a:r>
              <a:rPr lang="en-US" sz="2000" u="sng" dirty="0"/>
              <a:t> and </a:t>
            </a:r>
            <a:r>
              <a:rPr lang="en-US" sz="2000" u="sng" dirty="0" err="1"/>
              <a:t>laminins</a:t>
            </a:r>
            <a:r>
              <a:rPr lang="en-US" sz="2000" u="sng" dirty="0"/>
              <a:t> </a:t>
            </a:r>
            <a:r>
              <a:rPr lang="en-US" sz="2000" dirty="0"/>
              <a:t>bind to membrane receptors; permit communication between matrix and cytoplasm.</a:t>
            </a:r>
          </a:p>
          <a:p>
            <a:pPr algn="l" rtl="0"/>
            <a:r>
              <a:rPr lang="en-US" sz="2000" dirty="0"/>
              <a:t>5. </a:t>
            </a:r>
            <a:r>
              <a:rPr lang="en-US" sz="2000" dirty="0" err="1"/>
              <a:t>Fibronectins</a:t>
            </a:r>
            <a:r>
              <a:rPr lang="en-US" sz="2000" dirty="0"/>
              <a:t> and </a:t>
            </a:r>
            <a:r>
              <a:rPr lang="en-US" sz="2000" dirty="0" err="1"/>
              <a:t>laminins</a:t>
            </a:r>
            <a:r>
              <a:rPr lang="en-US" sz="2000" dirty="0"/>
              <a:t> form pathways that direct the migration of cells during development.</a:t>
            </a:r>
          </a:p>
          <a:p>
            <a:pPr algn="l" rtl="0"/>
            <a:r>
              <a:rPr lang="en-US" sz="2000" dirty="0"/>
              <a:t>6. </a:t>
            </a:r>
            <a:r>
              <a:rPr lang="en-US" sz="2000" u="sng" dirty="0"/>
              <a:t>Proteoglycans are glycoproteins </a:t>
            </a:r>
            <a:r>
              <a:rPr lang="en-US" sz="2000" dirty="0"/>
              <a:t>that provide a packing gel that joins the various proteins in matrix and most likely regulate signaling proteins that bind to receptors in the plasma </a:t>
            </a:r>
            <a:r>
              <a:rPr lang="en-US" sz="2000" dirty="0" err="1"/>
              <a:t>protei</a:t>
            </a:r>
            <a:endParaRPr lang="en-US" sz="2000" dirty="0"/>
          </a:p>
          <a:p>
            <a:pPr algn="l" rtl="0"/>
            <a:endParaRPr lang="ar-IQ" dirty="0"/>
          </a:p>
        </p:txBody>
      </p:sp>
    </p:spTree>
    <p:extLst>
      <p:ext uri="{BB962C8B-B14F-4D97-AF65-F5344CB8AC3E}">
        <p14:creationId xmlns:p14="http://schemas.microsoft.com/office/powerpoint/2010/main" val="493073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260648"/>
            <a:ext cx="7992888" cy="6494085"/>
          </a:xfrm>
          <a:prstGeom prst="rect">
            <a:avLst/>
          </a:prstGeom>
        </p:spPr>
        <p:txBody>
          <a:bodyPr wrap="square">
            <a:spAutoFit/>
          </a:bodyPr>
          <a:lstStyle/>
          <a:p>
            <a:pPr marL="342900" indent="-342900" algn="l" rtl="0">
              <a:buAutoNum type="alphaUcPeriod"/>
            </a:pPr>
            <a:r>
              <a:rPr lang="en-US" sz="3200" u="sng" dirty="0">
                <a:solidFill>
                  <a:srgbClr val="FF0000"/>
                </a:solidFill>
              </a:rPr>
              <a:t>Early Observations :</a:t>
            </a:r>
            <a:endParaRPr lang="en-US" dirty="0">
              <a:solidFill>
                <a:srgbClr val="FF0000"/>
              </a:solidFill>
            </a:endParaRPr>
          </a:p>
          <a:p>
            <a:pPr algn="just" rtl="0"/>
            <a:r>
              <a:rPr lang="en-US" sz="2800" dirty="0">
                <a:solidFill>
                  <a:srgbClr val="0070C0"/>
                </a:solidFill>
              </a:rPr>
              <a:t>1</a:t>
            </a:r>
            <a:r>
              <a:rPr lang="en-US" sz="2800" dirty="0"/>
              <a:t>.  </a:t>
            </a:r>
            <a:r>
              <a:rPr lang="en-US" sz="3200" dirty="0"/>
              <a:t>At turn of the century, researchers noted lipid-soluble molecules entered cells more rapidly than water-soluble molecules, suggesting lipids are component of plasma membrane.</a:t>
            </a:r>
          </a:p>
          <a:p>
            <a:pPr algn="l" rtl="0"/>
            <a:r>
              <a:rPr lang="en-US" sz="2800" dirty="0">
                <a:solidFill>
                  <a:srgbClr val="00B0F0"/>
                </a:solidFill>
              </a:rPr>
              <a:t>2</a:t>
            </a:r>
            <a:r>
              <a:rPr lang="en-US" sz="2800" dirty="0"/>
              <a:t>.  </a:t>
            </a:r>
            <a:r>
              <a:rPr lang="en-US" sz="3200" dirty="0"/>
              <a:t>Later chemical analysis revealed membrane contains phospholipids.</a:t>
            </a:r>
          </a:p>
          <a:p>
            <a:pPr algn="l" rtl="0"/>
            <a:r>
              <a:rPr lang="en-US" sz="2400" dirty="0">
                <a:solidFill>
                  <a:srgbClr val="0070C0"/>
                </a:solidFill>
              </a:rPr>
              <a:t>3</a:t>
            </a:r>
            <a:r>
              <a:rPr lang="en-US" sz="2400" dirty="0"/>
              <a:t>.  </a:t>
            </a:r>
            <a:r>
              <a:rPr lang="en-US" sz="3200" dirty="0"/>
              <a:t>In 1925, Garter and Grendel found amount of phospholipid extracted from a red blood cell was just enough to form one bilayer; suggested nonpolar tails directed inward, polar heads outward</a:t>
            </a:r>
            <a:r>
              <a:rPr lang="en-US" sz="2800" dirty="0"/>
              <a:t>. </a:t>
            </a:r>
            <a:endParaRPr lang="ar-IQ" sz="2800" dirty="0"/>
          </a:p>
        </p:txBody>
      </p:sp>
    </p:spTree>
    <p:extLst>
      <p:ext uri="{BB962C8B-B14F-4D97-AF65-F5344CB8AC3E}">
        <p14:creationId xmlns:p14="http://schemas.microsoft.com/office/powerpoint/2010/main" val="2372120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99392"/>
            <a:ext cx="8424936" cy="6370975"/>
          </a:xfrm>
          <a:prstGeom prst="rect">
            <a:avLst/>
          </a:prstGeom>
        </p:spPr>
        <p:txBody>
          <a:bodyPr wrap="square">
            <a:spAutoFit/>
          </a:bodyPr>
          <a:lstStyle/>
          <a:p>
            <a:pPr algn="just" rtl="0"/>
            <a:r>
              <a:rPr lang="en-US" sz="2400" dirty="0">
                <a:solidFill>
                  <a:srgbClr val="FF0000"/>
                </a:solidFill>
              </a:rPr>
              <a:t>D. </a:t>
            </a:r>
            <a:r>
              <a:rPr lang="en-US" sz="2400" b="1" dirty="0"/>
              <a:t>Animal Cells Have Junctions:</a:t>
            </a:r>
          </a:p>
          <a:p>
            <a:pPr algn="just" rtl="0"/>
            <a:r>
              <a:rPr lang="en-US" sz="2400" dirty="0"/>
              <a:t>1. </a:t>
            </a:r>
            <a:r>
              <a:rPr lang="en-US" sz="2400" dirty="0">
                <a:solidFill>
                  <a:schemeClr val="accent3"/>
                </a:solidFill>
              </a:rPr>
              <a:t>Cell junctions </a:t>
            </a:r>
            <a:r>
              <a:rPr lang="en-US" sz="2400" dirty="0"/>
              <a:t>are points of contact that physically link neighboring cells or provide functional links; three types exist between animal cells: </a:t>
            </a:r>
            <a:r>
              <a:rPr lang="en-US" sz="2400" u="sng" dirty="0"/>
              <a:t>adhesion junctions,</a:t>
            </a:r>
            <a:r>
              <a:rPr lang="en-US" sz="2400" dirty="0"/>
              <a:t> </a:t>
            </a:r>
            <a:r>
              <a:rPr lang="en-US" sz="2400" u="sng" dirty="0"/>
              <a:t>tight junctions</a:t>
            </a:r>
            <a:r>
              <a:rPr lang="en-US" sz="2400" dirty="0"/>
              <a:t>, and </a:t>
            </a:r>
            <a:r>
              <a:rPr lang="en-US" sz="2400" u="sng" dirty="0"/>
              <a:t>gap junctions</a:t>
            </a:r>
            <a:r>
              <a:rPr lang="en-US" sz="2400" dirty="0"/>
              <a:t>. </a:t>
            </a:r>
          </a:p>
          <a:p>
            <a:pPr algn="just" rtl="0"/>
            <a:r>
              <a:rPr lang="en-US" sz="2400" dirty="0"/>
              <a:t>2. </a:t>
            </a:r>
            <a:r>
              <a:rPr lang="en-US" sz="2400" u="sng" dirty="0"/>
              <a:t>In adhesion junctions </a:t>
            </a:r>
            <a:r>
              <a:rPr lang="en-US" sz="2400" dirty="0"/>
              <a:t>(desmosomes), internal cytoplasmic plaques, firmly attached to cytoskeleton within each cell are joined by intercellular </a:t>
            </a:r>
            <a:r>
              <a:rPr lang="en-US" sz="2400" dirty="0">
                <a:solidFill>
                  <a:srgbClr val="00B050"/>
                </a:solidFill>
              </a:rPr>
              <a:t>filaments</a:t>
            </a:r>
            <a:r>
              <a:rPr lang="en-US" sz="2400" dirty="0"/>
              <a:t>; hold cells together where tissues stretch (e.g., in heart, stomach, bladder).</a:t>
            </a:r>
          </a:p>
          <a:p>
            <a:pPr algn="just" rtl="0"/>
            <a:r>
              <a:rPr lang="en-US" sz="2400" dirty="0"/>
              <a:t>3. </a:t>
            </a:r>
            <a:r>
              <a:rPr lang="en-US" sz="2400" u="sng" dirty="0"/>
              <a:t>In tight junctions</a:t>
            </a:r>
            <a:r>
              <a:rPr lang="en-US" sz="2400" dirty="0"/>
              <a:t>, plasma membrane proteins attach to each other, producing </a:t>
            </a:r>
            <a:r>
              <a:rPr lang="en-US" sz="2400" dirty="0" err="1"/>
              <a:t>zipperlike</a:t>
            </a:r>
            <a:r>
              <a:rPr lang="en-US" sz="2400" dirty="0"/>
              <a:t> fastenings; hold cells together so tightly that the tissues (e.g., epithelial lining of stomach and kidney tubules) are barriers</a:t>
            </a:r>
            <a:r>
              <a:rPr lang="en-US" sz="2000" dirty="0"/>
              <a:t>.</a:t>
            </a:r>
          </a:p>
          <a:p>
            <a:pPr algn="just" rtl="0"/>
            <a:r>
              <a:rPr lang="en-US" sz="2400" dirty="0"/>
              <a:t>4. </a:t>
            </a:r>
            <a:r>
              <a:rPr lang="en-US" sz="2400" u="sng" dirty="0"/>
              <a:t>A gap junction </a:t>
            </a:r>
            <a:r>
              <a:rPr lang="en-US" sz="2400" dirty="0"/>
              <a:t>allows cells to communicate. Gap junctions are important to function of heart muscle and smooth muscle because they permit diffusion of ions required for cells to contract.</a:t>
            </a:r>
          </a:p>
        </p:txBody>
      </p:sp>
    </p:spTree>
    <p:extLst>
      <p:ext uri="{BB962C8B-B14F-4D97-AF65-F5344CB8AC3E}">
        <p14:creationId xmlns:p14="http://schemas.microsoft.com/office/powerpoint/2010/main" val="3626653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Plasma Membrane Structure"/>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340769"/>
            <a:ext cx="5688632" cy="3960440"/>
          </a:xfrm>
          <a:prstGeom prst="rect">
            <a:avLst/>
          </a:prstGeom>
          <a:noFill/>
          <a:ln>
            <a:noFill/>
          </a:ln>
        </p:spPr>
      </p:pic>
    </p:spTree>
    <p:extLst>
      <p:ext uri="{BB962C8B-B14F-4D97-AF65-F5344CB8AC3E}">
        <p14:creationId xmlns:p14="http://schemas.microsoft.com/office/powerpoint/2010/main" val="3926713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828836"/>
            <a:ext cx="4572000" cy="369332"/>
          </a:xfrm>
          <a:prstGeom prst="rect">
            <a:avLst/>
          </a:prstGeom>
        </p:spPr>
        <p:txBody>
          <a:bodyPr>
            <a:spAutoFit/>
          </a:bodyPr>
          <a:lstStyle/>
          <a:p>
            <a:r>
              <a:rPr lang="en-US" dirty="0"/>
              <a:t>.</a:t>
            </a:r>
          </a:p>
        </p:txBody>
      </p:sp>
      <p:sp>
        <p:nvSpPr>
          <p:cNvPr id="3" name="مستطيل 2"/>
          <p:cNvSpPr/>
          <p:nvPr/>
        </p:nvSpPr>
        <p:spPr>
          <a:xfrm>
            <a:off x="2286000" y="2828836"/>
            <a:ext cx="4572000" cy="369332"/>
          </a:xfrm>
          <a:prstGeom prst="rect">
            <a:avLst/>
          </a:prstGeom>
        </p:spPr>
        <p:txBody>
          <a:bodyPr>
            <a:spAutoFit/>
          </a:bodyPr>
          <a:lstStyle/>
          <a:p>
            <a:r>
              <a:rPr lang="en-US" dirty="0"/>
              <a:t>.</a:t>
            </a:r>
            <a:endParaRPr lang="ar-IQ" dirty="0"/>
          </a:p>
        </p:txBody>
      </p:sp>
      <p:sp>
        <p:nvSpPr>
          <p:cNvPr id="4" name="مستطيل 3"/>
          <p:cNvSpPr/>
          <p:nvPr/>
        </p:nvSpPr>
        <p:spPr>
          <a:xfrm>
            <a:off x="1691680" y="3013502"/>
            <a:ext cx="5238328" cy="1862048"/>
          </a:xfrm>
          <a:prstGeom prst="rect">
            <a:avLst/>
          </a:prstGeom>
        </p:spPr>
        <p:txBody>
          <a:bodyPr wrap="square">
            <a:spAutoFit/>
          </a:bodyPr>
          <a:lstStyle/>
          <a:p>
            <a:r>
              <a:rPr lang="ar-IQ" sz="11500" dirty="0">
                <a:solidFill>
                  <a:schemeClr val="accent3">
                    <a:lumMod val="50000"/>
                  </a:schemeClr>
                </a:solidFill>
              </a:rPr>
              <a:t>الحمد  لله</a:t>
            </a:r>
            <a:r>
              <a:rPr lang="en-US" dirty="0">
                <a:solidFill>
                  <a:schemeClr val="accent3">
                    <a:lumMod val="50000"/>
                  </a:schemeClr>
                </a:solidFill>
              </a:rPr>
              <a:t>.</a:t>
            </a:r>
            <a:endParaRPr lang="ar-IQ" dirty="0">
              <a:solidFill>
                <a:schemeClr val="accent3">
                  <a:lumMod val="50000"/>
                </a:schemeClr>
              </a:solidFill>
            </a:endParaRPr>
          </a:p>
        </p:txBody>
      </p:sp>
    </p:spTree>
    <p:extLst>
      <p:ext uri="{BB962C8B-B14F-4D97-AF65-F5344CB8AC3E}">
        <p14:creationId xmlns:p14="http://schemas.microsoft.com/office/powerpoint/2010/main" val="428865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p:nvPr/>
        </p:nvPicPr>
        <p:blipFill>
          <a:blip r:embed="rId2">
            <a:extLst>
              <a:ext uri="{28A0092B-C50C-407E-A947-70E740481C1C}">
                <a14:useLocalDpi xmlns:a14="http://schemas.microsoft.com/office/drawing/2010/main" val="0"/>
              </a:ext>
            </a:extLst>
          </a:blip>
          <a:srcRect/>
          <a:stretch>
            <a:fillRect/>
          </a:stretch>
        </p:blipFill>
        <p:spPr bwMode="auto">
          <a:xfrm>
            <a:off x="1828482" y="476672"/>
            <a:ext cx="6559942" cy="5328592"/>
          </a:xfrm>
          <a:prstGeom prst="rect">
            <a:avLst/>
          </a:prstGeom>
          <a:noFill/>
        </p:spPr>
      </p:pic>
    </p:spTree>
    <p:extLst>
      <p:ext uri="{BB962C8B-B14F-4D97-AF65-F5344CB8AC3E}">
        <p14:creationId xmlns:p14="http://schemas.microsoft.com/office/powerpoint/2010/main" val="140033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16632"/>
            <a:ext cx="8064896" cy="7725192"/>
          </a:xfrm>
          <a:prstGeom prst="rect">
            <a:avLst/>
          </a:prstGeom>
        </p:spPr>
        <p:txBody>
          <a:bodyPr wrap="square">
            <a:spAutoFit/>
          </a:bodyPr>
          <a:lstStyle/>
          <a:p>
            <a:pPr algn="just" rtl="0"/>
            <a:r>
              <a:rPr lang="en-US" sz="2400" dirty="0">
                <a:solidFill>
                  <a:srgbClr val="FF0000"/>
                </a:solidFill>
              </a:rPr>
              <a:t>4</a:t>
            </a:r>
            <a:r>
              <a:rPr lang="en-US" sz="2400" dirty="0"/>
              <a:t>.  </a:t>
            </a:r>
            <a:r>
              <a:rPr lang="en-US" sz="2800" dirty="0"/>
              <a:t>To account for permeability of membrane to </a:t>
            </a:r>
            <a:r>
              <a:rPr lang="en-US" sz="2800" dirty="0" err="1"/>
              <a:t>nonlipid</a:t>
            </a:r>
            <a:r>
              <a:rPr lang="en-US" sz="2800" dirty="0"/>
              <a:t> substances, </a:t>
            </a:r>
            <a:r>
              <a:rPr lang="en-US" sz="2800" dirty="0" err="1"/>
              <a:t>Danielli</a:t>
            </a:r>
            <a:r>
              <a:rPr lang="en-US" sz="2800" dirty="0"/>
              <a:t> and </a:t>
            </a:r>
            <a:r>
              <a:rPr lang="en-US" sz="2800" dirty="0" err="1"/>
              <a:t>Davson</a:t>
            </a:r>
            <a:r>
              <a:rPr lang="en-US" sz="2800" dirty="0"/>
              <a:t> proposed sandwich model (later proved wrong) with phospholipid bilayer between layers of protein.</a:t>
            </a:r>
          </a:p>
          <a:p>
            <a:pPr algn="just" rtl="0"/>
            <a:r>
              <a:rPr lang="en-US" sz="2400" dirty="0">
                <a:solidFill>
                  <a:srgbClr val="FF0000"/>
                </a:solidFill>
              </a:rPr>
              <a:t>5</a:t>
            </a:r>
            <a:r>
              <a:rPr lang="en-US" sz="2400" dirty="0"/>
              <a:t>.  </a:t>
            </a:r>
            <a:r>
              <a:rPr lang="en-US" sz="2800" dirty="0"/>
              <a:t>With electron microscope available, Robertson proposed proteins were embedded in outer membrane and all membranes in cells had similar compositions 3/4 the unit membrane model.</a:t>
            </a:r>
          </a:p>
          <a:p>
            <a:pPr algn="just" rtl="0"/>
            <a:r>
              <a:rPr lang="en-US" sz="2800" dirty="0">
                <a:solidFill>
                  <a:srgbClr val="FF0000"/>
                </a:solidFill>
              </a:rPr>
              <a:t>B.  In 1972, Singer and Nicolson introduced the currently accepted fluid-mosaic model of membrane structure</a:t>
            </a:r>
            <a:r>
              <a:rPr lang="en-US" sz="2400" dirty="0"/>
              <a:t>.</a:t>
            </a:r>
          </a:p>
          <a:p>
            <a:pPr algn="just" rtl="0"/>
            <a:r>
              <a:rPr lang="en-US" sz="2800" dirty="0"/>
              <a:t>1.  Plasma membrane is phospholipid bilayer in which protein molecules are partially or wholly embedded.</a:t>
            </a:r>
          </a:p>
          <a:p>
            <a:pPr algn="justLow" rtl="0"/>
            <a:r>
              <a:rPr lang="en-US" sz="2800" dirty="0"/>
              <a:t>2.  Embedded proteins are scattered throughout membrane in irregular pattern; varies among membranes.</a:t>
            </a:r>
          </a:p>
          <a:p>
            <a:pPr algn="l" rtl="0"/>
            <a:r>
              <a:rPr lang="en-US" sz="2800" dirty="0"/>
              <a:t>3</a:t>
            </a:r>
            <a:r>
              <a:rPr lang="en-US" sz="2400" dirty="0"/>
              <a:t>.  Electron micrographs of freeze-fractured membrane supports fluid-mosaic model. (Fig. 5.1) </a:t>
            </a:r>
          </a:p>
        </p:txBody>
      </p:sp>
    </p:spTree>
    <p:extLst>
      <p:ext uri="{BB962C8B-B14F-4D97-AF65-F5344CB8AC3E}">
        <p14:creationId xmlns:p14="http://schemas.microsoft.com/office/powerpoint/2010/main" val="2380980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Plasma Membrane"/>
          <p:cNvPicPr/>
          <p:nvPr/>
        </p:nvPicPr>
        <p:blipFill>
          <a:blip r:embed="rId2">
            <a:extLst>
              <a:ext uri="{28A0092B-C50C-407E-A947-70E740481C1C}">
                <a14:useLocalDpi xmlns:a14="http://schemas.microsoft.com/office/drawing/2010/main" val="0"/>
              </a:ext>
            </a:extLst>
          </a:blip>
          <a:srcRect/>
          <a:stretch>
            <a:fillRect/>
          </a:stretch>
        </p:blipFill>
        <p:spPr bwMode="auto">
          <a:xfrm>
            <a:off x="683568" y="548680"/>
            <a:ext cx="7992888" cy="5544616"/>
          </a:xfrm>
          <a:prstGeom prst="rect">
            <a:avLst/>
          </a:prstGeom>
          <a:noFill/>
          <a:ln>
            <a:noFill/>
          </a:ln>
        </p:spPr>
      </p:pic>
    </p:spTree>
    <p:extLst>
      <p:ext uri="{BB962C8B-B14F-4D97-AF65-F5344CB8AC3E}">
        <p14:creationId xmlns:p14="http://schemas.microsoft.com/office/powerpoint/2010/main" val="391196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51344"/>
            <a:ext cx="8064896" cy="5632311"/>
          </a:xfrm>
          <a:prstGeom prst="rect">
            <a:avLst/>
          </a:prstGeom>
        </p:spPr>
        <p:txBody>
          <a:bodyPr wrap="square">
            <a:spAutoFit/>
          </a:bodyPr>
          <a:lstStyle/>
          <a:p>
            <a:pPr algn="l" rtl="0"/>
            <a:r>
              <a:rPr lang="en-US" sz="2400" dirty="0">
                <a:solidFill>
                  <a:srgbClr val="FF0000"/>
                </a:solidFill>
              </a:rPr>
              <a:t>The Plasma Membrane Is Complex                                                        </a:t>
            </a:r>
            <a:r>
              <a:rPr lang="en-US" sz="2000" dirty="0">
                <a:solidFill>
                  <a:srgbClr val="FF0000"/>
                </a:solidFill>
              </a:rPr>
              <a:t>A. </a:t>
            </a:r>
            <a:r>
              <a:rPr lang="en-US" sz="2400" dirty="0">
                <a:solidFill>
                  <a:srgbClr val="FF0000"/>
                </a:solidFill>
              </a:rPr>
              <a:t>Fluid-mosaic Model</a:t>
            </a:r>
          </a:p>
          <a:p>
            <a:pPr algn="justLow" rtl="0"/>
            <a:r>
              <a:rPr lang="en-US" sz="2400" dirty="0">
                <a:solidFill>
                  <a:srgbClr val="0070C0"/>
                </a:solidFill>
              </a:rPr>
              <a:t>1</a:t>
            </a:r>
            <a:r>
              <a:rPr lang="en-US" sz="2400" dirty="0"/>
              <a:t>.  Membrane structure has two components, </a:t>
            </a:r>
            <a:r>
              <a:rPr lang="en-US" sz="2400" u="sng" dirty="0"/>
              <a:t>lipids</a:t>
            </a:r>
            <a:r>
              <a:rPr lang="en-US" sz="2400" dirty="0"/>
              <a:t> and </a:t>
            </a:r>
            <a:r>
              <a:rPr lang="en-US" sz="2400" u="sng" dirty="0"/>
              <a:t>proteins</a:t>
            </a:r>
            <a:r>
              <a:rPr lang="en-US" sz="2400" dirty="0"/>
              <a:t>. .</a:t>
            </a:r>
          </a:p>
          <a:p>
            <a:pPr algn="justLow" rtl="0"/>
            <a:r>
              <a:rPr lang="en-US" sz="2400" dirty="0">
                <a:solidFill>
                  <a:srgbClr val="0070C0"/>
                </a:solidFill>
              </a:rPr>
              <a:t>2</a:t>
            </a:r>
            <a:r>
              <a:rPr lang="en-US" sz="2400" dirty="0"/>
              <a:t>.  Lipids are arranged into a bilayer.</a:t>
            </a:r>
          </a:p>
          <a:p>
            <a:pPr algn="justLow" rtl="0"/>
            <a:r>
              <a:rPr lang="en-US" sz="2400" dirty="0"/>
              <a:t>a.  Most plasma membrane lipids are </a:t>
            </a:r>
            <a:r>
              <a:rPr lang="en-US" sz="2400" u="sng" dirty="0"/>
              <a:t>phospholipids</a:t>
            </a:r>
            <a:r>
              <a:rPr lang="en-US" sz="2400" dirty="0"/>
              <a:t>, which spontaneously arrange themselves into a bilayer. .</a:t>
            </a:r>
          </a:p>
          <a:p>
            <a:pPr algn="justLow" rtl="0"/>
            <a:r>
              <a:rPr lang="en-US" sz="2400" dirty="0"/>
              <a:t>b.  Nonpolar tails are </a:t>
            </a:r>
            <a:r>
              <a:rPr lang="en-US" sz="2400" b="1" dirty="0">
                <a:solidFill>
                  <a:schemeClr val="tx2"/>
                </a:solidFill>
              </a:rPr>
              <a:t>hydrophobic</a:t>
            </a:r>
            <a:r>
              <a:rPr lang="en-US" sz="2400" dirty="0"/>
              <a:t> and directed inward; polar heads are </a:t>
            </a:r>
            <a:r>
              <a:rPr lang="en-US" sz="2400" b="1" dirty="0">
                <a:solidFill>
                  <a:schemeClr val="accent4"/>
                </a:solidFill>
              </a:rPr>
              <a:t>hydrophilic</a:t>
            </a:r>
            <a:r>
              <a:rPr lang="en-US" sz="2400" dirty="0"/>
              <a:t> and are directed outward to face extracellular and intracellular fluids.</a:t>
            </a:r>
          </a:p>
          <a:p>
            <a:pPr algn="justLow" rtl="0"/>
            <a:r>
              <a:rPr lang="en-US" sz="2400" dirty="0"/>
              <a:t>c.  Plasma membranes contain glycolipids with a structure similar to phospholipids except the hydrophilic head is a variety of sugar; they are protective and assist in various functions.</a:t>
            </a:r>
          </a:p>
          <a:p>
            <a:pPr algn="justLow" rtl="0"/>
            <a:r>
              <a:rPr lang="en-US" sz="2400" dirty="0"/>
              <a:t>d.  </a:t>
            </a:r>
            <a:r>
              <a:rPr lang="en-US" sz="2400" b="1" u="sng" dirty="0">
                <a:solidFill>
                  <a:srgbClr val="00B050"/>
                </a:solidFill>
              </a:rPr>
              <a:t>Cholesterol</a:t>
            </a:r>
            <a:r>
              <a:rPr lang="en-US" sz="2400" b="1" dirty="0">
                <a:solidFill>
                  <a:srgbClr val="00B050"/>
                </a:solidFill>
              </a:rPr>
              <a:t> </a:t>
            </a:r>
            <a:r>
              <a:rPr lang="en-US" sz="2400" dirty="0"/>
              <a:t>is a lipid found in animal plasma membranes; reduces the permeability of the membrane.</a:t>
            </a:r>
          </a:p>
        </p:txBody>
      </p:sp>
    </p:spTree>
    <p:extLst>
      <p:ext uri="{BB962C8B-B14F-4D97-AF65-F5344CB8AC3E}">
        <p14:creationId xmlns:p14="http://schemas.microsoft.com/office/powerpoint/2010/main" val="2397420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shmoop.com/images/biology/biobook_cells_16.png"/>
          <p:cNvPicPr/>
          <p:nvPr/>
        </p:nvPicPr>
        <p:blipFill>
          <a:blip r:embed="rId2">
            <a:extLst>
              <a:ext uri="{28A0092B-C50C-407E-A947-70E740481C1C}">
                <a14:useLocalDpi xmlns:a14="http://schemas.microsoft.com/office/drawing/2010/main" val="0"/>
              </a:ext>
            </a:extLst>
          </a:blip>
          <a:srcRect/>
          <a:stretch>
            <a:fillRect/>
          </a:stretch>
        </p:blipFill>
        <p:spPr bwMode="auto">
          <a:xfrm>
            <a:off x="1187624" y="548680"/>
            <a:ext cx="6926560" cy="4608512"/>
          </a:xfrm>
          <a:prstGeom prst="rect">
            <a:avLst/>
          </a:prstGeom>
          <a:noFill/>
          <a:ln>
            <a:noFill/>
          </a:ln>
        </p:spPr>
      </p:pic>
    </p:spTree>
    <p:extLst>
      <p:ext uri="{BB962C8B-B14F-4D97-AF65-F5344CB8AC3E}">
        <p14:creationId xmlns:p14="http://schemas.microsoft.com/office/powerpoint/2010/main" val="2371112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16633"/>
            <a:ext cx="8424936" cy="6699658"/>
          </a:xfrm>
          <a:prstGeom prst="rect">
            <a:avLst/>
          </a:prstGeom>
        </p:spPr>
        <p:txBody>
          <a:bodyPr wrap="square">
            <a:spAutoFit/>
          </a:bodyPr>
          <a:lstStyle/>
          <a:p>
            <a:pPr algn="l" rtl="0"/>
            <a:r>
              <a:rPr lang="en-US" sz="2800" dirty="0">
                <a:solidFill>
                  <a:srgbClr val="FF0000"/>
                </a:solidFill>
              </a:rPr>
              <a:t>B-The Membrane Is Fluid</a:t>
            </a:r>
          </a:p>
          <a:p>
            <a:pPr algn="just" rtl="0"/>
            <a:r>
              <a:rPr lang="en-US" sz="2800" dirty="0"/>
              <a:t>1.  At body temperature, the phospholipid bilayer has consistency of </a:t>
            </a:r>
            <a:r>
              <a:rPr lang="en-US" sz="2800" u="sng" dirty="0"/>
              <a:t>olive oil</a:t>
            </a:r>
            <a:r>
              <a:rPr lang="en-US" sz="2800" dirty="0"/>
              <a:t>.</a:t>
            </a:r>
          </a:p>
          <a:p>
            <a:pPr algn="just" rtl="0"/>
            <a:r>
              <a:rPr lang="en-US" sz="2800" dirty="0"/>
              <a:t>2.  The greater the concentration of unsaturated fatty acid residues, the more fluid the bilayer.</a:t>
            </a:r>
          </a:p>
          <a:p>
            <a:pPr algn="just" rtl="0"/>
            <a:r>
              <a:rPr lang="en-US" sz="2800" dirty="0"/>
              <a:t>3.  In each monolayer, the fatty acid tails wiggle, and entire phospholipid molecules can move sideways at a rate of about 2 µ---the length of a prokaryotic cell---per second.</a:t>
            </a:r>
          </a:p>
          <a:p>
            <a:pPr algn="just" rtl="0"/>
            <a:r>
              <a:rPr lang="en-US" sz="2800" dirty="0"/>
              <a:t>4.  However, phospholipid molecules rarely flip-flop from one layer to the other.</a:t>
            </a:r>
          </a:p>
          <a:p>
            <a:pPr algn="just" rtl="0"/>
            <a:r>
              <a:rPr lang="en-US" sz="2800" dirty="0"/>
              <a:t>5.  The fluidity of the phospholipid bilayer allows cells to be </a:t>
            </a:r>
            <a:r>
              <a:rPr lang="en-US" sz="2800" u="sng" dirty="0"/>
              <a:t>pliable</a:t>
            </a:r>
            <a:r>
              <a:rPr lang="en-US" sz="2800" dirty="0"/>
              <a:t>.</a:t>
            </a:r>
          </a:p>
          <a:p>
            <a:pPr algn="just" rtl="0"/>
            <a:r>
              <a:rPr lang="en-US" sz="2800" dirty="0"/>
              <a:t>6.  Some membrane proteins are held in place by </a:t>
            </a:r>
            <a:r>
              <a:rPr lang="en-US" sz="2800" u="sng" dirty="0"/>
              <a:t>cytoskeletal filaments</a:t>
            </a:r>
            <a:r>
              <a:rPr lang="en-US" sz="2800" dirty="0"/>
              <a:t>; most drift in fluid bilayer.</a:t>
            </a:r>
            <a:endParaRPr lang="en-US" sz="2400" dirty="0"/>
          </a:p>
        </p:txBody>
      </p:sp>
    </p:spTree>
    <p:extLst>
      <p:ext uri="{BB962C8B-B14F-4D97-AF65-F5344CB8AC3E}">
        <p14:creationId xmlns:p14="http://schemas.microsoft.com/office/powerpoint/2010/main" val="2879468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424936" cy="6740307"/>
          </a:xfrm>
          <a:prstGeom prst="rect">
            <a:avLst/>
          </a:prstGeom>
        </p:spPr>
        <p:txBody>
          <a:bodyPr wrap="square">
            <a:spAutoFit/>
          </a:bodyPr>
          <a:lstStyle/>
          <a:p>
            <a:pPr algn="l" rtl="0"/>
            <a:r>
              <a:rPr lang="en-US" sz="2400" dirty="0">
                <a:solidFill>
                  <a:srgbClr val="FF0000"/>
                </a:solidFill>
              </a:rPr>
              <a:t>C. Proteins in the Plasma Membrane</a:t>
            </a:r>
            <a:endParaRPr lang="en-US" sz="2000" dirty="0">
              <a:solidFill>
                <a:srgbClr val="FF0000"/>
              </a:solidFill>
            </a:endParaRPr>
          </a:p>
          <a:p>
            <a:pPr algn="just" rtl="0"/>
            <a:r>
              <a:rPr lang="en-US" sz="2400" dirty="0"/>
              <a:t>1. </a:t>
            </a:r>
            <a:r>
              <a:rPr lang="en-US" sz="2400" dirty="0" err="1"/>
              <a:t>Transmembrane</a:t>
            </a:r>
            <a:r>
              <a:rPr lang="en-US" sz="2400" dirty="0"/>
              <a:t> proteins extend through both sides of a cell membrane; they have </a:t>
            </a:r>
            <a:r>
              <a:rPr lang="en-US" sz="2400" u="sng" dirty="0"/>
              <a:t>hydrophobic regions </a:t>
            </a:r>
            <a:r>
              <a:rPr lang="en-US" sz="2400" dirty="0"/>
              <a:t>embedded within the membrane and </a:t>
            </a:r>
            <a:r>
              <a:rPr lang="en-US" sz="2400" u="sng" dirty="0"/>
              <a:t>hydrophilic regions</a:t>
            </a:r>
            <a:r>
              <a:rPr lang="en-US" sz="2400" dirty="0"/>
              <a:t> that project from both surfaces of the bilayer.</a:t>
            </a:r>
          </a:p>
          <a:p>
            <a:pPr algn="just" rtl="0"/>
            <a:r>
              <a:rPr lang="en-US" sz="2400" dirty="0"/>
              <a:t>2.  Many trans membrane proteins are </a:t>
            </a:r>
            <a:r>
              <a:rPr lang="en-US" sz="2400" u="sng" dirty="0"/>
              <a:t>glycoproteins</a:t>
            </a:r>
            <a:r>
              <a:rPr lang="en-US" sz="2400" dirty="0"/>
              <a:t> with a carbohydrate chain that projects externally.</a:t>
            </a:r>
          </a:p>
          <a:p>
            <a:pPr algn="just" rtl="0"/>
            <a:r>
              <a:rPr lang="en-US" sz="2400" dirty="0"/>
              <a:t>a. Some are anchored to membrane by covalently attached lipid or covalently bonded to carbohydrate chain of a </a:t>
            </a:r>
            <a:r>
              <a:rPr lang="en-US" sz="2400" u="sng" dirty="0"/>
              <a:t>glycolipid</a:t>
            </a:r>
            <a:r>
              <a:rPr lang="en-US" sz="2400" dirty="0"/>
              <a:t>.</a:t>
            </a:r>
          </a:p>
          <a:p>
            <a:pPr algn="just" rtl="0"/>
            <a:r>
              <a:rPr lang="en-US" sz="2400" dirty="0"/>
              <a:t>b. Others held in place by </a:t>
            </a:r>
            <a:r>
              <a:rPr lang="en-US" sz="2400" dirty="0" err="1"/>
              <a:t>noncovalent</a:t>
            </a:r>
            <a:r>
              <a:rPr lang="en-US" sz="2400" dirty="0"/>
              <a:t> interactions; are disrupted by gentle shaking or change in </a:t>
            </a:r>
            <a:r>
              <a:rPr lang="en-US" sz="2400" dirty="0" err="1"/>
              <a:t>pH.</a:t>
            </a:r>
            <a:endParaRPr lang="en-US" sz="2400" dirty="0"/>
          </a:p>
          <a:p>
            <a:pPr algn="just" rtl="0"/>
            <a:r>
              <a:rPr lang="en-US" sz="2400" dirty="0"/>
              <a:t>3.  Plasma membrane is </a:t>
            </a:r>
            <a:r>
              <a:rPr lang="en-US" sz="2400" u="sng" dirty="0"/>
              <a:t>asymmetrical;</a:t>
            </a:r>
            <a:r>
              <a:rPr lang="en-US" sz="2400" dirty="0"/>
              <a:t> lipid and protein composition of inside half </a:t>
            </a:r>
            <a:r>
              <a:rPr lang="en-US" sz="2400" u="sng" dirty="0"/>
              <a:t>differs</a:t>
            </a:r>
            <a:r>
              <a:rPr lang="en-US" sz="2400" dirty="0"/>
              <a:t> from outside half. .</a:t>
            </a:r>
          </a:p>
          <a:p>
            <a:pPr algn="just" rtl="0"/>
            <a:r>
              <a:rPr lang="en-US" sz="2400" dirty="0"/>
              <a:t>4.  </a:t>
            </a:r>
            <a:r>
              <a:rPr lang="en-US" sz="2400" u="sng" dirty="0"/>
              <a:t>Carbohydrate chains </a:t>
            </a:r>
            <a:r>
              <a:rPr lang="en-US" sz="2400" dirty="0"/>
              <a:t>of glycolipids and glycoproteins form carbohydrate coat enveloping outer surface of plasma membrane.</a:t>
            </a:r>
          </a:p>
          <a:p>
            <a:pPr algn="just" rtl="0"/>
            <a:r>
              <a:rPr lang="en-US" sz="2400" dirty="0"/>
              <a:t>5.  Some proteins of inside surface serve as links to </a:t>
            </a:r>
            <a:r>
              <a:rPr lang="en-US" sz="2400" u="sng" dirty="0"/>
              <a:t>cytoskeletal filaments</a:t>
            </a:r>
            <a:r>
              <a:rPr lang="en-US" sz="2400" dirty="0"/>
              <a:t>; on outer surface some serve as links to </a:t>
            </a:r>
            <a:r>
              <a:rPr lang="en-US" sz="2400" u="sng" dirty="0"/>
              <a:t>extracellular matrix. </a:t>
            </a:r>
          </a:p>
        </p:txBody>
      </p:sp>
    </p:spTree>
    <p:extLst>
      <p:ext uri="{BB962C8B-B14F-4D97-AF65-F5344CB8AC3E}">
        <p14:creationId xmlns:p14="http://schemas.microsoft.com/office/powerpoint/2010/main" val="87829580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7973</TotalTime>
  <Words>2116</Words>
  <Application>Microsoft Office PowerPoint</Application>
  <PresentationFormat>On-screen Show (4:3)</PresentationFormat>
  <Paragraphs>113</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نسق Office</vt:lpstr>
      <vt:lpstr>Chapter 5 Outline and Terms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Outline and Terms</dc:title>
  <dc:creator>DR.Ahmed Saker 2o1O</dc:creator>
  <cp:lastModifiedBy>Taqwa</cp:lastModifiedBy>
  <cp:revision>80</cp:revision>
  <dcterms:created xsi:type="dcterms:W3CDTF">2016-07-29T06:18:48Z</dcterms:created>
  <dcterms:modified xsi:type="dcterms:W3CDTF">2022-10-27T08:28:28Z</dcterms:modified>
</cp:coreProperties>
</file>