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258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00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83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259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67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183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031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10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454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606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579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287DD-4756-4089-9F47-E29CC81551FC}" type="datetimeFigureOut">
              <a:rPr lang="ar-IQ" smtClean="0"/>
              <a:t>02/04/1444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01E5D-688B-49AC-A8A1-527B4D8768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75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  <a:latin typeface="Times New Roman"/>
                <a:ea typeface="Times New Roman"/>
              </a:rPr>
              <a:t>13.1.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Considering the Chromosomes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/>
            <a:r>
              <a:rPr lang="en-US" dirty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A. Karyotypes</a:t>
            </a:r>
            <a:endParaRPr lang="en-US" sz="2000" dirty="0">
              <a:solidFill>
                <a:srgbClr val="00B050"/>
              </a:solidFill>
              <a:effectLst/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656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88640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13.2. Considering Autosomal Traits </a:t>
            </a:r>
            <a:r>
              <a:rPr lang="en-US" sz="2800" dirty="0"/>
              <a:t>:</a:t>
            </a:r>
          </a:p>
          <a:p>
            <a:pPr algn="l" rtl="0"/>
            <a:r>
              <a:rPr lang="en-US" sz="2400" u="sng" dirty="0">
                <a:solidFill>
                  <a:srgbClr val="FF0000"/>
                </a:solidFill>
              </a:rPr>
              <a:t>A. Predicting Likely Offspring</a:t>
            </a:r>
          </a:p>
          <a:p>
            <a:pPr algn="l" rtl="0"/>
            <a:r>
              <a:rPr lang="en-US" sz="3200" dirty="0"/>
              <a:t>1. First determine genotypes of parent (EE, </a:t>
            </a:r>
            <a:r>
              <a:rPr lang="en-US" sz="3200" dirty="0" err="1"/>
              <a:t>Ee</a:t>
            </a:r>
            <a:r>
              <a:rPr lang="en-US" sz="3200" dirty="0"/>
              <a:t> or </a:t>
            </a:r>
            <a:r>
              <a:rPr lang="en-US" sz="3200" dirty="0" err="1"/>
              <a:t>ee</a:t>
            </a:r>
            <a:r>
              <a:rPr lang="en-US" sz="3200" dirty="0"/>
              <a:t>); this determines gametes produced (E or e).</a:t>
            </a:r>
          </a:p>
          <a:p>
            <a:pPr algn="l" rtl="0"/>
            <a:r>
              <a:rPr lang="en-US" sz="3200" dirty="0"/>
              <a:t>2. </a:t>
            </a:r>
            <a:r>
              <a:rPr lang="en-US" sz="3200" dirty="0" err="1"/>
              <a:t>Punnett</a:t>
            </a:r>
            <a:r>
              <a:rPr lang="en-US" sz="3200" dirty="0"/>
              <a:t> square provides phenotypic ratio if all sperm are given equal chance to fertilize all eggs.</a:t>
            </a:r>
          </a:p>
          <a:p>
            <a:pPr algn="l" rtl="0"/>
            <a:r>
              <a:rPr lang="en-US" sz="3200" dirty="0"/>
              <a:t>a. Two heterozygous parents can produce a 3:1 ratio. .</a:t>
            </a:r>
          </a:p>
          <a:p>
            <a:pPr algn="l" rtl="0"/>
            <a:r>
              <a:rPr lang="en-US" sz="3200" dirty="0"/>
              <a:t>b. A </a:t>
            </a:r>
            <a:r>
              <a:rPr lang="en-US" sz="3600" dirty="0"/>
              <a:t>heterozygous</a:t>
            </a:r>
            <a:r>
              <a:rPr lang="en-US" sz="3200" dirty="0"/>
              <a:t> with homozygous recessive cross produces a 1:1 ratio.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949181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16632"/>
            <a:ext cx="828092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B. </a:t>
            </a:r>
            <a:r>
              <a:rPr lang="en-US" sz="2800" u="sng" dirty="0">
                <a:solidFill>
                  <a:srgbClr val="FF0000"/>
                </a:solidFill>
              </a:rPr>
              <a:t>Some Disorders Are Dominant</a:t>
            </a:r>
          </a:p>
          <a:p>
            <a:pPr algn="l" rtl="0"/>
            <a:r>
              <a:rPr lang="en-US" sz="2400" dirty="0">
                <a:solidFill>
                  <a:srgbClr val="0070C0"/>
                </a:solidFill>
              </a:rPr>
              <a:t>1. Neurofibromatosis </a:t>
            </a:r>
          </a:p>
          <a:p>
            <a:pPr algn="l" rtl="0"/>
            <a:r>
              <a:rPr lang="en-US" sz="2400" dirty="0"/>
              <a:t>a. This is an autosomal dominant disorder that affects </a:t>
            </a:r>
            <a:r>
              <a:rPr lang="en-US" sz="2400" u="sng" dirty="0"/>
              <a:t>one in 3,000 people.</a:t>
            </a:r>
          </a:p>
          <a:p>
            <a:pPr algn="l" rtl="0"/>
            <a:r>
              <a:rPr lang="en-US" sz="2400" dirty="0"/>
              <a:t>b. Affected individuals have tan skin spots at birth, </a:t>
            </a:r>
            <a:r>
              <a:rPr lang="en-US" sz="2400" u="sng" dirty="0"/>
              <a:t>which develop into benign tumors.</a:t>
            </a:r>
          </a:p>
          <a:p>
            <a:pPr algn="l" rtl="0"/>
            <a:r>
              <a:rPr lang="en-US" sz="2400" dirty="0"/>
              <a:t>c. </a:t>
            </a:r>
            <a:r>
              <a:rPr lang="en-US" sz="2400" dirty="0" err="1"/>
              <a:t>Neurofibromas</a:t>
            </a:r>
            <a:r>
              <a:rPr lang="en-US" sz="2400" dirty="0"/>
              <a:t> are comprised of nerve cells or other cell types.</a:t>
            </a:r>
          </a:p>
          <a:p>
            <a:pPr algn="l" rtl="0"/>
            <a:r>
              <a:rPr lang="en-US" sz="2400" dirty="0"/>
              <a:t>d. Most case symptoms are mild, patients live a normal life; sometimes symptoms are severe:</a:t>
            </a:r>
          </a:p>
          <a:p>
            <a:pPr algn="l" rtl="0"/>
            <a:r>
              <a:rPr lang="en-US" sz="2400" dirty="0"/>
              <a:t>1) skeletal deformities, including a large head.</a:t>
            </a:r>
          </a:p>
          <a:p>
            <a:pPr algn="l" rtl="0"/>
            <a:r>
              <a:rPr lang="en-US" sz="2400" dirty="0"/>
              <a:t>2) eye and ear tumors that can lead to blindness and hearing loss.</a:t>
            </a:r>
          </a:p>
          <a:p>
            <a:pPr algn="l" rtl="0"/>
            <a:r>
              <a:rPr lang="en-US" sz="2400" dirty="0"/>
              <a:t>3) learning disabilities and hyperactivity.</a:t>
            </a:r>
          </a:p>
          <a:p>
            <a:pPr algn="l" rtl="0"/>
            <a:r>
              <a:rPr lang="en-US" sz="2400" dirty="0"/>
              <a:t>e. Gene that codes for neurofibromatosis is </a:t>
            </a:r>
            <a:r>
              <a:rPr lang="en-US" sz="2400" u="sng" dirty="0"/>
              <a:t>huge; includes three smaller nested genes.</a:t>
            </a:r>
          </a:p>
          <a:p>
            <a:pPr algn="l" rtl="0"/>
            <a:r>
              <a:rPr lang="en-US" sz="2400" dirty="0"/>
              <a:t>1) </a:t>
            </a:r>
            <a:r>
              <a:rPr lang="en-US" sz="2400" u="sng" dirty="0"/>
              <a:t>It is a tumor-suppressor gene active in controlling cell division.</a:t>
            </a:r>
          </a:p>
          <a:p>
            <a:pPr algn="l" rtl="0"/>
            <a:r>
              <a:rPr lang="en-US" sz="2400" u="sng" dirty="0"/>
              <a:t>2) When it mutates, a benign tumor results.</a:t>
            </a:r>
          </a:p>
        </p:txBody>
      </p:sp>
    </p:spTree>
    <p:extLst>
      <p:ext uri="{BB962C8B-B14F-4D97-AF65-F5344CB8AC3E}">
        <p14:creationId xmlns:p14="http://schemas.microsoft.com/office/powerpoint/2010/main" val="2860379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4624"/>
            <a:ext cx="842493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0070C0"/>
                </a:solidFill>
              </a:rPr>
              <a:t>2. Huntington Disease</a:t>
            </a:r>
          </a:p>
          <a:p>
            <a:pPr algn="l" rtl="0"/>
            <a:r>
              <a:rPr lang="en-US" sz="2400" dirty="0"/>
              <a:t>a. This is also an autosomal dominant disorder that affects </a:t>
            </a:r>
            <a:r>
              <a:rPr lang="en-US" sz="2400" u="sng" dirty="0"/>
              <a:t>one in 20,000 people.</a:t>
            </a:r>
          </a:p>
          <a:p>
            <a:pPr algn="l" rtl="0"/>
            <a:r>
              <a:rPr lang="en-US" sz="2400" dirty="0"/>
              <a:t>b. It leads to progressive degeneration of brain cells, which in turn causes severe muscle spasm, personality disorders, and death in 10 -15 years from onset. .</a:t>
            </a:r>
          </a:p>
          <a:p>
            <a:pPr algn="l" rtl="0"/>
            <a:r>
              <a:rPr lang="en-US" sz="2400" dirty="0"/>
              <a:t>c. Most appear normal until they are of middle age and already have had children who might carry the gene; occasionally, </a:t>
            </a:r>
            <a:r>
              <a:rPr lang="en-US" sz="2400" u="sng" dirty="0"/>
              <a:t>first signs of the disease are seen in teenagers or even younger.</a:t>
            </a:r>
          </a:p>
          <a:p>
            <a:pPr algn="l" rtl="0"/>
            <a:r>
              <a:rPr lang="en-US" sz="2400" dirty="0"/>
              <a:t>d. The gene for Huntington disease is located on chromosome 4.</a:t>
            </a:r>
          </a:p>
          <a:p>
            <a:pPr algn="l" rtl="0"/>
            <a:r>
              <a:rPr lang="en-US" sz="2400" dirty="0"/>
              <a:t>e. Gene contains many repeats of base triplet CAG (cytosine, adenine, guanine); normal persons have 11 34 copies; affected persons have </a:t>
            </a:r>
            <a:r>
              <a:rPr lang="en-US" sz="2400" u="sng" dirty="0"/>
              <a:t>42 120 or more copies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f. Severity and time of onset of associated disorders depend on number of triplet repeats. </a:t>
            </a:r>
          </a:p>
          <a:p>
            <a:pPr algn="l" rtl="0"/>
            <a:r>
              <a:rPr lang="en-US" sz="2400" dirty="0"/>
              <a:t>g. Apparently, persons most at risk are those </a:t>
            </a:r>
            <a:r>
              <a:rPr lang="en-US" sz="2400" u="sng" dirty="0"/>
              <a:t>inheriting the gene from their fathers.</a:t>
            </a:r>
          </a:p>
        </p:txBody>
      </p:sp>
    </p:spTree>
    <p:extLst>
      <p:ext uri="{BB962C8B-B14F-4D97-AF65-F5344CB8AC3E}">
        <p14:creationId xmlns:p14="http://schemas.microsoft.com/office/powerpoint/2010/main" val="184975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16632"/>
            <a:ext cx="8496944" cy="7345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u="sng" dirty="0">
                <a:solidFill>
                  <a:srgbClr val="FF0000"/>
                </a:solidFill>
              </a:rPr>
              <a:t>C. Some Disorders Are Recessive</a:t>
            </a:r>
          </a:p>
          <a:p>
            <a:pPr algn="l" rtl="0"/>
            <a:r>
              <a:rPr lang="en-US" sz="2400" dirty="0">
                <a:solidFill>
                  <a:srgbClr val="0070C0"/>
                </a:solidFill>
              </a:rPr>
              <a:t>1. </a:t>
            </a:r>
            <a:r>
              <a:rPr lang="en-US" sz="2400" dirty="0" err="1">
                <a:solidFill>
                  <a:srgbClr val="0070C0"/>
                </a:solidFill>
              </a:rPr>
              <a:t>Tay</a:t>
            </a:r>
            <a:r>
              <a:rPr lang="en-US" sz="2400" dirty="0">
                <a:solidFill>
                  <a:srgbClr val="0070C0"/>
                </a:solidFill>
              </a:rPr>
              <a:t>-Sachs Disease</a:t>
            </a:r>
          </a:p>
          <a:p>
            <a:pPr algn="l" rtl="0"/>
            <a:r>
              <a:rPr lang="en-US" sz="2400" dirty="0"/>
              <a:t>a. Usually occurs among </a:t>
            </a:r>
            <a:r>
              <a:rPr lang="en-US" sz="2400" u="sng" dirty="0"/>
              <a:t>Jewish people in the U.S. </a:t>
            </a:r>
            <a:r>
              <a:rPr lang="en-US" sz="2400" dirty="0"/>
              <a:t>of central and eastern European descent.</a:t>
            </a:r>
          </a:p>
          <a:p>
            <a:pPr algn="l" rtl="0"/>
            <a:r>
              <a:rPr lang="en-US" sz="2400" dirty="0"/>
              <a:t>b. Symptoms are not initially apparent; infant's development begins to slow at 4-8 months, neurological and psychomotor difficulties become apparent, child gradually becomes blind and helpless, develops seizures, eventually becomes paralyzed, dies by age of three or four.</a:t>
            </a:r>
          </a:p>
          <a:p>
            <a:pPr algn="l" rtl="0"/>
            <a:r>
              <a:rPr lang="en-US" sz="2400" dirty="0"/>
              <a:t>c. Results from </a:t>
            </a:r>
            <a:r>
              <a:rPr lang="en-US" sz="2400" u="sng" dirty="0"/>
              <a:t>lack of enzyme </a:t>
            </a:r>
            <a:r>
              <a:rPr lang="en-US" sz="2400" u="sng" dirty="0" err="1"/>
              <a:t>hexosaminidase</a:t>
            </a:r>
            <a:r>
              <a:rPr lang="en-US" sz="2400" u="sng" dirty="0"/>
              <a:t> A (Hex A) </a:t>
            </a:r>
            <a:r>
              <a:rPr lang="en-US" sz="2400" dirty="0"/>
              <a:t>and subsequent storage of its substrate, </a:t>
            </a:r>
            <a:r>
              <a:rPr lang="en-US" sz="2400" dirty="0" err="1"/>
              <a:t>glycosphingolipid</a:t>
            </a:r>
            <a:r>
              <a:rPr lang="en-US" sz="2400" dirty="0"/>
              <a:t>, in lysosomes.</a:t>
            </a:r>
          </a:p>
          <a:p>
            <a:pPr algn="l" rtl="0"/>
            <a:r>
              <a:rPr lang="en-US" sz="2400" dirty="0"/>
              <a:t>d. Primary sites of storage are cells of the brain; accounts for progressive deterioration. </a:t>
            </a:r>
          </a:p>
          <a:p>
            <a:pPr algn="l" rtl="0"/>
            <a:r>
              <a:rPr lang="en-US" sz="2400" dirty="0"/>
              <a:t>e. No treatment or cure; prenatal diagnosis is by amniocentesis and chorionic villi sampling.</a:t>
            </a:r>
          </a:p>
          <a:p>
            <a:pPr algn="l" rtl="0"/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4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</a:rPr>
              <a:t>2. Cystic Fibrosis</a:t>
            </a:r>
          </a:p>
          <a:p>
            <a:pPr algn="l" rtl="0"/>
            <a:r>
              <a:rPr lang="en-US" sz="2400" dirty="0"/>
              <a:t>a. This recessive autosomal disease </a:t>
            </a:r>
            <a:r>
              <a:rPr lang="en-US" sz="2400" u="sng" dirty="0"/>
              <a:t>is most common lethal genetic disease in Caucasians in U.S.</a:t>
            </a:r>
          </a:p>
          <a:p>
            <a:pPr algn="l" rtl="0"/>
            <a:r>
              <a:rPr lang="en-US" sz="2400" dirty="0"/>
              <a:t>b. About 1 in 20 Caucasians is a carrier, and about 1 in 2,500 births has this disorder.</a:t>
            </a:r>
          </a:p>
          <a:p>
            <a:pPr algn="l" rtl="0"/>
            <a:r>
              <a:rPr lang="en-US" sz="2400" dirty="0"/>
              <a:t>c. Involves production of viscous form of mucus in the lungs and pancreatic ducts. 1) Resultant accumulation of mucus in the respiratory tract interferes with gas exchange.</a:t>
            </a:r>
          </a:p>
          <a:p>
            <a:pPr algn="l" rtl="0"/>
            <a:r>
              <a:rPr lang="en-US" sz="2400" dirty="0"/>
              <a:t>2) Digestive enzymes must be mixed with food to supplant the pancreatic juices. </a:t>
            </a:r>
          </a:p>
          <a:p>
            <a:pPr algn="l" rtl="0"/>
            <a:r>
              <a:rPr lang="en-US" sz="2400" dirty="0"/>
              <a:t>d. New treatments have raised average life expectancy to 28 years.</a:t>
            </a:r>
          </a:p>
          <a:p>
            <a:pPr algn="l" rtl="0"/>
            <a:r>
              <a:rPr lang="en-US" sz="2400" dirty="0"/>
              <a:t>e. Research has demonstrated chloride ions (</a:t>
            </a:r>
            <a:r>
              <a:rPr lang="en-US" sz="2400" dirty="0" err="1"/>
              <a:t>Cl</a:t>
            </a:r>
            <a:r>
              <a:rPr lang="en-US" sz="2400" dirty="0"/>
              <a:t>-) fail to pass plasma membrane proteins.</a:t>
            </a:r>
          </a:p>
          <a:p>
            <a:pPr algn="l" rtl="0"/>
            <a:r>
              <a:rPr lang="en-US" sz="2400" dirty="0"/>
              <a:t>f. Since water normally follows </a:t>
            </a:r>
            <a:r>
              <a:rPr lang="en-US" sz="2400" dirty="0" err="1"/>
              <a:t>Cl</a:t>
            </a:r>
            <a:r>
              <a:rPr lang="en-US" sz="2400" dirty="0"/>
              <a:t>- , lack of water in the lungs causes thick mucus. </a:t>
            </a:r>
          </a:p>
          <a:p>
            <a:pPr algn="l" rtl="0"/>
            <a:r>
              <a:rPr lang="en-US" sz="2400" dirty="0"/>
              <a:t>g. Cause is </a:t>
            </a:r>
            <a:r>
              <a:rPr lang="en-US" sz="2400" dirty="0">
                <a:solidFill>
                  <a:srgbClr val="FF0000"/>
                </a:solidFill>
              </a:rPr>
              <a:t>mutated gene on chromosome 7</a:t>
            </a:r>
            <a:r>
              <a:rPr lang="en-US" sz="2400" dirty="0"/>
              <a:t>; attempt to insert gene into nasal epithelium has had limited success.</a:t>
            </a:r>
          </a:p>
          <a:p>
            <a:pPr algn="l" rtl="0"/>
            <a:r>
              <a:rPr lang="en-US" sz="2400" dirty="0"/>
              <a:t>h. Genetic testing for adult carriers and fetuses is possible.</a:t>
            </a:r>
          </a:p>
        </p:txBody>
      </p:sp>
    </p:spTree>
    <p:extLst>
      <p:ext uri="{BB962C8B-B14F-4D97-AF65-F5344CB8AC3E}">
        <p14:creationId xmlns:p14="http://schemas.microsoft.com/office/powerpoint/2010/main" val="32578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16632"/>
            <a:ext cx="8496944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3. Phenylketonuria (PKU)</a:t>
            </a:r>
          </a:p>
          <a:p>
            <a:pPr algn="l" rtl="0"/>
            <a:r>
              <a:rPr lang="en-US" sz="3200" dirty="0"/>
              <a:t>a. PKU occurs 1 in every 5,000 births; it is most common inherited disease of nervous system.</a:t>
            </a:r>
          </a:p>
          <a:p>
            <a:pPr algn="l" rtl="0"/>
            <a:r>
              <a:rPr lang="en-US" sz="3200" dirty="0"/>
              <a:t>b. Lack of enzyme needed to metabolize amino acid phenylalanine results in accumulation of the amino acid in nerve cells of the brain; this impairs nervous system development.</a:t>
            </a:r>
          </a:p>
          <a:p>
            <a:pPr algn="l" rtl="0"/>
            <a:r>
              <a:rPr lang="en-US" sz="3200" dirty="0"/>
              <a:t>c. PKU is caused by </a:t>
            </a:r>
            <a:r>
              <a:rPr lang="en-US" sz="3200" dirty="0">
                <a:solidFill>
                  <a:srgbClr val="FF0000"/>
                </a:solidFill>
              </a:rPr>
              <a:t>a mutated gene on chromosome 12.</a:t>
            </a:r>
          </a:p>
          <a:p>
            <a:pPr algn="l" rtl="0"/>
            <a:r>
              <a:rPr lang="en-US" sz="3200" dirty="0"/>
              <a:t>d. Now newborns are routinely tested in hospital for high levels of </a:t>
            </a:r>
            <a:r>
              <a:rPr lang="en-US" sz="3200" u="sng" dirty="0"/>
              <a:t>phenylalanine</a:t>
            </a:r>
            <a:r>
              <a:rPr lang="en-US" sz="3200" dirty="0"/>
              <a:t> in the blood.</a:t>
            </a:r>
          </a:p>
          <a:p>
            <a:pPr algn="l" rtl="0"/>
            <a:r>
              <a:rPr lang="en-US" sz="3200" dirty="0"/>
              <a:t>e. If infant has PKU, child is placed on diet low in phenylalanine until brain is fully developed. </a:t>
            </a:r>
          </a:p>
          <a:p>
            <a:endParaRPr lang="en-US" sz="32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01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76672"/>
            <a:ext cx="813690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D. Pedigree Charts</a:t>
            </a:r>
          </a:p>
          <a:p>
            <a:pPr marL="457200" indent="-457200" algn="l" rtl="0">
              <a:buAutoNum type="arabicPeriod"/>
            </a:pPr>
            <a:r>
              <a:rPr lang="en-US" sz="3200" dirty="0"/>
              <a:t>Pedigree charts show pattern of </a:t>
            </a:r>
            <a:r>
              <a:rPr lang="en-US" sz="2800" dirty="0"/>
              <a:t>inheritance within a family. </a:t>
            </a:r>
          </a:p>
          <a:p>
            <a:pPr algn="l" rtl="0"/>
            <a:r>
              <a:rPr lang="en-US" sz="2800" dirty="0"/>
              <a:t>2. Males are designated by squares, females by circles; shaded circles and squares are affected individuals; the line between square and circle represents a union; vertical line leads to offspring.</a:t>
            </a:r>
          </a:p>
          <a:p>
            <a:pPr algn="l" rtl="0"/>
            <a:r>
              <a:rPr lang="en-US" sz="2800" dirty="0"/>
              <a:t>3. A carrier is a </a:t>
            </a:r>
            <a:r>
              <a:rPr lang="en-US" sz="2800" u="sng" dirty="0">
                <a:solidFill>
                  <a:srgbClr val="FF0000"/>
                </a:solidFill>
              </a:rPr>
              <a:t>heterozygous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individual who has no apparent abnormality but can pass on an allele for a recessively inherited genetic disorder.</a:t>
            </a:r>
          </a:p>
          <a:p>
            <a:pPr algn="l" rtl="0"/>
            <a:r>
              <a:rPr lang="en-US" sz="2800" dirty="0"/>
              <a:t>4. Autosomal dominant and autosomal </a:t>
            </a:r>
            <a:r>
              <a:rPr lang="en-US" sz="3200" dirty="0"/>
              <a:t>recessive alleles have </a:t>
            </a:r>
            <a:r>
              <a:rPr lang="en-US" sz="3200" dirty="0">
                <a:solidFill>
                  <a:srgbClr val="FF0000"/>
                </a:solidFill>
              </a:rPr>
              <a:t>different patterns of inheritance.</a:t>
            </a:r>
          </a:p>
        </p:txBody>
      </p:sp>
    </p:spTree>
    <p:extLst>
      <p:ext uri="{BB962C8B-B14F-4D97-AF65-F5344CB8AC3E}">
        <p14:creationId xmlns:p14="http://schemas.microsoft.com/office/powerpoint/2010/main" val="45270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6064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a. Characteristics of autosomal dominant disorders .</a:t>
            </a:r>
          </a:p>
          <a:p>
            <a:pPr algn="l" rtl="0"/>
            <a:r>
              <a:rPr lang="en-US" sz="2400" dirty="0"/>
              <a:t>1) Affected children usually have an affected parent.</a:t>
            </a:r>
          </a:p>
          <a:p>
            <a:pPr algn="l" rtl="0"/>
            <a:r>
              <a:rPr lang="en-US" sz="2400" dirty="0"/>
              <a:t>2) Heterozygotes are affected.</a:t>
            </a:r>
          </a:p>
          <a:p>
            <a:pPr algn="l" rtl="0"/>
            <a:r>
              <a:rPr lang="en-US" sz="2400" dirty="0"/>
              <a:t>3) Two affected parents can produce unaffected child; two unaffected parents will not have affected children.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b. Characteristics of autosomal recessive disorders .</a:t>
            </a:r>
          </a:p>
          <a:p>
            <a:pPr algn="l" rtl="0"/>
            <a:r>
              <a:rPr lang="en-US" sz="2400" dirty="0"/>
              <a:t>1) Most affected children have normal parents since heterozygotes have a normal phenotype.</a:t>
            </a:r>
          </a:p>
          <a:p>
            <a:pPr algn="l" rtl="0"/>
            <a:r>
              <a:rPr lang="en-US" sz="2400" dirty="0"/>
              <a:t>2) Two affected parents always produce an affected child.</a:t>
            </a:r>
          </a:p>
          <a:p>
            <a:pPr algn="l" rtl="0"/>
            <a:r>
              <a:rPr lang="en-US" sz="2400" dirty="0"/>
              <a:t>3) Close relatives who reproduce together are more likely to have affected children.</a:t>
            </a:r>
          </a:p>
          <a:p>
            <a:pPr algn="l" rtl="0"/>
            <a:r>
              <a:rPr lang="en-US" sz="2400" dirty="0"/>
              <a:t>4). If chance of having affected child is 1/4, a couple could still have 4 children, all with condition.</a:t>
            </a:r>
          </a:p>
        </p:txBody>
      </p:sp>
    </p:spTree>
    <p:extLst>
      <p:ext uri="{BB962C8B-B14F-4D97-AF65-F5344CB8AC3E}">
        <p14:creationId xmlns:p14="http://schemas.microsoft.com/office/powerpoint/2010/main" val="3518926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c. Other Inheritance Patterns </a:t>
            </a:r>
          </a:p>
          <a:p>
            <a:pPr algn="l" rtl="0"/>
            <a:r>
              <a:rPr lang="en-US" sz="2800" dirty="0">
                <a:solidFill>
                  <a:srgbClr val="0070C0"/>
                </a:solidFill>
              </a:rPr>
              <a:t>1. Polygenic Traits</a:t>
            </a:r>
          </a:p>
          <a:p>
            <a:pPr algn="l" rtl="0"/>
            <a:r>
              <a:rPr lang="en-US" sz="2400" dirty="0"/>
              <a:t>a. Polygenic inheritance occurs </a:t>
            </a:r>
            <a:r>
              <a:rPr lang="en-US" sz="2400" u="sng" dirty="0"/>
              <a:t>when one trait is governed by two or more sets of alleles.</a:t>
            </a:r>
          </a:p>
          <a:p>
            <a:pPr algn="l" rtl="0"/>
            <a:r>
              <a:rPr lang="en-US" sz="2400" dirty="0"/>
              <a:t>b. Dominant alleles have a quantitative effect on the phenotype: each adds to the effect.</a:t>
            </a:r>
          </a:p>
          <a:p>
            <a:pPr algn="l" rtl="0"/>
            <a:r>
              <a:rPr lang="en-US" sz="2400" dirty="0"/>
              <a:t>c. Result is a continuous variation in phenotypes: a bell-shaped curve.</a:t>
            </a:r>
          </a:p>
          <a:p>
            <a:pPr algn="l" rtl="0"/>
            <a:r>
              <a:rPr lang="en-US" sz="2400" dirty="0"/>
              <a:t>d. A hybrid cross for skin color provides a range of intermediates.</a:t>
            </a:r>
          </a:p>
          <a:p>
            <a:pPr algn="l" rtl="0"/>
            <a:r>
              <a:rPr lang="en-US" sz="2400" dirty="0"/>
              <a:t>e. Includes cleft lip, clubfoot, hypertension, diabetes, schizophrenia, allergies and cancers. </a:t>
            </a:r>
          </a:p>
          <a:p>
            <a:pPr algn="l" rtl="0"/>
            <a:r>
              <a:rPr lang="en-US" sz="2400" dirty="0"/>
              <a:t>f. Behavioral traits including suicide, phobias, alcoholism, and homosexuality may be associated with particular genes but are not likely completely predetermined.</a:t>
            </a:r>
          </a:p>
        </p:txBody>
      </p:sp>
    </p:spTree>
    <p:extLst>
      <p:ext uri="{BB962C8B-B14F-4D97-AF65-F5344CB8AC3E}">
        <p14:creationId xmlns:p14="http://schemas.microsoft.com/office/powerpoint/2010/main" val="1972578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6672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2. Multiple Alleles</a:t>
            </a:r>
          </a:p>
          <a:p>
            <a:pPr algn="l" rtl="0"/>
            <a:r>
              <a:rPr lang="en-US" sz="3200" dirty="0"/>
              <a:t>a. Occur where a gene has three or more alternative expressions (alleles).</a:t>
            </a:r>
          </a:p>
          <a:p>
            <a:pPr algn="l" rtl="0"/>
            <a:r>
              <a:rPr lang="en-US" sz="3200" dirty="0"/>
              <a:t>b. The </a:t>
            </a:r>
            <a:r>
              <a:rPr lang="en-US" sz="3200" u="sng" dirty="0"/>
              <a:t>ABO system of human blood type is a </a:t>
            </a:r>
            <a:r>
              <a:rPr lang="en-US" sz="3200" u="sng" dirty="0">
                <a:solidFill>
                  <a:srgbClr val="00B050"/>
                </a:solidFill>
              </a:rPr>
              <a:t>multiple allele system.</a:t>
            </a:r>
          </a:p>
          <a:p>
            <a:pPr algn="l" rtl="0"/>
            <a:r>
              <a:rPr lang="en-US" sz="3200" dirty="0"/>
              <a:t>1) Two dominant alleles (A and B) code for presence of A and B antigens on red blood cells.</a:t>
            </a:r>
          </a:p>
          <a:p>
            <a:pPr algn="l" rtl="0"/>
            <a:r>
              <a:rPr lang="en-US" sz="3200" dirty="0"/>
              <a:t> 2) Also includes recessive allele (o) coding for no A or B antigens on red blood cells.</a:t>
            </a:r>
          </a:p>
          <a:p>
            <a:pPr algn="l" rtl="0"/>
            <a:r>
              <a:rPr lang="en-US" sz="3200" dirty="0"/>
              <a:t>3) As a result, there are four possible phenotypes (blood types): A, B, AB, and O</a:t>
            </a:r>
          </a:p>
        </p:txBody>
      </p:sp>
    </p:spTree>
    <p:extLst>
      <p:ext uri="{BB962C8B-B14F-4D97-AF65-F5344CB8AC3E}">
        <p14:creationId xmlns:p14="http://schemas.microsoft.com/office/powerpoint/2010/main" val="60612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8520" y="-130260"/>
            <a:ext cx="7992888" cy="7400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137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66918"/>
            <a:ext cx="79928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</a:rPr>
              <a:t>3. Sickle-cell disease is a blood disorder controlled by </a:t>
            </a:r>
            <a:r>
              <a:rPr lang="en-US" sz="2400" dirty="0">
                <a:solidFill>
                  <a:srgbClr val="00B050"/>
                </a:solidFill>
              </a:rPr>
              <a:t>incompletely dominant alleles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algn="l" rtl="0"/>
            <a:r>
              <a:rPr lang="en-US" sz="2400" dirty="0"/>
              <a:t>a. </a:t>
            </a:r>
            <a:r>
              <a:rPr lang="en-US" sz="2400" dirty="0" err="1">
                <a:solidFill>
                  <a:schemeClr val="accent2"/>
                </a:solidFill>
              </a:rPr>
              <a:t>HbAHbA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individuals are normal; </a:t>
            </a:r>
            <a:r>
              <a:rPr lang="en-US" sz="2400" dirty="0" err="1">
                <a:solidFill>
                  <a:srgbClr val="C00000"/>
                </a:solidFill>
              </a:rPr>
              <a:t>HbSHbS</a:t>
            </a:r>
            <a:r>
              <a:rPr lang="en-US" sz="2400" dirty="0"/>
              <a:t> have the sickle-cell disease; </a:t>
            </a:r>
            <a:r>
              <a:rPr lang="en-US" sz="2400" dirty="0" err="1">
                <a:solidFill>
                  <a:srgbClr val="C00000"/>
                </a:solidFill>
              </a:rPr>
              <a:t>HbAHbS</a:t>
            </a:r>
            <a:r>
              <a:rPr lang="en-US" sz="2400" dirty="0"/>
              <a:t> have sickle-cell trait. </a:t>
            </a:r>
          </a:p>
          <a:p>
            <a:pPr algn="l" rtl="0"/>
            <a:r>
              <a:rPr lang="en-US" sz="2400" dirty="0"/>
              <a:t>b. With sickle-cell disease, red blood cells are irregular in shape (sickle-shaped) rather than biconcave, due to abnormal hemoglobin that the cells contain.</a:t>
            </a:r>
          </a:p>
          <a:p>
            <a:pPr algn="l" rtl="0"/>
            <a:r>
              <a:rPr lang="en-US" sz="2400" dirty="0"/>
              <a:t>c. Due to irregular shape, sickle-shaped red blood cells clog vessels and break down; results in poor circulation, anemia, low resistance to infection, hemorrhaging, damage to organs, jaundice, and pain in abdomen and joints.</a:t>
            </a:r>
          </a:p>
          <a:p>
            <a:pPr algn="l" rtl="0"/>
            <a:r>
              <a:rPr lang="en-US" sz="2400" dirty="0"/>
              <a:t>d. Persons heterozygous for sickle-cell (</a:t>
            </a:r>
            <a:r>
              <a:rPr lang="en-US" sz="2400" dirty="0" err="1"/>
              <a:t>HbAHbS</a:t>
            </a:r>
            <a:r>
              <a:rPr lang="en-US" sz="2400" dirty="0"/>
              <a:t>) are usually asymptomatic unless stressed.</a:t>
            </a:r>
          </a:p>
          <a:p>
            <a:pPr algn="l" rtl="0"/>
            <a:r>
              <a:rPr lang="en-US" sz="2400" dirty="0"/>
              <a:t>e. In malaria regions of Africa, infants heterozygous (</a:t>
            </a:r>
            <a:r>
              <a:rPr lang="en-US" sz="2400" dirty="0" err="1"/>
              <a:t>HbAHbS</a:t>
            </a:r>
            <a:r>
              <a:rPr lang="en-US" sz="2400" dirty="0"/>
              <a:t>) for sickle-cell allele have better chance of surviving; malaria parasite dies as potassium leaks from sickled cells.</a:t>
            </a:r>
          </a:p>
          <a:p>
            <a:pPr algn="l" rtl="0"/>
            <a:r>
              <a:rPr lang="en-US" sz="2400" dirty="0"/>
              <a:t>f. Bone marrow transplants pose high risks; other research focuses on fetal hemoglobin,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29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476673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dirty="0">
                <a:solidFill>
                  <a:srgbClr val="FF0000"/>
                </a:solidFill>
              </a:rPr>
              <a:t>13.3. Considering Sex-Linked Traits :</a:t>
            </a:r>
          </a:p>
          <a:p>
            <a:pPr algn="l" rtl="0"/>
            <a:r>
              <a:rPr lang="en-US" sz="3200" dirty="0">
                <a:solidFill>
                  <a:srgbClr val="0070C0"/>
                </a:solidFill>
              </a:rPr>
              <a:t>A. Sex Chromosomes</a:t>
            </a:r>
          </a:p>
          <a:p>
            <a:pPr algn="l" rtl="0"/>
            <a:r>
              <a:rPr lang="en-US" sz="3200" dirty="0"/>
              <a:t>1. Sex chromosomes (X and Y) contain genes just as autosomes do.</a:t>
            </a:r>
          </a:p>
          <a:p>
            <a:pPr algn="l" rtl="0"/>
            <a:r>
              <a:rPr lang="en-US" sz="3200" dirty="0"/>
              <a:t>2. The Y chromosome contains the SRY gene (sex-determining region of Y)</a:t>
            </a:r>
          </a:p>
          <a:p>
            <a:pPr algn="l" rtl="0"/>
            <a:r>
              <a:rPr lang="en-US" sz="3200" dirty="0"/>
              <a:t>3. Traits controlled by alleles on sex chromosomes are sex-linked.</a:t>
            </a:r>
          </a:p>
          <a:p>
            <a:pPr algn="l" rtl="0"/>
            <a:r>
              <a:rPr lang="en-US" sz="3200" dirty="0"/>
              <a:t>4. Since Y chromosome is smaller, most sex-linked genes are on X chromosome.</a:t>
            </a:r>
          </a:p>
        </p:txBody>
      </p:sp>
    </p:spTree>
    <p:extLst>
      <p:ext uri="{BB962C8B-B14F-4D97-AF65-F5344CB8AC3E}">
        <p14:creationId xmlns:p14="http://schemas.microsoft.com/office/powerpoint/2010/main" val="3828390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16632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chemeClr val="accent1"/>
                </a:solidFill>
              </a:rPr>
              <a:t>B. X-Linked Alleles</a:t>
            </a:r>
          </a:p>
          <a:p>
            <a:pPr algn="l" rtl="0"/>
            <a:r>
              <a:rPr lang="en-US" sz="2400" dirty="0"/>
              <a:t>1. Males receive X-linked traits from mother, source of male's only X chromosome.</a:t>
            </a:r>
          </a:p>
          <a:p>
            <a:pPr algn="l" rtl="0"/>
            <a:r>
              <a:rPr lang="en-US" sz="2400" dirty="0"/>
              <a:t>2. If female shows a recessive sex-linked trait, her father must have it and her mother is a carrier.</a:t>
            </a:r>
          </a:p>
          <a:p>
            <a:pPr algn="l" rtl="0"/>
            <a:r>
              <a:rPr lang="en-US" sz="2800" dirty="0">
                <a:solidFill>
                  <a:srgbClr val="0070C0"/>
                </a:solidFill>
              </a:rPr>
              <a:t>C. Some Disorders Are X-Linked.</a:t>
            </a:r>
          </a:p>
          <a:p>
            <a:pPr algn="l" rtl="0"/>
            <a:r>
              <a:rPr lang="en-US" sz="2400" dirty="0"/>
              <a:t>X – linked recessive genetic disorders pedigree chart:</a:t>
            </a:r>
          </a:p>
          <a:p>
            <a:pPr algn="l" rtl="0"/>
            <a:r>
              <a:rPr lang="en-US" sz="2400" dirty="0"/>
              <a:t>•	More males than females are affected</a:t>
            </a:r>
          </a:p>
          <a:p>
            <a:pPr algn="l" rtl="0"/>
            <a:r>
              <a:rPr lang="en-US" sz="2400" dirty="0"/>
              <a:t>•	An affected son can have parents who have the normal phenotype</a:t>
            </a:r>
          </a:p>
          <a:p>
            <a:pPr algn="l" rtl="0"/>
            <a:r>
              <a:rPr lang="en-US" sz="2400" dirty="0"/>
              <a:t>•	For a female to have the characteristic, her father must also have it. Her mother must have it or be a carrier</a:t>
            </a:r>
          </a:p>
          <a:p>
            <a:pPr algn="l" rtl="0"/>
            <a:r>
              <a:rPr lang="en-US" sz="2400" dirty="0"/>
              <a:t>•	The characteristic often skips  a generation from the grandfather to the grandson</a:t>
            </a:r>
          </a:p>
          <a:p>
            <a:pPr algn="l" rtl="0"/>
            <a:r>
              <a:rPr lang="en-US" sz="2400" dirty="0"/>
              <a:t>•	If a woman has the characteristic, all of her sons will have it</a:t>
            </a:r>
          </a:p>
        </p:txBody>
      </p:sp>
    </p:spTree>
    <p:extLst>
      <p:ext uri="{BB962C8B-B14F-4D97-AF65-F5344CB8AC3E}">
        <p14:creationId xmlns:p14="http://schemas.microsoft.com/office/powerpoint/2010/main" val="182983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32656"/>
            <a:ext cx="748883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1. Color Blindness</a:t>
            </a:r>
          </a:p>
          <a:p>
            <a:pPr algn="l" rtl="0"/>
            <a:r>
              <a:rPr lang="en-US" sz="2800" dirty="0"/>
              <a:t>a. Can be </a:t>
            </a:r>
            <a:r>
              <a:rPr lang="en-US" sz="2800" u="sng" dirty="0"/>
              <a:t>X-linked recessive disorder </a:t>
            </a:r>
            <a:r>
              <a:rPr lang="en-US" sz="2800" dirty="0"/>
              <a:t>involving mutations of genes coding for green or red-sensitive cone cells, resulting in inability to perceive green or red, respectively. .</a:t>
            </a:r>
          </a:p>
          <a:p>
            <a:pPr algn="l" rtl="0"/>
            <a:r>
              <a:rPr lang="en-US" sz="2800" dirty="0"/>
              <a:t>b. The possible genotypes for color blindness are as follows:</a:t>
            </a:r>
          </a:p>
          <a:p>
            <a:pPr algn="l" rtl="0"/>
            <a:r>
              <a:rPr lang="en-US" sz="2800" dirty="0"/>
              <a:t>1) XB </a:t>
            </a:r>
            <a:r>
              <a:rPr lang="en-US" sz="2800" dirty="0" err="1"/>
              <a:t>XB</a:t>
            </a:r>
            <a:r>
              <a:rPr lang="en-US" sz="2800" dirty="0"/>
              <a:t> = a female who has normal color vision.</a:t>
            </a:r>
          </a:p>
          <a:p>
            <a:pPr algn="l" rtl="0"/>
            <a:r>
              <a:rPr lang="en-US" sz="2800" dirty="0"/>
              <a:t>2) XB </a:t>
            </a:r>
            <a:r>
              <a:rPr lang="en-US" sz="2800" dirty="0" err="1"/>
              <a:t>Xb</a:t>
            </a:r>
            <a:r>
              <a:rPr lang="en-US" sz="2800" dirty="0"/>
              <a:t> = a carrier female who has normal color vision.</a:t>
            </a:r>
          </a:p>
          <a:p>
            <a:pPr algn="l" rtl="0"/>
            <a:r>
              <a:rPr lang="en-US" sz="2800" dirty="0"/>
              <a:t>3) </a:t>
            </a:r>
            <a:r>
              <a:rPr lang="en-US" sz="2800" dirty="0" err="1"/>
              <a:t>Xb</a:t>
            </a:r>
            <a:r>
              <a:rPr lang="en-US" sz="2800" dirty="0"/>
              <a:t> </a:t>
            </a:r>
            <a:r>
              <a:rPr lang="en-US" sz="2800" dirty="0" err="1"/>
              <a:t>Xb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/>
                </a:solidFill>
              </a:rPr>
              <a:t>a female who is color blind</a:t>
            </a:r>
            <a:r>
              <a:rPr lang="en-US" sz="2800" dirty="0"/>
              <a:t>.</a:t>
            </a:r>
          </a:p>
          <a:p>
            <a:pPr algn="l" rtl="0"/>
            <a:r>
              <a:rPr lang="en-US" sz="2800" dirty="0"/>
              <a:t>4) XBY = a male who has normal color vision.</a:t>
            </a:r>
          </a:p>
          <a:p>
            <a:pPr algn="l" rtl="0"/>
            <a:r>
              <a:rPr lang="en-US" sz="2800" dirty="0"/>
              <a:t>5) </a:t>
            </a:r>
            <a:r>
              <a:rPr lang="en-US" sz="2800" dirty="0" err="1"/>
              <a:t>XbY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/>
                </a:solidFill>
              </a:rPr>
              <a:t>a male who is color blind.</a:t>
            </a:r>
          </a:p>
        </p:txBody>
      </p:sp>
    </p:spTree>
    <p:extLst>
      <p:ext uri="{BB962C8B-B14F-4D97-AF65-F5344CB8AC3E}">
        <p14:creationId xmlns:p14="http://schemas.microsoft.com/office/powerpoint/2010/main" val="3421132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32656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2. Muscular Dystrophy</a:t>
            </a:r>
          </a:p>
          <a:p>
            <a:pPr algn="l" rtl="0"/>
            <a:r>
              <a:rPr lang="en-US" sz="2800" dirty="0"/>
              <a:t>a. </a:t>
            </a:r>
            <a:r>
              <a:rPr lang="en-US" sz="2800" dirty="0" err="1">
                <a:solidFill>
                  <a:srgbClr val="00B050"/>
                </a:solidFill>
              </a:rPr>
              <a:t>Duchenne</a:t>
            </a:r>
            <a:r>
              <a:rPr lang="en-US" sz="2800" dirty="0">
                <a:solidFill>
                  <a:srgbClr val="00B050"/>
                </a:solidFill>
              </a:rPr>
              <a:t> muscular dystrophy </a:t>
            </a:r>
            <a:r>
              <a:rPr lang="en-US" sz="2800" dirty="0"/>
              <a:t>is most common form; characterized by wasting away of muscles, eventually leading to death; it affects one out of every 3,600 male births. </a:t>
            </a:r>
          </a:p>
          <a:p>
            <a:pPr algn="l" rtl="0"/>
            <a:r>
              <a:rPr lang="en-US" sz="2800" dirty="0"/>
              <a:t>b. </a:t>
            </a:r>
            <a:r>
              <a:rPr lang="en-US" sz="2800" u="sng" dirty="0">
                <a:solidFill>
                  <a:srgbClr val="00B0F0"/>
                </a:solidFill>
              </a:rPr>
              <a:t>X-linked recessive disease </a:t>
            </a:r>
            <a:r>
              <a:rPr lang="en-US" sz="2800" dirty="0"/>
              <a:t>involves a mutant gene that fails to produce protein </a:t>
            </a:r>
            <a:r>
              <a:rPr lang="en-US" sz="2800" dirty="0" err="1"/>
              <a:t>dystrophin</a:t>
            </a:r>
            <a:r>
              <a:rPr lang="en-US" sz="2800" dirty="0"/>
              <a:t>. </a:t>
            </a:r>
          </a:p>
          <a:p>
            <a:pPr algn="l" rtl="0"/>
            <a:r>
              <a:rPr lang="en-US" sz="2800" dirty="0"/>
              <a:t>= Symptoms (e.g., waddling gait, toe walking, frequent falls, difficulty in rising) soon appear. </a:t>
            </a:r>
          </a:p>
          <a:p>
            <a:pPr algn="l" rtl="0"/>
            <a:r>
              <a:rPr lang="en-US" sz="2800" dirty="0"/>
              <a:t>Muscle weakens until the individual is confined to a wheelchair; death usually occurs by age 20.</a:t>
            </a:r>
          </a:p>
          <a:p>
            <a:pPr algn="l" rtl="0"/>
            <a:r>
              <a:rPr lang="en-US" sz="2800" dirty="0"/>
              <a:t>e. Affected males are rarely fathers; the gene passes from carrier mother to carrier daughter.</a:t>
            </a:r>
          </a:p>
        </p:txBody>
      </p:sp>
    </p:spTree>
    <p:extLst>
      <p:ext uri="{BB962C8B-B14F-4D97-AF65-F5344CB8AC3E}">
        <p14:creationId xmlns:p14="http://schemas.microsoft.com/office/powerpoint/2010/main" val="1732000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88641"/>
            <a:ext cx="76328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3. Hemophilia</a:t>
            </a:r>
          </a:p>
          <a:p>
            <a:pPr algn="l" rtl="0"/>
            <a:r>
              <a:rPr lang="en-US" sz="2400" dirty="0"/>
              <a:t>a. About one in 10,000 males is a hemophiliac with impaired ability of blood to clot.</a:t>
            </a:r>
          </a:p>
          <a:p>
            <a:pPr algn="l" rtl="0"/>
            <a:r>
              <a:rPr lang="en-US" sz="2400" dirty="0"/>
              <a:t>b. Hemophilia has two types: Hemophilia A is due to absence of clotting factor IX (9) ; Hemophilia B is due to absence of clotting factor VIII (8) .</a:t>
            </a:r>
          </a:p>
          <a:p>
            <a:pPr algn="l" rtl="0"/>
            <a:r>
              <a:rPr lang="en-US" sz="2400" dirty="0"/>
              <a:t>c. Hemophiliacs bleed externally after an injury and also suffer internal bleeding around joints.</a:t>
            </a:r>
          </a:p>
          <a:p>
            <a:pPr algn="l" rtl="0"/>
            <a:r>
              <a:rPr lang="en-US" sz="2400" dirty="0"/>
              <a:t>d. Hemorrhages stop with transfusions of blood (or plasma) or concentrates of clotting protein.</a:t>
            </a:r>
          </a:p>
          <a:p>
            <a:pPr algn="l" rtl="0"/>
            <a:r>
              <a:rPr lang="en-US" sz="2400" dirty="0"/>
              <a:t>e. Hemophiliacs were at high risk of AIDS if receiving blood or using blood concentrate to replace clotting factors.</a:t>
            </a:r>
          </a:p>
          <a:p>
            <a:pPr algn="l" rtl="0"/>
            <a:r>
              <a:rPr lang="en-US" sz="2400" dirty="0"/>
              <a:t>f. Factor VIII is now available as a genetic engineering product.</a:t>
            </a:r>
          </a:p>
          <a:p>
            <a:pPr algn="l" rtl="0"/>
            <a:r>
              <a:rPr lang="en-US" sz="2400" dirty="0"/>
              <a:t>g. Of Queen Victoria's 26 offspring, 5 </a:t>
            </a:r>
            <a:r>
              <a:rPr lang="en-US" sz="2400" dirty="0">
                <a:solidFill>
                  <a:srgbClr val="00B050"/>
                </a:solidFill>
              </a:rPr>
              <a:t>grandsons</a:t>
            </a:r>
            <a:r>
              <a:rPr lang="en-US" sz="2400" dirty="0"/>
              <a:t> had hemophilia, and 4 </a:t>
            </a:r>
            <a:r>
              <a:rPr lang="en-US" sz="2400" dirty="0">
                <a:solidFill>
                  <a:srgbClr val="00B050"/>
                </a:solidFill>
              </a:rPr>
              <a:t>granddaughters</a:t>
            </a:r>
            <a:r>
              <a:rPr lang="en-US" sz="2400" dirty="0"/>
              <a:t> were carriers.</a:t>
            </a:r>
          </a:p>
        </p:txBody>
      </p:sp>
    </p:spTree>
    <p:extLst>
      <p:ext uri="{BB962C8B-B14F-4D97-AF65-F5344CB8AC3E}">
        <p14:creationId xmlns:p14="http://schemas.microsoft.com/office/powerpoint/2010/main" val="946151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612845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D. Some Traits are Sex-influenced</a:t>
            </a:r>
          </a:p>
          <a:p>
            <a:pPr algn="l" rtl="0"/>
            <a:r>
              <a:rPr lang="en-US" sz="2400" dirty="0"/>
              <a:t>1. Some genes not located on the X or Y chromosomes are expressed differently in the two sexes.</a:t>
            </a:r>
          </a:p>
          <a:p>
            <a:pPr algn="l" rtl="0"/>
            <a:r>
              <a:rPr lang="en-US" sz="2400" dirty="0"/>
              <a:t>2. </a:t>
            </a:r>
            <a:r>
              <a:rPr lang="en-US" sz="2400" dirty="0">
                <a:solidFill>
                  <a:schemeClr val="accent1"/>
                </a:solidFill>
              </a:rPr>
              <a:t>Male pattern baldness </a:t>
            </a:r>
            <a:r>
              <a:rPr lang="en-US" sz="2400" dirty="0"/>
              <a:t>is caused by an </a:t>
            </a:r>
            <a:r>
              <a:rPr lang="en-US" sz="2400" u="sng" dirty="0"/>
              <a:t>autosomal allele that is dominant in males</a:t>
            </a:r>
            <a:r>
              <a:rPr lang="en-US" sz="2400" dirty="0"/>
              <a:t> and due to presence of </a:t>
            </a:r>
            <a:r>
              <a:rPr lang="en-US" sz="2400" u="sng" dirty="0"/>
              <a:t>testosterone</a:t>
            </a:r>
            <a:r>
              <a:rPr lang="en-US" sz="2400" dirty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>
                <a:solidFill>
                  <a:srgbClr val="7030A0"/>
                </a:solidFill>
              </a:rPr>
              <a:t>Q: regarding pedigree chart ;how you might distinguish an autosomal dominant trait from an autosomal recessive trait ,draw out line and mention some disorders for each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sz="2400" dirty="0">
                <a:solidFill>
                  <a:srgbClr val="00B050"/>
                </a:solidFill>
              </a:rPr>
              <a:t>Q: Discuss the following statement:</a:t>
            </a:r>
          </a:p>
          <a:p>
            <a:pPr algn="l" rtl="0"/>
            <a:r>
              <a:rPr lang="en-US" sz="2400" dirty="0">
                <a:solidFill>
                  <a:srgbClr val="00B050"/>
                </a:solidFill>
              </a:rPr>
              <a:t>Work by Thomas Hunt Morgan confirmed genes were on X chromosomes.</a:t>
            </a:r>
          </a:p>
          <a:p>
            <a:pPr algn="l" rtl="0"/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14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نتيجة بحث الصور عن ‪pedigree charts worksheet‬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08912" cy="4928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178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نتيجة بحث الصور عن ‪pedigree charts worksheet‬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52927" cy="529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3159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نتيجة بحث الصور عن ‪pedigree charts worksheet‬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640960" cy="5538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59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39" y="620688"/>
            <a:ext cx="8307894" cy="43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830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29AF8E-9DBD-4185-BACB-0231A6F01DE5}"/>
              </a:ext>
            </a:extLst>
          </p:cNvPr>
          <p:cNvSpPr txBox="1"/>
          <p:nvPr/>
        </p:nvSpPr>
        <p:spPr>
          <a:xfrm>
            <a:off x="2286000" y="3075057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lackadder ITC" pitchFamily="82" charset="0"/>
                <a:ea typeface="+mn-ea"/>
                <a:cs typeface="+mn-cs"/>
              </a:rPr>
              <a:t>Thank you for listening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14CFE15-0FAD-4D47-80CC-EEBFEDB17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525343"/>
            <a:ext cx="295232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38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s://fthmb.tqn.com/1XGjLtmj9YgvTx0r7LztAUNNvTo=/768x0/filters:no_upscale()/about/91560034-56e741453df78c5ba05774c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1292"/>
            <a:ext cx="8136904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58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280920" cy="6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14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s://upload.wikimedia.org/wikipedia/commons/thumb/5/53/NHGRI_human_male_karyotype.png/1024px-NHGRI_human_male_karyotyp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58" y="23623"/>
            <a:ext cx="8568952" cy="5949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69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116632"/>
            <a:ext cx="82444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>
                <a:solidFill>
                  <a:srgbClr val="FF0000"/>
                </a:solidFill>
              </a:rPr>
              <a:t>C. Down Syndrome</a:t>
            </a:r>
          </a:p>
          <a:p>
            <a:pPr algn="l" rtl="0"/>
            <a:r>
              <a:rPr lang="en-US" sz="2400" dirty="0"/>
              <a:t>1. Down syndrome is most common autosomal trisomy, involves chromosome 21. .</a:t>
            </a:r>
          </a:p>
          <a:p>
            <a:pPr algn="l" rtl="0"/>
            <a:r>
              <a:rPr lang="en-US" sz="2400" dirty="0"/>
              <a:t>2. Most often, Down syndrome is due to nondisjunction during gametogenesis.</a:t>
            </a:r>
          </a:p>
          <a:p>
            <a:pPr algn="l" rtl="0"/>
            <a:r>
              <a:rPr lang="en-US" sz="2400" dirty="0"/>
              <a:t>a. In 23% of cases, the sperm had the extra chromosome 21.</a:t>
            </a:r>
          </a:p>
          <a:p>
            <a:pPr algn="l" rtl="0"/>
            <a:r>
              <a:rPr lang="en-US" sz="2400" dirty="0"/>
              <a:t>b. In 5% of cases, there is translocation where chromosome 21 is attached to chromosome 14.</a:t>
            </a:r>
          </a:p>
          <a:p>
            <a:pPr algn="l" rtl="0"/>
            <a:r>
              <a:rPr lang="en-US" sz="2400" dirty="0"/>
              <a:t>3. Chances of a woman having a Down syndrome child increase with age.</a:t>
            </a:r>
          </a:p>
          <a:p>
            <a:pPr algn="l" rtl="0"/>
            <a:r>
              <a:rPr lang="en-US" sz="2400" dirty="0"/>
              <a:t>4. Chorionic villi sampling testing or amniocentesis and karyotyping detects a Down syndrome child.</a:t>
            </a:r>
          </a:p>
          <a:p>
            <a:pPr algn="l" rtl="0"/>
            <a:r>
              <a:rPr lang="en-US" sz="2400" dirty="0"/>
              <a:t>5. Down syndrome child has tendency for leukemia, cataracts, faster aging, and mental retardation.</a:t>
            </a:r>
          </a:p>
          <a:p>
            <a:pPr algn="l" rtl="0"/>
            <a:r>
              <a:rPr lang="en-US" sz="2400" dirty="0"/>
              <a:t>6. </a:t>
            </a:r>
            <a:r>
              <a:rPr lang="en-US" sz="2400" dirty="0" err="1"/>
              <a:t>Gart</a:t>
            </a:r>
            <a:r>
              <a:rPr lang="en-US" sz="2400" dirty="0"/>
              <a:t> gene, located on bottom third of chromosome 21, leads to high level of purines; is associated with mental retardation; future research may lead to suppression of this gene. </a:t>
            </a:r>
          </a:p>
        </p:txBody>
      </p:sp>
    </p:spTree>
    <p:extLst>
      <p:ext uri="{BB962C8B-B14F-4D97-AF65-F5344CB8AC3E}">
        <p14:creationId xmlns:p14="http://schemas.microsoft.com/office/powerpoint/2010/main" val="194743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16632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u="sng" dirty="0">
                <a:solidFill>
                  <a:srgbClr val="FF0000"/>
                </a:solidFill>
              </a:rPr>
              <a:t>D. X and Y Numbers Also Change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algn="l" rtl="0"/>
            <a:r>
              <a:rPr lang="en-US" sz="2000" dirty="0"/>
              <a:t>1. XYY males with </a:t>
            </a:r>
            <a:r>
              <a:rPr lang="en-US" sz="2000" u="sng" dirty="0">
                <a:solidFill>
                  <a:srgbClr val="FF0000"/>
                </a:solidFill>
              </a:rPr>
              <a:t>Jacob syndrome </a:t>
            </a:r>
            <a:r>
              <a:rPr lang="en-US" sz="2000" dirty="0"/>
              <a:t>have two Y chromosomes instead of one. </a:t>
            </a:r>
          </a:p>
          <a:p>
            <a:pPr algn="l" rtl="0"/>
            <a:r>
              <a:rPr lang="en-US" sz="2000" dirty="0"/>
              <a:t>a. Usually taller than average; suffer from persistent acne; tend to have lower intelligence.</a:t>
            </a:r>
          </a:p>
          <a:p>
            <a:pPr algn="l" rtl="0"/>
            <a:r>
              <a:rPr lang="en-US" sz="2000" dirty="0"/>
              <a:t>b. Earlier claims that XYY individuals were likely to be aggressive are not correct.</a:t>
            </a:r>
          </a:p>
          <a:p>
            <a:pPr algn="l" rtl="0"/>
            <a:r>
              <a:rPr lang="en-US" sz="2000" dirty="0"/>
              <a:t>2. </a:t>
            </a:r>
            <a:r>
              <a:rPr lang="en-US" sz="2000" u="sng" dirty="0">
                <a:solidFill>
                  <a:srgbClr val="FF0000"/>
                </a:solidFill>
              </a:rPr>
              <a:t>Turner (XO) syndrome  :-  </a:t>
            </a:r>
            <a:r>
              <a:rPr lang="en-US" sz="2000" dirty="0"/>
              <a:t>females have only one sex chromosome, an X. .</a:t>
            </a:r>
          </a:p>
          <a:p>
            <a:pPr algn="l" rtl="0"/>
            <a:r>
              <a:rPr lang="en-US" sz="2000" dirty="0"/>
              <a:t>a. Turner females are short, have a broad chest and webbed neck.</a:t>
            </a:r>
          </a:p>
          <a:p>
            <a:pPr algn="l" rtl="0"/>
            <a:r>
              <a:rPr lang="en-US" sz="2000" dirty="0"/>
              <a:t>b. Ovaries of Turner females never become functional; therefore, do not undergo puberty. </a:t>
            </a:r>
          </a:p>
          <a:p>
            <a:pPr algn="l" rtl="0"/>
            <a:r>
              <a:rPr lang="en-US" sz="2000" dirty="0"/>
              <a:t>3. </a:t>
            </a:r>
            <a:r>
              <a:rPr lang="en-US" sz="2000" u="sng" dirty="0" err="1">
                <a:solidFill>
                  <a:srgbClr val="FF0000"/>
                </a:solidFill>
              </a:rPr>
              <a:t>Klinefelter</a:t>
            </a:r>
            <a:r>
              <a:rPr lang="en-US" sz="2000" u="sng" dirty="0">
                <a:solidFill>
                  <a:srgbClr val="FF0000"/>
                </a:solidFill>
              </a:rPr>
              <a:t> syndrome </a:t>
            </a:r>
            <a:r>
              <a:rPr lang="en-US" sz="2000" dirty="0"/>
              <a:t>males have one Y chromosome and two or more X chromosomes.(XXY or XXXY) :-</a:t>
            </a:r>
          </a:p>
          <a:p>
            <a:pPr algn="l" rtl="0"/>
            <a:r>
              <a:rPr lang="en-US" sz="2000" dirty="0"/>
              <a:t>a. Affected individuals are sterile males; testes are underdeveloped. .</a:t>
            </a:r>
          </a:p>
          <a:p>
            <a:pPr algn="l" rtl="0"/>
            <a:r>
              <a:rPr lang="en-US" sz="2000" dirty="0"/>
              <a:t>b. Individuals have large hands and feet and long arms and legs.</a:t>
            </a:r>
          </a:p>
          <a:p>
            <a:pPr algn="l" rtl="0"/>
            <a:r>
              <a:rPr lang="en-US" sz="2000" dirty="0"/>
              <a:t>4. </a:t>
            </a:r>
            <a:r>
              <a:rPr lang="en-US" sz="2000" u="sng" dirty="0" err="1">
                <a:solidFill>
                  <a:srgbClr val="FF0000"/>
                </a:solidFill>
              </a:rPr>
              <a:t>Triplo</a:t>
            </a:r>
            <a:r>
              <a:rPr lang="en-US" sz="2000" u="sng" dirty="0">
                <a:solidFill>
                  <a:srgbClr val="FF0000"/>
                </a:solidFill>
              </a:rPr>
              <a:t>-X females  : ( XXX , More…..) :- </a:t>
            </a:r>
            <a:r>
              <a:rPr lang="en-US" sz="2000" dirty="0"/>
              <a:t>have three or more X chromosomes.</a:t>
            </a:r>
          </a:p>
          <a:p>
            <a:pPr algn="l" rtl="0"/>
            <a:r>
              <a:rPr lang="en-US" sz="2000" dirty="0"/>
              <a:t>a. There is no increased femininity; most lack any physical abnormalities.</a:t>
            </a:r>
          </a:p>
          <a:p>
            <a:pPr algn="l" rtl="0"/>
            <a:r>
              <a:rPr lang="en-US" sz="2000" dirty="0"/>
              <a:t>b. May experience menstrual irregularities, including early onset of menopause.</a:t>
            </a:r>
          </a:p>
        </p:txBody>
      </p:sp>
    </p:spTree>
    <p:extLst>
      <p:ext uri="{BB962C8B-B14F-4D97-AF65-F5344CB8AC3E}">
        <p14:creationId xmlns:p14="http://schemas.microsoft.com/office/powerpoint/2010/main" val="213487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26064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E. </a:t>
            </a:r>
            <a:r>
              <a:rPr lang="en-US" sz="3200" u="sng" dirty="0">
                <a:solidFill>
                  <a:srgbClr val="FF0000"/>
                </a:solidFill>
              </a:rPr>
              <a:t>Fragile X Syndrome :</a:t>
            </a:r>
          </a:p>
          <a:p>
            <a:pPr algn="l" rtl="0"/>
            <a:r>
              <a:rPr lang="en-US" sz="3200" dirty="0"/>
              <a:t>1. X chromosome is nearly broken; </a:t>
            </a:r>
            <a:r>
              <a:rPr lang="en-US" sz="3200" u="sng" dirty="0"/>
              <a:t>most often found in males.</a:t>
            </a:r>
          </a:p>
          <a:p>
            <a:pPr algn="l" rtl="0"/>
            <a:r>
              <a:rPr lang="en-US" sz="3200" dirty="0"/>
              <a:t>2. As children: hyperactive or autistic; delayed speech.</a:t>
            </a:r>
          </a:p>
          <a:p>
            <a:pPr algn="l" rtl="0"/>
            <a:r>
              <a:rPr lang="en-US" sz="3200" dirty="0"/>
              <a:t>3. As adults: large testes, unusually protruding ears.</a:t>
            </a:r>
          </a:p>
          <a:p>
            <a:pPr algn="l" rtl="0"/>
            <a:r>
              <a:rPr lang="en-US" sz="3200" dirty="0"/>
              <a:t>4. Occurs in females, but symptoms are less severe.</a:t>
            </a:r>
          </a:p>
          <a:p>
            <a:pPr algn="l" rtl="0"/>
            <a:r>
              <a:rPr lang="en-US" sz="3200" dirty="0"/>
              <a:t>5. Passes from symptomless male carrier to grandson.\</a:t>
            </a:r>
          </a:p>
        </p:txBody>
      </p:sp>
    </p:spTree>
    <p:extLst>
      <p:ext uri="{BB962C8B-B14F-4D97-AF65-F5344CB8AC3E}">
        <p14:creationId xmlns:p14="http://schemas.microsoft.com/office/powerpoint/2010/main" val="287260839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2504</Words>
  <Application>Microsoft Office PowerPoint</Application>
  <PresentationFormat>On-screen Show (4:3)</PresentationFormat>
  <Paragraphs>168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Blackadder ITC</vt:lpstr>
      <vt:lpstr>Calibri</vt:lpstr>
      <vt:lpstr>Times New Roman</vt:lpstr>
      <vt:lpstr>نسق Office</vt:lpstr>
      <vt:lpstr>13.1. Considering the Chromosomes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13.1. Considering the Chromosomes (p. 202)</dc:title>
  <dc:creator>DR.Ahmed Saker 2o1O</dc:creator>
  <cp:lastModifiedBy>Taqwa</cp:lastModifiedBy>
  <cp:revision>66</cp:revision>
  <dcterms:created xsi:type="dcterms:W3CDTF">2017-03-05T17:08:28Z</dcterms:created>
  <dcterms:modified xsi:type="dcterms:W3CDTF">2022-10-27T08:56:21Z</dcterms:modified>
</cp:coreProperties>
</file>