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5"/>
  </p:notesMasterIdLst>
  <p:sldIdLst>
    <p:sldId id="256" r:id="rId2"/>
    <p:sldId id="258" r:id="rId3"/>
    <p:sldId id="283" r:id="rId4"/>
    <p:sldId id="309" r:id="rId5"/>
    <p:sldId id="284" r:id="rId6"/>
    <p:sldId id="282" r:id="rId7"/>
    <p:sldId id="304" r:id="rId8"/>
    <p:sldId id="305" r:id="rId9"/>
    <p:sldId id="306" r:id="rId10"/>
    <p:sldId id="307" r:id="rId11"/>
    <p:sldId id="308" r:id="rId12"/>
    <p:sldId id="285" r:id="rId13"/>
    <p:sldId id="287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288" r:id="rId23"/>
    <p:sldId id="31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286" r:id="rId40"/>
    <p:sldId id="257" r:id="rId41"/>
    <p:sldId id="259" r:id="rId42"/>
    <p:sldId id="278" r:id="rId43"/>
    <p:sldId id="279" r:id="rId44"/>
    <p:sldId id="280" r:id="rId45"/>
    <p:sldId id="281" r:id="rId46"/>
    <p:sldId id="260" r:id="rId47"/>
    <p:sldId id="261" r:id="rId48"/>
    <p:sldId id="262" r:id="rId49"/>
    <p:sldId id="263" r:id="rId50"/>
    <p:sldId id="264" r:id="rId51"/>
    <p:sldId id="265" r:id="rId52"/>
    <p:sldId id="266" r:id="rId53"/>
    <p:sldId id="267" r:id="rId54"/>
    <p:sldId id="268" r:id="rId55"/>
    <p:sldId id="269" r:id="rId56"/>
    <p:sldId id="270" r:id="rId57"/>
    <p:sldId id="271" r:id="rId58"/>
    <p:sldId id="272" r:id="rId59"/>
    <p:sldId id="273" r:id="rId60"/>
    <p:sldId id="274" r:id="rId61"/>
    <p:sldId id="275" r:id="rId62"/>
    <p:sldId id="276" r:id="rId63"/>
    <p:sldId id="277" r:id="rId6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89290322-1BBA-49F0-AD6E-8FCE388266F4}">
          <p14:sldIdLst>
            <p14:sldId id="256"/>
          </p14:sldIdLst>
        </p14:section>
        <p14:section name="مقطع بدون عنوان" id="{4B91F49A-5AFF-4D0B-AAC7-5E00B4D96BAB}">
          <p14:sldIdLst>
            <p14:sldId id="258"/>
            <p14:sldId id="283"/>
            <p14:sldId id="309"/>
            <p14:sldId id="284"/>
            <p14:sldId id="282"/>
            <p14:sldId id="304"/>
            <p14:sldId id="305"/>
            <p14:sldId id="306"/>
            <p14:sldId id="307"/>
            <p14:sldId id="308"/>
            <p14:sldId id="285"/>
            <p14:sldId id="287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288"/>
            <p14:sldId id="31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</p14:sldIdLst>
        </p14:section>
        <p14:section name="مقطع بدون عنوان" id="{92F61762-2B12-40A0-9565-75BA1B92FD67}">
          <p14:sldIdLst>
            <p14:sldId id="300"/>
            <p14:sldId id="301"/>
            <p14:sldId id="302"/>
            <p14:sldId id="303"/>
            <p14:sldId id="286"/>
            <p14:sldId id="257"/>
            <p14:sldId id="259"/>
            <p14:sldId id="278"/>
            <p14:sldId id="279"/>
            <p14:sldId id="280"/>
            <p14:sldId id="281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B0D48F-FF7C-4760-A54C-E7729992AC4A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B20B42E-5794-4B68-A5F7-F039C4D92F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588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Times New Roman"/>
                <a:ea typeface="Times New Roman"/>
                <a:cs typeface="Arial"/>
              </a:rPr>
              <a:t>Chapter 8 Outline and Terms</a:t>
            </a:r>
            <a:br>
              <a:rPr lang="en-US" sz="1800" dirty="0">
                <a:ea typeface="Times New Roman"/>
                <a:cs typeface="Arial"/>
              </a:rPr>
            </a:br>
            <a:endParaRPr lang="ar-IQ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>
                <a:solidFill>
                  <a:srgbClr val="FF0000"/>
                </a:solidFill>
              </a:rPr>
              <a:t>How Cells Acquire ATP </a:t>
            </a:r>
            <a:endParaRPr lang="ar-IQ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37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B. Mitochondria are the site of most cellular respiration.</a:t>
            </a:r>
          </a:p>
          <a:p>
            <a:pPr algn="l" rtl="0"/>
            <a:r>
              <a:rPr lang="en-US" sz="3200" dirty="0">
                <a:solidFill>
                  <a:srgbClr val="00B050"/>
                </a:solidFill>
              </a:rPr>
              <a:t>1.</a:t>
            </a:r>
            <a:r>
              <a:rPr lang="en-US" sz="3200" dirty="0"/>
              <a:t> Mitochondria has double membrane with an </a:t>
            </a:r>
            <a:r>
              <a:rPr lang="en-US" sz="3200" dirty="0" err="1"/>
              <a:t>intermembrane</a:t>
            </a:r>
            <a:r>
              <a:rPr lang="en-US" sz="3200" dirty="0"/>
              <a:t> space between outer and inner membrane.</a:t>
            </a:r>
          </a:p>
          <a:p>
            <a:pPr algn="l" rtl="0"/>
            <a:r>
              <a:rPr lang="en-US" sz="3200" dirty="0">
                <a:solidFill>
                  <a:srgbClr val="00B050"/>
                </a:solidFill>
              </a:rPr>
              <a:t>2.</a:t>
            </a:r>
            <a:r>
              <a:rPr lang="en-US" sz="3200" dirty="0"/>
              <a:t> </a:t>
            </a:r>
            <a:r>
              <a:rPr lang="en-US" sz="3200" u="sng" dirty="0"/>
              <a:t>Cristae</a:t>
            </a:r>
            <a:r>
              <a:rPr lang="en-US" sz="3200" dirty="0"/>
              <a:t> are the inner folds of membrane that just out into matrix.</a:t>
            </a:r>
          </a:p>
          <a:p>
            <a:pPr algn="l" rtl="0"/>
            <a:r>
              <a:rPr lang="en-US" sz="3200" dirty="0">
                <a:solidFill>
                  <a:srgbClr val="00B050"/>
                </a:solidFill>
              </a:rPr>
              <a:t>3.</a:t>
            </a:r>
            <a:r>
              <a:rPr lang="en-US" sz="3200" dirty="0"/>
              <a:t> </a:t>
            </a:r>
            <a:r>
              <a:rPr lang="en-US" sz="3200" u="sng" dirty="0"/>
              <a:t>Matrix</a:t>
            </a:r>
            <a:r>
              <a:rPr lang="en-US" sz="3200" dirty="0"/>
              <a:t> is the innermost compartment of a mitochondria and is filled with </a:t>
            </a:r>
            <a:r>
              <a:rPr lang="en-US" sz="3200" u="sng" dirty="0"/>
              <a:t>gel-like fluid</a:t>
            </a:r>
            <a:r>
              <a:rPr lang="en-US" sz="3200" dirty="0"/>
              <a:t>. </a:t>
            </a:r>
          </a:p>
          <a:p>
            <a:pPr algn="l" rtl="0"/>
            <a:r>
              <a:rPr lang="en-US" sz="3200" dirty="0">
                <a:solidFill>
                  <a:srgbClr val="00B050"/>
                </a:solidFill>
              </a:rPr>
              <a:t>4. </a:t>
            </a:r>
            <a:r>
              <a:rPr lang="en-US" sz="3200" u="sng" dirty="0"/>
              <a:t>Transition reaction </a:t>
            </a:r>
            <a:r>
              <a:rPr lang="en-US" sz="3200" dirty="0"/>
              <a:t>and </a:t>
            </a:r>
            <a:r>
              <a:rPr lang="en-US" sz="3200" u="sng" dirty="0"/>
              <a:t>Krebs cycle enzymes </a:t>
            </a:r>
            <a:r>
              <a:rPr lang="en-US" sz="3200" dirty="0"/>
              <a:t>are in </a:t>
            </a:r>
            <a:r>
              <a:rPr lang="en-US" sz="3200" b="1" u="sng" dirty="0">
                <a:solidFill>
                  <a:srgbClr val="FF0000"/>
                </a:solidFill>
              </a:rPr>
              <a:t>matrix</a:t>
            </a:r>
            <a:r>
              <a:rPr lang="en-US" sz="3200" dirty="0"/>
              <a:t>; </a:t>
            </a:r>
            <a:r>
              <a:rPr lang="en-US" sz="3200" u="sng" dirty="0"/>
              <a:t>electron transport system </a:t>
            </a:r>
            <a:r>
              <a:rPr lang="en-US" sz="3200" dirty="0"/>
              <a:t>is in </a:t>
            </a:r>
            <a:r>
              <a:rPr lang="en-US" sz="3200" u="sng" dirty="0">
                <a:solidFill>
                  <a:srgbClr val="C00000"/>
                </a:solidFill>
              </a:rPr>
              <a:t>cristae.</a:t>
            </a:r>
          </a:p>
          <a:p>
            <a:pPr algn="l" rtl="0"/>
            <a:r>
              <a:rPr lang="en-US" sz="3200" dirty="0">
                <a:solidFill>
                  <a:srgbClr val="00B050"/>
                </a:solidFill>
              </a:rPr>
              <a:t>5. </a:t>
            </a:r>
            <a:r>
              <a:rPr lang="en-US" sz="3200" dirty="0"/>
              <a:t>Most ATP produced in cellular respiration is produced in </a:t>
            </a:r>
            <a:r>
              <a:rPr lang="en-US" sz="3200" b="1" u="sng" dirty="0">
                <a:solidFill>
                  <a:srgbClr val="C00000"/>
                </a:solidFill>
              </a:rPr>
              <a:t>mitochondria</a:t>
            </a:r>
            <a:r>
              <a:rPr lang="en-US" sz="32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156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0648"/>
            <a:ext cx="90364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C. Transition Reaction Releases CO2</a:t>
            </a:r>
          </a:p>
          <a:p>
            <a:pPr algn="l" rtl="0"/>
            <a:r>
              <a:rPr lang="en-US" sz="3600" dirty="0">
                <a:solidFill>
                  <a:srgbClr val="00B050"/>
                </a:solidFill>
              </a:rPr>
              <a:t>1.</a:t>
            </a:r>
            <a:r>
              <a:rPr lang="en-US" sz="3600" dirty="0"/>
              <a:t> Transition reaction connects glycolysis to the Krebs cycle.</a:t>
            </a:r>
          </a:p>
          <a:p>
            <a:pPr algn="l" rtl="0"/>
            <a:r>
              <a:rPr lang="en-US" sz="3600" dirty="0">
                <a:solidFill>
                  <a:srgbClr val="00B050"/>
                </a:solidFill>
              </a:rPr>
              <a:t>2.</a:t>
            </a:r>
            <a:r>
              <a:rPr lang="en-US" sz="3600" dirty="0"/>
              <a:t> In this reaction, pyruvate is converted to a </a:t>
            </a:r>
            <a:r>
              <a:rPr lang="en-US" sz="3200" dirty="0"/>
              <a:t>two-carbon acetyl group attached to coenzyme A. </a:t>
            </a:r>
          </a:p>
          <a:p>
            <a:pPr algn="l" rtl="0"/>
            <a:r>
              <a:rPr lang="en-US" sz="3600" dirty="0">
                <a:solidFill>
                  <a:srgbClr val="00B050"/>
                </a:solidFill>
              </a:rPr>
              <a:t>3.</a:t>
            </a:r>
            <a:r>
              <a:rPr lang="en-US" sz="3600" dirty="0"/>
              <a:t> This oxidation reaction removes electrons from pyruvate by dehydrogenase using NAD+ as coenzyme.</a:t>
            </a:r>
          </a:p>
          <a:p>
            <a:pPr algn="l" rtl="0"/>
            <a:r>
              <a:rPr lang="en-US" sz="3600" dirty="0">
                <a:solidFill>
                  <a:srgbClr val="00B050"/>
                </a:solidFill>
              </a:rPr>
              <a:t>4.</a:t>
            </a:r>
            <a:r>
              <a:rPr lang="en-US" sz="3600" dirty="0"/>
              <a:t> Reaction occurs twice for each original glucose molecule.</a:t>
            </a:r>
          </a:p>
        </p:txBody>
      </p:sp>
    </p:spTree>
    <p:extLst>
      <p:ext uri="{BB962C8B-B14F-4D97-AF65-F5344CB8AC3E}">
        <p14:creationId xmlns:p14="http://schemas.microsoft.com/office/powerpoint/2010/main" val="384078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0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D. The Krebs Cycle Finishes Glucose Breakdown :</a:t>
            </a:r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1.</a:t>
            </a:r>
            <a:r>
              <a:rPr lang="en-US" sz="2400" dirty="0"/>
              <a:t> Krebs cycle reactions occur in </a:t>
            </a:r>
            <a:r>
              <a:rPr lang="en-US" sz="2400" u="sng" dirty="0"/>
              <a:t>matrix </a:t>
            </a:r>
            <a:r>
              <a:rPr lang="en-US" sz="2400" dirty="0"/>
              <a:t>of mitochondria.</a:t>
            </a:r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2.</a:t>
            </a:r>
            <a:r>
              <a:rPr lang="en-US" sz="2400" dirty="0"/>
              <a:t> Cycle is named for Sir Hans Krebs, who received Nobel Prize for identifying these </a:t>
            </a:r>
            <a:r>
              <a:rPr lang="en-US" sz="2000" dirty="0"/>
              <a:t>reactions.</a:t>
            </a:r>
          </a:p>
          <a:p>
            <a:pPr algn="l" rtl="0"/>
            <a:r>
              <a:rPr lang="en-US" sz="2000" dirty="0">
                <a:solidFill>
                  <a:srgbClr val="FF0000"/>
                </a:solidFill>
              </a:rPr>
              <a:t>3.</a:t>
            </a:r>
            <a:r>
              <a:rPr lang="en-US" sz="2000" dirty="0"/>
              <a:t> Cycle begins by adding C</a:t>
            </a:r>
            <a:r>
              <a:rPr lang="en-US" dirty="0"/>
              <a:t>2</a:t>
            </a:r>
            <a:r>
              <a:rPr lang="en-US" sz="2000" dirty="0"/>
              <a:t> acetyl group to C4 molecule, forming citrate; also called </a:t>
            </a:r>
            <a:r>
              <a:rPr lang="en-US" sz="2000" b="1" dirty="0"/>
              <a:t>the citric acid cycle. </a:t>
            </a:r>
          </a:p>
          <a:p>
            <a:pPr algn="l" rtl="0"/>
            <a:r>
              <a:rPr lang="en-US" sz="2000" dirty="0">
                <a:solidFill>
                  <a:srgbClr val="FF0000"/>
                </a:solidFill>
              </a:rPr>
              <a:t>4.</a:t>
            </a:r>
            <a:r>
              <a:rPr lang="en-US" sz="2000" dirty="0"/>
              <a:t> The acetyl group is then oxidized to two molecules of CO2.</a:t>
            </a:r>
          </a:p>
          <a:p>
            <a:pPr algn="l" rtl="0"/>
            <a:r>
              <a:rPr lang="en-US" sz="2000" dirty="0">
                <a:solidFill>
                  <a:srgbClr val="FF0000"/>
                </a:solidFill>
              </a:rPr>
              <a:t>5.</a:t>
            </a:r>
            <a:r>
              <a:rPr lang="en-US" sz="2000" dirty="0"/>
              <a:t> During the oxidation process, most electrons (e) are accepted by NAD+ to form NADH.</a:t>
            </a:r>
          </a:p>
          <a:p>
            <a:pPr algn="l" rtl="0"/>
            <a:r>
              <a:rPr lang="en-US" sz="2000" dirty="0">
                <a:solidFill>
                  <a:srgbClr val="FF0000"/>
                </a:solidFill>
              </a:rPr>
              <a:t>6.</a:t>
            </a:r>
            <a:r>
              <a:rPr lang="en-US" sz="2000" dirty="0"/>
              <a:t> In one instance, electrons are taken by FAD, which becomes FADH2.</a:t>
            </a:r>
          </a:p>
          <a:p>
            <a:pPr algn="l" rtl="0"/>
            <a:r>
              <a:rPr lang="en-US" sz="2000" dirty="0">
                <a:solidFill>
                  <a:srgbClr val="FF0000"/>
                </a:solidFill>
              </a:rPr>
              <a:t>7.</a:t>
            </a:r>
            <a:r>
              <a:rPr lang="en-US" sz="2000" dirty="0"/>
              <a:t> NADH and FADH2 carry these electrons to electron transport system.</a:t>
            </a:r>
          </a:p>
          <a:p>
            <a:pPr algn="l" rtl="0"/>
            <a:r>
              <a:rPr lang="en-US" sz="2000" dirty="0">
                <a:solidFill>
                  <a:srgbClr val="FF0000"/>
                </a:solidFill>
              </a:rPr>
              <a:t>8.</a:t>
            </a:r>
            <a:r>
              <a:rPr lang="en-US" sz="2000" dirty="0"/>
              <a:t> Some energy released is used to synthesize ATP by substrate-level phosphorylation, as in glycolysis.</a:t>
            </a:r>
          </a:p>
          <a:p>
            <a:pPr algn="l" rtl="0"/>
            <a:r>
              <a:rPr lang="en-US" sz="2000" dirty="0">
                <a:solidFill>
                  <a:srgbClr val="FF0000"/>
                </a:solidFill>
              </a:rPr>
              <a:t>9.</a:t>
            </a:r>
            <a:r>
              <a:rPr lang="en-US" sz="2000" dirty="0"/>
              <a:t> One high-energy metabolite accepts a phosphate group and passes it on to convert ADP to ATP.</a:t>
            </a:r>
          </a:p>
          <a:p>
            <a:pPr algn="l" rtl="0"/>
            <a:r>
              <a:rPr lang="en-US" sz="2000" dirty="0">
                <a:solidFill>
                  <a:srgbClr val="FF0000"/>
                </a:solidFill>
              </a:rPr>
              <a:t>10.</a:t>
            </a:r>
            <a:r>
              <a:rPr lang="en-US" sz="2000" dirty="0"/>
              <a:t> Krebs cycle turns twice for each original glucose molecule.</a:t>
            </a:r>
          </a:p>
          <a:p>
            <a:pPr algn="l" rtl="0"/>
            <a:r>
              <a:rPr lang="en-US" sz="2000" dirty="0">
                <a:solidFill>
                  <a:srgbClr val="FF0000"/>
                </a:solidFill>
              </a:rPr>
              <a:t>11</a:t>
            </a:r>
            <a:r>
              <a:rPr lang="en-US" sz="2000" dirty="0"/>
              <a:t>. Products of the </a:t>
            </a:r>
            <a:r>
              <a:rPr lang="en-US" sz="2000" u="sng" dirty="0"/>
              <a:t>Krebs cycle per glucose molecule </a:t>
            </a:r>
            <a:r>
              <a:rPr lang="en-US" sz="2000" dirty="0"/>
              <a:t>include </a:t>
            </a:r>
            <a:r>
              <a:rPr lang="en-US" sz="2000" b="1" dirty="0">
                <a:solidFill>
                  <a:srgbClr val="00B050"/>
                </a:solidFill>
              </a:rPr>
              <a:t>4 CO2, 2 ATP, 6 NADH and 2 FADH2</a:t>
            </a:r>
          </a:p>
        </p:txBody>
      </p:sp>
    </p:spTree>
    <p:extLst>
      <p:ext uri="{BB962C8B-B14F-4D97-AF65-F5344CB8AC3E}">
        <p14:creationId xmlns:p14="http://schemas.microsoft.com/office/powerpoint/2010/main" val="3531448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1173" y="260648"/>
            <a:ext cx="892365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E. The Electron Transport System Produces Most ATP:</a:t>
            </a:r>
          </a:p>
          <a:p>
            <a:pPr algn="just" rtl="0"/>
            <a:r>
              <a:rPr lang="en-US" sz="2000" b="1" dirty="0">
                <a:solidFill>
                  <a:srgbClr val="FF0000"/>
                </a:solidFill>
              </a:rPr>
              <a:t>1.</a:t>
            </a:r>
            <a:r>
              <a:rPr lang="en-US" sz="2000" dirty="0"/>
              <a:t> Electron transport system is located in </a:t>
            </a:r>
            <a:r>
              <a:rPr lang="en-US" sz="2000" b="1" u="sng" dirty="0"/>
              <a:t>cristae</a:t>
            </a:r>
            <a:r>
              <a:rPr lang="en-US" sz="2000" dirty="0"/>
              <a:t> of mitochondria; consists of carriers that pass electrons. </a:t>
            </a:r>
          </a:p>
          <a:p>
            <a:pPr algn="just" rtl="0"/>
            <a:r>
              <a:rPr lang="en-US" sz="2000" b="1" dirty="0">
                <a:solidFill>
                  <a:srgbClr val="FF0000"/>
                </a:solidFill>
              </a:rPr>
              <a:t>2.</a:t>
            </a:r>
            <a:r>
              <a:rPr lang="en-US" sz="2000" dirty="0"/>
              <a:t> Some protein carriers are cytochrome molecules.</a:t>
            </a:r>
          </a:p>
          <a:p>
            <a:pPr algn="just" rtl="0"/>
            <a:r>
              <a:rPr lang="en-US" sz="2000" b="1" dirty="0">
                <a:solidFill>
                  <a:srgbClr val="FF0000"/>
                </a:solidFill>
              </a:rPr>
              <a:t>3. </a:t>
            </a:r>
            <a:r>
              <a:rPr lang="en-US" sz="2000" dirty="0"/>
              <a:t>Electrons that enter the electron transport system are carried by </a:t>
            </a:r>
            <a:r>
              <a:rPr lang="en-US" sz="2000" u="sng" dirty="0"/>
              <a:t>NADH</a:t>
            </a:r>
            <a:r>
              <a:rPr lang="en-US" sz="2000" dirty="0"/>
              <a:t> and </a:t>
            </a:r>
            <a:r>
              <a:rPr lang="en-US" sz="2000" u="sng" dirty="0"/>
              <a:t>FADH2</a:t>
            </a:r>
            <a:r>
              <a:rPr lang="en-US" sz="2000" dirty="0"/>
              <a:t>.</a:t>
            </a:r>
          </a:p>
          <a:p>
            <a:pPr algn="just" rtl="0"/>
            <a:r>
              <a:rPr lang="en-US" sz="2000" b="1" dirty="0">
                <a:solidFill>
                  <a:srgbClr val="FF0000"/>
                </a:solidFill>
              </a:rPr>
              <a:t>4. </a:t>
            </a:r>
            <a:r>
              <a:rPr lang="en-US" sz="2000" dirty="0"/>
              <a:t>NADH gives up its electrons and becomes NAD+; next carrier gains electrons and is reduced.</a:t>
            </a:r>
          </a:p>
          <a:p>
            <a:pPr algn="just" rtl="0"/>
            <a:r>
              <a:rPr lang="en-US" sz="2000" b="1" dirty="0">
                <a:solidFill>
                  <a:srgbClr val="FF0000"/>
                </a:solidFill>
              </a:rPr>
              <a:t>5.</a:t>
            </a:r>
            <a:r>
              <a:rPr lang="en-US" sz="2000" dirty="0"/>
              <a:t> At each sequential oxidation-reduction reaction, energy is released to form ATP molecules.</a:t>
            </a:r>
          </a:p>
          <a:p>
            <a:pPr algn="just" rtl="0"/>
            <a:r>
              <a:rPr lang="en-US" sz="2000" b="1" dirty="0">
                <a:solidFill>
                  <a:srgbClr val="FF0000"/>
                </a:solidFill>
              </a:rPr>
              <a:t>6.</a:t>
            </a:r>
            <a:r>
              <a:rPr lang="en-US" sz="2000" dirty="0"/>
              <a:t> Oxygen serves as terminal electron acceptor and combines with hydrogen ions to form water.</a:t>
            </a:r>
          </a:p>
          <a:p>
            <a:pPr algn="just" rtl="0"/>
            <a:r>
              <a:rPr lang="en-US" sz="2000" b="1" dirty="0">
                <a:solidFill>
                  <a:srgbClr val="FF0000"/>
                </a:solidFill>
              </a:rPr>
              <a:t>7.</a:t>
            </a:r>
            <a:r>
              <a:rPr lang="en-US" sz="2000" dirty="0"/>
              <a:t> Because O2 must be present for system to work, it is also called oxidative phosphorylation.</a:t>
            </a:r>
          </a:p>
          <a:p>
            <a:pPr algn="just" rtl="0"/>
            <a:r>
              <a:rPr lang="en-US" sz="2000" b="1" dirty="0">
                <a:solidFill>
                  <a:srgbClr val="FF0000"/>
                </a:solidFill>
              </a:rPr>
              <a:t>8. </a:t>
            </a:r>
            <a:r>
              <a:rPr lang="en-US" sz="2000" dirty="0"/>
              <a:t>NADH delivers electrons to system; by the time electrons are received by O2, </a:t>
            </a:r>
            <a:r>
              <a:rPr lang="en-US" sz="2000" u="sng" dirty="0"/>
              <a:t>three ATP are formed</a:t>
            </a:r>
            <a:r>
              <a:rPr lang="en-US" sz="2000" dirty="0"/>
              <a:t>.</a:t>
            </a:r>
          </a:p>
          <a:p>
            <a:pPr algn="just" rtl="0"/>
            <a:r>
              <a:rPr lang="en-US" sz="2000" b="1" dirty="0">
                <a:solidFill>
                  <a:srgbClr val="FF0000"/>
                </a:solidFill>
              </a:rPr>
              <a:t>9. </a:t>
            </a:r>
            <a:r>
              <a:rPr lang="en-US" sz="2000" dirty="0"/>
              <a:t>If FADH2 delivers electrons to system, by the time electrons are received by O2, </a:t>
            </a:r>
            <a:r>
              <a:rPr lang="en-US" sz="2000" u="sng" dirty="0"/>
              <a:t>two ATP are formed.</a:t>
            </a:r>
          </a:p>
          <a:p>
            <a:pPr algn="just" rtl="0"/>
            <a:r>
              <a:rPr lang="en-US" sz="2000" b="1" dirty="0">
                <a:solidFill>
                  <a:srgbClr val="FF0000"/>
                </a:solidFill>
              </a:rPr>
              <a:t>10.</a:t>
            </a:r>
            <a:r>
              <a:rPr lang="en-US" sz="2000" dirty="0"/>
              <a:t> Coenzymes and ATP recycle</a:t>
            </a:r>
          </a:p>
          <a:p>
            <a:pPr algn="just" rtl="0"/>
            <a:r>
              <a:rPr lang="en-US" sz="2000" dirty="0"/>
              <a:t>a. Cell needs a limited supply of coenzymes NAD+ and FAD because they constantly recycle.</a:t>
            </a:r>
          </a:p>
        </p:txBody>
      </p:sp>
    </p:spTree>
    <p:extLst>
      <p:ext uri="{BB962C8B-B14F-4D97-AF65-F5344CB8AC3E}">
        <p14:creationId xmlns:p14="http://schemas.microsoft.com/office/powerpoint/2010/main" val="3115080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F. The Cristae Are Organized :</a:t>
            </a:r>
          </a:p>
          <a:p>
            <a:pPr algn="l" rtl="0"/>
            <a:r>
              <a:rPr lang="en-US" sz="2400" b="1" dirty="0"/>
              <a:t>1.</a:t>
            </a:r>
            <a:r>
              <a:rPr lang="en-US" sz="2400" dirty="0"/>
              <a:t> Electron transport system consists of </a:t>
            </a:r>
            <a:r>
              <a:rPr lang="en-US" sz="2400" u="sng" dirty="0"/>
              <a:t>three protein complexes </a:t>
            </a:r>
            <a:r>
              <a:rPr lang="en-US" sz="2400" dirty="0"/>
              <a:t>and </a:t>
            </a:r>
            <a:r>
              <a:rPr lang="en-US" sz="2400" u="sng" dirty="0"/>
              <a:t>two protein mobile</a:t>
            </a:r>
            <a:r>
              <a:rPr lang="en-US" sz="2400" dirty="0"/>
              <a:t> carriers that transport electrons between complexes.</a:t>
            </a:r>
          </a:p>
          <a:p>
            <a:pPr algn="l" rtl="0"/>
            <a:r>
              <a:rPr lang="en-US" sz="2400" dirty="0"/>
              <a:t>.</a:t>
            </a:r>
          </a:p>
          <a:p>
            <a:pPr algn="l" rtl="0"/>
            <a:r>
              <a:rPr lang="en-US" sz="2400" b="1" dirty="0"/>
              <a:t>2.</a:t>
            </a:r>
            <a:r>
              <a:rPr lang="en-US" sz="2400" dirty="0"/>
              <a:t> Energy released from flow of electrons down electron transport chain is used to pump H+ ions, carried by </a:t>
            </a:r>
            <a:r>
              <a:rPr lang="en-US" sz="2400" u="sng" dirty="0"/>
              <a:t>NADH and FADH2</a:t>
            </a:r>
            <a:r>
              <a:rPr lang="en-US" sz="2400" dirty="0"/>
              <a:t>, into </a:t>
            </a:r>
            <a:r>
              <a:rPr lang="en-US" sz="2400" dirty="0" err="1"/>
              <a:t>intermembrane</a:t>
            </a:r>
            <a:r>
              <a:rPr lang="en-US" sz="2400" dirty="0"/>
              <a:t> space (</a:t>
            </a:r>
            <a:r>
              <a:rPr lang="en-US" sz="2400" b="1" dirty="0"/>
              <a:t>crista).</a:t>
            </a:r>
          </a:p>
          <a:p>
            <a:pPr algn="l" rtl="0"/>
            <a:r>
              <a:rPr lang="en-US" sz="2400" b="1" dirty="0"/>
              <a:t>3.</a:t>
            </a:r>
            <a:r>
              <a:rPr lang="en-US" sz="2400" dirty="0"/>
              <a:t> Accumulation of H+ ions in this </a:t>
            </a:r>
            <a:r>
              <a:rPr lang="en-US" sz="2400" dirty="0" err="1"/>
              <a:t>intermembrane</a:t>
            </a:r>
            <a:r>
              <a:rPr lang="en-US" sz="2400" dirty="0"/>
              <a:t> space</a:t>
            </a:r>
          </a:p>
          <a:p>
            <a:pPr algn="l" rtl="0"/>
            <a:r>
              <a:rPr lang="en-US" sz="2400" b="1" dirty="0"/>
              <a:t>4.</a:t>
            </a:r>
            <a:r>
              <a:rPr lang="en-US" sz="2400" dirty="0"/>
              <a:t> ATP synthase complexes are channel proteins that also serve as enzymes for ATP synthesis. </a:t>
            </a:r>
          </a:p>
          <a:p>
            <a:pPr algn="l" rtl="0"/>
            <a:r>
              <a:rPr lang="en-US" sz="2400" b="1" dirty="0"/>
              <a:t>5.</a:t>
            </a:r>
            <a:r>
              <a:rPr lang="en-US" sz="2400" dirty="0"/>
              <a:t> As H+ ions flow from high to low concentration, ATP synthase synthesizes ATP; </a:t>
            </a:r>
            <a:r>
              <a:rPr lang="en-US" sz="2400" b="1" dirty="0">
                <a:solidFill>
                  <a:schemeClr val="tx2"/>
                </a:solidFill>
              </a:rPr>
              <a:t>actual mechanism is still unknown.</a:t>
            </a:r>
          </a:p>
          <a:p>
            <a:pPr algn="l" rtl="0"/>
            <a:r>
              <a:rPr lang="en-US" sz="2400" b="1" dirty="0"/>
              <a:t>6. </a:t>
            </a:r>
            <a:r>
              <a:rPr lang="en-US" sz="2400" dirty="0"/>
              <a:t>"Chemiosmosis" is term used since ATP production tied to electrochemical gradient across a membrane.</a:t>
            </a:r>
          </a:p>
          <a:p>
            <a:pPr algn="l" rtl="0"/>
            <a:r>
              <a:rPr lang="en-US" sz="2400" b="1" dirty="0"/>
              <a:t>7.</a:t>
            </a:r>
            <a:r>
              <a:rPr lang="en-US" sz="2400" dirty="0"/>
              <a:t> Once formed, ATP molecules diffuse out of the mitochondrial matrix through channel proteins.</a:t>
            </a:r>
          </a:p>
        </p:txBody>
      </p:sp>
    </p:spTree>
    <p:extLst>
      <p:ext uri="{BB962C8B-B14F-4D97-AF65-F5344CB8AC3E}">
        <p14:creationId xmlns:p14="http://schemas.microsoft.com/office/powerpoint/2010/main" val="2607633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FF0000"/>
                </a:solidFill>
              </a:rPr>
              <a:t>G. Calculating the Energy Yield From Glucose Metabolism :</a:t>
            </a:r>
          </a:p>
          <a:p>
            <a:pPr algn="l" rtl="0"/>
            <a:r>
              <a:rPr lang="en-US" sz="2800" b="1" dirty="0"/>
              <a:t>1.</a:t>
            </a:r>
            <a:r>
              <a:rPr lang="en-US" sz="2800" dirty="0"/>
              <a:t> Substrate-Level Phosphorylation: Small Yield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a.</a:t>
            </a:r>
            <a:r>
              <a:rPr lang="en-US" sz="2800" dirty="0"/>
              <a:t> Per glucose molecule, there is a net gain of </a:t>
            </a:r>
            <a:r>
              <a:rPr lang="en-US" sz="2800" b="1" u="sng" dirty="0">
                <a:solidFill>
                  <a:srgbClr val="FF0000"/>
                </a:solidFill>
              </a:rPr>
              <a:t>two ATP </a:t>
            </a:r>
            <a:r>
              <a:rPr lang="en-US" sz="2800" b="1" dirty="0">
                <a:solidFill>
                  <a:srgbClr val="FF0000"/>
                </a:solidFill>
              </a:rPr>
              <a:t>from </a:t>
            </a:r>
            <a:r>
              <a:rPr lang="en-US" sz="2800" b="1" u="sng" dirty="0"/>
              <a:t>glycolysis</a:t>
            </a:r>
            <a:r>
              <a:rPr lang="en-US" sz="2800" b="1" dirty="0"/>
              <a:t> in cytosol.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b.</a:t>
            </a:r>
            <a:r>
              <a:rPr lang="en-US" sz="2800" dirty="0"/>
              <a:t> The </a:t>
            </a:r>
            <a:r>
              <a:rPr lang="en-US" sz="2800" b="1" u="sng" dirty="0">
                <a:solidFill>
                  <a:srgbClr val="00B050"/>
                </a:solidFill>
              </a:rPr>
              <a:t>Krebs cycle in the matrix of the mitochondria </a:t>
            </a:r>
            <a:r>
              <a:rPr lang="en-US" sz="2800" b="1" dirty="0">
                <a:solidFill>
                  <a:srgbClr val="00B050"/>
                </a:solidFill>
              </a:rPr>
              <a:t>produces </a:t>
            </a:r>
            <a:r>
              <a:rPr lang="en-US" sz="2800" b="1" u="sng" dirty="0">
                <a:solidFill>
                  <a:schemeClr val="accent2"/>
                </a:solidFill>
              </a:rPr>
              <a:t>two ATP </a:t>
            </a:r>
            <a:r>
              <a:rPr lang="en-US" sz="2800" b="1" dirty="0">
                <a:solidFill>
                  <a:srgbClr val="00B050"/>
                </a:solidFill>
              </a:rPr>
              <a:t>per glucose.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</a:rPr>
              <a:t>c.</a:t>
            </a:r>
            <a:r>
              <a:rPr lang="en-US" sz="2800" dirty="0"/>
              <a:t> Total of </a:t>
            </a:r>
            <a:r>
              <a:rPr lang="en-US" sz="2800" u="sng" dirty="0"/>
              <a:t>four ATP </a:t>
            </a:r>
            <a:r>
              <a:rPr lang="en-US" sz="2800" dirty="0"/>
              <a:t>are formed outside of the electron transport system. </a:t>
            </a:r>
          </a:p>
          <a:p>
            <a:pPr algn="l" rtl="0"/>
            <a:r>
              <a:rPr lang="en-US" sz="2800" b="1" dirty="0"/>
              <a:t>2.</a:t>
            </a:r>
            <a:r>
              <a:rPr lang="en-US" sz="2800" dirty="0"/>
              <a:t> Oxidative Phosphorylation: Great Yield 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a.</a:t>
            </a:r>
            <a:r>
              <a:rPr lang="en-US" sz="2800" dirty="0"/>
              <a:t> Most ATP is produced by the electron transport system.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b.</a:t>
            </a:r>
            <a:r>
              <a:rPr lang="en-US" sz="2800" dirty="0"/>
              <a:t> Per glucose, 10 NADH and two FADH2 molecules provide electrons and H+ ions to electron transport system.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c.</a:t>
            </a:r>
            <a:r>
              <a:rPr lang="en-US" sz="2800" dirty="0"/>
              <a:t> For each NADH formed within the mitochondrion, </a:t>
            </a:r>
            <a:r>
              <a:rPr lang="en-US" sz="2800" b="1" dirty="0">
                <a:solidFill>
                  <a:srgbClr val="00B0F0"/>
                </a:solidFill>
              </a:rPr>
              <a:t>three ATP are produced.</a:t>
            </a:r>
          </a:p>
        </p:txBody>
      </p:sp>
    </p:spTree>
    <p:extLst>
      <p:ext uri="{BB962C8B-B14F-4D97-AF65-F5344CB8AC3E}">
        <p14:creationId xmlns:p14="http://schemas.microsoft.com/office/powerpoint/2010/main" val="913584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864096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/>
              <a:t>Metabolic Pool and Biosynthesis :</a:t>
            </a:r>
          </a:p>
          <a:p>
            <a:pPr algn="l" rtl="0"/>
            <a:r>
              <a:rPr lang="en-US" sz="2400" b="1" dirty="0">
                <a:solidFill>
                  <a:srgbClr val="FF0000"/>
                </a:solidFill>
              </a:rPr>
              <a:t>A. Reactions Can be </a:t>
            </a:r>
            <a:r>
              <a:rPr lang="en-US" sz="2400" b="1" dirty="0" err="1">
                <a:solidFill>
                  <a:srgbClr val="FF0000"/>
                </a:solidFill>
              </a:rPr>
              <a:t>Degradative</a:t>
            </a:r>
            <a:r>
              <a:rPr lang="en-US" sz="2400" b="1" dirty="0">
                <a:solidFill>
                  <a:srgbClr val="FF0000"/>
                </a:solidFill>
              </a:rPr>
              <a:t> or Synthetic.</a:t>
            </a:r>
          </a:p>
          <a:p>
            <a:pPr algn="l" rtl="0"/>
            <a:r>
              <a:rPr lang="en-US" sz="2000" b="1" dirty="0"/>
              <a:t>1.</a:t>
            </a:r>
            <a:r>
              <a:rPr lang="en-US" sz="2000" dirty="0"/>
              <a:t> </a:t>
            </a:r>
            <a:r>
              <a:rPr lang="en-US" sz="2000" dirty="0" err="1"/>
              <a:t>Degradative</a:t>
            </a:r>
            <a:r>
              <a:rPr lang="en-US" sz="2000" dirty="0"/>
              <a:t> reactions participate in </a:t>
            </a:r>
            <a:r>
              <a:rPr lang="en-US" sz="2000" b="1" u="sng" dirty="0">
                <a:solidFill>
                  <a:schemeClr val="tx2"/>
                </a:solidFill>
              </a:rPr>
              <a:t>catabolism</a:t>
            </a:r>
            <a:r>
              <a:rPr lang="en-US" sz="2000" dirty="0"/>
              <a:t> and break down molecules; they tend to be </a:t>
            </a:r>
            <a:r>
              <a:rPr lang="en-US" sz="2400" b="1" dirty="0">
                <a:solidFill>
                  <a:srgbClr val="0070C0"/>
                </a:solidFill>
              </a:rPr>
              <a:t>exergonic</a:t>
            </a:r>
            <a:r>
              <a:rPr lang="en-US" sz="2400" dirty="0"/>
              <a:t>. </a:t>
            </a:r>
            <a:endParaRPr lang="en-US" sz="2000" dirty="0"/>
          </a:p>
          <a:p>
            <a:pPr algn="l" rtl="0"/>
            <a:r>
              <a:rPr lang="en-US" sz="2000" b="1" dirty="0"/>
              <a:t>2.</a:t>
            </a:r>
            <a:r>
              <a:rPr lang="en-US" sz="2000" dirty="0"/>
              <a:t> Synthetic reactions participate in </a:t>
            </a:r>
            <a:r>
              <a:rPr lang="en-US" sz="2000" b="1" u="sng" dirty="0">
                <a:solidFill>
                  <a:srgbClr val="00B050"/>
                </a:solidFill>
              </a:rPr>
              <a:t>anabolism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and build molecules; they tend to be </a:t>
            </a:r>
            <a:r>
              <a:rPr lang="en-US" sz="2400" b="1" dirty="0">
                <a:solidFill>
                  <a:srgbClr val="00B050"/>
                </a:solidFill>
              </a:rPr>
              <a:t>endergonic</a:t>
            </a:r>
            <a:r>
              <a:rPr lang="en-US" sz="2400" dirty="0"/>
              <a:t>.</a:t>
            </a:r>
            <a:endParaRPr lang="en-US" sz="2000" dirty="0"/>
          </a:p>
          <a:p>
            <a:pPr algn="l" rtl="0"/>
            <a:r>
              <a:rPr lang="en-US" sz="2400" b="1" dirty="0">
                <a:solidFill>
                  <a:srgbClr val="FF0000"/>
                </a:solidFill>
              </a:rPr>
              <a:t>B. Catabolism: Breaking Down :</a:t>
            </a:r>
          </a:p>
          <a:p>
            <a:pPr algn="l" rtl="0"/>
            <a:r>
              <a:rPr lang="en-US" sz="2000" b="1" dirty="0"/>
              <a:t>1.</a:t>
            </a:r>
            <a:r>
              <a:rPr lang="en-US" sz="2000" dirty="0"/>
              <a:t> Just as glucose was broken down in cellular respiration, other molecules undergo catabolism.</a:t>
            </a:r>
          </a:p>
          <a:p>
            <a:pPr algn="l" rtl="0"/>
            <a:r>
              <a:rPr lang="en-US" sz="2000" b="1" dirty="0"/>
              <a:t>2.</a:t>
            </a:r>
            <a:r>
              <a:rPr lang="en-US" sz="2000" dirty="0"/>
              <a:t> Fat breaks down into glycerol and three fatty acids.</a:t>
            </a:r>
          </a:p>
          <a:p>
            <a:pPr algn="l" rtl="0"/>
            <a:r>
              <a:rPr lang="en-US" sz="2000" dirty="0"/>
              <a:t>a. Glycerol is converted to PGAL, a metabolite in glycolysis.</a:t>
            </a:r>
          </a:p>
          <a:p>
            <a:pPr algn="l" rtl="0"/>
            <a:r>
              <a:rPr lang="en-US" sz="2000" dirty="0"/>
              <a:t>b. An 18-carbon fatty acid is converted to nine acetyl-CoA molecules that enter the Krebs cycle. </a:t>
            </a:r>
          </a:p>
          <a:p>
            <a:pPr algn="l" rtl="0"/>
            <a:r>
              <a:rPr lang="en-US" sz="2000" dirty="0"/>
              <a:t>c.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Respiration of fat products can produce 109 ATP molecules; fats are efficient form of stored energy.</a:t>
            </a:r>
          </a:p>
          <a:p>
            <a:pPr algn="l" rtl="0"/>
            <a:r>
              <a:rPr lang="en-US" sz="2000" b="1" dirty="0"/>
              <a:t>3.</a:t>
            </a:r>
            <a:r>
              <a:rPr lang="en-US" sz="2000" dirty="0"/>
              <a:t> Amino acids break down into carbon chains and amino groups.</a:t>
            </a:r>
          </a:p>
          <a:p>
            <a:pPr algn="l" rtl="0"/>
            <a:r>
              <a:rPr lang="en-US" sz="2000" dirty="0"/>
              <a:t>a. Hydrolysis of proteins results in amino acids.</a:t>
            </a:r>
          </a:p>
          <a:p>
            <a:pPr algn="l" rtl="0"/>
            <a:r>
              <a:rPr lang="en-US" sz="2000" dirty="0"/>
              <a:t>b. R-group size determines whether carbon chain is oxidized in glycolysis or the Krebs cycle. </a:t>
            </a:r>
          </a:p>
        </p:txBody>
      </p:sp>
    </p:spTree>
    <p:extLst>
      <p:ext uri="{BB962C8B-B14F-4D97-AF65-F5344CB8AC3E}">
        <p14:creationId xmlns:p14="http://schemas.microsoft.com/office/powerpoint/2010/main" val="929680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>
                <a:solidFill>
                  <a:srgbClr val="FF0000"/>
                </a:solidFill>
              </a:rPr>
              <a:t>C. Anabolism: Building Up</a:t>
            </a:r>
          </a:p>
          <a:p>
            <a:pPr algn="just" rtl="0"/>
            <a:r>
              <a:rPr lang="en-US" sz="2800" b="1" dirty="0"/>
              <a:t>1.</a:t>
            </a:r>
            <a:r>
              <a:rPr lang="en-US" sz="2800" dirty="0"/>
              <a:t> ATP produced during catabolism drives anabolism.</a:t>
            </a:r>
          </a:p>
          <a:p>
            <a:pPr algn="just" rtl="0"/>
            <a:r>
              <a:rPr lang="en-US" sz="2800" b="1" dirty="0"/>
              <a:t>2.</a:t>
            </a:r>
            <a:r>
              <a:rPr lang="en-US" sz="2800" dirty="0"/>
              <a:t> Substrates making up pathways can be used as starting materials for synthetic reactions.</a:t>
            </a:r>
          </a:p>
          <a:p>
            <a:pPr algn="just" rtl="0"/>
            <a:r>
              <a:rPr lang="en-US" sz="2800" b="1" dirty="0"/>
              <a:t>3.</a:t>
            </a:r>
            <a:r>
              <a:rPr lang="en-US" sz="2800" dirty="0"/>
              <a:t> Molecules used for biosynthesis constitute metabolic pool.</a:t>
            </a:r>
          </a:p>
          <a:p>
            <a:pPr algn="just" rtl="0"/>
            <a:r>
              <a:rPr lang="en-US" sz="2800" b="1" dirty="0"/>
              <a:t>4.</a:t>
            </a:r>
            <a:r>
              <a:rPr lang="en-US" sz="2800" dirty="0"/>
              <a:t> Carbohydrates can result in fat synthesis: PGAL converts to glycerol, acetyl groups join to form fatty acids.</a:t>
            </a:r>
          </a:p>
          <a:p>
            <a:pPr algn="just" rtl="0"/>
            <a:r>
              <a:rPr lang="en-US" sz="2800" b="1" dirty="0"/>
              <a:t>5.</a:t>
            </a:r>
            <a:r>
              <a:rPr lang="en-US" sz="2800" dirty="0"/>
              <a:t> Some metabolites can be converted to amino acids by transamination, transfer of an amino acid group to an organic acid.</a:t>
            </a:r>
          </a:p>
          <a:p>
            <a:pPr algn="just" rtl="0"/>
            <a:r>
              <a:rPr lang="en-US" sz="2800" b="1" dirty="0"/>
              <a:t>6.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Plants</a:t>
            </a:r>
            <a:r>
              <a:rPr lang="en-US" sz="2800" dirty="0"/>
              <a:t> synthesize </a:t>
            </a:r>
            <a:r>
              <a:rPr lang="en-US" sz="2800" u="sng" dirty="0"/>
              <a:t>all amino acids </a:t>
            </a:r>
            <a:r>
              <a:rPr lang="en-US" sz="2800" dirty="0"/>
              <a:t>they need; </a:t>
            </a:r>
            <a:r>
              <a:rPr lang="en-US" sz="2800" dirty="0">
                <a:solidFill>
                  <a:srgbClr val="00B050"/>
                </a:solidFill>
              </a:rPr>
              <a:t>animals</a:t>
            </a:r>
            <a:r>
              <a:rPr lang="en-US" sz="2800" dirty="0"/>
              <a:t> lack some enzymes needed to make </a:t>
            </a:r>
            <a:r>
              <a:rPr lang="en-US" sz="2800" u="sng" dirty="0"/>
              <a:t>some amino acids</a:t>
            </a:r>
            <a:r>
              <a:rPr lang="en-US" sz="2800" dirty="0"/>
              <a:t>. </a:t>
            </a:r>
          </a:p>
          <a:p>
            <a:pPr algn="just" rtl="0"/>
            <a:r>
              <a:rPr lang="en-US" sz="2800" b="1" dirty="0"/>
              <a:t>7.</a:t>
            </a:r>
            <a:r>
              <a:rPr lang="en-US" sz="2800" dirty="0"/>
              <a:t> </a:t>
            </a:r>
            <a:r>
              <a:rPr lang="en-US" sz="2800" u="sng" dirty="0"/>
              <a:t>Humans</a:t>
            </a:r>
            <a:r>
              <a:rPr lang="en-US" sz="2800" dirty="0"/>
              <a:t> synthesize 11 of 20 amino acids; remaining 9 essential amino acids must be provided by </a:t>
            </a:r>
            <a:r>
              <a:rPr lang="en-US" sz="2800" dirty="0">
                <a:solidFill>
                  <a:srgbClr val="FF0000"/>
                </a:solidFill>
              </a:rPr>
              <a:t>diet.</a:t>
            </a:r>
          </a:p>
        </p:txBody>
      </p:sp>
    </p:spTree>
    <p:extLst>
      <p:ext uri="{BB962C8B-B14F-4D97-AF65-F5344CB8AC3E}">
        <p14:creationId xmlns:p14="http://schemas.microsoft.com/office/powerpoint/2010/main" val="945692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1"/>
            <a:ext cx="89644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Fermentation :</a:t>
            </a:r>
            <a:endParaRPr lang="en-US" b="1" dirty="0">
              <a:solidFill>
                <a:srgbClr val="FF0000"/>
              </a:solidFill>
            </a:endParaRPr>
          </a:p>
          <a:p>
            <a:pPr algn="l" rtl="0"/>
            <a:r>
              <a:rPr lang="en-US" sz="2400" b="1" dirty="0">
                <a:solidFill>
                  <a:srgbClr val="00B050"/>
                </a:solidFill>
              </a:rPr>
              <a:t>A. Cellular Respiration Includes Fermentation</a:t>
            </a:r>
          </a:p>
          <a:p>
            <a:pPr algn="l" rtl="0"/>
            <a:r>
              <a:rPr lang="en-US" sz="2400" b="1" dirty="0"/>
              <a:t>1.</a:t>
            </a:r>
            <a:r>
              <a:rPr lang="en-US" sz="2400" dirty="0"/>
              <a:t> Fermentation consists of glycolysis plus reduction of pyruvate to either lactate or alcohol and CO2.</a:t>
            </a:r>
          </a:p>
          <a:p>
            <a:pPr algn="l" rtl="0"/>
            <a:r>
              <a:rPr lang="en-US" sz="2400" b="1" dirty="0"/>
              <a:t>2.</a:t>
            </a:r>
            <a:r>
              <a:rPr lang="en-US" sz="2400" dirty="0"/>
              <a:t> NADH passes its electrons to pyruvate instead of to an electron transport system; NAD+ is then free to return and pick up more electrons during earlier reactions of glycolysis.</a:t>
            </a:r>
          </a:p>
          <a:p>
            <a:pPr algn="l" rtl="0"/>
            <a:r>
              <a:rPr lang="en-US" sz="2400" b="1" dirty="0"/>
              <a:t>3.</a:t>
            </a:r>
            <a:r>
              <a:rPr lang="en-US" sz="2400" dirty="0"/>
              <a:t> Examples :</a:t>
            </a:r>
          </a:p>
          <a:p>
            <a:pPr algn="l" rtl="0"/>
            <a:r>
              <a:rPr lang="en-US" sz="2400" b="1" dirty="0">
                <a:solidFill>
                  <a:schemeClr val="accent2"/>
                </a:solidFill>
              </a:rPr>
              <a:t>a.</a:t>
            </a:r>
            <a:r>
              <a:rPr lang="en-US" sz="2400" dirty="0"/>
              <a:t> Anaerobic bacteria produce </a:t>
            </a:r>
            <a:r>
              <a:rPr lang="en-US" sz="2400" b="1" dirty="0"/>
              <a:t>lactic acid </a:t>
            </a:r>
            <a:r>
              <a:rPr lang="en-US" sz="2400" dirty="0"/>
              <a:t>when we manufacture some cheeses. </a:t>
            </a:r>
          </a:p>
          <a:p>
            <a:pPr algn="l" rtl="0"/>
            <a:r>
              <a:rPr lang="en-US" sz="2400" b="1" dirty="0">
                <a:solidFill>
                  <a:schemeClr val="accent2"/>
                </a:solidFill>
              </a:rPr>
              <a:t>b.</a:t>
            </a:r>
            <a:r>
              <a:rPr lang="en-US" sz="2400" dirty="0"/>
              <a:t> Anaerobic bacteria produce industrial chemicals: </a:t>
            </a:r>
            <a:r>
              <a:rPr lang="en-US" sz="2400" b="1" dirty="0"/>
              <a:t>isopropanol, butyric acid, propionic acid, and acetic acid.</a:t>
            </a:r>
          </a:p>
          <a:p>
            <a:pPr algn="l" rtl="0"/>
            <a:r>
              <a:rPr lang="en-US" sz="2400" b="1" dirty="0">
                <a:solidFill>
                  <a:schemeClr val="accent2"/>
                </a:solidFill>
              </a:rPr>
              <a:t>c. </a:t>
            </a:r>
            <a:r>
              <a:rPr lang="en-US" sz="2400" dirty="0"/>
              <a:t>Yeasts use CO2 to make bread rise, produce alcohol in winemaking. </a:t>
            </a:r>
          </a:p>
          <a:p>
            <a:pPr algn="l" rtl="0"/>
            <a:r>
              <a:rPr lang="en-US" sz="2400" b="1" dirty="0">
                <a:solidFill>
                  <a:schemeClr val="accent2"/>
                </a:solidFill>
              </a:rPr>
              <a:t>d.</a:t>
            </a:r>
            <a:r>
              <a:rPr lang="en-US" sz="2400" dirty="0"/>
              <a:t> Animals reduce pyruvate to lactate when it is produced faster than it can be oxidized by Krebs cycle.</a:t>
            </a:r>
          </a:p>
        </p:txBody>
      </p:sp>
    </p:spTree>
    <p:extLst>
      <p:ext uri="{BB962C8B-B14F-4D97-AF65-F5344CB8AC3E}">
        <p14:creationId xmlns:p14="http://schemas.microsoft.com/office/powerpoint/2010/main" val="4214535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00B050"/>
                </a:solidFill>
              </a:rPr>
              <a:t>B. Advantages and Disadvantages of Fermentation</a:t>
            </a:r>
          </a:p>
          <a:p>
            <a:pPr algn="l" rtl="0"/>
            <a:r>
              <a:rPr lang="en-US" sz="3200" b="1" dirty="0"/>
              <a:t>1.</a:t>
            </a:r>
            <a:r>
              <a:rPr lang="en-US" sz="3200" dirty="0"/>
              <a:t> Despite low yield of two ATP molecules, fermentation provides quick burst of ATP energy for </a:t>
            </a:r>
            <a:r>
              <a:rPr lang="en-US" sz="3200" b="1" dirty="0"/>
              <a:t>muscular activity</a:t>
            </a:r>
            <a:r>
              <a:rPr lang="en-US" sz="3200" dirty="0"/>
              <a:t>.</a:t>
            </a:r>
          </a:p>
          <a:p>
            <a:pPr algn="l" rtl="0"/>
            <a:r>
              <a:rPr lang="en-US" sz="3200" b="1" dirty="0"/>
              <a:t>2.</a:t>
            </a:r>
            <a:r>
              <a:rPr lang="en-US" sz="3200" dirty="0"/>
              <a:t> Disadvantage is that lactate is </a:t>
            </a:r>
            <a:r>
              <a:rPr lang="en-US" sz="3200" u="sng" dirty="0"/>
              <a:t>toxic</a:t>
            </a:r>
            <a:r>
              <a:rPr lang="en-US" sz="3200" dirty="0"/>
              <a:t> to cells.</a:t>
            </a:r>
          </a:p>
          <a:p>
            <a:pPr algn="l" rtl="0"/>
            <a:r>
              <a:rPr lang="en-US" sz="3200" b="1" dirty="0">
                <a:solidFill>
                  <a:schemeClr val="accent2"/>
                </a:solidFill>
              </a:rPr>
              <a:t>a.</a:t>
            </a:r>
            <a:r>
              <a:rPr lang="en-US" sz="3200" dirty="0"/>
              <a:t> When blood cannot remove all lactate from muscles, lactate changes pH and causes muscles to </a:t>
            </a:r>
            <a:r>
              <a:rPr lang="en-US" sz="3200" b="1" dirty="0">
                <a:solidFill>
                  <a:srgbClr val="FF0000"/>
                </a:solidFill>
              </a:rPr>
              <a:t>fatigue</a:t>
            </a:r>
            <a:r>
              <a:rPr lang="en-US" sz="3200" dirty="0"/>
              <a:t>. </a:t>
            </a:r>
          </a:p>
          <a:p>
            <a:pPr algn="l" rtl="0"/>
            <a:r>
              <a:rPr lang="en-US" sz="3200" b="1" dirty="0">
                <a:solidFill>
                  <a:schemeClr val="accent2"/>
                </a:solidFill>
              </a:rPr>
              <a:t>b.</a:t>
            </a:r>
            <a:r>
              <a:rPr lang="en-US" sz="3200" dirty="0"/>
              <a:t> Individual is in </a:t>
            </a:r>
            <a:r>
              <a:rPr lang="en-US" sz="3200" b="1" dirty="0"/>
              <a:t>oxygen debt </a:t>
            </a:r>
            <a:r>
              <a:rPr lang="en-US" sz="3200" dirty="0"/>
              <a:t>because oxygen is still needed after exercising.</a:t>
            </a:r>
          </a:p>
          <a:p>
            <a:pPr algn="l" rtl="0"/>
            <a:r>
              <a:rPr lang="en-US" sz="3200" b="1" dirty="0">
                <a:solidFill>
                  <a:schemeClr val="accent2"/>
                </a:solidFill>
              </a:rPr>
              <a:t>c.</a:t>
            </a:r>
            <a:r>
              <a:rPr lang="en-US" sz="3200" dirty="0"/>
              <a:t> Recovery occurs after </a:t>
            </a:r>
            <a:r>
              <a:rPr lang="en-US" sz="3200" u="sng" dirty="0"/>
              <a:t>lactate</a:t>
            </a:r>
            <a:r>
              <a:rPr lang="en-US" sz="3200" dirty="0"/>
              <a:t> is sent to liver, converted into </a:t>
            </a:r>
            <a:r>
              <a:rPr lang="en-US" sz="3200" u="sng" dirty="0"/>
              <a:t>pyruvate</a:t>
            </a:r>
            <a:r>
              <a:rPr lang="en-US" sz="3200" dirty="0"/>
              <a:t>; then respired or converted into glucose.</a:t>
            </a:r>
          </a:p>
        </p:txBody>
      </p:sp>
    </p:spTree>
    <p:extLst>
      <p:ext uri="{BB962C8B-B14F-4D97-AF65-F5344CB8AC3E}">
        <p14:creationId xmlns:p14="http://schemas.microsoft.com/office/powerpoint/2010/main" val="9648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400600"/>
          </a:xfrm>
        </p:spPr>
        <p:txBody>
          <a:bodyPr>
            <a:normAutofit/>
          </a:bodyPr>
          <a:lstStyle/>
          <a:p>
            <a:pPr marL="457200" algn="l" rtl="0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>
                <a:solidFill>
                  <a:schemeClr val="accent1"/>
                </a:solidFill>
                <a:latin typeface="New Rommance "/>
              </a:rPr>
              <a:t>A. Cellular Respiration</a:t>
            </a:r>
            <a:endParaRPr lang="ar-IQ" sz="6000" b="1" dirty="0">
              <a:solidFill>
                <a:schemeClr val="accent1"/>
              </a:solidFill>
              <a:latin typeface="New Rommance "/>
            </a:endParaRPr>
          </a:p>
        </p:txBody>
      </p:sp>
    </p:spTree>
    <p:extLst>
      <p:ext uri="{BB962C8B-B14F-4D97-AF65-F5344CB8AC3E}">
        <p14:creationId xmlns:p14="http://schemas.microsoft.com/office/powerpoint/2010/main" val="875579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78497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C. How Efficient Is Fermentation?</a:t>
            </a:r>
          </a:p>
          <a:p>
            <a:pPr algn="l" rtl="0"/>
            <a:r>
              <a:rPr lang="en-US" sz="4000" b="1" dirty="0"/>
              <a:t>1.</a:t>
            </a:r>
            <a:r>
              <a:rPr lang="en-US" sz="4000" dirty="0"/>
              <a:t> </a:t>
            </a:r>
            <a:r>
              <a:rPr lang="en-US" sz="4000" u="sng" dirty="0"/>
              <a:t>Two ATP </a:t>
            </a:r>
            <a:r>
              <a:rPr lang="en-US" sz="4000" dirty="0"/>
              <a:t>produced per glucose molecule during fermentation is equivalent to </a:t>
            </a:r>
            <a:r>
              <a:rPr lang="en-US" sz="4000" u="sng" dirty="0"/>
              <a:t>14.6 kcal</a:t>
            </a:r>
            <a:r>
              <a:rPr lang="en-US" sz="4000" dirty="0"/>
              <a:t>.</a:t>
            </a:r>
          </a:p>
          <a:p>
            <a:pPr algn="l" rtl="0"/>
            <a:r>
              <a:rPr lang="en-US" sz="4000" b="1" dirty="0"/>
              <a:t>2.</a:t>
            </a:r>
            <a:r>
              <a:rPr lang="en-US" sz="4000" dirty="0"/>
              <a:t> Complete glucose breakdown to CO2 and H2O during cellular respiration results in </a:t>
            </a:r>
            <a:r>
              <a:rPr lang="en-US" sz="4000" u="sng" dirty="0"/>
              <a:t>686 kcal</a:t>
            </a:r>
            <a:r>
              <a:rPr lang="en-US" sz="4000" dirty="0"/>
              <a:t>. of energy.</a:t>
            </a:r>
          </a:p>
          <a:p>
            <a:pPr algn="l" rtl="0"/>
            <a:r>
              <a:rPr lang="en-US" sz="4000" b="1" dirty="0"/>
              <a:t>3.</a:t>
            </a:r>
            <a:r>
              <a:rPr lang="en-US" sz="4000" dirty="0"/>
              <a:t> Efficiency for fermentation is </a:t>
            </a:r>
            <a:r>
              <a:rPr lang="en-US" sz="4000" dirty="0">
                <a:solidFill>
                  <a:srgbClr val="C00000"/>
                </a:solidFill>
              </a:rPr>
              <a:t>14.6/686</a:t>
            </a:r>
            <a:r>
              <a:rPr lang="en-US" sz="4000" dirty="0"/>
              <a:t> or about </a:t>
            </a:r>
            <a:r>
              <a:rPr lang="en-US" sz="4000" b="1" u="sng" dirty="0">
                <a:solidFill>
                  <a:srgbClr val="C00000"/>
                </a:solidFill>
              </a:rPr>
              <a:t>2.1%</a:t>
            </a:r>
            <a:r>
              <a:rPr lang="en-US" sz="4000" dirty="0"/>
              <a:t>; much less than complete breakdown of glucose.</a:t>
            </a:r>
          </a:p>
          <a:p>
            <a:pPr algn="l" rt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2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3808" y="2348880"/>
            <a:ext cx="2824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GOOD    LUCK</a:t>
            </a:r>
          </a:p>
        </p:txBody>
      </p:sp>
    </p:spTree>
    <p:extLst>
      <p:ext uri="{BB962C8B-B14F-4D97-AF65-F5344CB8AC3E}">
        <p14:creationId xmlns:p14="http://schemas.microsoft.com/office/powerpoint/2010/main" val="1385210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54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765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642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926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665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5703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23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49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063" y="476672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>
                <a:solidFill>
                  <a:srgbClr val="FF0000"/>
                </a:solidFill>
              </a:rPr>
              <a:t>A. Cellular Respiration:</a:t>
            </a:r>
            <a:endParaRPr lang="en-US" sz="3600" b="1" dirty="0">
              <a:solidFill>
                <a:srgbClr val="FF0000"/>
              </a:solidFill>
            </a:endParaRPr>
          </a:p>
          <a:p>
            <a:pPr algn="just" rtl="0"/>
            <a:r>
              <a:rPr lang="en-US" sz="2400" b="1" dirty="0">
                <a:solidFill>
                  <a:srgbClr val="00B050"/>
                </a:solidFill>
              </a:rPr>
              <a:t>1</a:t>
            </a:r>
            <a:r>
              <a:rPr lang="en-US" sz="2800" b="1" dirty="0">
                <a:solidFill>
                  <a:srgbClr val="00B050"/>
                </a:solidFill>
              </a:rPr>
              <a:t>.</a:t>
            </a:r>
            <a:r>
              <a:rPr lang="en-US" sz="2800" b="1" dirty="0"/>
              <a:t> </a:t>
            </a:r>
            <a:r>
              <a:rPr lang="en-US" sz="2800" dirty="0"/>
              <a:t>Cellular respiration includes the various metabolic pathways that break down carbohydrates and other metabolites and build up </a:t>
            </a:r>
            <a:r>
              <a:rPr lang="en-US" sz="2800" u="sng" dirty="0"/>
              <a:t>ATP.</a:t>
            </a:r>
            <a:r>
              <a:rPr lang="en-US" sz="2800" dirty="0"/>
              <a:t> .</a:t>
            </a:r>
          </a:p>
          <a:p>
            <a:pPr algn="just" rtl="0"/>
            <a:r>
              <a:rPr lang="en-US" sz="2800" b="1" dirty="0">
                <a:solidFill>
                  <a:srgbClr val="00B050"/>
                </a:solidFill>
              </a:rPr>
              <a:t>2. </a:t>
            </a:r>
            <a:r>
              <a:rPr lang="en-US" sz="2800" dirty="0"/>
              <a:t>Aerobic respiration begins with glucose and ends with CO</a:t>
            </a:r>
            <a:r>
              <a:rPr lang="en-US" dirty="0"/>
              <a:t>2</a:t>
            </a:r>
            <a:r>
              <a:rPr lang="en-US" sz="2800" dirty="0"/>
              <a:t> and H</a:t>
            </a:r>
            <a:r>
              <a:rPr lang="en-US" dirty="0"/>
              <a:t>2</a:t>
            </a:r>
            <a:r>
              <a:rPr lang="en-US" sz="2800" dirty="0"/>
              <a:t>O. </a:t>
            </a:r>
          </a:p>
          <a:p>
            <a:pPr algn="just" rtl="0"/>
            <a:r>
              <a:rPr lang="en-US" sz="2800" b="1" dirty="0">
                <a:solidFill>
                  <a:srgbClr val="00B050"/>
                </a:solidFill>
              </a:rPr>
              <a:t>3. </a:t>
            </a:r>
            <a:r>
              <a:rPr lang="en-US" sz="2800" dirty="0"/>
              <a:t>Overall equation for complete breakdown of glucose requires oxygen (is </a:t>
            </a:r>
            <a:r>
              <a:rPr lang="en-US" sz="2800" b="1" u="sng" dirty="0">
                <a:solidFill>
                  <a:srgbClr val="C00000"/>
                </a:solidFill>
              </a:rPr>
              <a:t>aerobic</a:t>
            </a:r>
            <a:r>
              <a:rPr lang="en-US" sz="2800" dirty="0"/>
              <a:t>):</a:t>
            </a:r>
          </a:p>
          <a:p>
            <a:pPr algn="just" rtl="0"/>
            <a:r>
              <a:rPr lang="en-US" sz="2800" dirty="0"/>
              <a:t>C</a:t>
            </a:r>
            <a:r>
              <a:rPr lang="en-US" dirty="0"/>
              <a:t>6</a:t>
            </a:r>
            <a:r>
              <a:rPr lang="en-US" sz="2800" dirty="0"/>
              <a:t>H</a:t>
            </a:r>
            <a:r>
              <a:rPr lang="en-US" dirty="0"/>
              <a:t>12</a:t>
            </a:r>
            <a:r>
              <a:rPr lang="en-US" sz="2800" dirty="0"/>
              <a:t>O</a:t>
            </a:r>
            <a:r>
              <a:rPr lang="en-US" dirty="0"/>
              <a:t>6</a:t>
            </a:r>
            <a:r>
              <a:rPr lang="en-US" sz="2800" dirty="0"/>
              <a:t> + 6 O</a:t>
            </a:r>
            <a:r>
              <a:rPr lang="en-US" dirty="0"/>
              <a:t>2</a:t>
            </a:r>
            <a:r>
              <a:rPr lang="en-US" sz="2800" dirty="0"/>
              <a:t> </a:t>
            </a:r>
            <a:r>
              <a:rPr lang="en-US" sz="2800" dirty="0">
                <a:latin typeface="Times New Roman"/>
                <a:cs typeface="Times New Roman"/>
              </a:rPr>
              <a:t>→</a:t>
            </a:r>
            <a:r>
              <a:rPr lang="en-US" sz="2800" dirty="0"/>
              <a:t> 6 CO</a:t>
            </a:r>
            <a:r>
              <a:rPr lang="en-US" dirty="0"/>
              <a:t>2</a:t>
            </a:r>
            <a:r>
              <a:rPr lang="en-US" sz="2800" dirty="0"/>
              <a:t> + 6 H</a:t>
            </a:r>
            <a:r>
              <a:rPr lang="en-US" dirty="0"/>
              <a:t>2</a:t>
            </a:r>
            <a:r>
              <a:rPr lang="en-US" sz="2800" dirty="0"/>
              <a:t>O + </a:t>
            </a:r>
            <a:r>
              <a:rPr lang="en-US" sz="2800" u="sng" dirty="0">
                <a:solidFill>
                  <a:srgbClr val="00B050"/>
                </a:solidFill>
              </a:rPr>
              <a:t>energy</a:t>
            </a:r>
          </a:p>
          <a:p>
            <a:pPr algn="just" rtl="0"/>
            <a:r>
              <a:rPr lang="en-US" sz="2800" b="1" dirty="0">
                <a:solidFill>
                  <a:srgbClr val="00B050"/>
                </a:solidFill>
              </a:rPr>
              <a:t>4. </a:t>
            </a:r>
            <a:r>
              <a:rPr lang="en-US" sz="2800" dirty="0"/>
              <a:t>Glucose is high-energy molecule; CO</a:t>
            </a:r>
            <a:r>
              <a:rPr lang="en-US" dirty="0"/>
              <a:t>2</a:t>
            </a:r>
            <a:r>
              <a:rPr lang="en-US" sz="2800" dirty="0"/>
              <a:t> and H</a:t>
            </a:r>
            <a:r>
              <a:rPr lang="en-US" dirty="0"/>
              <a:t>2</a:t>
            </a:r>
            <a:r>
              <a:rPr lang="en-US" sz="2800" dirty="0"/>
              <a:t>O are low-energy molecules; process is </a:t>
            </a:r>
            <a:r>
              <a:rPr lang="en-US" sz="2800" u="sng" dirty="0"/>
              <a:t>exergonic</a:t>
            </a:r>
            <a:r>
              <a:rPr lang="en-US" sz="2800" dirty="0"/>
              <a:t> and releases energy. </a:t>
            </a:r>
          </a:p>
          <a:p>
            <a:pPr algn="just" rtl="0"/>
            <a:r>
              <a:rPr lang="en-US" sz="2800" b="1" dirty="0">
                <a:solidFill>
                  <a:srgbClr val="00B050"/>
                </a:solidFill>
              </a:rPr>
              <a:t>5. </a:t>
            </a:r>
            <a:r>
              <a:rPr lang="en-US" sz="2800" dirty="0"/>
              <a:t>Electrons are removed from substrates and received by oxygen, combines with H+ to become water.</a:t>
            </a:r>
          </a:p>
          <a:p>
            <a:pPr algn="just" rtl="0"/>
            <a:r>
              <a:rPr lang="en-US" sz="2800" b="1" dirty="0">
                <a:solidFill>
                  <a:srgbClr val="00B050"/>
                </a:solidFill>
              </a:rPr>
              <a:t>6</a:t>
            </a:r>
            <a:r>
              <a:rPr lang="en-US" sz="2800" b="1" dirty="0"/>
              <a:t>. </a:t>
            </a:r>
            <a:r>
              <a:rPr lang="en-US" sz="2800" dirty="0"/>
              <a:t>Glucose is oxidized and </a:t>
            </a:r>
            <a:r>
              <a:rPr lang="en-US" sz="2800" u="sng" dirty="0"/>
              <a:t>O</a:t>
            </a:r>
            <a:r>
              <a:rPr lang="en-US" u="sng" dirty="0"/>
              <a:t>2</a:t>
            </a:r>
            <a:r>
              <a:rPr lang="en-US" sz="2800" dirty="0"/>
              <a:t> is reduced.</a:t>
            </a:r>
          </a:p>
        </p:txBody>
      </p:sp>
    </p:spTree>
    <p:extLst>
      <p:ext uri="{BB962C8B-B14F-4D97-AF65-F5344CB8AC3E}">
        <p14:creationId xmlns:p14="http://schemas.microsoft.com/office/powerpoint/2010/main" val="1778894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528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0322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26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3700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910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2132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3134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7287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20706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155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b="1" dirty="0">
                <a:solidFill>
                  <a:srgbClr val="00B050"/>
                </a:solidFill>
              </a:rPr>
              <a:t>7.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/>
              <a:t>Buildup of ATP is an </a:t>
            </a:r>
            <a:r>
              <a:rPr lang="en-US" sz="3600" u="sng" dirty="0"/>
              <a:t>endergonic reaction </a:t>
            </a:r>
            <a:r>
              <a:rPr lang="en-US" sz="3600" dirty="0"/>
              <a:t>that requires </a:t>
            </a:r>
            <a:r>
              <a:rPr lang="en-US" sz="3600" dirty="0">
                <a:solidFill>
                  <a:srgbClr val="C00000"/>
                </a:solidFill>
              </a:rPr>
              <a:t>energy.</a:t>
            </a:r>
            <a:endParaRPr lang="en-US" sz="4400" dirty="0">
              <a:solidFill>
                <a:srgbClr val="C00000"/>
              </a:solidFill>
            </a:endParaRPr>
          </a:p>
          <a:p>
            <a:pPr algn="l" rtl="0"/>
            <a:r>
              <a:rPr lang="en-US" sz="3600" b="1" dirty="0">
                <a:solidFill>
                  <a:srgbClr val="00B050"/>
                </a:solidFill>
              </a:rPr>
              <a:t>8.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/>
              <a:t>Pathways of aerobic respiration allow energy in glucose to be released slowly; ATP is produced gradually.</a:t>
            </a:r>
          </a:p>
          <a:p>
            <a:pPr algn="l" rtl="0"/>
            <a:r>
              <a:rPr lang="en-US" sz="3600" b="1" dirty="0">
                <a:solidFill>
                  <a:srgbClr val="00B050"/>
                </a:solidFill>
              </a:rPr>
              <a:t>9.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/>
              <a:t>Rapid breakdown of glucose would lose most energy as </a:t>
            </a:r>
            <a:r>
              <a:rPr lang="en-US" sz="3600" u="sng" dirty="0"/>
              <a:t>nonusable heat.</a:t>
            </a:r>
          </a:p>
          <a:p>
            <a:pPr algn="l" rtl="0"/>
            <a:r>
              <a:rPr lang="en-US" sz="3600" b="1" dirty="0">
                <a:solidFill>
                  <a:srgbClr val="00B050"/>
                </a:solidFill>
              </a:rPr>
              <a:t>10. </a:t>
            </a:r>
            <a:r>
              <a:rPr lang="en-US" sz="3600" dirty="0"/>
              <a:t>Breakdown of glucose yields synthesis of </a:t>
            </a:r>
            <a:r>
              <a:rPr lang="en-US" sz="3600" u="sng" dirty="0"/>
              <a:t>36</a:t>
            </a:r>
            <a:r>
              <a:rPr lang="en-US" sz="3600" dirty="0"/>
              <a:t> ATP; this preserves 40% of energy available in glucose</a:t>
            </a:r>
          </a:p>
        </p:txBody>
      </p:sp>
    </p:spTree>
    <p:extLst>
      <p:ext uri="{BB962C8B-B14F-4D97-AF65-F5344CB8AC3E}">
        <p14:creationId xmlns:p14="http://schemas.microsoft.com/office/powerpoint/2010/main" val="34274008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6864" cy="1830065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326624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9813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08993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4568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1161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4506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260648"/>
            <a:ext cx="6984776" cy="5768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C. Microscopy of Today</a:t>
            </a:r>
            <a:endParaRPr lang="en-US" sz="1600" dirty="0">
              <a:solidFill>
                <a:srgbClr val="FF0000"/>
              </a:solidFill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1.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Bright-field microscope</a:t>
            </a:r>
            <a:r>
              <a:rPr lang="en-US" dirty="0">
                <a:latin typeface="Times New Roman"/>
                <a:ea typeface="Times New Roman"/>
                <a:cs typeface="Arial"/>
              </a:rPr>
              <a:t> uses light rays focused by glass lenses.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2.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Transmission electron microscope</a:t>
            </a:r>
            <a:r>
              <a:rPr lang="en-US" dirty="0">
                <a:latin typeface="Times New Roman"/>
                <a:ea typeface="Times New Roman"/>
                <a:cs typeface="Arial"/>
              </a:rPr>
              <a:t> (TEM) uses electrons passing through specimen; focused by magnets.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3.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Scanning electron microscope </a:t>
            </a:r>
            <a:r>
              <a:rPr lang="en-US" dirty="0">
                <a:latin typeface="Times New Roman"/>
                <a:ea typeface="Times New Roman"/>
                <a:cs typeface="Arial"/>
              </a:rPr>
              <a:t>(SEM) uses electrons scanned across metal-coated specimen.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4.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Magnification</a:t>
            </a:r>
            <a:r>
              <a:rPr lang="en-US" dirty="0">
                <a:latin typeface="Times New Roman"/>
                <a:ea typeface="Times New Roman"/>
                <a:cs typeface="Arial"/>
              </a:rPr>
              <a:t> is function of wavelengths; shorter wavelengths of electrons allow greater magnification.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5.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Resolution</a:t>
            </a:r>
            <a:r>
              <a:rPr lang="en-US" dirty="0">
                <a:latin typeface="Times New Roman"/>
                <a:ea typeface="Times New Roman"/>
                <a:cs typeface="Arial"/>
              </a:rPr>
              <a:t> is minimum distance between two objects before they are seen as one larger object.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6.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Immunofluorescence microscopy</a:t>
            </a:r>
            <a:r>
              <a:rPr lang="en-US" dirty="0">
                <a:latin typeface="Times New Roman"/>
                <a:ea typeface="Times New Roman"/>
                <a:cs typeface="Arial"/>
              </a:rPr>
              <a:t> uses fluorescent antibodies to reveal proteins in cells.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7.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Confocal microscopy</a:t>
            </a:r>
            <a:r>
              <a:rPr lang="en-US" dirty="0">
                <a:latin typeface="Times New Roman"/>
                <a:ea typeface="Times New Roman"/>
                <a:cs typeface="Arial"/>
              </a:rPr>
              <a:t> uses laser beam to focus on shallow plane; forms series of optical sections.</a:t>
            </a:r>
            <a:endParaRPr lang="en-US" sz="1600" dirty="0"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13610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77080" y="116632"/>
            <a:ext cx="8659416" cy="7103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4.2. Prokaryotic Cells Are Less Complex </a:t>
            </a:r>
            <a:r>
              <a:rPr lang="en-US" sz="1600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(p. 62)</a:t>
            </a:r>
            <a:endParaRPr lang="en-US" sz="1400" dirty="0">
              <a:solidFill>
                <a:srgbClr val="FF0000"/>
              </a:solidFill>
              <a:ea typeface="Times New Roman"/>
              <a:cs typeface="Arial"/>
            </a:endParaRPr>
          </a:p>
          <a:p>
            <a:pPr marL="4572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B.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Bacteria Are prokaryotic Cells</a:t>
            </a:r>
            <a:endParaRPr lang="en-US" sz="14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1. Bacteria belong to the kingdom </a:t>
            </a:r>
            <a:r>
              <a:rPr lang="en-US" sz="1600" dirty="0" err="1">
                <a:latin typeface="Times New Roman"/>
                <a:ea typeface="Times New Roman"/>
                <a:cs typeface="Arial"/>
              </a:rPr>
              <a:t>Monera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.                                                                             2. Most are between 1-10 m in diameter, just visible with light microscopes.</a:t>
            </a:r>
            <a:endParaRPr lang="en-US" sz="14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3. Structures: [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transp. 20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]</a:t>
            </a:r>
            <a:endParaRPr lang="en-US" sz="14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a. Cell wall is composed of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peptidoglycan</a:t>
            </a:r>
            <a:r>
              <a:rPr lang="en-US" sz="1600" b="1" i="1" dirty="0">
                <a:latin typeface="Times New Roman"/>
                <a:ea typeface="Times New Roman"/>
                <a:cs typeface="Arial"/>
              </a:rPr>
              <a:t>.</a:t>
            </a:r>
            <a:endParaRPr lang="en-US" sz="14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b. Bacteria may be surrounded by a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capsule 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and/or gelatinous sheath called a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slime layer.</a:t>
            </a:r>
            <a:endParaRPr lang="en-US" sz="14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c. Motile bacteria usually have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flagella,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 which rotate like propellers to move through fluid medium.</a:t>
            </a:r>
            <a:endParaRPr lang="en-US" sz="14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d.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Fimbriae 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are short appendages that help them attach to an appropriate surface.</a:t>
            </a:r>
            <a:endParaRPr lang="en-US" sz="14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e.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 Plasma membrane 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is the outermost membrane; regulates the entrance and exit of molecules.</a:t>
            </a:r>
            <a:endParaRPr lang="en-US" sz="14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f.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Cytoplasm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 consists of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cytosol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, a semifluid medium</a:t>
            </a:r>
            <a:r>
              <a:rPr lang="en-US" sz="1600" i="1" dirty="0">
                <a:latin typeface="Times New Roman"/>
                <a:ea typeface="Times New Roman"/>
                <a:cs typeface="Arial"/>
              </a:rPr>
              <a:t>.</a:t>
            </a:r>
            <a:endParaRPr lang="en-US" sz="14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g.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Ribosomes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 are granular inclusions that coordinate synthesis of proteins.</a:t>
            </a:r>
            <a:endParaRPr lang="en-US" sz="14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h.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Nucleoid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 contains most genes in a circular DNA molecule.</a:t>
            </a:r>
            <a:endParaRPr lang="en-US" sz="14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i.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Plasmids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 are small accessory rings of DNA aside from the nucleoid.</a:t>
            </a:r>
            <a:endParaRPr lang="en-US" sz="14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Times New Roman"/>
                <a:ea typeface="Times New Roman"/>
                <a:cs typeface="Arial"/>
              </a:rPr>
              <a:t>j. </a:t>
            </a:r>
            <a:r>
              <a:rPr lang="en-US" sz="1600" b="1" dirty="0">
                <a:latin typeface="Times New Roman"/>
                <a:ea typeface="Times New Roman"/>
                <a:cs typeface="Arial"/>
              </a:rPr>
              <a:t>Thylakoids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 are flattened discs with light-sensitive pigment </a:t>
            </a:r>
            <a:r>
              <a:rPr lang="en-US" dirty="0">
                <a:latin typeface="Times New Roman"/>
                <a:ea typeface="Times New Roman"/>
                <a:cs typeface="Arial"/>
              </a:rPr>
              <a:t>molecules. </a:t>
            </a:r>
            <a:endParaRPr lang="en-US" sz="1600" dirty="0"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7994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3608" y="332656"/>
            <a:ext cx="7344816" cy="500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4.3. Eukaryotic Cells Are More Complex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(p. 6</a:t>
            </a:r>
            <a:r>
              <a:rPr lang="en-US" dirty="0">
                <a:latin typeface="Times New Roman"/>
                <a:ea typeface="Times New Roman"/>
                <a:cs typeface="Arial"/>
              </a:rPr>
              <a:t>3)</a:t>
            </a:r>
            <a:endParaRPr lang="en-US" sz="1600" dirty="0">
              <a:ea typeface="Times New Roman"/>
              <a:cs typeface="Arial"/>
            </a:endParaRPr>
          </a:p>
          <a:p>
            <a:pPr marL="4572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A. Eukaryotic Cells :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1. Include cells of organisms belonging to kingdoms other than 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Monera</a:t>
            </a:r>
            <a:r>
              <a:rPr lang="en-US" dirty="0">
                <a:latin typeface="Times New Roman"/>
                <a:ea typeface="Times New Roman"/>
                <a:cs typeface="Arial"/>
              </a:rPr>
              <a:t>.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2. Membrane-bounded nucleus houses DNA in threadlike structures called chromatin.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3. Most are between 10-100 µm in diameter, or ten to 100 times larger than prokaryotic cells.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4. Similar to prokaryotic cells, eukaryotic cells have a plasma membrane and cytoplasm including ribosomes.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5. Eukaryotic cells are more complex than prokaryotic cells, have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organelles,</a:t>
            </a:r>
            <a:r>
              <a:rPr lang="en-US" dirty="0">
                <a:latin typeface="Times New Roman"/>
                <a:ea typeface="Times New Roman"/>
                <a:cs typeface="Arial"/>
              </a:rPr>
              <a:t> including a true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nucleus,</a:t>
            </a:r>
            <a:r>
              <a:rPr lang="en-US" dirty="0">
                <a:latin typeface="Times New Roman"/>
                <a:ea typeface="Times New Roman"/>
                <a:cs typeface="Arial"/>
              </a:rPr>
              <a:t> and an 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organised</a:t>
            </a:r>
            <a:r>
              <a:rPr lang="en-US" dirty="0">
                <a:latin typeface="Times New Roman"/>
                <a:ea typeface="Times New Roman"/>
                <a:cs typeface="Arial"/>
              </a:rPr>
              <a:t> lattice of protein filaments called the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cytoskeleton.</a:t>
            </a:r>
            <a:endParaRPr lang="en-US" sz="1600" dirty="0"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81260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75656" y="0"/>
            <a:ext cx="7416824" cy="698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B. Nucleus Stores Genetic Information</a:t>
            </a:r>
            <a:endParaRPr lang="en-US" sz="1600" dirty="0">
              <a:solidFill>
                <a:srgbClr val="FF0000"/>
              </a:solidFill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1. Stores genetic information determining structure/function of cells by regulating sequences of amino acids.</a:t>
            </a:r>
            <a:endParaRPr lang="en-US" sz="1600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2. Structures (Fig. 4.6) [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transp. 23</a:t>
            </a:r>
            <a:r>
              <a:rPr lang="en-US" dirty="0">
                <a:latin typeface="Times New Roman"/>
                <a:ea typeface="Times New Roman"/>
                <a:cs typeface="Arial"/>
              </a:rPr>
              <a:t>]</a:t>
            </a:r>
            <a:endParaRPr lang="en-US" sz="16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a. Nucleus has a diameter of about 5 µm.</a:t>
            </a:r>
            <a:endParaRPr lang="en-US" sz="16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b.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Chromatin </a:t>
            </a:r>
            <a:r>
              <a:rPr lang="en-US" dirty="0">
                <a:latin typeface="Times New Roman"/>
                <a:ea typeface="Times New Roman"/>
                <a:cs typeface="Arial"/>
              </a:rPr>
              <a:t>is a threadlike material that coils into chromosomes just before cell division occurs; contains DNA, protein, and some RNA.</a:t>
            </a:r>
            <a:endParaRPr lang="en-US" sz="16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c.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Chromosomes</a:t>
            </a:r>
            <a:r>
              <a:rPr lang="en-US" dirty="0">
                <a:latin typeface="Times New Roman"/>
                <a:ea typeface="Times New Roman"/>
                <a:cs typeface="Arial"/>
              </a:rPr>
              <a:t> are rod-like structures formed during cell division; coiled or folded chromatin.</a:t>
            </a:r>
            <a:endParaRPr lang="en-US" sz="16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d.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Nucleoplasm</a:t>
            </a:r>
            <a:r>
              <a:rPr lang="en-US" dirty="0">
                <a:latin typeface="Times New Roman"/>
                <a:ea typeface="Times New Roman"/>
                <a:cs typeface="Arial"/>
              </a:rPr>
              <a:t> is semifluid medium of nucleus; has a different pH from cytosol.</a:t>
            </a:r>
            <a:endParaRPr lang="en-US" sz="16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e.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Nucleoli</a:t>
            </a:r>
            <a:r>
              <a:rPr lang="en-US" dirty="0">
                <a:latin typeface="Times New Roman"/>
                <a:ea typeface="Times New Roman"/>
                <a:cs typeface="Arial"/>
              </a:rPr>
              <a:t> are dark-staining spherical bodies in nucleus; sites where 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rRNA</a:t>
            </a:r>
            <a:r>
              <a:rPr lang="en-US" dirty="0">
                <a:latin typeface="Times New Roman"/>
                <a:ea typeface="Times New Roman"/>
                <a:cs typeface="Arial"/>
              </a:rPr>
              <a:t> joins proteins to form ribosomes.</a:t>
            </a:r>
            <a:endParaRPr lang="en-US" sz="16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f.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Nuclear envelope </a:t>
            </a:r>
            <a:r>
              <a:rPr lang="en-US" dirty="0">
                <a:latin typeface="Times New Roman"/>
                <a:ea typeface="Times New Roman"/>
                <a:cs typeface="Arial"/>
              </a:rPr>
              <a:t>is a double membrane that separates nucleoplasm from cytoplasm.</a:t>
            </a:r>
            <a:endParaRPr lang="en-US" sz="1600" dirty="0">
              <a:ea typeface="Times New Roman"/>
              <a:cs typeface="Arial"/>
            </a:endParaRPr>
          </a:p>
          <a:p>
            <a:pPr marL="13716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g.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Nuclear pores </a:t>
            </a:r>
            <a:r>
              <a:rPr lang="en-US" dirty="0">
                <a:latin typeface="Times New Roman"/>
                <a:ea typeface="Times New Roman"/>
                <a:cs typeface="Arial"/>
              </a:rPr>
              <a:t>(100 nm) permit passage of proteins into nucleus and ribosomal subunits.</a:t>
            </a:r>
            <a:endParaRPr lang="en-US" sz="1600" dirty="0"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20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16632"/>
            <a:ext cx="87849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/>
              <a:t>B. NAD+ Is a Carrier of Electron:</a:t>
            </a:r>
          </a:p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1</a:t>
            </a:r>
            <a:r>
              <a:rPr lang="en-US" sz="2800" dirty="0">
                <a:solidFill>
                  <a:srgbClr val="00B050"/>
                </a:solidFill>
              </a:rPr>
              <a:t>. </a:t>
            </a:r>
            <a:r>
              <a:rPr lang="en-US" sz="2800" dirty="0"/>
              <a:t>Each metabolic reaction in cellular respiration is catalyzed by its own </a:t>
            </a:r>
            <a:r>
              <a:rPr lang="en-US" sz="2800" u="sng" dirty="0"/>
              <a:t>enzyme</a:t>
            </a:r>
            <a:r>
              <a:rPr lang="en-US" sz="2800" dirty="0"/>
              <a:t>.</a:t>
            </a:r>
          </a:p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2.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/>
              <a:t>As a metabolite is oxidized, NAD+ accepts two electrons and a hydrogen ion (H+); results in  NADH + H+.</a:t>
            </a:r>
          </a:p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3</a:t>
            </a:r>
            <a:r>
              <a:rPr lang="en-US" sz="2800" dirty="0">
                <a:solidFill>
                  <a:srgbClr val="00B050"/>
                </a:solidFill>
              </a:rPr>
              <a:t>. </a:t>
            </a:r>
            <a:r>
              <a:rPr lang="en-US" sz="2800" dirty="0"/>
              <a:t>Electrons received by NAD+ and FAD are high-energy electrons and are carried to the electron transport system.</a:t>
            </a:r>
          </a:p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4.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u="sng" dirty="0"/>
              <a:t>NAD+</a:t>
            </a:r>
            <a:r>
              <a:rPr lang="en-US" sz="2800" dirty="0"/>
              <a:t> is a coenzyme of oxidation-reduction since it both accepts and gives up electrons.</a:t>
            </a:r>
          </a:p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5</a:t>
            </a:r>
            <a:r>
              <a:rPr lang="en-US" sz="2800" dirty="0">
                <a:solidFill>
                  <a:srgbClr val="00B050"/>
                </a:solidFill>
              </a:rPr>
              <a:t>. </a:t>
            </a:r>
            <a:r>
              <a:rPr lang="en-US" sz="2800" dirty="0"/>
              <a:t>Only a small amount of NAD+ is needed in cells; each NAD+ molecule is used over and over. </a:t>
            </a:r>
          </a:p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6</a:t>
            </a:r>
            <a:r>
              <a:rPr lang="en-US" sz="2800" dirty="0">
                <a:solidFill>
                  <a:srgbClr val="00B050"/>
                </a:solidFill>
              </a:rPr>
              <a:t>. </a:t>
            </a:r>
            <a:r>
              <a:rPr lang="en-US" sz="2800" u="sng" dirty="0"/>
              <a:t>FAD</a:t>
            </a:r>
            <a:r>
              <a:rPr lang="en-US" sz="2800" dirty="0"/>
              <a:t> coenzyme of oxidation-reduction can replace NAD+; FAD accepts two electrons, becomes FADH2.</a:t>
            </a:r>
          </a:p>
        </p:txBody>
      </p:sp>
    </p:spTree>
    <p:extLst>
      <p:ext uri="{BB962C8B-B14F-4D97-AF65-F5344CB8AC3E}">
        <p14:creationId xmlns:p14="http://schemas.microsoft.com/office/powerpoint/2010/main" val="19328658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354568"/>
            <a:ext cx="7344816" cy="3755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C. Ribosomes Are Sites of Protein Synthesis</a:t>
            </a:r>
            <a:endParaRPr lang="en-US" sz="1600" dirty="0">
              <a:solidFill>
                <a:srgbClr val="FF0000"/>
              </a:solidFill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Times New Roman"/>
                <a:ea typeface="Times New Roman"/>
                <a:cs typeface="Arial"/>
              </a:rPr>
              <a:t>1. Ribosomes of eukaryotic cells are 20 nm - 30 nm; those of prokaryotic cells are slightly smaller.</a:t>
            </a:r>
            <a:endParaRPr lang="en-US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Times New Roman"/>
                <a:ea typeface="Times New Roman"/>
                <a:cs typeface="Arial"/>
              </a:rPr>
              <a:t>2. Ribosomes are composed of a large and a small subunit.  3. Each subunit has its own mix of proteins and </a:t>
            </a:r>
            <a:r>
              <a:rPr lang="en-US" sz="2000" dirty="0" err="1">
                <a:latin typeface="Times New Roman"/>
                <a:ea typeface="Times New Roman"/>
                <a:cs typeface="Arial"/>
              </a:rPr>
              <a:t>rRNA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.</a:t>
            </a:r>
            <a:endParaRPr lang="en-US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Times New Roman"/>
                <a:ea typeface="Times New Roman"/>
                <a:cs typeface="Arial"/>
              </a:rPr>
              <a:t>4. Ribosomes coordinate assembly of amino acids into polypeptide chains (i.e., protein synthesis).</a:t>
            </a:r>
            <a:endParaRPr lang="en-US" dirty="0">
              <a:ea typeface="Times New Roman"/>
              <a:cs typeface="Arial"/>
            </a:endParaRPr>
          </a:p>
          <a:p>
            <a:pPr marL="9144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Times New Roman"/>
                <a:ea typeface="Times New Roman"/>
                <a:cs typeface="Arial"/>
              </a:rPr>
              <a:t>5. </a:t>
            </a:r>
            <a:r>
              <a:rPr lang="en-US" sz="2000" b="1" dirty="0">
                <a:latin typeface="Times New Roman"/>
                <a:ea typeface="Times New Roman"/>
                <a:cs typeface="Arial"/>
              </a:rPr>
              <a:t>Polyribosomes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 are several ribosomes synthesizing same protein; may be attached to ER or may lie free.</a:t>
            </a:r>
            <a:endParaRPr lang="en-US" dirty="0"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33016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847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63688" y="1028343"/>
            <a:ext cx="60841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FF0000"/>
                </a:solidFill>
              </a:rPr>
              <a:t>D. The Endomembrane System is Elaborate (p. 67)</a:t>
            </a:r>
          </a:p>
          <a:p>
            <a:pPr algn="l" rtl="0"/>
            <a:r>
              <a:rPr lang="en-US" sz="2000" dirty="0"/>
              <a:t>1. Endomembrane system is an elaborate series of intracellular membranes that compartmentalize the cell.</a:t>
            </a:r>
          </a:p>
          <a:p>
            <a:pPr algn="l" rtl="0"/>
            <a:r>
              <a:rPr lang="en-US" sz="2000" dirty="0"/>
              <a:t>2. Endoplasmic reticulum</a:t>
            </a:r>
          </a:p>
          <a:p>
            <a:pPr algn="l" rtl="0"/>
            <a:r>
              <a:rPr lang="en-US" sz="2000" dirty="0"/>
              <a:t>a. Endoplasmic Reticulum (ER) is system of membranous channels continuous with outer membrane of the nuclear envelope. </a:t>
            </a:r>
          </a:p>
          <a:p>
            <a:pPr algn="l" rtl="0"/>
            <a:r>
              <a:rPr lang="en-US" sz="2000" dirty="0"/>
              <a:t>b. Rough ER is studded with ribosomes; is site where proteins are synthesized and enter the ER interior for processing and modification. (Fig. 4.7) [transp. 24]</a:t>
            </a:r>
          </a:p>
          <a:p>
            <a:pPr algn="l" rtl="0"/>
            <a:r>
              <a:rPr lang="en-US" sz="2000" dirty="0"/>
              <a:t>c. Smooth ER is continuous with rough ER, but lacks ribosomes; site of various synthetic processes, detoxification, and storage; smooth ER forms transport vesicles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20798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1118445"/>
            <a:ext cx="62646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FF0000"/>
                </a:solidFill>
              </a:rPr>
              <a:t>3. Golgi Apparatus (Fig. 4.8):                                                           </a:t>
            </a:r>
            <a:r>
              <a:rPr lang="en-US" sz="2000" dirty="0"/>
              <a:t>a. Golgi apparatus is named for </a:t>
            </a:r>
            <a:r>
              <a:rPr lang="en-US" sz="2000" dirty="0" err="1"/>
              <a:t>Camillo</a:t>
            </a:r>
            <a:r>
              <a:rPr lang="en-US" sz="2000" dirty="0"/>
              <a:t> Golgi who discovered it in cells in 1898.</a:t>
            </a:r>
          </a:p>
          <a:p>
            <a:pPr algn="l" rtl="0"/>
            <a:r>
              <a:rPr lang="en-US" sz="2000" dirty="0"/>
              <a:t>b. Golgi apparatus consists of a stack of 3-20 slightly curved </a:t>
            </a:r>
            <a:r>
              <a:rPr lang="en-US" sz="2000" dirty="0" err="1"/>
              <a:t>saccules</a:t>
            </a:r>
            <a:r>
              <a:rPr lang="en-US" sz="2000" dirty="0"/>
              <a:t>.</a:t>
            </a:r>
          </a:p>
          <a:p>
            <a:pPr algn="l" rtl="0"/>
            <a:r>
              <a:rPr lang="en-US" sz="2000" dirty="0"/>
              <a:t>c. Golgi apparatus receives protein-filled vesicles that bud from the ER.</a:t>
            </a:r>
          </a:p>
          <a:p>
            <a:pPr algn="l" rtl="0"/>
            <a:r>
              <a:rPr lang="en-US" sz="2000" dirty="0"/>
              <a:t>d. Vesicle fuses with membrane of Golgi apparatus or moves to outer face after proteins repackaged.</a:t>
            </a:r>
          </a:p>
          <a:p>
            <a:pPr algn="l" rtl="0"/>
            <a:r>
              <a:rPr lang="en-US" sz="2000" dirty="0"/>
              <a:t>e. Vesicles formed from membrane of outer face of the Golgi apparatus then move to different locations in cell; at plasma membrane, they discharge their contents as secretions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08477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028343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>
                <a:solidFill>
                  <a:srgbClr val="FF0000"/>
                </a:solidFill>
              </a:rPr>
              <a:t>4. Lysosomes (Fig. 4.8) [transp. 25]</a:t>
            </a:r>
          </a:p>
          <a:p>
            <a:pPr algn="l" rtl="0"/>
            <a:r>
              <a:rPr lang="en-US" sz="2000" dirty="0"/>
              <a:t>a. Lysosomes are membrane-bound vesicles produced by Golgi apparatus that contain digestive enzymes. </a:t>
            </a:r>
          </a:p>
          <a:p>
            <a:pPr algn="l" rtl="0"/>
            <a:r>
              <a:rPr lang="en-US" sz="2000" dirty="0"/>
              <a:t>b. Macromolecules enter a cell by vesicle formation; lysosomes can fuse with vesicles and digest contents. </a:t>
            </a:r>
          </a:p>
          <a:p>
            <a:pPr algn="l" rtl="0"/>
            <a:r>
              <a:rPr lang="en-US" sz="2000" dirty="0"/>
              <a:t>c. White blood cells that engulf bacteria use lysosomes to digest bacteria. </a:t>
            </a:r>
          </a:p>
          <a:p>
            <a:pPr algn="l" rtl="0"/>
            <a:r>
              <a:rPr lang="en-US" sz="2000" dirty="0"/>
              <a:t>d. Auto digestion occurs when lysosomes digest parts of cells; important during development (e.g., tadpole tail absorption, degeneration of webbing between human fingers).</a:t>
            </a:r>
          </a:p>
          <a:p>
            <a:pPr algn="l" rtl="0"/>
            <a:r>
              <a:rPr lang="en-US" sz="2000" dirty="0"/>
              <a:t>e. Missing or inactive </a:t>
            </a:r>
            <a:r>
              <a:rPr lang="en-US" sz="2000" dirty="0" err="1"/>
              <a:t>lysosomal</a:t>
            </a:r>
            <a:r>
              <a:rPr lang="en-US" sz="2000" dirty="0"/>
              <a:t> enzymes cause serious childhood diseases.</a:t>
            </a:r>
          </a:p>
          <a:p>
            <a:pPr algn="l" rtl="0"/>
            <a:r>
              <a:rPr lang="en-US" sz="2000" dirty="0"/>
              <a:t>f. </a:t>
            </a:r>
            <a:r>
              <a:rPr lang="en-US" sz="2000" dirty="0" err="1"/>
              <a:t>Microbodies</a:t>
            </a:r>
            <a:r>
              <a:rPr lang="en-US" sz="2000" dirty="0"/>
              <a:t> are membrane-bounded vesicles that contain specific enzymes.</a:t>
            </a:r>
          </a:p>
        </p:txBody>
      </p:sp>
    </p:spTree>
    <p:extLst>
      <p:ext uri="{BB962C8B-B14F-4D97-AF65-F5344CB8AC3E}">
        <p14:creationId xmlns:p14="http://schemas.microsoft.com/office/powerpoint/2010/main" val="32946153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72084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>
                <a:solidFill>
                  <a:srgbClr val="FF0000"/>
                </a:solidFill>
              </a:rPr>
              <a:t>5. Vacuoles</a:t>
            </a:r>
          </a:p>
          <a:p>
            <a:pPr algn="l" rtl="0"/>
            <a:r>
              <a:rPr lang="en-US" sz="2000" dirty="0"/>
              <a:t>a. A vacuole is a large membranous sac; vesicles are smaller than vacuoles.</a:t>
            </a:r>
          </a:p>
          <a:p>
            <a:pPr algn="l" rtl="0"/>
            <a:r>
              <a:rPr lang="en-US" sz="2000" dirty="0"/>
              <a:t>b. More prominent plant cell vacuoles (usually one or two) are water filled and give support to cell.</a:t>
            </a:r>
          </a:p>
          <a:p>
            <a:pPr algn="l" rtl="0"/>
            <a:r>
              <a:rPr lang="en-US" sz="2000" dirty="0"/>
              <a:t>c. Plant vacuoles store water, sugars, salts, pigments and toxic substances to protect plant from herbivores.</a:t>
            </a:r>
          </a:p>
          <a:p>
            <a:pPr algn="l" rtl="0"/>
            <a:r>
              <a:rPr lang="en-US" sz="2000" dirty="0"/>
              <a:t>d. Vacuoles in protozoa include digestive vacuoles and water-regulating contractile vacuoles.</a:t>
            </a:r>
          </a:p>
        </p:txBody>
      </p:sp>
    </p:spTree>
    <p:extLst>
      <p:ext uri="{BB962C8B-B14F-4D97-AF65-F5344CB8AC3E}">
        <p14:creationId xmlns:p14="http://schemas.microsoft.com/office/powerpoint/2010/main" val="26730447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997839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>
                <a:solidFill>
                  <a:srgbClr val="FF0000"/>
                </a:solidFill>
              </a:rPr>
              <a:t>E. Energy-Related Organelles</a:t>
            </a:r>
          </a:p>
          <a:p>
            <a:pPr algn="l" rtl="0"/>
            <a:r>
              <a:rPr lang="en-US" sz="2000" dirty="0"/>
              <a:t>1. Chloroplasts are membranous organelles that serve as sites of photosynthesis. (Fig. 4.10) [micro. slide 6]</a:t>
            </a:r>
          </a:p>
          <a:p>
            <a:pPr algn="l" rtl="0"/>
            <a:r>
              <a:rPr lang="en-US" sz="2000" dirty="0"/>
              <a:t>a. Photosynthesis is process by which solar energy is converted to the chemical energy of carbohydrates: light energy + carbon dioxide + water ͢͢ carbohydrate + oxygen.</a:t>
            </a:r>
          </a:p>
          <a:p>
            <a:pPr algn="l" rtl="0"/>
            <a:r>
              <a:rPr lang="en-US" sz="2000" dirty="0"/>
              <a:t>b. Only plants, algae, and cyanobacteria are capable of carrying on photosynthesis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21259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58847"/>
            <a:ext cx="64087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FF0000"/>
                </a:solidFill>
              </a:rPr>
              <a:t>2. Mitochondria are membranous organelles</a:t>
            </a:r>
            <a:r>
              <a:rPr lang="en-US" sz="2000" dirty="0"/>
              <a:t>; sites of cellular respiration. (Fig. 4.11) [micro. slide 7]</a:t>
            </a:r>
          </a:p>
          <a:p>
            <a:pPr algn="l" rtl="0"/>
            <a:r>
              <a:rPr lang="en-US" sz="2000" dirty="0"/>
              <a:t>a. Cellular respiration is process where chemical energy of carbohydrates is converted to that of ATP, the carrier of energy in cells: carbohydrate + oxygen  carbon dioxide + water + energy.</a:t>
            </a:r>
          </a:p>
          <a:p>
            <a:pPr algn="l" rtl="0"/>
            <a:r>
              <a:rPr lang="en-US" sz="2000" dirty="0"/>
              <a:t>b. Cell energy is provided by ATP; all organisms carry on aerobic respiration and all except bacteria have mitochondria.</a:t>
            </a:r>
          </a:p>
          <a:p>
            <a:pPr algn="l" rtl="0"/>
            <a:r>
              <a:rPr lang="en-US" sz="2000" dirty="0"/>
              <a:t>c. Mitochondria are about 0.5-1.0 µm in diameter and 7 µm in length.</a:t>
            </a:r>
          </a:p>
          <a:p>
            <a:pPr algn="l" rtl="0"/>
            <a:r>
              <a:rPr lang="en-US" sz="2000" dirty="0"/>
              <a:t>d. Mitochondria are bounded by a double membrane; inner membrane has folds (cristae) that project into inner space (matrix) with enzymes that break down carbohydrate-derived products; ATP production occurs at cristae.</a:t>
            </a:r>
          </a:p>
          <a:p>
            <a:pPr algn="l" rtl="0"/>
            <a:r>
              <a:rPr lang="en-US" sz="2000" dirty="0"/>
              <a:t>e. Mitochondria contain ribosomes and their own DNA that specifies some proteins; other proteins are coded by nucleus DNA.</a:t>
            </a:r>
          </a:p>
          <a:p>
            <a:pPr algn="l" rtl="0"/>
            <a:r>
              <a:rPr lang="en-US" sz="2000" dirty="0"/>
              <a:t>f. Mitochondria divide before cell division occurs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06321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3608" y="836712"/>
            <a:ext cx="77048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FF0000"/>
                </a:solidFill>
              </a:rPr>
              <a:t>F. Cytoskeleton Contains Filaments and Microtubules </a:t>
            </a:r>
            <a:r>
              <a:rPr lang="en-US" sz="2000" dirty="0"/>
              <a:t>(Fig. 4.12)</a:t>
            </a:r>
          </a:p>
          <a:p>
            <a:pPr algn="l" rtl="0"/>
            <a:r>
              <a:rPr lang="en-US" sz="2000" dirty="0"/>
              <a:t>Cytoskeleton is a network of connected filaments and tubules; extends from nucleus to plasma membrane. [trans. 26]</a:t>
            </a:r>
          </a:p>
          <a:p>
            <a:pPr algn="l" rtl="0"/>
            <a:r>
              <a:rPr lang="en-US" sz="2000" dirty="0"/>
              <a:t>2. Actin Filaments for Structure and Movement</a:t>
            </a:r>
          </a:p>
          <a:p>
            <a:pPr marL="342900" indent="-342900" algn="l" rtl="0">
              <a:buAutoNum type="alphaLcPeriod"/>
            </a:pPr>
            <a:r>
              <a:rPr lang="en-US" sz="2000" dirty="0"/>
              <a:t>Actin filaments are long, thin fibers (about 7 nm in diameter) that occur in bundles or </a:t>
            </a:r>
            <a:r>
              <a:rPr lang="en-US" sz="2000" dirty="0" err="1"/>
              <a:t>meshlike</a:t>
            </a:r>
            <a:r>
              <a:rPr lang="en-US" sz="2000" dirty="0"/>
              <a:t> networks.</a:t>
            </a:r>
          </a:p>
          <a:p>
            <a:pPr marL="342900" indent="-342900" algn="l" rtl="0">
              <a:buAutoNum type="alphaLcPeriod"/>
            </a:pPr>
            <a:r>
              <a:rPr lang="en-US" sz="2000" dirty="0"/>
              <a:t>3. Intermediate Filaments Are Diverse [transp. 26]</a:t>
            </a:r>
          </a:p>
          <a:p>
            <a:pPr marL="342900" indent="-342900" algn="l" rtl="0">
              <a:buAutoNum type="alphaLcPeriod"/>
            </a:pPr>
            <a:r>
              <a:rPr lang="en-US" sz="2000" dirty="0"/>
              <a:t>a. Intermediate filaments are 8-11 nm in diameter, between actin filaments and microtubules in size.</a:t>
            </a:r>
          </a:p>
          <a:p>
            <a:pPr marL="342900" indent="-342900" algn="l" rtl="0">
              <a:buAutoNum type="alphaLcPeriod"/>
            </a:pPr>
            <a:r>
              <a:rPr lang="en-US" sz="2000" dirty="0"/>
              <a:t>4. Microtubules Have Tubulin Subunits (Fig. 4.12d)</a:t>
            </a:r>
          </a:p>
          <a:p>
            <a:pPr marL="342900" indent="-342900" algn="l" rtl="0">
              <a:buAutoNum type="alphaLcPeriod"/>
            </a:pPr>
            <a:r>
              <a:rPr lang="en-US" sz="2000" dirty="0"/>
              <a:t>a. Microtubules are small hollow cylinders (25 nm in diameter and from 200 nm-25 µm in length).</a:t>
            </a:r>
          </a:p>
          <a:p>
            <a:pPr marL="342900" indent="-342900" algn="l" rtl="0">
              <a:buAutoNum type="alphaLcPeriod"/>
            </a:pPr>
            <a:r>
              <a:rPr lang="en-US" sz="2000" dirty="0"/>
              <a:t>b. Microtubules are composed of a globular protein tubulin; occurs as a tubulin and  tubulin.</a:t>
            </a:r>
          </a:p>
          <a:p>
            <a:pPr marL="342900" indent="-342900" algn="l" rtl="0">
              <a:buAutoNum type="alphaLcPeriod"/>
            </a:pPr>
            <a:endParaRPr lang="en-US" sz="2000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277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85934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>
                <a:solidFill>
                  <a:srgbClr val="FF0000"/>
                </a:solidFill>
              </a:rPr>
              <a:t>5. Centrioles</a:t>
            </a:r>
            <a:r>
              <a:rPr lang="en-US" sz="2000" dirty="0"/>
              <a:t> (Fig. 4.13) [micro. slide 7][transp. 27]</a:t>
            </a:r>
          </a:p>
          <a:p>
            <a:pPr algn="l" rtl="0"/>
            <a:r>
              <a:rPr lang="en-US" sz="2000" dirty="0"/>
              <a:t>a. In animal cells and most </a:t>
            </a:r>
            <a:r>
              <a:rPr lang="en-US" sz="2000" dirty="0" err="1"/>
              <a:t>protists</a:t>
            </a:r>
            <a:r>
              <a:rPr lang="en-US" sz="2000" dirty="0"/>
              <a:t>, centrosome contains two centrioles lying at right angles to each other. </a:t>
            </a:r>
          </a:p>
          <a:p>
            <a:pPr algn="l" rtl="0"/>
            <a:r>
              <a:rPr lang="en-US" sz="2000" dirty="0"/>
              <a:t>b. Centrioles are short cylinders with a 9 + 0 pattern of microtubule triplets.</a:t>
            </a:r>
          </a:p>
          <a:p>
            <a:pPr algn="l" rtl="0"/>
            <a:r>
              <a:rPr lang="en-US" sz="2000" dirty="0"/>
              <a:t>c. Centrioles serve as basal bodies for cilia and flagella.</a:t>
            </a:r>
          </a:p>
          <a:p>
            <a:pPr algn="l" rtl="0"/>
            <a:r>
              <a:rPr lang="en-US" sz="2000" dirty="0"/>
              <a:t>d. Plant and fungal cells have equivalent of a centrosome but it does not contain centrioles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760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12968" cy="658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/>
              <a:t>C. Metabolic Pathways Are Required </a:t>
            </a:r>
            <a:r>
              <a:rPr lang="en-US" sz="2400" dirty="0"/>
              <a:t>:</a:t>
            </a:r>
          </a:p>
          <a:p>
            <a:pPr algn="just" rtl="0"/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>
                <a:solidFill>
                  <a:schemeClr val="tx2"/>
                </a:solidFill>
              </a:rPr>
              <a:t>Aerobic respiration </a:t>
            </a:r>
            <a:r>
              <a:rPr lang="en-US" sz="2400" dirty="0">
                <a:solidFill>
                  <a:srgbClr val="FF0000"/>
                </a:solidFill>
              </a:rPr>
              <a:t>includes metabolic pathways and one individual reaction: </a:t>
            </a:r>
          </a:p>
          <a:p>
            <a:pPr algn="just" rtl="0"/>
            <a:r>
              <a:rPr lang="en-US" sz="2000" b="1" dirty="0">
                <a:solidFill>
                  <a:srgbClr val="00B050"/>
                </a:solidFill>
              </a:rPr>
              <a:t>a.</a:t>
            </a:r>
            <a:r>
              <a:rPr lang="en-US" sz="2000" b="1" dirty="0"/>
              <a:t> </a:t>
            </a:r>
            <a:r>
              <a:rPr lang="en-US" sz="2000" b="1" u="sng" dirty="0"/>
              <a:t>Glycolysis</a:t>
            </a:r>
            <a:r>
              <a:rPr lang="en-US" sz="2000" u="sng" dirty="0"/>
              <a:t> </a:t>
            </a:r>
            <a:r>
              <a:rPr lang="en-US" sz="2000" dirty="0"/>
              <a:t>is the breakdown of glucose to two molecules of </a:t>
            </a:r>
            <a:r>
              <a:rPr lang="en-US" sz="2000" b="1" dirty="0">
                <a:solidFill>
                  <a:schemeClr val="accent5"/>
                </a:solidFill>
              </a:rPr>
              <a:t>pyruvate.</a:t>
            </a:r>
          </a:p>
          <a:p>
            <a:pPr algn="just" rtl="0"/>
            <a:r>
              <a:rPr lang="en-US" sz="2000" dirty="0"/>
              <a:t>1) Enough energy is released for immediate buildup of two ATP.</a:t>
            </a:r>
          </a:p>
          <a:p>
            <a:pPr algn="just" rtl="0"/>
            <a:r>
              <a:rPr lang="en-US" sz="2000" dirty="0"/>
              <a:t>2) Glycolysis takes place </a:t>
            </a:r>
            <a:r>
              <a:rPr lang="en-US" sz="2000" b="1" dirty="0">
                <a:solidFill>
                  <a:schemeClr val="accent5"/>
                </a:solidFill>
              </a:rPr>
              <a:t>outside the mitochondria </a:t>
            </a:r>
            <a:r>
              <a:rPr lang="en-US" sz="2000" dirty="0"/>
              <a:t>and does not utilize oxygen.</a:t>
            </a:r>
          </a:p>
          <a:p>
            <a:pPr algn="just" rtl="0"/>
            <a:r>
              <a:rPr lang="en-US" sz="2000" b="1" dirty="0">
                <a:solidFill>
                  <a:srgbClr val="00B050"/>
                </a:solidFill>
              </a:rPr>
              <a:t>b. </a:t>
            </a:r>
            <a:r>
              <a:rPr lang="en-US" sz="2000" b="1" u="sng" dirty="0"/>
              <a:t>The transition reaction</a:t>
            </a:r>
            <a:r>
              <a:rPr lang="en-US" sz="2000" dirty="0"/>
              <a:t>: pyruvate is oxidized to an acetyl group and CO2 is removed.</a:t>
            </a:r>
          </a:p>
          <a:p>
            <a:pPr algn="just" rtl="0"/>
            <a:r>
              <a:rPr lang="en-US" sz="2000" b="1" dirty="0">
                <a:solidFill>
                  <a:srgbClr val="00B050"/>
                </a:solidFill>
              </a:rPr>
              <a:t>c. </a:t>
            </a:r>
            <a:r>
              <a:rPr lang="en-US" sz="2000" b="1" u="sng" dirty="0"/>
              <a:t>The Krebs cycle</a:t>
            </a:r>
          </a:p>
          <a:p>
            <a:pPr algn="just" rtl="0"/>
            <a:r>
              <a:rPr lang="en-US" sz="2000" dirty="0"/>
              <a:t>1) This series of reactions gives off CO2 and produces ATP.</a:t>
            </a:r>
          </a:p>
          <a:p>
            <a:pPr algn="just" rtl="0"/>
            <a:r>
              <a:rPr lang="en-US" sz="2000" dirty="0"/>
              <a:t>2) Produces two immediate ATP molecules per glucose molecule.</a:t>
            </a:r>
          </a:p>
          <a:p>
            <a:pPr algn="just" rtl="0"/>
            <a:r>
              <a:rPr lang="en-US" sz="2000" b="1" dirty="0">
                <a:solidFill>
                  <a:srgbClr val="00B050"/>
                </a:solidFill>
              </a:rPr>
              <a:t>d. </a:t>
            </a:r>
            <a:r>
              <a:rPr lang="en-US" sz="2000" b="1" u="sng" dirty="0"/>
              <a:t>The electron transport system</a:t>
            </a:r>
          </a:p>
          <a:p>
            <a:pPr algn="just" rtl="0"/>
            <a:r>
              <a:rPr lang="en-US" sz="2000" dirty="0"/>
              <a:t>1) Series of carriers accepts electrons from glucose; electrons are passed from carrier to carrier until received by oxygen.</a:t>
            </a:r>
          </a:p>
          <a:p>
            <a:pPr algn="just" rtl="0"/>
            <a:r>
              <a:rPr lang="en-US" sz="2000" dirty="0"/>
              <a:t>2) Electrons pass from higher to lower energy states, energy is released and stored for ATP production.</a:t>
            </a:r>
          </a:p>
          <a:p>
            <a:pPr algn="just" rtl="0"/>
            <a:r>
              <a:rPr lang="en-US" sz="2400" dirty="0">
                <a:solidFill>
                  <a:srgbClr val="FF0000"/>
                </a:solidFill>
              </a:rPr>
              <a:t>2. Pyruvate is a pivotal metabolite in cellular respiration.</a:t>
            </a:r>
          </a:p>
          <a:p>
            <a:pPr algn="just" rtl="0"/>
            <a:r>
              <a:rPr lang="en-US" sz="2000" dirty="0"/>
              <a:t>a. </a:t>
            </a:r>
            <a:r>
              <a:rPr lang="en-US" dirty="0"/>
              <a:t>If </a:t>
            </a:r>
            <a:r>
              <a:rPr lang="en-US" u="sng" dirty="0"/>
              <a:t>O2 </a:t>
            </a:r>
            <a:r>
              <a:rPr lang="en-US" dirty="0"/>
              <a:t>is not available to the cell, </a:t>
            </a:r>
            <a:r>
              <a:rPr lang="en-US" u="sng" dirty="0"/>
              <a:t>fermentation</a:t>
            </a:r>
            <a:r>
              <a:rPr lang="en-US" dirty="0"/>
              <a:t>, an </a:t>
            </a:r>
            <a:r>
              <a:rPr lang="en-US" u="sng" dirty="0"/>
              <a:t>anaerobic process</a:t>
            </a:r>
            <a:r>
              <a:rPr lang="en-US" dirty="0"/>
              <a:t>, occurs.</a:t>
            </a:r>
          </a:p>
          <a:p>
            <a:pPr algn="just" rtl="0"/>
            <a:r>
              <a:rPr lang="en-US" dirty="0"/>
              <a:t>b. During fermentation, glucose is incompletely metabolized to </a:t>
            </a:r>
            <a:r>
              <a:rPr lang="en-US" u="sng" dirty="0"/>
              <a:t>lactate or CO2 and alcohol.</a:t>
            </a:r>
          </a:p>
          <a:p>
            <a:pPr algn="just" rtl="0"/>
            <a:r>
              <a:rPr lang="en-US" dirty="0"/>
              <a:t>c. Fermentation results in a net gain of only two ATP per glucose molecule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10405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859340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>
                <a:solidFill>
                  <a:srgbClr val="FF0000"/>
                </a:solidFill>
              </a:rPr>
              <a:t>6. Cilia and Flagella (Fig. 4.14) [micro. slides 9-11]</a:t>
            </a:r>
          </a:p>
          <a:p>
            <a:pPr algn="l" rtl="0"/>
            <a:r>
              <a:rPr lang="en-US" sz="2000" dirty="0"/>
              <a:t>a. Cilia are short, usually numerous </a:t>
            </a:r>
            <a:r>
              <a:rPr lang="en-US" sz="2000" dirty="0" err="1"/>
              <a:t>hairlike</a:t>
            </a:r>
            <a:r>
              <a:rPr lang="en-US" sz="2000" dirty="0"/>
              <a:t> projections that can move in an undulating fashion (e.g., Paramecium, lining of human upper respiratory tract).</a:t>
            </a:r>
          </a:p>
          <a:p>
            <a:pPr algn="l" rtl="0"/>
            <a:r>
              <a:rPr lang="en-US" sz="2000" dirty="0"/>
              <a:t>b. Flagella are longer, usually fewer, whip-like projections that move in whip-like fashion (e.g., sperm cells).</a:t>
            </a:r>
          </a:p>
          <a:p>
            <a:pPr algn="l" rtl="0"/>
            <a:r>
              <a:rPr lang="en-US" sz="2000" dirty="0"/>
              <a:t>c. Both have similar construction, but differ from prokaryotic flagella.</a:t>
            </a:r>
          </a:p>
        </p:txBody>
      </p:sp>
    </p:spTree>
    <p:extLst>
      <p:ext uri="{BB962C8B-B14F-4D97-AF65-F5344CB8AC3E}">
        <p14:creationId xmlns:p14="http://schemas.microsoft.com/office/powerpoint/2010/main" val="17923521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028343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>
                <a:solidFill>
                  <a:srgbClr val="FF0000"/>
                </a:solidFill>
              </a:rPr>
              <a:t>Mitochondria and chloroplasts </a:t>
            </a:r>
            <a:r>
              <a:rPr lang="en-US" sz="2000" dirty="0"/>
              <a:t>are similar to bacteria in size and structure.</a:t>
            </a:r>
          </a:p>
          <a:p>
            <a:pPr algn="l" rtl="0"/>
            <a:r>
              <a:rPr lang="en-US" sz="2000" dirty="0"/>
              <a:t>b. Both bounded by double membrane: outer derived from engulfing vesicle, inner from plasma membrane. </a:t>
            </a:r>
          </a:p>
          <a:p>
            <a:pPr algn="l" rtl="0"/>
            <a:r>
              <a:rPr lang="en-US" sz="2000" dirty="0"/>
              <a:t>c. Mitochondria and chloroplasts contain a limited amount of genetic material and divide by splitting; their DNA is circular loop similar to bacterial DNA.</a:t>
            </a:r>
          </a:p>
          <a:p>
            <a:pPr algn="l" rtl="0"/>
            <a:r>
              <a:rPr lang="en-US" sz="2000" dirty="0"/>
              <a:t>d. Although most proteins within them are produced by eukaryotic host, they have their own ribosomes to produce own proteins, and ribosomes resemble bacterial ribosomes.</a:t>
            </a:r>
          </a:p>
          <a:p>
            <a:pPr algn="l" rtl="0"/>
            <a:r>
              <a:rPr lang="en-US" sz="2000" dirty="0"/>
              <a:t>e. The RNA base sequence of their ribosomes suggests a </a:t>
            </a:r>
            <a:r>
              <a:rPr lang="en-US" sz="2000" dirty="0" err="1"/>
              <a:t>eubacterial</a:t>
            </a:r>
            <a:r>
              <a:rPr lang="en-US" sz="2000" dirty="0"/>
              <a:t> origin.</a:t>
            </a:r>
          </a:p>
          <a:p>
            <a:pPr algn="l" rtl="0"/>
            <a:r>
              <a:rPr lang="en-US" sz="2000" dirty="0"/>
              <a:t>5. </a:t>
            </a:r>
            <a:r>
              <a:rPr lang="en-US" sz="2000" dirty="0" err="1"/>
              <a:t>Margulis</a:t>
            </a:r>
            <a:r>
              <a:rPr lang="en-US" sz="2000" dirty="0"/>
              <a:t> also suggests eukaryotic flagella is from a spirochete prokaryote.</a:t>
            </a:r>
          </a:p>
        </p:txBody>
      </p:sp>
    </p:spTree>
    <p:extLst>
      <p:ext uri="{BB962C8B-B14F-4D97-AF65-F5344CB8AC3E}">
        <p14:creationId xmlns:p14="http://schemas.microsoft.com/office/powerpoint/2010/main" val="22379705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981075"/>
            <a:ext cx="452437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5362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24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88641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/>
              <a:t>Outside the Mitochondria: Glycolysis :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A. Glycolysis:</a:t>
            </a:r>
          </a:p>
          <a:p>
            <a:pPr algn="l" rtl="0"/>
            <a:r>
              <a:rPr lang="en-US" sz="2800" dirty="0"/>
              <a:t>1. Occurs in the cytosol outside the mitochondria.</a:t>
            </a:r>
          </a:p>
          <a:p>
            <a:pPr algn="l" rtl="0"/>
            <a:r>
              <a:rPr lang="en-US" sz="2800" dirty="0"/>
              <a:t>2. Is the breakdown of glucose to </a:t>
            </a:r>
            <a:r>
              <a:rPr lang="en-US" sz="2800" u="sng" dirty="0"/>
              <a:t>two pyruvate molecules. </a:t>
            </a:r>
          </a:p>
          <a:p>
            <a:pPr algn="l" rtl="0"/>
            <a:r>
              <a:rPr lang="en-US" sz="2800" dirty="0"/>
              <a:t>3. Is universal in organisms; therefore, most likely evolved before Krebs cycle and electron transport system.</a:t>
            </a:r>
          </a:p>
          <a:p>
            <a:pPr algn="l" rtl="0"/>
            <a:r>
              <a:rPr lang="en-US" sz="2400" b="1" dirty="0">
                <a:solidFill>
                  <a:srgbClr val="FF0000"/>
                </a:solidFill>
              </a:rPr>
              <a:t>B. Energy Investment Steps: </a:t>
            </a:r>
          </a:p>
          <a:p>
            <a:pPr algn="l" rtl="0"/>
            <a:r>
              <a:rPr lang="en-US" sz="2800" dirty="0"/>
              <a:t>1. Glycolysis begins with addition of two phosphate groups, activating glucose to react.</a:t>
            </a:r>
          </a:p>
          <a:p>
            <a:pPr algn="l" rtl="0"/>
            <a:r>
              <a:rPr lang="en-US" sz="2800" dirty="0"/>
              <a:t>2. Two separate reactions use two ATP.</a:t>
            </a:r>
          </a:p>
          <a:p>
            <a:pPr algn="l" rtl="0"/>
            <a:r>
              <a:rPr lang="en-US" sz="2800" dirty="0"/>
              <a:t>3. Glucose, a C</a:t>
            </a:r>
            <a:r>
              <a:rPr lang="en-US" dirty="0"/>
              <a:t>6</a:t>
            </a:r>
            <a:r>
              <a:rPr lang="en-US" sz="2800" dirty="0"/>
              <a:t> molecule, splits into two C</a:t>
            </a:r>
            <a:r>
              <a:rPr lang="en-US" dirty="0"/>
              <a:t>3</a:t>
            </a:r>
            <a:r>
              <a:rPr lang="en-US" sz="2800" dirty="0"/>
              <a:t> molecules, each with a phosphate group.</a:t>
            </a:r>
          </a:p>
        </p:txBody>
      </p:sp>
    </p:spTree>
    <p:extLst>
      <p:ext uri="{BB962C8B-B14F-4D97-AF65-F5344CB8AC3E}">
        <p14:creationId xmlns:p14="http://schemas.microsoft.com/office/powerpoint/2010/main" val="241998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/>
              <a:t>C. Energy Harvesting Steps:</a:t>
            </a:r>
          </a:p>
          <a:p>
            <a:pPr algn="l" rtl="0"/>
            <a:r>
              <a:rPr lang="en-US" sz="2800" dirty="0">
                <a:solidFill>
                  <a:srgbClr val="00B050"/>
                </a:solidFill>
              </a:rPr>
              <a:t>1. </a:t>
            </a:r>
            <a:r>
              <a:rPr lang="en-US" sz="2800" dirty="0"/>
              <a:t>Two electrons and one hydrogen ion are accepted by NAD+ and result in two NADH.</a:t>
            </a:r>
          </a:p>
          <a:p>
            <a:pPr algn="l" rtl="0"/>
            <a:r>
              <a:rPr lang="en-US" sz="2800" dirty="0">
                <a:solidFill>
                  <a:srgbClr val="00B050"/>
                </a:solidFill>
              </a:rPr>
              <a:t>2. </a:t>
            </a:r>
            <a:r>
              <a:rPr lang="en-US" sz="2800" dirty="0"/>
              <a:t>Enough energy is released from breakdown of glucose to generate </a:t>
            </a:r>
            <a:r>
              <a:rPr lang="en-US" sz="2800" u="sng" dirty="0"/>
              <a:t>four ATP molecules</a:t>
            </a:r>
            <a:r>
              <a:rPr lang="en-US" sz="2800" dirty="0"/>
              <a:t>. </a:t>
            </a:r>
          </a:p>
          <a:p>
            <a:pPr algn="l" rtl="0"/>
            <a:r>
              <a:rPr lang="en-US" sz="2800" dirty="0">
                <a:solidFill>
                  <a:srgbClr val="00B050"/>
                </a:solidFill>
              </a:rPr>
              <a:t>3. </a:t>
            </a:r>
            <a:r>
              <a:rPr lang="en-US" sz="2800" dirty="0"/>
              <a:t>Two of four ATP molecules produced are required to replace </a:t>
            </a:r>
            <a:r>
              <a:rPr lang="en-US" sz="2800" u="sng" dirty="0"/>
              <a:t>two ATP molecules </a:t>
            </a:r>
            <a:r>
              <a:rPr lang="en-US" sz="2800" dirty="0"/>
              <a:t>used in the phosphorylation of glucose. .</a:t>
            </a:r>
          </a:p>
          <a:p>
            <a:pPr algn="l" rtl="0"/>
            <a:r>
              <a:rPr lang="en-US" sz="2800" dirty="0">
                <a:solidFill>
                  <a:srgbClr val="00B050"/>
                </a:solidFill>
              </a:rPr>
              <a:t>4. </a:t>
            </a:r>
            <a:r>
              <a:rPr lang="en-US" sz="2800" dirty="0"/>
              <a:t>There is a net gain of two ATP from glycolysis.</a:t>
            </a:r>
          </a:p>
          <a:p>
            <a:pPr algn="l" rtl="0"/>
            <a:r>
              <a:rPr lang="en-US" sz="2800" dirty="0">
                <a:solidFill>
                  <a:srgbClr val="00B050"/>
                </a:solidFill>
              </a:rPr>
              <a:t>5. </a:t>
            </a:r>
            <a:r>
              <a:rPr lang="en-US" sz="2800" dirty="0"/>
              <a:t>If aerobic respiration follows glycolysis, </a:t>
            </a:r>
            <a:r>
              <a:rPr lang="en-US" sz="2800" u="sng" dirty="0"/>
              <a:t>pyruvate</a:t>
            </a:r>
            <a:r>
              <a:rPr lang="en-US" sz="2800" dirty="0"/>
              <a:t> enters mitochondria.</a:t>
            </a:r>
          </a:p>
          <a:p>
            <a:pPr algn="l" rtl="0"/>
            <a:r>
              <a:rPr lang="en-US" sz="2800" dirty="0">
                <a:solidFill>
                  <a:srgbClr val="00B050"/>
                </a:solidFill>
              </a:rPr>
              <a:t>6. </a:t>
            </a:r>
            <a:r>
              <a:rPr lang="en-US" sz="2800" dirty="0"/>
              <a:t>Glycolysis can also be followed by </a:t>
            </a:r>
            <a:r>
              <a:rPr lang="en-US" sz="2800" u="sng" dirty="0"/>
              <a:t>fermentation</a:t>
            </a:r>
            <a:r>
              <a:rPr lang="en-US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5211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56895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Inside the Mitochondria: Completion of Aerobic Respiration :</a:t>
            </a:r>
          </a:p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A. Aerobic Respiration: </a:t>
            </a:r>
          </a:p>
          <a:p>
            <a:pPr algn="l" rtl="0"/>
            <a:r>
              <a:rPr lang="en-US" sz="3200" b="1" dirty="0"/>
              <a:t>1.</a:t>
            </a:r>
            <a:r>
              <a:rPr lang="en-US" sz="3200" dirty="0"/>
              <a:t> Involves the </a:t>
            </a:r>
            <a:r>
              <a:rPr lang="en-US" sz="3200" b="1" u="sng" dirty="0"/>
              <a:t>transition reaction</a:t>
            </a:r>
            <a:r>
              <a:rPr lang="en-US" sz="3200" dirty="0"/>
              <a:t>, the </a:t>
            </a:r>
            <a:r>
              <a:rPr lang="en-US" sz="3200" b="1" u="sng" dirty="0"/>
              <a:t>Krebs cycle</a:t>
            </a:r>
            <a:r>
              <a:rPr lang="en-US" sz="3200" dirty="0"/>
              <a:t>, and the </a:t>
            </a:r>
            <a:r>
              <a:rPr lang="en-US" sz="3200" b="1" u="sng" dirty="0"/>
              <a:t>electron transport system</a:t>
            </a:r>
            <a:r>
              <a:rPr lang="en-US" sz="3200" dirty="0"/>
              <a:t>.</a:t>
            </a:r>
          </a:p>
          <a:p>
            <a:pPr algn="l" rtl="0"/>
            <a:r>
              <a:rPr lang="en-US" sz="3200" b="1" dirty="0"/>
              <a:t>2.</a:t>
            </a:r>
            <a:r>
              <a:rPr lang="en-US" sz="3200" dirty="0"/>
              <a:t> Is process in which </a:t>
            </a:r>
            <a:r>
              <a:rPr lang="en-US" sz="3200" u="sng" dirty="0"/>
              <a:t>pyruvate</a:t>
            </a:r>
            <a:r>
              <a:rPr lang="en-US" sz="3200" dirty="0"/>
              <a:t> from glycolysis( out side mitochondria )  is broken down</a:t>
            </a:r>
          </a:p>
          <a:p>
            <a:pPr algn="l" rtl="0"/>
            <a:r>
              <a:rPr lang="en-US" sz="3200" dirty="0"/>
              <a:t>completely(inside mitochondria ) to CO2 and H2O.</a:t>
            </a:r>
          </a:p>
          <a:p>
            <a:pPr algn="l" rtl="0"/>
            <a:r>
              <a:rPr lang="en-US" sz="3200" b="1" dirty="0"/>
              <a:t>3.</a:t>
            </a:r>
            <a:r>
              <a:rPr lang="en-US" sz="3200" dirty="0"/>
              <a:t> Takes place inside mitochondria</a:t>
            </a:r>
            <a:r>
              <a:rPr lang="en-US" sz="2800" dirty="0"/>
              <a:t>. .</a:t>
            </a:r>
          </a:p>
        </p:txBody>
      </p:sp>
    </p:spTree>
    <p:extLst>
      <p:ext uri="{BB962C8B-B14F-4D97-AF65-F5344CB8AC3E}">
        <p14:creationId xmlns:p14="http://schemas.microsoft.com/office/powerpoint/2010/main" val="110543898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3978</Words>
  <Application>Microsoft Office PowerPoint</Application>
  <PresentationFormat>On-screen Show (4:3)</PresentationFormat>
  <Paragraphs>256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Calibri</vt:lpstr>
      <vt:lpstr>New Rommance </vt:lpstr>
      <vt:lpstr>Times New Roman</vt:lpstr>
      <vt:lpstr>سمة Office</vt:lpstr>
      <vt:lpstr>Chapter 8 Outline and Terms </vt:lpstr>
      <vt:lpstr>A. Cellular Respiration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Outline and Terms</dc:title>
  <dc:creator>Mustafa</dc:creator>
  <cp:lastModifiedBy>Taqwa</cp:lastModifiedBy>
  <cp:revision>119</cp:revision>
  <dcterms:created xsi:type="dcterms:W3CDTF">2016-07-28T18:21:58Z</dcterms:created>
  <dcterms:modified xsi:type="dcterms:W3CDTF">2022-10-27T08:33:14Z</dcterms:modified>
</cp:coreProperties>
</file>