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8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B28EE-E424-49DF-8E82-7012730CAD3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1CA01-74C3-404A-BC54-A46300B8FA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0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CA01-74C3-404A-BC54-A46300B8FA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E56D9-4D67-47EF-9CCC-295378A307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B7E2-A32B-418F-A79F-DBA86EAE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71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DISORDERS OF MUSCLE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r>
              <a:rPr lang="en-US" sz="2800" dirty="0"/>
              <a:t>Over time, fibrosis and scarring develop in the muscle, and fat cells invade, replacing the degenerating muscle cells.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net process may transiently give rise to enlarged doughy muscles that have a </a:t>
            </a:r>
            <a:r>
              <a:rPr lang="en-US" sz="2800" b="1" i="1" dirty="0" err="1">
                <a:solidFill>
                  <a:srgbClr val="C00000"/>
                </a:solidFill>
              </a:rPr>
              <a:t>pseudohypertrophic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appearance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8768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Clinical Features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dirty="0"/>
              <a:t>Although children with DMD have disease activity in the neonatal period (elevated serum CK and necrosis on muscle biopsy) they rarely have clinical symptoms until age </a:t>
            </a:r>
            <a:r>
              <a:rPr lang="en-US" b="1" dirty="0">
                <a:solidFill>
                  <a:srgbClr val="C00000"/>
                </a:solidFill>
              </a:rPr>
              <a:t>3 to 4 years</a:t>
            </a:r>
            <a:r>
              <a:rPr lang="en-US" dirty="0"/>
              <a:t>. </a:t>
            </a:r>
          </a:p>
          <a:p>
            <a:r>
              <a:rPr lang="en-US" dirty="0"/>
              <a:t>Parents usually report difficulty in running or climbing, frequent falls, and enlargement of the calf muscles (</a:t>
            </a:r>
            <a:r>
              <a:rPr lang="en-US" dirty="0" err="1"/>
              <a:t>pseudohypertrophy</a:t>
            </a:r>
            <a:r>
              <a:rPr lang="en-US" dirty="0"/>
              <a:t>), which feel firm and rubbery.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By </a:t>
            </a:r>
            <a:r>
              <a:rPr lang="en-US" b="1" dirty="0">
                <a:solidFill>
                  <a:srgbClr val="C00000"/>
                </a:solidFill>
              </a:rPr>
              <a:t>4 to 5 years </a:t>
            </a:r>
            <a:r>
              <a:rPr lang="en-US" dirty="0"/>
              <a:t>of age, the gait becomes wide-based and </a:t>
            </a:r>
            <a:r>
              <a:rPr lang="en-US" b="1" i="1" dirty="0">
                <a:solidFill>
                  <a:srgbClr val="C00000"/>
                </a:solidFill>
              </a:rPr>
              <a:t>waddling</a:t>
            </a:r>
            <a:r>
              <a:rPr lang="en-US" dirty="0"/>
              <a:t> and the child often walks on his toes because of heel cords contractures. The weakness is greatest in proximal muscles, producing a </a:t>
            </a:r>
            <a:r>
              <a:rPr lang="en-US" b="1" i="1" dirty="0" err="1">
                <a:solidFill>
                  <a:srgbClr val="C00000"/>
                </a:solidFill>
              </a:rPr>
              <a:t>Gowers</a:t>
            </a:r>
            <a:r>
              <a:rPr lang="en-US" b="1" i="1" dirty="0">
                <a:solidFill>
                  <a:srgbClr val="C00000"/>
                </a:solidFill>
              </a:rPr>
              <a:t> maneuver</a:t>
            </a:r>
            <a:r>
              <a:rPr lang="en-US" dirty="0"/>
              <a:t> (placing hands on the knees and climbing up the thighs to stand).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 the early school years, the limb weakness progresses and is accompanied by excessive </a:t>
            </a:r>
            <a:r>
              <a:rPr lang="en-US" b="1" i="1" dirty="0">
                <a:solidFill>
                  <a:srgbClr val="C00000"/>
                </a:solidFill>
              </a:rPr>
              <a:t>lordosis.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5029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52400"/>
            <a:ext cx="2667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By age </a:t>
            </a:r>
            <a:r>
              <a:rPr lang="en-US" sz="2800" b="1" i="1" dirty="0">
                <a:solidFill>
                  <a:srgbClr val="C00000"/>
                </a:solidFill>
              </a:rPr>
              <a:t>10 to 12 years</a:t>
            </a:r>
            <a:r>
              <a:rPr lang="en-US" sz="2800" dirty="0"/>
              <a:t>, the child is unable to walk and is confined to a wheelchair. </a:t>
            </a:r>
            <a:r>
              <a:rPr lang="en-US" sz="2800" b="1" dirty="0">
                <a:solidFill>
                  <a:srgbClr val="C00000"/>
                </a:solidFill>
              </a:rPr>
              <a:t>Deep tendon reflexes </a:t>
            </a:r>
            <a:r>
              <a:rPr lang="en-US" sz="2800" dirty="0"/>
              <a:t>are lost. </a:t>
            </a:r>
          </a:p>
          <a:p>
            <a:r>
              <a:rPr lang="en-US" sz="2800" dirty="0"/>
              <a:t>By late teens the weakness is profound, scoliosis is marked, and joint contractures are frequent.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Intellectual impairment </a:t>
            </a:r>
            <a:r>
              <a:rPr lang="en-US" sz="2800" dirty="0"/>
              <a:t>in DMD is common.</a:t>
            </a:r>
          </a:p>
          <a:p>
            <a:r>
              <a:rPr lang="en-US" sz="2800" dirty="0"/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Cardiomyopathy</a:t>
            </a:r>
            <a:r>
              <a:rPr lang="en-US" sz="2800" dirty="0"/>
              <a:t>, slowly develops.</a:t>
            </a:r>
          </a:p>
          <a:p>
            <a:r>
              <a:rPr lang="en-US" sz="2800" dirty="0"/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Kyphoscoliosis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weakness of respiratory muscles produce a decreasing lung vital capacity </a:t>
            </a:r>
          </a:p>
          <a:p>
            <a:r>
              <a:rPr lang="en-US" sz="2800" dirty="0"/>
              <a:t>The terminal stages of DMD are characterized by recurrent pulmonary infections and often congestive heart failure.</a:t>
            </a:r>
          </a:p>
          <a:p>
            <a:r>
              <a:rPr lang="en-US" sz="2800" dirty="0"/>
              <a:t> The age of death ranges from </a:t>
            </a:r>
            <a:r>
              <a:rPr lang="en-US" sz="2800" dirty="0">
                <a:solidFill>
                  <a:srgbClr val="C00000"/>
                </a:solidFill>
              </a:rPr>
              <a:t>10 to 30 years, with a mean of 18 years. 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Laboratory Findings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Serum CK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levels are elevated to between 20 and 100 times normal. The levels are abnormal at birth but decline late in the disease because of inactivity and loss of muscle mass. 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electrocardiogram</a:t>
            </a:r>
            <a:r>
              <a:rPr lang="en-US" dirty="0"/>
              <a:t> is abnormal in 2/3 of patients. EMG demonstrates features typical of </a:t>
            </a:r>
            <a:r>
              <a:rPr lang="en-US" dirty="0" err="1"/>
              <a:t>myopathy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muscle biopsy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shows muscle fibers of varying size as well as small groups of necrotic and regenerating fibers. Connective tissue and fat replace lost muscle fibers. 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definitive diagnosis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err="1"/>
              <a:t>Duchenne</a:t>
            </a:r>
            <a:r>
              <a:rPr lang="en-US" dirty="0"/>
              <a:t> dystrophy can be established on the basis of </a:t>
            </a:r>
            <a:r>
              <a:rPr lang="en-US" dirty="0" err="1"/>
              <a:t>dystrophin</a:t>
            </a:r>
            <a:r>
              <a:rPr lang="en-US" dirty="0"/>
              <a:t> deficiency in a biopsy of muscle tissue or mutation analysis on peripheral blood leukocytes.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Management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err="1"/>
              <a:t>Glucocorticoids</a:t>
            </a:r>
            <a:r>
              <a:rPr lang="en-US" dirty="0"/>
              <a:t>, administered as prednisone in a dose of 0.75 mg/kg per day, significantly slow progression of </a:t>
            </a:r>
            <a:r>
              <a:rPr lang="en-US" dirty="0" err="1"/>
              <a:t>Duchenne</a:t>
            </a:r>
            <a:r>
              <a:rPr lang="en-US" dirty="0"/>
              <a:t> dystrophy for up to 3 years. </a:t>
            </a:r>
          </a:p>
          <a:p>
            <a:r>
              <a:rPr lang="en-US" dirty="0"/>
              <a:t>Management involves use of joint bracing and prevention or release of contractures to maintain walking for as long as practical. </a:t>
            </a:r>
          </a:p>
          <a:p>
            <a:r>
              <a:rPr lang="en-US" dirty="0"/>
              <a:t>Considerable research is underway to replace the mutated </a:t>
            </a:r>
            <a:r>
              <a:rPr lang="en-US" dirty="0" err="1"/>
              <a:t>dystrophin</a:t>
            </a:r>
            <a:r>
              <a:rPr lang="en-US" dirty="0"/>
              <a:t> gene, but  to date all results have been disappointing.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Becker Muscular Dystrophy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/>
              <a:t>   This less severe form of X-linked recessive muscular dystrophy results from defects of the same gene responsible for </a:t>
            </a:r>
            <a:r>
              <a:rPr lang="en-US" dirty="0" err="1"/>
              <a:t>Duchenne</a:t>
            </a:r>
            <a:r>
              <a:rPr lang="en-US" dirty="0"/>
              <a:t> dystrophy. Becker muscular dystrophy is ~10 times less frequent than </a:t>
            </a:r>
            <a:r>
              <a:rPr lang="en-US" dirty="0" err="1"/>
              <a:t>Duchenne</a:t>
            </a:r>
            <a:r>
              <a:rPr lang="en-US" dirty="0"/>
              <a:t>, with an incidence of about 3 per 100,000 live-born males.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Clinical Features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pattern of muscle wasting in Becker muscular dystrophy closely resembles that seen in </a:t>
            </a:r>
            <a:r>
              <a:rPr lang="en-US" dirty="0" err="1"/>
              <a:t>Duchenne</a:t>
            </a:r>
            <a:r>
              <a:rPr lang="en-US" dirty="0"/>
              <a:t>. </a:t>
            </a:r>
          </a:p>
          <a:p>
            <a:r>
              <a:rPr lang="en-US" dirty="0"/>
              <a:t>Proximal muscles, especially of the lower extremities, are prominently involved. As the disease progresses, weakness becomes more generalized. </a:t>
            </a:r>
          </a:p>
          <a:p>
            <a:r>
              <a:rPr lang="en-US" dirty="0"/>
              <a:t>Hypertrophy of muscles, particularly in the calves, is an early and prominent finding.</a:t>
            </a:r>
          </a:p>
          <a:p>
            <a:r>
              <a:rPr lang="en-US" dirty="0"/>
              <a:t>Most patients with Becker dystrophy first experience difficulties between ages 5 and 15 years, although onset in the third or fourth decade or even later can occur.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 definition, patients with Becker dystrophy walk beyond age 15, while patients with </a:t>
            </a:r>
            <a:r>
              <a:rPr lang="en-US" dirty="0" err="1"/>
              <a:t>Duchenne</a:t>
            </a:r>
            <a:r>
              <a:rPr lang="en-US" dirty="0"/>
              <a:t> dystrophy are typically in a wheelchair by the age of 12. Patients with Becker dystrophy have a reduced life expectancy, but most survive into the fourth or fifth decade.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Mental retardation may occur in Becker dystrophy, but it is not as common as in </a:t>
            </a:r>
            <a:r>
              <a:rPr lang="en-US" dirty="0" err="1"/>
              <a:t>Duchenne</a:t>
            </a:r>
            <a:r>
              <a:rPr lang="en-US" dirty="0"/>
              <a:t>. Cardiac involvement occurs in Becker dystrophy and may result in heart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human body has over </a:t>
            </a:r>
            <a:r>
              <a:rPr lang="en-US" b="1" dirty="0">
                <a:solidFill>
                  <a:srgbClr val="C00000"/>
                </a:solidFill>
              </a:rPr>
              <a:t>600</a:t>
            </a:r>
            <a:r>
              <a:rPr lang="en-US" dirty="0"/>
              <a:t> muscles; their bulk comprises about </a:t>
            </a:r>
            <a:r>
              <a:rPr lang="en-US" b="1" dirty="0">
                <a:solidFill>
                  <a:srgbClr val="C00000"/>
                </a:solidFill>
              </a:rPr>
              <a:t>40%</a:t>
            </a:r>
            <a:r>
              <a:rPr lang="en-US" dirty="0"/>
              <a:t> of the total body weight.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Muscles are divided into skeletal muscles, smooth muscles and cardiac muscles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Each muscle type has distinct morphologic and biochemical characteristics that separate them and enable diseases to involve one or more muscle types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Laboratory Features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Serum CK levels, results of EMG, and muscle biopsy findings closely resemble those in </a:t>
            </a:r>
            <a:r>
              <a:rPr lang="en-US" dirty="0" err="1"/>
              <a:t>Duchenne</a:t>
            </a:r>
            <a:r>
              <a:rPr lang="en-US" dirty="0"/>
              <a:t> dystrophy.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Treatment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The use of </a:t>
            </a:r>
            <a:r>
              <a:rPr lang="en-US" dirty="0" err="1"/>
              <a:t>glucocorticoids</a:t>
            </a:r>
            <a:r>
              <a:rPr lang="en-US" dirty="0"/>
              <a:t> has not been adequately studied in Becker dystrophy.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Facioscapulohumeral</a:t>
            </a:r>
            <a:r>
              <a:rPr lang="en-US" b="1" i="1" dirty="0">
                <a:solidFill>
                  <a:srgbClr val="C00000"/>
                </a:solidFill>
              </a:rPr>
              <a:t> (FSH) Muscular Dystrophy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dirty="0"/>
              <a:t>   This form of muscular dystrophy has An </a:t>
            </a:r>
            <a:r>
              <a:rPr lang="en-US" dirty="0" err="1"/>
              <a:t>autosomal</a:t>
            </a:r>
            <a:r>
              <a:rPr lang="en-US" dirty="0"/>
              <a:t> dominant inheritance pattern with a prevalence of ~1 in 20,000.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Clinical Features</a:t>
            </a:r>
            <a:endParaRPr lang="en-US" dirty="0"/>
          </a:p>
          <a:p>
            <a:r>
              <a:rPr lang="en-US" dirty="0"/>
              <a:t>The condition typically has an onset in childhood or young adulthood. </a:t>
            </a:r>
          </a:p>
          <a:p>
            <a:r>
              <a:rPr lang="en-US" dirty="0"/>
              <a:t>In most cases</a:t>
            </a:r>
            <a:r>
              <a:rPr lang="en-US" b="1" dirty="0">
                <a:solidFill>
                  <a:srgbClr val="C00000"/>
                </a:solidFill>
              </a:rPr>
              <a:t>, facial weakness </a:t>
            </a:r>
            <a:r>
              <a:rPr lang="en-US" dirty="0"/>
              <a:t>is the initial manifestation, appearing as an inability to smile, whistle, or fully close the eyes. </a:t>
            </a:r>
          </a:p>
          <a:p>
            <a:r>
              <a:rPr lang="en-US" b="1" dirty="0">
                <a:solidFill>
                  <a:srgbClr val="C00000"/>
                </a:solidFill>
              </a:rPr>
              <a:t>Loss of scapular stabilizer </a:t>
            </a:r>
            <a:r>
              <a:rPr lang="en-US" dirty="0"/>
              <a:t>muscles makes arm elevation difficult. Scapular winging becomes apparent with attempts at abduction and forward movement of the arms. </a:t>
            </a:r>
          </a:p>
          <a:p>
            <a:r>
              <a:rPr lang="en-US" b="1" dirty="0">
                <a:solidFill>
                  <a:srgbClr val="C00000"/>
                </a:solidFill>
              </a:rPr>
              <a:t>Biceps and triceps muscles </a:t>
            </a:r>
            <a:r>
              <a:rPr lang="en-US" dirty="0"/>
              <a:t>may be severely affected, with relative sparing of the deltoid muscles.</a:t>
            </a:r>
          </a:p>
          <a:p>
            <a:r>
              <a:rPr lang="en-US" dirty="0"/>
              <a:t>Weakness of the </a:t>
            </a:r>
            <a:r>
              <a:rPr lang="en-US" b="1" dirty="0">
                <a:solidFill>
                  <a:srgbClr val="C00000"/>
                </a:solidFill>
              </a:rPr>
              <a:t>anterior compartment </a:t>
            </a:r>
            <a:r>
              <a:rPr lang="en-US" dirty="0"/>
              <a:t>muscles of the legs may lead to </a:t>
            </a:r>
            <a:r>
              <a:rPr lang="en-US" b="1" i="1" dirty="0" err="1">
                <a:solidFill>
                  <a:srgbClr val="C00000"/>
                </a:solidFill>
              </a:rPr>
              <a:t>footdrop</a:t>
            </a:r>
            <a:r>
              <a:rPr lang="en-US" b="1" i="1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"/>
            <a:ext cx="6934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In most patients, the weakness remains restricted to facial, upper extremity, and distal lower extremity muscles. </a:t>
            </a:r>
          </a:p>
          <a:p>
            <a:endParaRPr lang="en-US" dirty="0"/>
          </a:p>
          <a:p>
            <a:r>
              <a:rPr lang="en-US" dirty="0"/>
              <a:t>In 20% of patients, weakness progresses to involve the pelvic girdle muscles, and severe functional impairment and possible wheelchair dependency result.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Laboratory Features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    The serum CK level may be normal or mildly elevated. EMG usually indicates a </a:t>
            </a:r>
            <a:r>
              <a:rPr lang="en-US" dirty="0" err="1"/>
              <a:t>myopathic</a:t>
            </a:r>
            <a:r>
              <a:rPr lang="en-US" dirty="0"/>
              <a:t> pattern. The muscle biopsy shows nonspecific features of a </a:t>
            </a:r>
            <a:r>
              <a:rPr lang="en-US" dirty="0" err="1"/>
              <a:t>myopathy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Treatment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    No specific treatment is available; ankle-foot </a:t>
            </a:r>
            <a:r>
              <a:rPr lang="en-US" dirty="0" err="1"/>
              <a:t>orthoses</a:t>
            </a:r>
            <a:r>
              <a:rPr lang="en-US" dirty="0"/>
              <a:t> are helpful for </a:t>
            </a:r>
            <a:r>
              <a:rPr lang="en-US" dirty="0" err="1"/>
              <a:t>footdrop</a:t>
            </a:r>
            <a:r>
              <a:rPr lang="en-US" dirty="0"/>
              <a:t>. Scapular stabilization procedures improve scapular winging but may not improve function.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C00000"/>
                </a:solidFill>
              </a:rPr>
              <a:t>Myotonic</a:t>
            </a:r>
            <a:r>
              <a:rPr lang="en-US" b="1" i="1" dirty="0">
                <a:solidFill>
                  <a:srgbClr val="C00000"/>
                </a:solidFill>
              </a:rPr>
              <a:t> Dystrophy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Myotonic</a:t>
            </a:r>
            <a:r>
              <a:rPr lang="en-US" dirty="0"/>
              <a:t> dystrophy is also known as </a:t>
            </a:r>
            <a:r>
              <a:rPr lang="en-US" i="1" dirty="0" err="1"/>
              <a:t>dystrophia</a:t>
            </a:r>
            <a:r>
              <a:rPr lang="en-US" i="1" dirty="0"/>
              <a:t> </a:t>
            </a:r>
            <a:r>
              <a:rPr lang="en-US" i="1" dirty="0" err="1"/>
              <a:t>myotonica</a:t>
            </a:r>
            <a:r>
              <a:rPr lang="en-US" dirty="0"/>
              <a:t> (DM) is an </a:t>
            </a:r>
            <a:r>
              <a:rPr lang="en-US" dirty="0" err="1"/>
              <a:t>autosomal</a:t>
            </a:r>
            <a:r>
              <a:rPr lang="en-US" dirty="0"/>
              <a:t> dominant disorder.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Clinical Features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The clinical expression of </a:t>
            </a:r>
            <a:r>
              <a:rPr lang="en-US" dirty="0" err="1"/>
              <a:t>myotonic</a:t>
            </a:r>
            <a:r>
              <a:rPr lang="en-US" dirty="0"/>
              <a:t> dystrophy varies widely and involves many systems other than muscle. </a:t>
            </a:r>
          </a:p>
          <a:p>
            <a:r>
              <a:rPr lang="en-US" dirty="0"/>
              <a:t>Affected patients have a typical </a:t>
            </a:r>
            <a:r>
              <a:rPr lang="en-US" b="1" i="1" dirty="0">
                <a:solidFill>
                  <a:srgbClr val="C00000"/>
                </a:solidFill>
              </a:rPr>
              <a:t>"hatchet-faced" </a:t>
            </a:r>
            <a:r>
              <a:rPr lang="en-US" dirty="0"/>
              <a:t>appearance due to </a:t>
            </a:r>
            <a:r>
              <a:rPr lang="en-US" dirty="0" err="1"/>
              <a:t>temporalis</a:t>
            </a:r>
            <a:r>
              <a:rPr lang="en-US" dirty="0"/>
              <a:t>, </a:t>
            </a:r>
            <a:r>
              <a:rPr lang="en-US" dirty="0" err="1"/>
              <a:t>masseter</a:t>
            </a:r>
            <a:r>
              <a:rPr lang="en-US" dirty="0"/>
              <a:t>, and facial muscle atrophy and weakness.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Frontal baldness</a:t>
            </a:r>
            <a:r>
              <a:rPr lang="en-US" dirty="0"/>
              <a:t> is also characteristic of the disease. </a:t>
            </a:r>
          </a:p>
          <a:p>
            <a:r>
              <a:rPr lang="en-US" dirty="0"/>
              <a:t>Neck muscles, including flexors and </a:t>
            </a:r>
            <a:r>
              <a:rPr lang="en-US" dirty="0" err="1"/>
              <a:t>sternocleidomastoids</a:t>
            </a:r>
            <a:r>
              <a:rPr lang="en-US" dirty="0"/>
              <a:t>, and distal limb muscles are involved early.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Weakness of wrist extensors, finger extensors, and intrinsic hand muscles impairs function.</a:t>
            </a:r>
          </a:p>
          <a:p>
            <a:r>
              <a:rPr lang="en-US" dirty="0"/>
              <a:t> Ankle </a:t>
            </a:r>
            <a:r>
              <a:rPr lang="en-US" dirty="0" err="1"/>
              <a:t>dorsiflexor</a:t>
            </a:r>
            <a:r>
              <a:rPr lang="en-US" dirty="0"/>
              <a:t> weakness may cause </a:t>
            </a:r>
            <a:r>
              <a:rPr lang="en-US" dirty="0" err="1"/>
              <a:t>footdrop</a:t>
            </a:r>
            <a:r>
              <a:rPr lang="en-US" dirty="0"/>
              <a:t>. </a:t>
            </a:r>
          </a:p>
          <a:p>
            <a:r>
              <a:rPr lang="en-US" dirty="0"/>
              <a:t>Proximal muscles remain stronger throughout the course. </a:t>
            </a:r>
          </a:p>
          <a:p>
            <a:r>
              <a:rPr lang="en-US" dirty="0"/>
              <a:t>Palatal, pharyngeal, and tongue involvement produce a </a:t>
            </a:r>
            <a:r>
              <a:rPr lang="en-US" dirty="0" err="1"/>
              <a:t>dysarthric</a:t>
            </a:r>
            <a:r>
              <a:rPr lang="en-US" dirty="0"/>
              <a:t> speech, nasal voice, and swallowing problems.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i="1" dirty="0" err="1">
                <a:solidFill>
                  <a:srgbClr val="C00000"/>
                </a:solidFill>
              </a:rPr>
              <a:t>Myotonia</a:t>
            </a:r>
            <a:r>
              <a:rPr lang="en-US" dirty="0"/>
              <a:t>, which usually appears by age 5 years, is demonstrable by percussion of the </a:t>
            </a:r>
            <a:r>
              <a:rPr lang="en-US" dirty="0" err="1"/>
              <a:t>thenar</a:t>
            </a:r>
            <a:r>
              <a:rPr lang="en-US" dirty="0"/>
              <a:t> eminence, the tongue, and wrist extensor muscles. </a:t>
            </a:r>
            <a:r>
              <a:rPr lang="en-US" dirty="0" err="1"/>
              <a:t>Myotonia</a:t>
            </a:r>
            <a:r>
              <a:rPr lang="en-US" dirty="0"/>
              <a:t> causes a slow relaxation of hand grip after a forced voluntary closure. </a:t>
            </a:r>
          </a:p>
          <a:p>
            <a:r>
              <a:rPr lang="en-US" dirty="0"/>
              <a:t>Advanced muscle wasting makes </a:t>
            </a:r>
            <a:r>
              <a:rPr lang="en-US" dirty="0" err="1"/>
              <a:t>myotonia</a:t>
            </a:r>
            <a:r>
              <a:rPr lang="en-US" dirty="0"/>
              <a:t> more difficult to detect.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Diseases of skeletal muscle are called by several general names: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i="1" dirty="0" err="1">
                <a:solidFill>
                  <a:srgbClr val="C00000"/>
                </a:solidFill>
              </a:rPr>
              <a:t>myopathy</a:t>
            </a:r>
            <a:r>
              <a:rPr lang="en-US" dirty="0"/>
              <a:t>, implying all types of muscle disease;</a:t>
            </a:r>
          </a:p>
          <a:p>
            <a:pPr>
              <a:buNone/>
            </a:pPr>
            <a:endParaRPr lang="en-US" dirty="0"/>
          </a:p>
          <a:p>
            <a:r>
              <a:rPr lang="en-US" b="1" i="1" dirty="0" err="1">
                <a:solidFill>
                  <a:srgbClr val="C00000"/>
                </a:solidFill>
              </a:rPr>
              <a:t>myositis</a:t>
            </a:r>
            <a:r>
              <a:rPr lang="en-US" dirty="0"/>
              <a:t>, implying inflammation in the muscle;</a:t>
            </a:r>
          </a:p>
          <a:p>
            <a:pPr>
              <a:buNone/>
            </a:pPr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muscular dystrophy</a:t>
            </a:r>
            <a:r>
              <a:rPr lang="en-US" dirty="0"/>
              <a:t>, implying degeneration of muscle, often hereditary.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135563"/>
          </a:xfrm>
        </p:spPr>
        <p:txBody>
          <a:bodyPr>
            <a:normAutofit/>
          </a:bodyPr>
          <a:lstStyle/>
          <a:p>
            <a:r>
              <a:rPr lang="en-US" dirty="0"/>
              <a:t>Cardiac conduction defects occur commonly.</a:t>
            </a:r>
          </a:p>
          <a:p>
            <a:r>
              <a:rPr lang="en-US" dirty="0"/>
              <a:t>Other associated features include:</a:t>
            </a:r>
          </a:p>
          <a:p>
            <a:pPr>
              <a:buNone/>
            </a:pPr>
            <a:r>
              <a:rPr lang="en-US" dirty="0"/>
              <a:t>            intellectual impairment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hypersomnia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/>
              <a:t>            cataracts, 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gonadal</a:t>
            </a:r>
            <a:r>
              <a:rPr lang="en-US" dirty="0"/>
              <a:t> atrophy, </a:t>
            </a:r>
          </a:p>
          <a:p>
            <a:pPr>
              <a:buNone/>
            </a:pPr>
            <a:r>
              <a:rPr lang="en-US" dirty="0"/>
              <a:t>            insulin resistance, </a:t>
            </a:r>
          </a:p>
          <a:p>
            <a:pPr>
              <a:buNone/>
            </a:pPr>
            <a:r>
              <a:rPr lang="en-US" dirty="0"/>
              <a:t>           decreased esophageal and colonic motility.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295400"/>
            <a:ext cx="44196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Laboratory Features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    The diagnosis of </a:t>
            </a:r>
            <a:r>
              <a:rPr lang="en-US" dirty="0" err="1"/>
              <a:t>myotonic</a:t>
            </a:r>
            <a:r>
              <a:rPr lang="en-US" dirty="0"/>
              <a:t> dystrophy can usually be made on the basis of clinical findings. Serum CK levels may be normal or mildly elevated. EMG evidence of </a:t>
            </a:r>
            <a:r>
              <a:rPr lang="en-US" dirty="0" err="1"/>
              <a:t>myotonia</a:t>
            </a:r>
            <a:r>
              <a:rPr lang="en-US" dirty="0"/>
              <a:t> is present in most cases of cases. Muscle biopsy shows muscle atrophy, which selectively involves type 1 fibers in 50% of cases.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Treatment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Phenytoin</a:t>
            </a:r>
            <a:r>
              <a:rPr lang="en-US" dirty="0"/>
              <a:t> and </a:t>
            </a:r>
            <a:r>
              <a:rPr lang="en-US" dirty="0" err="1"/>
              <a:t>mexiletine</a:t>
            </a:r>
            <a:r>
              <a:rPr lang="en-US" dirty="0"/>
              <a:t> are the preferred agents for the occasional patient who requires an </a:t>
            </a:r>
            <a:r>
              <a:rPr lang="en-US" dirty="0" err="1"/>
              <a:t>antimyotonia</a:t>
            </a:r>
            <a:r>
              <a:rPr lang="en-US" dirty="0"/>
              <a:t> drug; other agents, particularly quinine and </a:t>
            </a:r>
            <a:r>
              <a:rPr lang="en-US" dirty="0" err="1"/>
              <a:t>procainamide</a:t>
            </a:r>
            <a:r>
              <a:rPr lang="en-US" dirty="0"/>
              <a:t>, may worsen cardiac conduction.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400" b="1" i="1" dirty="0"/>
              <a:t>Table -1</a:t>
            </a:r>
            <a:r>
              <a:rPr lang="en-US" sz="2400" i="1" dirty="0"/>
              <a:t> Common Features of Primary Skeletal Muscle</a:t>
            </a:r>
            <a:br>
              <a:rPr lang="en-US" sz="2400" dirty="0"/>
            </a:br>
            <a:r>
              <a:rPr lang="en-US" sz="2400" i="1" dirty="0"/>
              <a:t>Diseases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066800"/>
            <a:ext cx="6324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Muscle diseases are divided into 4 broad categories: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muscular dystrophy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due to genetic abnormalities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C00000"/>
                </a:solidFill>
              </a:rPr>
              <a:t>channelopathies</a:t>
            </a:r>
            <a:r>
              <a:rPr lang="en-US" dirty="0"/>
              <a:t> with abnormal sodium, calcium, or potassium membrane ion channels;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inflammatory </a:t>
            </a:r>
            <a:r>
              <a:rPr lang="en-US" b="1" dirty="0" err="1">
                <a:solidFill>
                  <a:srgbClr val="C00000"/>
                </a:solidFill>
              </a:rPr>
              <a:t>myopathies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secondary endocrine </a:t>
            </a:r>
            <a:r>
              <a:rPr lang="en-US" b="1" dirty="0" err="1">
                <a:solidFill>
                  <a:srgbClr val="C00000"/>
                </a:solidFill>
              </a:rPr>
              <a:t>myopathies</a:t>
            </a:r>
            <a:r>
              <a:rPr lang="en-US" b="1" dirty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b="1" i="1" dirty="0"/>
              <a:t>Muscular dystrophies</a:t>
            </a:r>
            <a:br>
              <a:rPr lang="en-US" dirty="0"/>
            </a:br>
            <a:r>
              <a:rPr lang="en-US" b="1" i="1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144000" cy="4373563"/>
          </a:xfrm>
        </p:spPr>
        <p:txBody>
          <a:bodyPr/>
          <a:lstStyle/>
          <a:p>
            <a:pPr>
              <a:buNone/>
            </a:pPr>
            <a:r>
              <a:rPr lang="en-US" dirty="0"/>
              <a:t>    Muscular dystrophies are genetically determined disorders that have a wide variation in age of onset, sex distribution, and location of maximal muscle atrophy.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err="1">
                <a:solidFill>
                  <a:srgbClr val="C00000"/>
                </a:solidFill>
              </a:rPr>
              <a:t>Duchenne</a:t>
            </a:r>
            <a:r>
              <a:rPr lang="en-US" b="1" i="1" dirty="0">
                <a:solidFill>
                  <a:srgbClr val="C00000"/>
                </a:solidFill>
              </a:rPr>
              <a:t> Muscular Dystrophy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Is the most common and most serious muscular dystrophy , associated with a marked deficiency</a:t>
            </a:r>
          </a:p>
          <a:p>
            <a:pPr algn="just">
              <a:buNone/>
            </a:pPr>
            <a:r>
              <a:rPr lang="en-US" dirty="0"/>
              <a:t>    or absence of </a:t>
            </a:r>
            <a:r>
              <a:rPr lang="en-US" b="1" i="1" dirty="0" err="1">
                <a:solidFill>
                  <a:srgbClr val="C00000"/>
                </a:solidFill>
              </a:rPr>
              <a:t>dystrophin</a:t>
            </a:r>
            <a:r>
              <a:rPr lang="en-US" dirty="0"/>
              <a:t>, a large protein which is encoded by a gene on the X chromosome.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/>
              <a:t>As DMD is transmitted by X-linked recessive inheritance, nearly all patients are male. About 10% of female carriers have mild muscle weakness.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/>
              <a:t>The incidence of DMD is 30/100,000 male births.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267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solidFill>
                  <a:srgbClr val="C00000"/>
                </a:solidFill>
              </a:rPr>
              <a:t>Pathophysiology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Muscle </a:t>
            </a:r>
            <a:r>
              <a:rPr lang="en-US" dirty="0" err="1"/>
              <a:t>dystrophin</a:t>
            </a:r>
            <a:r>
              <a:rPr lang="en-US" dirty="0"/>
              <a:t> is a large molecular weight protein that is found primarily within skeletal, smooth, and cardiac muscle.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In the  muscle, </a:t>
            </a:r>
            <a:r>
              <a:rPr lang="en-US" dirty="0" err="1"/>
              <a:t>dystrophin</a:t>
            </a:r>
            <a:r>
              <a:rPr lang="en-US" dirty="0"/>
              <a:t> links </a:t>
            </a:r>
            <a:r>
              <a:rPr lang="en-US" dirty="0" err="1"/>
              <a:t>myofibrillar</a:t>
            </a:r>
            <a:r>
              <a:rPr lang="en-US" dirty="0"/>
              <a:t> elements with the </a:t>
            </a:r>
            <a:r>
              <a:rPr lang="en-US" dirty="0" err="1"/>
              <a:t>sarcolemma</a:t>
            </a:r>
            <a:r>
              <a:rPr lang="en-US" dirty="0"/>
              <a:t>, affording stability and flexibility to the muscle fiber.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/>
              <a:t>Dystrophin</a:t>
            </a:r>
            <a:r>
              <a:rPr lang="en-US" dirty="0"/>
              <a:t> gene mutations that cause DMD result in either the absence of </a:t>
            </a:r>
            <a:r>
              <a:rPr lang="en-US" dirty="0" err="1"/>
              <a:t>dystrophin</a:t>
            </a:r>
            <a:r>
              <a:rPr lang="en-US" dirty="0"/>
              <a:t> protein production or markedly truncated proteins.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absence of </a:t>
            </a:r>
            <a:r>
              <a:rPr lang="en-US" dirty="0" err="1"/>
              <a:t>dystrophin</a:t>
            </a:r>
            <a:r>
              <a:rPr lang="en-US" dirty="0"/>
              <a:t> leads to membrane instability, </a:t>
            </a:r>
            <a:r>
              <a:rPr lang="en-US" dirty="0" err="1"/>
              <a:t>myofiber</a:t>
            </a:r>
            <a:r>
              <a:rPr lang="en-US" dirty="0"/>
              <a:t> leakiness of </a:t>
            </a:r>
            <a:r>
              <a:rPr lang="en-US" dirty="0" err="1"/>
              <a:t>creatine</a:t>
            </a:r>
            <a:r>
              <a:rPr lang="en-US" dirty="0"/>
              <a:t> </a:t>
            </a:r>
            <a:r>
              <a:rPr lang="en-US" dirty="0" err="1"/>
              <a:t>kinase</a:t>
            </a:r>
            <a:endParaRPr lang="en-US" dirty="0"/>
          </a:p>
          <a:p>
            <a:pPr>
              <a:buNone/>
            </a:pPr>
            <a:r>
              <a:rPr lang="en-US" dirty="0"/>
              <a:t>    (CK), and susceptibility to injury from normal muscle contractions.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1627</Words>
  <Application>Microsoft Office PowerPoint</Application>
  <PresentationFormat>On-screen Show (4:3)</PresentationFormat>
  <Paragraphs>163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DISORDERS OF MUSCLE </vt:lpstr>
      <vt:lpstr>PowerPoint Presentation</vt:lpstr>
      <vt:lpstr>PowerPoint Presentation</vt:lpstr>
      <vt:lpstr>Table -1 Common Features of Primary Skeletal Muscle Diseases </vt:lpstr>
      <vt:lpstr>PowerPoint Presentation</vt:lpstr>
      <vt:lpstr>Muscular dystrophies  </vt:lpstr>
      <vt:lpstr>Duchenne Muscular Dystrophy   </vt:lpstr>
      <vt:lpstr>Pathophysiology </vt:lpstr>
      <vt:lpstr>PowerPoint Presentation</vt:lpstr>
      <vt:lpstr>PowerPoint Presentation</vt:lpstr>
      <vt:lpstr>Clinical Features</vt:lpstr>
      <vt:lpstr>PowerPoint Presentation</vt:lpstr>
      <vt:lpstr>PowerPoint Presentation</vt:lpstr>
      <vt:lpstr>PowerPoint Presentation</vt:lpstr>
      <vt:lpstr>Laboratory Findings </vt:lpstr>
      <vt:lpstr>Management</vt:lpstr>
      <vt:lpstr>Becker Muscular Dystrophy</vt:lpstr>
      <vt:lpstr>Clinical Features</vt:lpstr>
      <vt:lpstr>PowerPoint Presentation</vt:lpstr>
      <vt:lpstr>PowerPoint Presentation</vt:lpstr>
      <vt:lpstr>Facioscapulohumeral (FSH) Muscular Dystrophy </vt:lpstr>
      <vt:lpstr>PowerPoint Presentation</vt:lpstr>
      <vt:lpstr>PowerPoint Presentation</vt:lpstr>
      <vt:lpstr>PowerPoint Presentation</vt:lpstr>
      <vt:lpstr>PowerPoint Presentation</vt:lpstr>
      <vt:lpstr>Myotonic Dystrophy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MUSCLE</dc:title>
  <dc:creator>Wissam</dc:creator>
  <cp:lastModifiedBy>Taqwa</cp:lastModifiedBy>
  <cp:revision>38</cp:revision>
  <dcterms:created xsi:type="dcterms:W3CDTF">2012-03-31T18:08:52Z</dcterms:created>
  <dcterms:modified xsi:type="dcterms:W3CDTF">2022-10-31T08:24:19Z</dcterms:modified>
</cp:coreProperties>
</file>