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81" r:id="rId3"/>
    <p:sldId id="311" r:id="rId4"/>
    <p:sldId id="308" r:id="rId5"/>
    <p:sldId id="309" r:id="rId6"/>
    <p:sldId id="317" r:id="rId7"/>
    <p:sldId id="310" r:id="rId8"/>
    <p:sldId id="318" r:id="rId9"/>
    <p:sldId id="319" r:id="rId10"/>
    <p:sldId id="313" r:id="rId11"/>
    <p:sldId id="315" r:id="rId12"/>
    <p:sldId id="316" r:id="rId13"/>
    <p:sldId id="32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61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2130426"/>
            <a:ext cx="103632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3552956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65057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2465609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2815325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3084" y="4406901"/>
            <a:ext cx="103632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804113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277417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342200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65835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2003984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1" y="273050"/>
            <a:ext cx="4011084"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1975914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717" y="4800600"/>
            <a:ext cx="73152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206AFE2-850C-4B95-B7B2-8444DB4FAF2A}" type="datetimeFigureOut">
              <a:rPr lang="en-US" smtClean="0"/>
              <a:pPr/>
              <a:t>10/27/2022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35EB88D-F8BF-44A5-9569-92219316C3C0}" type="slidenum">
              <a:rPr lang="en-US" smtClean="0"/>
              <a:pPr/>
              <a:t>‹#›</a:t>
            </a:fld>
            <a:endParaRPr lang="en-US"/>
          </a:p>
        </p:txBody>
      </p:sp>
    </p:spTree>
    <p:extLst>
      <p:ext uri="{BB962C8B-B14F-4D97-AF65-F5344CB8AC3E}">
        <p14:creationId xmlns:p14="http://schemas.microsoft.com/office/powerpoint/2010/main" val="405900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6AFE2-850C-4B95-B7B2-8444DB4FAF2A}" type="datetimeFigureOut">
              <a:rPr lang="en-US" smtClean="0"/>
              <a:pPr/>
              <a:t>10/27/2022</a:t>
            </a:fld>
            <a:endParaRPr lang="en-US"/>
          </a:p>
        </p:txBody>
      </p:sp>
      <p:sp>
        <p:nvSpPr>
          <p:cNvPr id="5" name="عنصر نائب للتذييل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EB88D-F8BF-44A5-9569-92219316C3C0}" type="slidenum">
              <a:rPr lang="en-US" smtClean="0"/>
              <a:pPr/>
              <a:t>‹#›</a:t>
            </a:fld>
            <a:endParaRPr lang="en-US"/>
          </a:p>
        </p:txBody>
      </p:sp>
    </p:spTree>
    <p:extLst>
      <p:ext uri="{BB962C8B-B14F-4D97-AF65-F5344CB8AC3E}">
        <p14:creationId xmlns:p14="http://schemas.microsoft.com/office/powerpoint/2010/main" val="840250183"/>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7904" y="2136184"/>
            <a:ext cx="10135674" cy="2098226"/>
          </a:xfrm>
        </p:spPr>
        <p:txBody>
          <a:bodyPr/>
          <a:lstStyle/>
          <a:p>
            <a:r>
              <a:rPr lang="en-US" sz="6000" i="1" dirty="0"/>
              <a:t>Bio Lab </a:t>
            </a:r>
            <a:br>
              <a:rPr lang="ar-IQ" b="1" dirty="0"/>
            </a:br>
            <a:r>
              <a:rPr lang="en-US" b="1" dirty="0">
                <a:latin typeface="Georgia-Bold"/>
              </a:rPr>
              <a:t>Genetic engineering</a:t>
            </a:r>
            <a:br>
              <a:rPr lang="en-US" b="1" i="1" dirty="0"/>
            </a:br>
            <a:r>
              <a:rPr lang="en-US" sz="1800" b="1" i="1" dirty="0"/>
              <a:t>2</a:t>
            </a:r>
            <a:r>
              <a:rPr lang="en-US" sz="1800" b="1" i="1" baseline="30000" dirty="0"/>
              <a:t>nd</a:t>
            </a:r>
            <a:r>
              <a:rPr lang="en-US" sz="1800" b="1" i="1" dirty="0"/>
              <a:t> semester</a:t>
            </a:r>
            <a:endParaRPr lang="en-US" sz="18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0953" t="5714" r="23810" b="6667"/>
          <a:stretch/>
        </p:blipFill>
        <p:spPr>
          <a:xfrm>
            <a:off x="10900176" y="0"/>
            <a:ext cx="1291824" cy="2049098"/>
          </a:xfrm>
          <a:prstGeom prst="rect">
            <a:avLst/>
          </a:prstGeom>
          <a:ln>
            <a:noFill/>
          </a:ln>
          <a:effectLst>
            <a:softEdge rad="112500"/>
          </a:effectLst>
        </p:spPr>
      </p:pic>
    </p:spTree>
    <p:extLst>
      <p:ext uri="{BB962C8B-B14F-4D97-AF65-F5344CB8AC3E}">
        <p14:creationId xmlns:p14="http://schemas.microsoft.com/office/powerpoint/2010/main" val="861450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463639"/>
            <a:ext cx="10972800" cy="5756857"/>
          </a:xfrm>
        </p:spPr>
        <p:txBody>
          <a:bodyPr>
            <a:normAutofit fontScale="90000"/>
          </a:bodyPr>
          <a:lstStyle/>
          <a:p>
            <a:pPr algn="l"/>
            <a:br>
              <a:rPr lang="en-US" b="1" dirty="0"/>
            </a:br>
            <a:r>
              <a:rPr lang="en-US" b="1" dirty="0"/>
              <a:t>Recombinant Technology </a:t>
            </a:r>
            <a:br>
              <a:rPr lang="en-US" dirty="0"/>
            </a:br>
            <a:r>
              <a:rPr lang="en-US" dirty="0"/>
              <a:t>-</a:t>
            </a:r>
            <a:r>
              <a:rPr lang="en-US" sz="4000" dirty="0"/>
              <a:t>Basically it is the potential genetic engineering field by using PCR or microorganisms. </a:t>
            </a:r>
            <a:br>
              <a:rPr lang="en-US" sz="4000" dirty="0"/>
            </a:br>
            <a:r>
              <a:rPr lang="en-US" sz="4000" dirty="0"/>
              <a:t>-Genes are Isolated ,Modified &amp;Inserted into an organism </a:t>
            </a:r>
            <a:br>
              <a:rPr lang="en-US" sz="4000" dirty="0"/>
            </a:br>
            <a:r>
              <a:rPr lang="en-US" sz="4000" dirty="0"/>
              <a:t>they are made up by recombinant technology through: </a:t>
            </a:r>
            <a:br>
              <a:rPr lang="en-US" sz="4000" dirty="0"/>
            </a:br>
            <a:r>
              <a:rPr lang="en-US" sz="4000" dirty="0"/>
              <a:t>–Cutting DNA and recombine their pieces </a:t>
            </a:r>
            <a:br>
              <a:rPr lang="en-US" sz="4000" dirty="0"/>
            </a:br>
            <a:r>
              <a:rPr lang="en-US" sz="4000" dirty="0"/>
              <a:t>–Amplify modified pieces.</a:t>
            </a:r>
            <a:br>
              <a:rPr lang="en-US" sz="4000" dirty="0"/>
            </a:br>
            <a:endParaRPr lang="en-US" sz="4000" dirty="0"/>
          </a:p>
        </p:txBody>
      </p:sp>
    </p:spTree>
    <p:extLst>
      <p:ext uri="{BB962C8B-B14F-4D97-AF65-F5344CB8AC3E}">
        <p14:creationId xmlns:p14="http://schemas.microsoft.com/office/powerpoint/2010/main" val="283225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5920100"/>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7741" y="599525"/>
            <a:ext cx="7624293" cy="1731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9865" y="2749774"/>
            <a:ext cx="7405351" cy="3277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571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412124"/>
            <a:ext cx="10972800" cy="579549"/>
          </a:xfrm>
        </p:spPr>
        <p:txBody>
          <a:bodyPr>
            <a:normAutofit fontScale="90000"/>
          </a:bodyPr>
          <a:lstStyle/>
          <a:p>
            <a:pPr algn="l"/>
            <a:r>
              <a:rPr lang="en-US" dirty="0"/>
              <a:t>Applications</a:t>
            </a:r>
          </a:p>
        </p:txBody>
      </p:sp>
      <p:sp>
        <p:nvSpPr>
          <p:cNvPr id="3" name="عنصر نائب للمحتوى 2"/>
          <p:cNvSpPr>
            <a:spLocks noGrp="1"/>
          </p:cNvSpPr>
          <p:nvPr>
            <p:ph idx="1"/>
          </p:nvPr>
        </p:nvSpPr>
        <p:spPr>
          <a:xfrm>
            <a:off x="609600" y="1056069"/>
            <a:ext cx="11419268" cy="5537914"/>
          </a:xfrm>
        </p:spPr>
        <p:txBody>
          <a:bodyPr/>
          <a:lstStyle/>
          <a:p>
            <a:r>
              <a:rPr lang="en-US" dirty="0"/>
              <a:t>Engineered Proteins (</a:t>
            </a:r>
            <a:r>
              <a:rPr lang="en-US" dirty="0" err="1"/>
              <a:t>Hormons</a:t>
            </a:r>
            <a:r>
              <a:rPr lang="en-US" dirty="0"/>
              <a:t>-Insulin, and blood-clotting factors &amp;Vaccines by using bacteria) </a:t>
            </a:r>
          </a:p>
          <a:p>
            <a:pPr marL="0" indent="0">
              <a:buNone/>
            </a:pPr>
            <a:endParaRPr lang="en-US" sz="2800" dirty="0"/>
          </a:p>
          <a:p>
            <a:r>
              <a:rPr lang="en-US" sz="2800" dirty="0"/>
              <a:t>Produce </a:t>
            </a:r>
            <a:r>
              <a:rPr lang="en-US" sz="2800" dirty="0" err="1"/>
              <a:t>Drugs,foods,enzymes</a:t>
            </a:r>
            <a:r>
              <a:rPr lang="en-US" sz="2800" dirty="0"/>
              <a:t>.</a:t>
            </a:r>
          </a:p>
          <a:p>
            <a:r>
              <a:rPr lang="en-US" dirty="0"/>
              <a:t>Cleaning Up the Environment(Microorganisms can break down organic wastes and cycle materials.</a:t>
            </a:r>
          </a:p>
          <a:p>
            <a:r>
              <a:rPr lang="en-US" dirty="0"/>
              <a:t>Basic </a:t>
            </a:r>
            <a:r>
              <a:rPr lang="en-US" dirty="0" err="1"/>
              <a:t>Researchs</a:t>
            </a:r>
            <a:r>
              <a:rPr lang="en-US" dirty="0"/>
              <a:t>(genetic processes).</a:t>
            </a:r>
          </a:p>
          <a:p>
            <a:pPr marL="0" indent="0">
              <a:buNone/>
            </a:pPr>
            <a:endParaRPr lang="en-US" dirty="0"/>
          </a:p>
          <a:p>
            <a:r>
              <a:rPr lang="en-US" dirty="0"/>
              <a:t>Engineered Mammals(mice, Cattle&amp; chicken)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8108" y="1680682"/>
            <a:ext cx="3580327" cy="1382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7623" y="3822006"/>
            <a:ext cx="2099256" cy="1564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99898" y="5200550"/>
            <a:ext cx="2386705" cy="1393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3217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5969408"/>
          </a:xfrm>
          <a:noFill/>
        </p:spPr>
        <p:txBody>
          <a:bodyPr>
            <a:normAutofit/>
          </a:bodyPr>
          <a:lstStyle/>
          <a:p>
            <a:r>
              <a:rPr lang="en-US" sz="8800" i="1" dirty="0">
                <a:solidFill>
                  <a:srgbClr val="FF0000"/>
                </a:solidFill>
              </a:rPr>
              <a:t>THANK YOU</a:t>
            </a:r>
            <a:endParaRPr lang="ar-IQ" sz="8800" i="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71600" y="685800"/>
            <a:ext cx="9601200" cy="640724"/>
          </a:xfrm>
        </p:spPr>
        <p:txBody>
          <a:bodyPr>
            <a:normAutofit fontScale="90000"/>
          </a:bodyPr>
          <a:lstStyle/>
          <a:p>
            <a:pPr marL="571500" indent="-571500" algn="l">
              <a:buFont typeface="Wingdings" pitchFamily="2" charset="2"/>
              <a:buChar char="Ø"/>
            </a:pPr>
            <a:r>
              <a:rPr lang="en-US" sz="4000" b="1" i="1" dirty="0"/>
              <a:t> </a:t>
            </a:r>
            <a:r>
              <a:rPr lang="en-US" sz="3200" b="1" dirty="0">
                <a:latin typeface="Georgia-Bold"/>
              </a:rPr>
              <a:t>Genetic engineering</a:t>
            </a:r>
            <a:endParaRPr lang="en-US" sz="4000" dirty="0">
              <a:cs typeface="Times New Roman" pitchFamily="18" charset="0"/>
            </a:endParaRPr>
          </a:p>
        </p:txBody>
      </p:sp>
      <p:sp>
        <p:nvSpPr>
          <p:cNvPr id="3" name="عنصر نائب للمحتوى 2"/>
          <p:cNvSpPr>
            <a:spLocks noGrp="1"/>
          </p:cNvSpPr>
          <p:nvPr>
            <p:ph idx="1"/>
          </p:nvPr>
        </p:nvSpPr>
        <p:spPr>
          <a:xfrm>
            <a:off x="1371600" y="1326525"/>
            <a:ext cx="9601200" cy="5203064"/>
          </a:xfrm>
        </p:spPr>
        <p:txBody>
          <a:bodyPr>
            <a:noAutofit/>
          </a:bodyPr>
          <a:lstStyle/>
          <a:p>
            <a:r>
              <a:rPr lang="en-US" dirty="0">
                <a:latin typeface="Times New Roman" panose="02020603050405020304" pitchFamily="18" charset="0"/>
                <a:cs typeface="Times New Roman" panose="02020603050405020304" pitchFamily="18" charset="0"/>
              </a:rPr>
              <a:t>Process of inserting new genetic information into existing cells in order to modify a specific organism for the purpose of changing its characteristics (alters the genetic structure of an organism by either removing or introducing DNA).</a:t>
            </a:r>
          </a:p>
          <a:p>
            <a:r>
              <a:rPr lang="en-US" dirty="0">
                <a:latin typeface="Times New Roman" panose="02020603050405020304" pitchFamily="18" charset="0"/>
                <a:cs typeface="Times New Roman" panose="02020603050405020304" pitchFamily="18" charset="0"/>
              </a:rPr>
              <a:t>Or </a:t>
            </a:r>
            <a:r>
              <a:rPr lang="en-US" i="1" dirty="0">
                <a:latin typeface="Times New Roman" panose="02020603050405020304" pitchFamily="18" charset="0"/>
                <a:cs typeface="Times New Roman" panose="02020603050405020304" pitchFamily="18" charset="0"/>
              </a:rPr>
              <a:t>it refers to the direct manipulation of DNA to alter an organism’s characteristics (phenotype) in a particular way.</a:t>
            </a:r>
            <a:r>
              <a:rPr lang="en-US" dirty="0">
                <a:latin typeface="Times New Roman" panose="02020603050405020304" pitchFamily="18" charset="0"/>
                <a:cs typeface="Times New Roman" panose="02020603050405020304" pitchFamily="18" charset="0"/>
              </a:rPr>
              <a:t> This may mean changing one (A-T or C-G), deleting a whole region of DNA, or introducing an additional copy of a gene.</a:t>
            </a:r>
            <a:endParaRPr lang="en-US"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00049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7"/>
            <a:ext cx="10972800" cy="6115145"/>
          </a:xfrm>
        </p:spPr>
        <p:txBody>
          <a:bodyPr>
            <a:normAutofit/>
          </a:bodyPr>
          <a:lstStyle/>
          <a:p>
            <a:pPr algn="l"/>
            <a:r>
              <a:rPr lang="en-US" sz="3200" dirty="0"/>
              <a:t>Also called </a:t>
            </a:r>
            <a:r>
              <a:rPr lang="en-US" sz="3200" b="1" dirty="0"/>
              <a:t>genetic modification </a:t>
            </a:r>
            <a:r>
              <a:rPr lang="en-US" sz="3200" dirty="0"/>
              <a:t>or </a:t>
            </a:r>
            <a:r>
              <a:rPr lang="en-US" sz="3200" b="1" dirty="0"/>
              <a:t>genetic manipulation</a:t>
            </a:r>
            <a:r>
              <a:rPr lang="en-US" sz="3200" dirty="0"/>
              <a:t>, is the direct manipulation of an organism's genes using biotechnology. It is a set of technologies used to change the genetic makeup of cells, including the transfer of genes within and across species boundaries to produce improved or novel organisms.</a:t>
            </a:r>
            <a:br>
              <a:rPr lang="en-US" sz="3200" dirty="0"/>
            </a:br>
            <a:r>
              <a:rPr lang="en-US" sz="3100" dirty="0">
                <a:latin typeface="Georgia"/>
              </a:rPr>
              <a:t>Genetic engineering is used by scientists to any organism, from a virus to a sheep</a:t>
            </a:r>
            <a:r>
              <a:rPr lang="en-US" dirty="0">
                <a:latin typeface="Georgia"/>
              </a:rPr>
              <a:t>.</a:t>
            </a:r>
            <a:br>
              <a:rPr lang="en-US" dirty="0"/>
            </a:br>
            <a:endParaRPr lang="en-US" dirty="0"/>
          </a:p>
        </p:txBody>
      </p:sp>
    </p:spTree>
    <p:extLst>
      <p:ext uri="{BB962C8B-B14F-4D97-AF65-F5344CB8AC3E}">
        <p14:creationId xmlns:p14="http://schemas.microsoft.com/office/powerpoint/2010/main" val="408052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7"/>
            <a:ext cx="10972800" cy="5597353"/>
          </a:xfrm>
        </p:spPr>
        <p:txBody>
          <a:bodyPr>
            <a:normAutofit/>
          </a:bodyPr>
          <a:lstStyle/>
          <a:p>
            <a:br>
              <a:rPr lang="en-US" dirty="0"/>
            </a:br>
            <a:br>
              <a:rPr lang="en-US" dirty="0"/>
            </a:br>
            <a:br>
              <a:rPr lang="en-US" dirty="0"/>
            </a:br>
            <a:br>
              <a:rPr lang="en-US" dirty="0"/>
            </a:br>
            <a:br>
              <a:rPr lang="en-US" dirty="0"/>
            </a:br>
            <a:r>
              <a:rPr lang="en-US" sz="2000" dirty="0"/>
              <a:t>New DNA is obtained by either isolating and</a:t>
            </a:r>
            <a:br>
              <a:rPr lang="en-US" sz="2000" dirty="0"/>
            </a:br>
            <a:r>
              <a:rPr lang="en-US" sz="2000" dirty="0"/>
              <a:t>copying the genetic material of interest using recombinant DNA methods or by artificially</a:t>
            </a:r>
            <a:br>
              <a:rPr lang="en-US" sz="2000" dirty="0"/>
            </a:br>
            <a:r>
              <a:rPr lang="en-US" sz="2000" dirty="0"/>
              <a:t>synthesizing the DNA.</a:t>
            </a:r>
          </a:p>
        </p:txBody>
      </p:sp>
      <p:pic>
        <p:nvPicPr>
          <p:cNvPr id="3" name="صورة 2"/>
          <p:cNvPicPr/>
          <p:nvPr/>
        </p:nvPicPr>
        <p:blipFill>
          <a:blip r:embed="rId2"/>
          <a:stretch>
            <a:fillRect/>
          </a:stretch>
        </p:blipFill>
        <p:spPr>
          <a:xfrm>
            <a:off x="1619480" y="638978"/>
            <a:ext cx="8901627" cy="3668617"/>
          </a:xfrm>
          <a:prstGeom prst="rect">
            <a:avLst/>
          </a:prstGeom>
        </p:spPr>
      </p:pic>
    </p:spTree>
    <p:extLst>
      <p:ext uri="{BB962C8B-B14F-4D97-AF65-F5344CB8AC3E}">
        <p14:creationId xmlns:p14="http://schemas.microsoft.com/office/powerpoint/2010/main" val="349982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7"/>
            <a:ext cx="10972800" cy="5905825"/>
          </a:xfrm>
        </p:spPr>
        <p:txBody>
          <a:bodyPr>
            <a:normAutofit fontScale="90000"/>
          </a:bodyPr>
          <a:lstStyle/>
          <a:p>
            <a:pPr algn="l"/>
            <a:r>
              <a:rPr lang="en-US" sz="3200" dirty="0"/>
              <a:t>*The first recombinant DNA molecule was made by Paul Berg in 1972 by combining DNA from the monkey virus SV40 with the lambda virus.</a:t>
            </a:r>
            <a:br>
              <a:rPr lang="en-US" sz="3200" dirty="0"/>
            </a:br>
            <a:br>
              <a:rPr lang="en-US" sz="3200" dirty="0"/>
            </a:br>
            <a:r>
              <a:rPr lang="en-US" sz="3200" dirty="0"/>
              <a:t>*Genetic engineering involves the direct manipulation of one or more genes. Most often, a gene from another species is added to an organism's genome to give it a desired phenotype.</a:t>
            </a:r>
            <a:br>
              <a:rPr lang="en-US" sz="3200" dirty="0"/>
            </a:br>
            <a:br>
              <a:rPr lang="en-US" sz="3200" dirty="0"/>
            </a:br>
            <a:r>
              <a:rPr lang="en-US" sz="3200" dirty="0"/>
              <a:t>*An organism that is generated through genetic engineering is considered to be genetically modified(GM) and the resulting entity is a genetically modified organism (GMO). The first GMO was a bacterium in 1973.</a:t>
            </a:r>
            <a:br>
              <a:rPr lang="en-US" sz="3200" dirty="0"/>
            </a:br>
            <a:endParaRPr lang="en-US" sz="3200" dirty="0"/>
          </a:p>
        </p:txBody>
      </p:sp>
    </p:spTree>
    <p:extLst>
      <p:ext uri="{BB962C8B-B14F-4D97-AF65-F5344CB8AC3E}">
        <p14:creationId xmlns:p14="http://schemas.microsoft.com/office/powerpoint/2010/main" val="234197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5674470"/>
          </a:xfrm>
        </p:spPr>
        <p:txBody>
          <a:bodyPr/>
          <a:lstStyle/>
          <a:p>
            <a:endParaRPr lang="en-US" dirty="0"/>
          </a:p>
        </p:txBody>
      </p:sp>
      <p:pic>
        <p:nvPicPr>
          <p:cNvPr id="3" name="صورة 2"/>
          <p:cNvPicPr/>
          <p:nvPr/>
        </p:nvPicPr>
        <p:blipFill>
          <a:blip r:embed="rId2"/>
          <a:stretch>
            <a:fillRect/>
          </a:stretch>
        </p:blipFill>
        <p:spPr>
          <a:xfrm>
            <a:off x="3679634" y="443715"/>
            <a:ext cx="5221995" cy="5419725"/>
          </a:xfrm>
          <a:prstGeom prst="rect">
            <a:avLst/>
          </a:prstGeom>
        </p:spPr>
      </p:pic>
    </p:spTree>
    <p:extLst>
      <p:ext uri="{BB962C8B-B14F-4D97-AF65-F5344CB8AC3E}">
        <p14:creationId xmlns:p14="http://schemas.microsoft.com/office/powerpoint/2010/main" val="266266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6258364"/>
          </a:xfrm>
        </p:spPr>
        <p:txBody>
          <a:bodyPr>
            <a:normAutofit/>
          </a:bodyPr>
          <a:lstStyle/>
          <a:p>
            <a:pPr algn="l"/>
            <a:r>
              <a:rPr lang="en-US" sz="2800" dirty="0">
                <a:latin typeface="Georgia"/>
              </a:rPr>
              <a:t>*Genetic engineering has been applied in numerous fields including research(Micro organisms &amp;proteins), medicine(</a:t>
            </a:r>
            <a:r>
              <a:rPr lang="en-US" sz="2800" dirty="0"/>
              <a:t>human insulin, growth hormone, enzymes, </a:t>
            </a:r>
            <a:r>
              <a:rPr lang="en-US" sz="2800" dirty="0" err="1"/>
              <a:t>drugs,vaccines</a:t>
            </a:r>
            <a:r>
              <a:rPr lang="en-US" sz="2800" dirty="0"/>
              <a:t> &amp;</a:t>
            </a:r>
            <a:r>
              <a:rPr lang="en-US" sz="2800" dirty="0">
                <a:latin typeface="Georgia"/>
              </a:rPr>
              <a:t> heart disease, diabetes, arthritis,</a:t>
            </a:r>
            <a:r>
              <a:rPr lang="en-US" sz="2800" dirty="0"/>
              <a:t> ..)</a:t>
            </a:r>
            <a:r>
              <a:rPr lang="en-US" sz="2800" dirty="0">
                <a:latin typeface="Georgia"/>
              </a:rPr>
              <a:t>, industrial(Genetically modified food) biotechnology(</a:t>
            </a:r>
            <a:r>
              <a:rPr lang="en-US" sz="2800" dirty="0"/>
              <a:t>GM animal ,GM bacteria,..)</a:t>
            </a:r>
            <a:r>
              <a:rPr lang="en-US" sz="2800" dirty="0">
                <a:latin typeface="Georgia"/>
              </a:rPr>
              <a:t> and agriculture(GM crops). </a:t>
            </a:r>
            <a:br>
              <a:rPr lang="en-US" sz="2800" dirty="0">
                <a:latin typeface="Georgia"/>
              </a:rPr>
            </a:br>
            <a:r>
              <a:rPr lang="en-US" sz="2800" dirty="0">
                <a:latin typeface="Georgia"/>
              </a:rPr>
              <a:t>In research GM organisms are used to study gene function and expression through loss of function, gain of function, tracking and expression experiments.</a:t>
            </a:r>
            <a:endParaRPr lang="en-US" sz="2800" dirty="0"/>
          </a:p>
        </p:txBody>
      </p:sp>
    </p:spTree>
    <p:extLst>
      <p:ext uri="{BB962C8B-B14F-4D97-AF65-F5344CB8AC3E}">
        <p14:creationId xmlns:p14="http://schemas.microsoft.com/office/powerpoint/2010/main" val="242371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Inserting DNA into the host genome</a:t>
            </a:r>
            <a:endParaRPr lang="en-US" dirty="0"/>
          </a:p>
        </p:txBody>
      </p:sp>
      <p:sp>
        <p:nvSpPr>
          <p:cNvPr id="3" name="عنصر نائب للمحتوى 2"/>
          <p:cNvSpPr>
            <a:spLocks noGrp="1"/>
          </p:cNvSpPr>
          <p:nvPr>
            <p:ph idx="1"/>
          </p:nvPr>
        </p:nvSpPr>
        <p:spPr/>
        <p:txBody>
          <a:bodyPr>
            <a:normAutofit fontScale="92500" lnSpcReduction="10000"/>
          </a:bodyPr>
          <a:lstStyle/>
          <a:p>
            <a:r>
              <a:rPr lang="en-US" dirty="0"/>
              <a:t>There are a number of techniques used to insert genetic material into the host genome. Some bacteria can naturally take up foreign DNA.</a:t>
            </a:r>
          </a:p>
          <a:p>
            <a:r>
              <a:rPr lang="en-US" dirty="0"/>
              <a:t>This ability can be induced in other bacteria via stress (e.g. thermal or electric shock), which increases the cell membrane's permeability to DNA; up-taken DNA can either integrate with the genome or exist as extrachromosomal DNA. DNA is generally inserted into animal cells using microinjection, where it can be injected through the cell's nuclear envelope directly into the nucleus, or through the use of viral vectors.</a:t>
            </a:r>
          </a:p>
          <a:p>
            <a:pPr marL="0" indent="0">
              <a:buNone/>
            </a:pPr>
            <a:endParaRPr lang="en-US" dirty="0"/>
          </a:p>
        </p:txBody>
      </p:sp>
    </p:spTree>
    <p:extLst>
      <p:ext uri="{BB962C8B-B14F-4D97-AF65-F5344CB8AC3E}">
        <p14:creationId xmlns:p14="http://schemas.microsoft.com/office/powerpoint/2010/main" val="3565452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7"/>
            <a:ext cx="10972800" cy="6313449"/>
          </a:xfrm>
        </p:spPr>
        <p:txBody>
          <a:bodyPr/>
          <a:lstStyle/>
          <a:p>
            <a:pPr algn="l"/>
            <a:br>
              <a:rPr lang="en-US" sz="3200" dirty="0"/>
            </a:br>
            <a:r>
              <a:rPr lang="en-US" sz="3200" dirty="0"/>
              <a:t>*</a:t>
            </a:r>
            <a:r>
              <a:rPr lang="en-US" sz="3200" dirty="0">
                <a:solidFill>
                  <a:prstClr val="black"/>
                </a:solidFill>
                <a:latin typeface="+mn-lt"/>
                <a:ea typeface="+mn-ea"/>
                <a:cs typeface="+mn-cs"/>
              </a:rPr>
              <a:t>In animals it is necessary to ensure that the inserted DNA is present in the embryonic stem cells, Bacteria consist of a single cell and reproduce clonally so regeneration is not necessary, But in plants the DNA is often inserted using </a:t>
            </a:r>
            <a:r>
              <a:rPr lang="en-US" sz="3200" i="1" dirty="0">
                <a:solidFill>
                  <a:prstClr val="black"/>
                </a:solidFill>
                <a:latin typeface="+mn-lt"/>
                <a:ea typeface="+mn-ea"/>
                <a:cs typeface="+mn-cs"/>
              </a:rPr>
              <a:t>Agrobacterium</a:t>
            </a:r>
            <a:r>
              <a:rPr lang="en-US" sz="3200" dirty="0">
                <a:solidFill>
                  <a:prstClr val="black"/>
                </a:solidFill>
                <a:latin typeface="+mn-lt"/>
                <a:ea typeface="+mn-ea"/>
                <a:cs typeface="+mn-cs"/>
              </a:rPr>
              <a:t>-mediated recombination </a:t>
            </a:r>
            <a:r>
              <a:rPr lang="en-US" sz="3200" dirty="0"/>
              <a:t>Selectable markers are used to easily differentiate transformed from untransformed cells. </a:t>
            </a:r>
            <a:br>
              <a:rPr lang="en-US" sz="3200" dirty="0"/>
            </a:br>
            <a:r>
              <a:rPr lang="en-US" sz="3200" dirty="0"/>
              <a:t>These markers are usually present in the transgenic organism.</a:t>
            </a:r>
            <a:br>
              <a:rPr lang="en-US" sz="3200" dirty="0"/>
            </a:br>
            <a:r>
              <a:rPr lang="en-US" sz="3200" dirty="0"/>
              <a:t>*Further testing using PCR, Southern hybridization, and DNA sequencing is conducted to confirm that an organism contains the new gene.</a:t>
            </a:r>
          </a:p>
        </p:txBody>
      </p:sp>
    </p:spTree>
    <p:extLst>
      <p:ext uri="{BB962C8B-B14F-4D97-AF65-F5344CB8AC3E}">
        <p14:creationId xmlns:p14="http://schemas.microsoft.com/office/powerpoint/2010/main" val="354147534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1062</TotalTime>
  <Words>701</Words>
  <Application>Microsoft Office PowerPoint</Application>
  <PresentationFormat>Widescreen</PresentationFormat>
  <Paragraphs>22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Georgia</vt:lpstr>
      <vt:lpstr>Georgia-Bold</vt:lpstr>
      <vt:lpstr>Times New Roman</vt:lpstr>
      <vt:lpstr>Wingdings</vt:lpstr>
      <vt:lpstr>نسق Office</vt:lpstr>
      <vt:lpstr>Bio Lab  Genetic engineering 2nd semester</vt:lpstr>
      <vt:lpstr> Genetic engineering</vt:lpstr>
      <vt:lpstr>Also called genetic modification or genetic manipulation, is the direct manipulation of an organism's genes using biotechnology. It is a set of technologies used to change the genetic makeup of cells, including the transfer of genes within and across species boundaries to produce improved or novel organisms. Genetic engineering is used by scientists to any organism, from a virus to a sheep. </vt:lpstr>
      <vt:lpstr>     New DNA is obtained by either isolating and copying the genetic material of interest using recombinant DNA methods or by artificially synthesizing the DNA.</vt:lpstr>
      <vt:lpstr>*The first recombinant DNA molecule was made by Paul Berg in 1972 by combining DNA from the monkey virus SV40 with the lambda virus.  *Genetic engineering involves the direct manipulation of one or more genes. Most often, a gene from another species is added to an organism's genome to give it a desired phenotype.  *An organism that is generated through genetic engineering is considered to be genetically modified(GM) and the resulting entity is a genetically modified organism (GMO). The first GMO was a bacterium in 1973. </vt:lpstr>
      <vt:lpstr>PowerPoint Presentation</vt:lpstr>
      <vt:lpstr>*Genetic engineering has been applied in numerous fields including research(Micro organisms &amp;proteins), medicine(human insulin, growth hormone, enzymes, drugs,vaccines &amp; heart disease, diabetes, arthritis, ..), industrial(Genetically modified food) biotechnology(GM animal ,GM bacteria,..) and agriculture(GM crops).  In research GM organisms are used to study gene function and expression through loss of function, gain of function, tracking and expression experiments.</vt:lpstr>
      <vt:lpstr>Inserting DNA into the host genome</vt:lpstr>
      <vt:lpstr> *In animals it is necessary to ensure that the inserted DNA is present in the embryonic stem cells, Bacteria consist of a single cell and reproduce clonally so regeneration is not necessary, But in plants the DNA is often inserted using Agrobacterium-mediated recombination Selectable markers are used to easily differentiate transformed from untransformed cells.  These markers are usually present in the transgenic organism. *Further testing using PCR, Southern hybridization, and DNA sequencing is conducted to confirm that an organism contains the new gene.</vt:lpstr>
      <vt:lpstr> Recombinant Technology  -Basically it is the potential genetic engineering field by using PCR or microorganisms.  -Genes are Isolated ,Modified &amp;Inserted into an organism  they are made up by recombinant technology through:  –Cutting DNA and recombine their pieces  –Amplify modified pieces. </vt:lpstr>
      <vt:lpstr>PowerPoint Presentation</vt:lpstr>
      <vt:lpstr>Applications</vt:lpstr>
      <vt:lpstr>THANK YOU</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اخلاقيات البحث العلمي Research Ethics</dc:title>
  <dc:creator>jasim</dc:creator>
  <cp:lastModifiedBy>Taqwa</cp:lastModifiedBy>
  <cp:revision>246</cp:revision>
  <dcterms:created xsi:type="dcterms:W3CDTF">2015-11-02T18:43:59Z</dcterms:created>
  <dcterms:modified xsi:type="dcterms:W3CDTF">2022-10-27T09:13:31Z</dcterms:modified>
</cp:coreProperties>
</file>