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7" r:id="rId17"/>
    <p:sldId id="276" r:id="rId18"/>
    <p:sldId id="271" r:id="rId19"/>
    <p:sldId id="272" r:id="rId20"/>
    <p:sldId id="273" r:id="rId21"/>
    <p:sldId id="274" r:id="rId22"/>
    <p:sldId id="275"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367" autoAdjust="0"/>
  </p:normalViewPr>
  <p:slideViewPr>
    <p:cSldViewPr>
      <p:cViewPr varScale="1">
        <p:scale>
          <a:sx n="66" d="100"/>
          <a:sy n="66" d="100"/>
        </p:scale>
        <p:origin x="153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70E8E7-5BDF-47B3-B935-792C866AA2DB}" type="datetimeFigureOut">
              <a:rPr lang="en-US" smtClean="0"/>
              <a:pPr/>
              <a:t>10/31/2022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B0DE31-6E0E-43E0-A5ED-A8F9E9A26DCA}" type="slidenum">
              <a:rPr lang="en-US" smtClean="0"/>
              <a:pPr/>
              <a:t>‹#›</a:t>
            </a:fld>
            <a:endParaRPr lang="en-US"/>
          </a:p>
        </p:txBody>
      </p:sp>
    </p:spTree>
    <p:extLst>
      <p:ext uri="{BB962C8B-B14F-4D97-AF65-F5344CB8AC3E}">
        <p14:creationId xmlns:p14="http://schemas.microsoft.com/office/powerpoint/2010/main" val="426392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B0DE31-6E0E-43E0-A5ED-A8F9E9A26DC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B0DE31-6E0E-43E0-A5ED-A8F9E9A26DC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B0DE31-6E0E-43E0-A5ED-A8F9E9A26DCA}"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B0DE31-6E0E-43E0-A5ED-A8F9E9A26DCA}"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B0DE31-6E0E-43E0-A5ED-A8F9E9A26DCA}"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B0DE31-6E0E-43E0-A5ED-A8F9E9A26DCA}"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B0DE31-6E0E-43E0-A5ED-A8F9E9A26DCA}"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B0DE31-6E0E-43E0-A5ED-A8F9E9A26DCA}"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B0DE31-6E0E-43E0-A5ED-A8F9E9A26DCA}"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B0DE31-6E0E-43E0-A5ED-A8F9E9A26DCA}"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B0DE31-6E0E-43E0-A5ED-A8F9E9A26DCA}"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B0DE31-6E0E-43E0-A5ED-A8F9E9A26DCA}"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B0DE31-6E0E-43E0-A5ED-A8F9E9A26DCA}"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B0DE31-6E0E-43E0-A5ED-A8F9E9A26DCA}" type="slidenum">
              <a:rPr lang="en-US" smtClean="0"/>
              <a:pPr/>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B0DE31-6E0E-43E0-A5ED-A8F9E9A26DC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B0DE31-6E0E-43E0-A5ED-A8F9E9A26DC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DB0DE31-6E0E-43E0-A5ED-A8F9E9A26DC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B0DE31-6E0E-43E0-A5ED-A8F9E9A26DC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B0DE31-6E0E-43E0-A5ED-A8F9E9A26DC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B0DE31-6E0E-43E0-A5ED-A8F9E9A26DC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B0DE31-6E0E-43E0-A5ED-A8F9E9A26DC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1CD8E9C-C498-49F7-81AC-5F15AD4E6992}" type="datetimeFigureOut">
              <a:rPr lang="en-US" smtClean="0"/>
              <a:pPr/>
              <a:t>10/31/2022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E820C-1762-4BFA-AB41-6F56B4124B4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CD8E9C-C498-49F7-81AC-5F15AD4E6992}" type="datetimeFigureOut">
              <a:rPr lang="en-US" smtClean="0"/>
              <a:pPr/>
              <a:t>10/31/2022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E820C-1762-4BFA-AB41-6F56B4124B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CD8E9C-C498-49F7-81AC-5F15AD4E6992}" type="datetimeFigureOut">
              <a:rPr lang="en-US" smtClean="0"/>
              <a:pPr/>
              <a:t>10/31/2022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E820C-1762-4BFA-AB41-6F56B4124B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CD8E9C-C498-49F7-81AC-5F15AD4E6992}" type="datetimeFigureOut">
              <a:rPr lang="en-US" smtClean="0"/>
              <a:pPr/>
              <a:t>10/31/2022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E820C-1762-4BFA-AB41-6F56B4124B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CD8E9C-C498-49F7-81AC-5F15AD4E6992}" type="datetimeFigureOut">
              <a:rPr lang="en-US" smtClean="0"/>
              <a:pPr/>
              <a:t>10/31/2022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E820C-1762-4BFA-AB41-6F56B4124B4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1CD8E9C-C498-49F7-81AC-5F15AD4E6992}" type="datetimeFigureOut">
              <a:rPr lang="en-US" smtClean="0"/>
              <a:pPr/>
              <a:t>10/31/2022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EE820C-1762-4BFA-AB41-6F56B4124B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1CD8E9C-C498-49F7-81AC-5F15AD4E6992}" type="datetimeFigureOut">
              <a:rPr lang="en-US" smtClean="0"/>
              <a:pPr/>
              <a:t>10/31/2022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EE820C-1762-4BFA-AB41-6F56B4124B4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1CD8E9C-C498-49F7-81AC-5F15AD4E6992}" type="datetimeFigureOut">
              <a:rPr lang="en-US" smtClean="0"/>
              <a:pPr/>
              <a:t>10/31/2022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EE820C-1762-4BFA-AB41-6F56B4124B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CD8E9C-C498-49F7-81AC-5F15AD4E6992}" type="datetimeFigureOut">
              <a:rPr lang="en-US" smtClean="0"/>
              <a:pPr/>
              <a:t>10/31/2022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EE820C-1762-4BFA-AB41-6F56B4124B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CD8E9C-C498-49F7-81AC-5F15AD4E6992}" type="datetimeFigureOut">
              <a:rPr lang="en-US" smtClean="0"/>
              <a:pPr/>
              <a:t>10/31/2022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EE820C-1762-4BFA-AB41-6F56B4124B4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CD8E9C-C498-49F7-81AC-5F15AD4E6992}" type="datetimeFigureOut">
              <a:rPr lang="en-US" smtClean="0"/>
              <a:pPr/>
              <a:t>10/31/2022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EE820C-1762-4BFA-AB41-6F56B4124B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CD8E9C-C498-49F7-81AC-5F15AD4E6992}" type="datetimeFigureOut">
              <a:rPr lang="en-US" smtClean="0"/>
              <a:pPr/>
              <a:t>10/31/2022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EE820C-1762-4BFA-AB41-6F56B4124B4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4191000"/>
          </a:xfrm>
        </p:spPr>
        <p:txBody>
          <a:bodyPr>
            <a:normAutofit/>
          </a:bodyPr>
          <a:lstStyle/>
          <a:p>
            <a:r>
              <a:rPr lang="en-US" b="1" i="1" dirty="0" err="1"/>
              <a:t>Guillain-Barré</a:t>
            </a:r>
            <a:r>
              <a:rPr lang="en-US" b="1" i="1" dirty="0"/>
              <a:t> Syndrome</a:t>
            </a:r>
            <a:br>
              <a:rPr lang="en-US" dirty="0"/>
            </a:br>
            <a:r>
              <a:rPr lang="en-US" b="1" dirty="0"/>
              <a:t> </a:t>
            </a:r>
            <a:br>
              <a:rPr lang="en-US" dirty="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838200"/>
            <a:ext cx="8229600" cy="5287963"/>
          </a:xfrm>
        </p:spPr>
        <p:txBody>
          <a:bodyPr>
            <a:normAutofit lnSpcReduction="10000"/>
          </a:bodyPr>
          <a:lstStyle/>
          <a:p>
            <a:pPr algn="just">
              <a:buFont typeface="Wingdings" pitchFamily="2" charset="2"/>
              <a:buChar char="Ø"/>
            </a:pPr>
            <a:r>
              <a:rPr lang="en-US" b="1" i="1" dirty="0" err="1">
                <a:solidFill>
                  <a:srgbClr val="0070C0"/>
                </a:solidFill>
              </a:rPr>
              <a:t>Plasmaphoresis</a:t>
            </a:r>
            <a:r>
              <a:rPr lang="en-US" dirty="0"/>
              <a:t> or </a:t>
            </a:r>
            <a:r>
              <a:rPr lang="en-US" b="1" i="1" dirty="0">
                <a:solidFill>
                  <a:srgbClr val="0070C0"/>
                </a:solidFill>
              </a:rPr>
              <a:t>human immune globulin </a:t>
            </a:r>
            <a:r>
              <a:rPr lang="en-US" dirty="0"/>
              <a:t>is beneficial if given early in the course of AIDP. </a:t>
            </a:r>
          </a:p>
          <a:p>
            <a:pPr marL="0" indent="0" algn="just">
              <a:buNone/>
            </a:pPr>
            <a:r>
              <a:rPr lang="en-US" dirty="0"/>
              <a:t>Both equally </a:t>
            </a:r>
            <a:r>
              <a:rPr lang="en-US" i="1" dirty="0">
                <a:solidFill>
                  <a:srgbClr val="FF0000"/>
                </a:solidFill>
              </a:rPr>
              <a:t>shorten the time to recovery</a:t>
            </a:r>
            <a:r>
              <a:rPr lang="en-US" dirty="0"/>
              <a:t> and likely </a:t>
            </a:r>
            <a:r>
              <a:rPr lang="en-US" i="1" dirty="0">
                <a:solidFill>
                  <a:srgbClr val="FF0000"/>
                </a:solidFill>
              </a:rPr>
              <a:t>prevent progression </a:t>
            </a:r>
            <a:r>
              <a:rPr lang="en-US" dirty="0"/>
              <a:t>of disease to more severe stages.</a:t>
            </a:r>
          </a:p>
          <a:p>
            <a:pPr algn="just">
              <a:buFont typeface="Wingdings" pitchFamily="2" charset="2"/>
              <a:buChar char="Ø"/>
            </a:pPr>
            <a:r>
              <a:rPr lang="en-US" dirty="0"/>
              <a:t> In contrast, </a:t>
            </a:r>
            <a:r>
              <a:rPr lang="en-US" i="1" dirty="0">
                <a:solidFill>
                  <a:srgbClr val="0070C0"/>
                </a:solidFill>
              </a:rPr>
              <a:t>use of corticosteroids </a:t>
            </a:r>
            <a:r>
              <a:rPr lang="en-US" dirty="0">
                <a:solidFill>
                  <a:srgbClr val="FF0000"/>
                </a:solidFill>
              </a:rPr>
              <a:t>is not beneficial</a:t>
            </a:r>
            <a:r>
              <a:rPr lang="en-US" dirty="0"/>
              <a:t>. </a:t>
            </a:r>
          </a:p>
          <a:p>
            <a:pPr algn="just">
              <a:buFont typeface="Wingdings" pitchFamily="2" charset="2"/>
              <a:buChar char="Ø"/>
            </a:pPr>
            <a:endParaRPr lang="en-US" dirty="0"/>
          </a:p>
          <a:p>
            <a:pPr algn="just">
              <a:buFont typeface="Wingdings" pitchFamily="2" charset="2"/>
              <a:buChar char="Ø"/>
            </a:pPr>
            <a:r>
              <a:rPr lang="en-US" dirty="0"/>
              <a:t>During recovery, </a:t>
            </a:r>
            <a:r>
              <a:rPr lang="en-US" i="1" dirty="0">
                <a:solidFill>
                  <a:srgbClr val="0070C0"/>
                </a:solidFill>
              </a:rPr>
              <a:t>physical therapy </a:t>
            </a:r>
            <a:r>
              <a:rPr lang="en-US" dirty="0"/>
              <a:t>often improves function.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57200"/>
            <a:ext cx="8229600" cy="6400800"/>
          </a:xfrm>
        </p:spPr>
        <p:txBody>
          <a:bodyPr>
            <a:normAutofit fontScale="85000" lnSpcReduction="10000"/>
          </a:bodyPr>
          <a:lstStyle/>
          <a:p>
            <a:pPr algn="just"/>
            <a:r>
              <a:rPr lang="en-US" dirty="0"/>
              <a:t>In mild cases of AIDP, motor recovery can occur </a:t>
            </a:r>
            <a:r>
              <a:rPr lang="en-US" i="1" dirty="0">
                <a:solidFill>
                  <a:srgbClr val="0070C0"/>
                </a:solidFill>
              </a:rPr>
              <a:t>over a few weeks. </a:t>
            </a:r>
            <a:r>
              <a:rPr lang="en-US" dirty="0"/>
              <a:t>For AIDP patients who cannot walk, ambulation often </a:t>
            </a:r>
            <a:r>
              <a:rPr lang="en-US" i="1" dirty="0">
                <a:solidFill>
                  <a:srgbClr val="0070C0"/>
                </a:solidFill>
              </a:rPr>
              <a:t>takes 4 to 6 months</a:t>
            </a:r>
            <a:r>
              <a:rPr lang="en-US" dirty="0"/>
              <a:t>. In severe cases, recovery may continue for </a:t>
            </a:r>
            <a:r>
              <a:rPr lang="en-US" i="1" dirty="0">
                <a:solidFill>
                  <a:srgbClr val="0070C0"/>
                </a:solidFill>
              </a:rPr>
              <a:t>up to 2 years.</a:t>
            </a:r>
          </a:p>
          <a:p>
            <a:pPr marL="0" indent="0" algn="just">
              <a:buNone/>
            </a:pPr>
            <a:endParaRPr lang="en-US" i="1" dirty="0">
              <a:solidFill>
                <a:srgbClr val="0070C0"/>
              </a:solidFill>
            </a:endParaRPr>
          </a:p>
          <a:p>
            <a:pPr algn="just"/>
            <a:r>
              <a:rPr lang="en-US" dirty="0"/>
              <a:t> In AIDP, about </a:t>
            </a:r>
            <a:r>
              <a:rPr lang="en-US" dirty="0">
                <a:solidFill>
                  <a:srgbClr val="FF0000"/>
                </a:solidFill>
              </a:rPr>
              <a:t>85%</a:t>
            </a:r>
            <a:r>
              <a:rPr lang="en-US" dirty="0"/>
              <a:t> of patients fully recover and </a:t>
            </a:r>
            <a:r>
              <a:rPr lang="en-US" dirty="0">
                <a:solidFill>
                  <a:srgbClr val="FF0000"/>
                </a:solidFill>
              </a:rPr>
              <a:t>15%</a:t>
            </a:r>
            <a:r>
              <a:rPr lang="en-US" dirty="0"/>
              <a:t> are left with minor </a:t>
            </a:r>
            <a:r>
              <a:rPr lang="en-US" dirty="0" err="1"/>
              <a:t>sequelae</a:t>
            </a:r>
            <a:r>
              <a:rPr lang="en-US" dirty="0"/>
              <a:t> such as loss of reflexes. </a:t>
            </a:r>
          </a:p>
          <a:p>
            <a:pPr marL="0" indent="0" algn="just">
              <a:buNone/>
            </a:pPr>
            <a:endParaRPr lang="en-US" dirty="0"/>
          </a:p>
          <a:p>
            <a:pPr algn="just"/>
            <a:r>
              <a:rPr lang="en-US" dirty="0"/>
              <a:t>Death following cardiac arrhythmias or infectious complications still occurs in 2% to 3% of patients with GBS.</a:t>
            </a:r>
          </a:p>
          <a:p>
            <a:pPr algn="just">
              <a:buNone/>
            </a:pPr>
            <a:r>
              <a:rPr lang="en-US" dirty="0"/>
              <a:t> </a:t>
            </a:r>
          </a:p>
          <a:p>
            <a:pPr>
              <a:buNone/>
            </a:pPr>
            <a:r>
              <a:rPr lang="en-US" dirty="0"/>
              <a:t> </a:t>
            </a:r>
          </a:p>
          <a:p>
            <a:pPr>
              <a:buNone/>
            </a:pPr>
            <a:r>
              <a:rPr lang="en-US" dirty="0"/>
              <a:t>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11562"/>
          </a:xfrm>
        </p:spPr>
        <p:txBody>
          <a:bodyPr>
            <a:normAutofit/>
          </a:bodyPr>
          <a:lstStyle/>
          <a:p>
            <a:r>
              <a:rPr lang="en-US" sz="5400" b="1" i="1" dirty="0"/>
              <a:t>Bell’s Palsy</a:t>
            </a:r>
            <a:br>
              <a:rPr lang="en-US" sz="5400" dirty="0"/>
            </a:br>
            <a:r>
              <a:rPr lang="en-US" b="1" dirty="0"/>
              <a:t> </a:t>
            </a:r>
            <a:br>
              <a:rPr lang="en-US" dirty="0"/>
            </a:b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990600"/>
            <a:ext cx="8839200" cy="5715000"/>
          </a:xfrm>
        </p:spPr>
        <p:txBody>
          <a:bodyPr>
            <a:normAutofit lnSpcReduction="10000"/>
          </a:bodyPr>
          <a:lstStyle/>
          <a:p>
            <a:pPr algn="just">
              <a:buNone/>
            </a:pPr>
            <a:r>
              <a:rPr lang="en-US" i="1" dirty="0">
                <a:solidFill>
                  <a:srgbClr val="FF0000"/>
                </a:solidFill>
              </a:rPr>
              <a:t>   Bell’s palsy </a:t>
            </a:r>
            <a:r>
              <a:rPr lang="en-US" dirty="0"/>
              <a:t>or </a:t>
            </a:r>
            <a:r>
              <a:rPr lang="en-US" i="1" dirty="0">
                <a:solidFill>
                  <a:srgbClr val="FF0000"/>
                </a:solidFill>
              </a:rPr>
              <a:t>idiopathic peripheral facial nerve palsy</a:t>
            </a:r>
            <a:r>
              <a:rPr lang="en-US" dirty="0"/>
              <a:t> </a:t>
            </a:r>
          </a:p>
          <a:p>
            <a:pPr algn="just">
              <a:buFont typeface="Wingdings" pitchFamily="2" charset="2"/>
              <a:buChar char="Ø"/>
            </a:pPr>
            <a:r>
              <a:rPr lang="en-US" dirty="0"/>
              <a:t>is the most common cause of CN VII dysfunction. </a:t>
            </a:r>
          </a:p>
          <a:p>
            <a:pPr marL="0" indent="0" algn="just">
              <a:buNone/>
            </a:pPr>
            <a:endParaRPr lang="en-US" dirty="0"/>
          </a:p>
          <a:p>
            <a:pPr algn="just">
              <a:buFont typeface="Wingdings" pitchFamily="2" charset="2"/>
              <a:buChar char="Ø"/>
            </a:pPr>
            <a:r>
              <a:rPr lang="en-US" dirty="0"/>
              <a:t>It has an equal sex distribution.</a:t>
            </a:r>
          </a:p>
          <a:p>
            <a:pPr marL="0" indent="0" algn="just">
              <a:buNone/>
            </a:pPr>
            <a:endParaRPr lang="en-US" dirty="0"/>
          </a:p>
          <a:p>
            <a:pPr algn="just">
              <a:buFont typeface="Wingdings" pitchFamily="2" charset="2"/>
              <a:buChar char="Ø"/>
            </a:pPr>
            <a:r>
              <a:rPr lang="en-US" dirty="0"/>
              <a:t> Cases occur in all ages, but the incidence increases with age.</a:t>
            </a:r>
          </a:p>
          <a:p>
            <a:pPr marL="0" indent="0" algn="just">
              <a:buNone/>
            </a:pPr>
            <a:r>
              <a:rPr lang="en-US" dirty="0"/>
              <a:t> </a:t>
            </a:r>
          </a:p>
          <a:p>
            <a:pPr algn="just">
              <a:buFont typeface="Wingdings" pitchFamily="2" charset="2"/>
              <a:buChar char="Ø"/>
            </a:pPr>
            <a:r>
              <a:rPr lang="en-US" dirty="0"/>
              <a:t>It is rare for Bell’s palsy to be bilateral or to recur. </a:t>
            </a:r>
          </a:p>
          <a:p>
            <a:pPr algn="just">
              <a:buNone/>
            </a:pPr>
            <a:r>
              <a:rPr lang="en-US" dirty="0"/>
              <a:t>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304800"/>
            <a:ext cx="8763000" cy="6248400"/>
          </a:xfrm>
        </p:spPr>
        <p:txBody>
          <a:bodyPr>
            <a:normAutofit fontScale="77500" lnSpcReduction="20000"/>
          </a:bodyPr>
          <a:lstStyle/>
          <a:p>
            <a:pPr>
              <a:buNone/>
            </a:pPr>
            <a:r>
              <a:rPr lang="en-US" sz="5600" b="1" dirty="0" err="1">
                <a:solidFill>
                  <a:srgbClr val="FF0000"/>
                </a:solidFill>
                <a:latin typeface="Angsana New" pitchFamily="18" charset="-34"/>
                <a:cs typeface="Angsana New" pitchFamily="18" charset="-34"/>
              </a:rPr>
              <a:t>Pathophysiology</a:t>
            </a:r>
            <a:endParaRPr lang="en-US" sz="5600" dirty="0">
              <a:solidFill>
                <a:srgbClr val="FF0000"/>
              </a:solidFill>
              <a:latin typeface="Angsana New" pitchFamily="18" charset="-34"/>
              <a:cs typeface="Angsana New" pitchFamily="18" charset="-34"/>
            </a:endParaRPr>
          </a:p>
          <a:p>
            <a:pPr>
              <a:buNone/>
            </a:pPr>
            <a:r>
              <a:rPr lang="en-US" b="1" dirty="0"/>
              <a:t> </a:t>
            </a:r>
            <a:endParaRPr lang="en-US" dirty="0"/>
          </a:p>
          <a:p>
            <a:pPr algn="just"/>
            <a:r>
              <a:rPr lang="en-US" dirty="0"/>
              <a:t>The pathogenesis of Bell’s palsy remains poorly understood. MRI and pathologic studies show the facial canal as the site of pathology. The nerve becomes edematous with varying amounts of surrounding  inflammation. </a:t>
            </a:r>
          </a:p>
          <a:p>
            <a:pPr marL="0" indent="0" algn="just">
              <a:buNone/>
            </a:pPr>
            <a:endParaRPr lang="en-US" dirty="0"/>
          </a:p>
          <a:p>
            <a:pPr algn="just"/>
            <a:r>
              <a:rPr lang="en-US" dirty="0"/>
              <a:t>Early theories suggested </a:t>
            </a:r>
            <a:r>
              <a:rPr lang="en-US" i="1" dirty="0">
                <a:solidFill>
                  <a:srgbClr val="FF0000"/>
                </a:solidFill>
              </a:rPr>
              <a:t>ischemia</a:t>
            </a:r>
            <a:r>
              <a:rPr lang="en-US" dirty="0"/>
              <a:t> to the facial nerve led to nerve edema and nerve compression from the walls of the facial canal. Later, the ischemia concept was </a:t>
            </a:r>
            <a:r>
              <a:rPr lang="en-US" i="1" dirty="0">
                <a:solidFill>
                  <a:srgbClr val="FF0000"/>
                </a:solidFill>
              </a:rPr>
              <a:t>dropped</a:t>
            </a:r>
            <a:r>
              <a:rPr lang="en-US" dirty="0"/>
              <a:t> and the nerve edema was considered idiopathic.</a:t>
            </a:r>
          </a:p>
          <a:p>
            <a:pPr marL="0" indent="0" algn="just">
              <a:buNone/>
            </a:pPr>
            <a:endParaRPr lang="en-US" dirty="0"/>
          </a:p>
          <a:p>
            <a:pPr algn="just"/>
            <a:r>
              <a:rPr lang="en-US" dirty="0"/>
              <a:t> Recently, </a:t>
            </a:r>
            <a:r>
              <a:rPr lang="en-US" i="1" dirty="0">
                <a:solidFill>
                  <a:srgbClr val="FF0000"/>
                </a:solidFill>
              </a:rPr>
              <a:t>viral infection theories </a:t>
            </a:r>
            <a:r>
              <a:rPr lang="en-US" dirty="0"/>
              <a:t>have focused on </a:t>
            </a:r>
            <a:r>
              <a:rPr lang="en-US" i="1" dirty="0" err="1">
                <a:solidFill>
                  <a:srgbClr val="0070C0"/>
                </a:solidFill>
              </a:rPr>
              <a:t>varicella</a:t>
            </a:r>
            <a:r>
              <a:rPr lang="en-US" i="1" dirty="0">
                <a:solidFill>
                  <a:srgbClr val="0070C0"/>
                </a:solidFill>
              </a:rPr>
              <a:t>-zoster</a:t>
            </a:r>
            <a:r>
              <a:rPr lang="en-US" dirty="0"/>
              <a:t> and </a:t>
            </a:r>
            <a:r>
              <a:rPr lang="en-US" i="1" dirty="0">
                <a:solidFill>
                  <a:srgbClr val="0070C0"/>
                </a:solidFill>
              </a:rPr>
              <a:t>herpes simplex viruses </a:t>
            </a:r>
            <a:r>
              <a:rPr lang="en-US" dirty="0"/>
              <a:t>as potential viruses that reactivate in the facial nerve to cause nerve damage, edema, and inflammation.</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304800" y="228600"/>
            <a:ext cx="8610600" cy="6629400"/>
          </a:xfrm>
        </p:spPr>
        <p:txBody>
          <a:bodyPr>
            <a:normAutofit fontScale="77500" lnSpcReduction="20000"/>
          </a:bodyPr>
          <a:lstStyle/>
          <a:p>
            <a:pPr>
              <a:buNone/>
            </a:pPr>
            <a:r>
              <a:rPr lang="en-US" sz="7700" b="1" dirty="0">
                <a:solidFill>
                  <a:srgbClr val="FF0000"/>
                </a:solidFill>
                <a:latin typeface="Angsana New" pitchFamily="18" charset="-34"/>
                <a:cs typeface="Angsana New" pitchFamily="18" charset="-34"/>
              </a:rPr>
              <a:t>Major Clinical Features</a:t>
            </a:r>
            <a:endParaRPr lang="en-US" sz="7700" dirty="0">
              <a:solidFill>
                <a:srgbClr val="FF0000"/>
              </a:solidFill>
              <a:latin typeface="Angsana New" pitchFamily="18" charset="-34"/>
              <a:cs typeface="Angsana New" pitchFamily="18" charset="-34"/>
            </a:endParaRPr>
          </a:p>
          <a:p>
            <a:pPr>
              <a:buNone/>
            </a:pPr>
            <a:r>
              <a:rPr lang="en-US" b="1" dirty="0"/>
              <a:t> </a:t>
            </a:r>
            <a:endParaRPr lang="en-US" dirty="0"/>
          </a:p>
          <a:p>
            <a:pPr algn="just">
              <a:buFont typeface="Wingdings" pitchFamily="2" charset="2"/>
              <a:buChar char="Ø"/>
            </a:pPr>
            <a:r>
              <a:rPr lang="en-US" dirty="0"/>
              <a:t>The onset of Bell's palsy is fairly </a:t>
            </a:r>
            <a:r>
              <a:rPr lang="en-US" i="1" dirty="0">
                <a:solidFill>
                  <a:srgbClr val="FF0000"/>
                </a:solidFill>
              </a:rPr>
              <a:t>abrupt</a:t>
            </a:r>
            <a:r>
              <a:rPr lang="en-US" dirty="0"/>
              <a:t>, maximal weakness being attained by </a:t>
            </a:r>
            <a:r>
              <a:rPr lang="en-US" i="1" dirty="0">
                <a:solidFill>
                  <a:srgbClr val="FF0000"/>
                </a:solidFill>
              </a:rPr>
              <a:t>48 h </a:t>
            </a:r>
            <a:r>
              <a:rPr lang="en-US" dirty="0"/>
              <a:t>as a general rule.</a:t>
            </a:r>
          </a:p>
          <a:p>
            <a:pPr marL="0" indent="0" algn="just">
              <a:buNone/>
            </a:pPr>
            <a:endParaRPr lang="en-US" dirty="0"/>
          </a:p>
          <a:p>
            <a:pPr algn="just">
              <a:buFont typeface="Wingdings" pitchFamily="2" charset="2"/>
              <a:buChar char="Ø"/>
            </a:pPr>
            <a:r>
              <a:rPr lang="en-US" i="1" dirty="0">
                <a:solidFill>
                  <a:srgbClr val="FF0000"/>
                </a:solidFill>
              </a:rPr>
              <a:t>Pain behind the ear </a:t>
            </a:r>
            <a:r>
              <a:rPr lang="en-US" dirty="0"/>
              <a:t>may precede the paralysis for a </a:t>
            </a:r>
            <a:r>
              <a:rPr lang="en-US" i="1" dirty="0">
                <a:solidFill>
                  <a:srgbClr val="FF0000"/>
                </a:solidFill>
              </a:rPr>
              <a:t>day or two</a:t>
            </a:r>
            <a:r>
              <a:rPr lang="en-US" dirty="0"/>
              <a:t>.</a:t>
            </a:r>
          </a:p>
          <a:p>
            <a:pPr marL="0" indent="0" algn="just">
              <a:buNone/>
            </a:pPr>
            <a:endParaRPr lang="en-US" dirty="0"/>
          </a:p>
          <a:p>
            <a:pPr algn="just">
              <a:buFont typeface="Wingdings" pitchFamily="2" charset="2"/>
              <a:buChar char="Ø"/>
            </a:pPr>
            <a:r>
              <a:rPr lang="en-US" dirty="0"/>
              <a:t>Complete interruption of the facial nerve paralyzes all muscles of facial expression, </a:t>
            </a:r>
          </a:p>
          <a:p>
            <a:pPr algn="just"/>
            <a:r>
              <a:rPr lang="en-US" dirty="0"/>
              <a:t>The corner of the mouth droops, </a:t>
            </a:r>
          </a:p>
          <a:p>
            <a:pPr algn="just"/>
            <a:r>
              <a:rPr lang="en-US" dirty="0"/>
              <a:t>the creases and skin folds are effaced,</a:t>
            </a:r>
          </a:p>
          <a:p>
            <a:pPr algn="just"/>
            <a:r>
              <a:rPr lang="en-US" dirty="0"/>
              <a:t> the forehead is </a:t>
            </a:r>
            <a:r>
              <a:rPr lang="en-US" dirty="0" err="1"/>
              <a:t>unfurrowed</a:t>
            </a:r>
            <a:r>
              <a:rPr lang="en-US" dirty="0"/>
              <a:t>,  </a:t>
            </a:r>
          </a:p>
          <a:p>
            <a:pPr algn="just"/>
            <a:r>
              <a:rPr lang="en-US" dirty="0"/>
              <a:t>and the eyelids will not close.</a:t>
            </a:r>
          </a:p>
          <a:p>
            <a:pPr algn="just"/>
            <a:r>
              <a:rPr lang="en-US" dirty="0"/>
              <a:t> Upon attempted closure of the lids, the eye on the paralyzed side rolls upward </a:t>
            </a:r>
            <a:r>
              <a:rPr lang="en-US" dirty="0">
                <a:solidFill>
                  <a:srgbClr val="FF0000"/>
                </a:solidFill>
              </a:rPr>
              <a:t>(</a:t>
            </a:r>
            <a:r>
              <a:rPr lang="en-US" i="1" dirty="0">
                <a:solidFill>
                  <a:srgbClr val="FF0000"/>
                </a:solidFill>
              </a:rPr>
              <a:t>Bell's phenomenon</a:t>
            </a:r>
            <a:r>
              <a:rPr lang="en-US" dirty="0"/>
              <a:t>). </a:t>
            </a:r>
          </a:p>
          <a:p>
            <a:pPr>
              <a:buNone/>
            </a:pPr>
            <a:r>
              <a:rPr lang="en-US" b="1" dirty="0"/>
              <a:t> </a:t>
            </a:r>
            <a:endParaRPr lang="en-US" dirty="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57200" y="1371600"/>
            <a:ext cx="8229600" cy="5181600"/>
          </a:xfrm>
        </p:spPr>
        <p:txBody>
          <a:bodyPr>
            <a:normAutofit fontScale="85000" lnSpcReduction="10000"/>
          </a:bodyPr>
          <a:lstStyle/>
          <a:p>
            <a:pPr algn="just"/>
            <a:r>
              <a:rPr lang="en-US" dirty="0"/>
              <a:t>The lower lid sags and falls away from the conjunctiva, permitting tears to spill over the cheek.</a:t>
            </a:r>
          </a:p>
          <a:p>
            <a:pPr marL="0" indent="0" algn="just">
              <a:buNone/>
            </a:pPr>
            <a:endParaRPr lang="en-US" dirty="0"/>
          </a:p>
          <a:p>
            <a:pPr algn="just"/>
            <a:r>
              <a:rPr lang="en-US" dirty="0"/>
              <a:t> Food collects between the teeth and lips, and saliva may dribble from the corner of the mouth.</a:t>
            </a:r>
          </a:p>
          <a:p>
            <a:pPr marL="0" indent="0" algn="just">
              <a:buNone/>
            </a:pPr>
            <a:endParaRPr lang="en-US" dirty="0"/>
          </a:p>
          <a:p>
            <a:pPr algn="just"/>
            <a:r>
              <a:rPr lang="en-US" dirty="0"/>
              <a:t> The patient complains of a heaviness or numbness in the face, but sensory loss is rarely demonstrable.</a:t>
            </a:r>
          </a:p>
          <a:p>
            <a:pPr marL="0" indent="0" algn="just">
              <a:buNone/>
            </a:pPr>
            <a:r>
              <a:rPr lang="en-US" dirty="0"/>
              <a:t> </a:t>
            </a:r>
          </a:p>
          <a:p>
            <a:pPr algn="just"/>
            <a:r>
              <a:rPr lang="en-US" dirty="0"/>
              <a:t>Taste sensation may be lost unilaterally, and </a:t>
            </a:r>
            <a:r>
              <a:rPr lang="en-US" dirty="0" err="1"/>
              <a:t>hyperacusis</a:t>
            </a:r>
            <a:r>
              <a:rPr lang="en-US" dirty="0"/>
              <a:t> may be present.</a:t>
            </a:r>
          </a:p>
          <a:p>
            <a:pPr algn="just">
              <a:buNone/>
            </a:pPr>
            <a:r>
              <a:rPr lang="en-US" dirty="0"/>
              <a:t> </a:t>
            </a:r>
          </a:p>
          <a:p>
            <a:endParaRPr lang="ar-IQ" dirty="0"/>
          </a:p>
        </p:txBody>
      </p:sp>
    </p:spTree>
    <p:extLst>
      <p:ext uri="{BB962C8B-B14F-4D97-AF65-F5344CB8AC3E}">
        <p14:creationId xmlns:p14="http://schemas.microsoft.com/office/powerpoint/2010/main" val="14550432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3" cstate="print"/>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228600"/>
            <a:ext cx="8991600" cy="6400800"/>
          </a:xfrm>
        </p:spPr>
        <p:txBody>
          <a:bodyPr>
            <a:normAutofit fontScale="85000" lnSpcReduction="20000"/>
          </a:bodyPr>
          <a:lstStyle/>
          <a:p>
            <a:pPr>
              <a:buNone/>
            </a:pPr>
            <a:r>
              <a:rPr lang="en-US" b="1" dirty="0">
                <a:solidFill>
                  <a:schemeClr val="tx2"/>
                </a:solidFill>
              </a:rPr>
              <a:t>Differential Diagnosis</a:t>
            </a:r>
            <a:endParaRPr lang="en-US" dirty="0">
              <a:solidFill>
                <a:schemeClr val="tx2"/>
              </a:solidFill>
            </a:endParaRPr>
          </a:p>
          <a:p>
            <a:r>
              <a:rPr lang="en-US" dirty="0"/>
              <a:t>There are many other causes of acute facial palsy that must be considered in the differential diagnosis of Bell's palsy.</a:t>
            </a:r>
          </a:p>
          <a:p>
            <a:pPr lvl="0"/>
            <a:r>
              <a:rPr lang="en-US" i="1" dirty="0">
                <a:solidFill>
                  <a:srgbClr val="FF0000"/>
                </a:solidFill>
              </a:rPr>
              <a:t>Lyme disease</a:t>
            </a:r>
            <a:r>
              <a:rPr lang="en-US" dirty="0">
                <a:solidFill>
                  <a:srgbClr val="FF0000"/>
                </a:solidFill>
              </a:rPr>
              <a:t> </a:t>
            </a:r>
            <a:r>
              <a:rPr lang="en-US" dirty="0"/>
              <a:t>can cause unilateral or bilateral facial palsies.</a:t>
            </a:r>
          </a:p>
          <a:p>
            <a:pPr lvl="0"/>
            <a:r>
              <a:rPr lang="en-US" dirty="0">
                <a:solidFill>
                  <a:srgbClr val="FF0000"/>
                </a:solidFill>
              </a:rPr>
              <a:t> </a:t>
            </a:r>
            <a:r>
              <a:rPr lang="en-US" i="1" dirty="0">
                <a:solidFill>
                  <a:srgbClr val="FF0000"/>
                </a:solidFill>
              </a:rPr>
              <a:t>Ramsay Hunt syndrome</a:t>
            </a:r>
            <a:r>
              <a:rPr lang="en-US" dirty="0"/>
              <a:t>, caused by reactivation of herpes zoster in the </a:t>
            </a:r>
            <a:r>
              <a:rPr lang="en-US" dirty="0" err="1"/>
              <a:t>geniculate</a:t>
            </a:r>
            <a:r>
              <a:rPr lang="en-US" dirty="0"/>
              <a:t> ganglion, consists of a severe facial palsy associated with a vesicular eruption in the external auditory canal. </a:t>
            </a:r>
          </a:p>
          <a:p>
            <a:pPr lvl="0"/>
            <a:r>
              <a:rPr lang="en-US" dirty="0"/>
              <a:t>in </a:t>
            </a:r>
            <a:r>
              <a:rPr lang="en-US" i="1" dirty="0" err="1">
                <a:solidFill>
                  <a:srgbClr val="FF0000"/>
                </a:solidFill>
              </a:rPr>
              <a:t>sarcoidosis</a:t>
            </a:r>
            <a:r>
              <a:rPr lang="en-US" dirty="0"/>
              <a:t> and</a:t>
            </a:r>
            <a:r>
              <a:rPr lang="en-US" i="1" dirty="0"/>
              <a:t> </a:t>
            </a:r>
            <a:r>
              <a:rPr lang="en-US" i="1" dirty="0" err="1">
                <a:solidFill>
                  <a:srgbClr val="FF0000"/>
                </a:solidFill>
              </a:rPr>
              <a:t>Guillain-Barré</a:t>
            </a:r>
            <a:r>
              <a:rPr lang="en-US" i="1" dirty="0">
                <a:solidFill>
                  <a:srgbClr val="FF0000"/>
                </a:solidFill>
              </a:rPr>
              <a:t> syndrome</a:t>
            </a:r>
            <a:r>
              <a:rPr lang="en-US" dirty="0">
                <a:solidFill>
                  <a:srgbClr val="FF0000"/>
                </a:solidFill>
              </a:rPr>
              <a:t> </a:t>
            </a:r>
            <a:r>
              <a:rPr lang="en-US" dirty="0"/>
              <a:t>Facial palsy is often bilateral. </a:t>
            </a:r>
          </a:p>
          <a:p>
            <a:pPr lvl="0"/>
            <a:r>
              <a:rPr lang="en-US" i="1" dirty="0">
                <a:solidFill>
                  <a:srgbClr val="FF0000"/>
                </a:solidFill>
              </a:rPr>
              <a:t>Acoustic </a:t>
            </a:r>
            <a:r>
              <a:rPr lang="en-US" i="1" dirty="0" err="1">
                <a:solidFill>
                  <a:srgbClr val="FF0000"/>
                </a:solidFill>
              </a:rPr>
              <a:t>neuromas</a:t>
            </a:r>
            <a:r>
              <a:rPr lang="en-US" dirty="0">
                <a:solidFill>
                  <a:srgbClr val="FF0000"/>
                </a:solidFill>
              </a:rPr>
              <a:t> </a:t>
            </a:r>
            <a:r>
              <a:rPr lang="en-US" dirty="0"/>
              <a:t>frequently involve the facial nerve by local compression. </a:t>
            </a:r>
          </a:p>
          <a:p>
            <a:pPr lvl="0"/>
            <a:r>
              <a:rPr lang="en-US" i="1" dirty="0">
                <a:solidFill>
                  <a:srgbClr val="FF0000"/>
                </a:solidFill>
              </a:rPr>
              <a:t>Infarcts, </a:t>
            </a:r>
            <a:r>
              <a:rPr lang="en-US" i="1" dirty="0" err="1">
                <a:solidFill>
                  <a:srgbClr val="FF0000"/>
                </a:solidFill>
              </a:rPr>
              <a:t>demyelinating</a:t>
            </a:r>
            <a:r>
              <a:rPr lang="en-US" i="1" dirty="0">
                <a:solidFill>
                  <a:srgbClr val="FF0000"/>
                </a:solidFill>
              </a:rPr>
              <a:t> lesions of multiple sclerosis, </a:t>
            </a:r>
            <a:r>
              <a:rPr lang="en-US" dirty="0">
                <a:solidFill>
                  <a:schemeClr val="tx1">
                    <a:lumMod val="95000"/>
                    <a:lumOff val="5000"/>
                  </a:schemeClr>
                </a:solidFill>
              </a:rPr>
              <a:t>and</a:t>
            </a:r>
            <a:r>
              <a:rPr lang="en-US" i="1" dirty="0">
                <a:solidFill>
                  <a:srgbClr val="FF0000"/>
                </a:solidFill>
              </a:rPr>
              <a:t> tumors</a:t>
            </a:r>
            <a:r>
              <a:rPr lang="en-US" dirty="0"/>
              <a:t> are the common </a:t>
            </a:r>
            <a:r>
              <a:rPr lang="en-US" dirty="0" err="1"/>
              <a:t>pontine</a:t>
            </a:r>
            <a:r>
              <a:rPr lang="en-US" dirty="0"/>
              <a:t> lesions that interrupt the facial nerve fibers; other signs of brainstem involvement are usually present.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09600"/>
            <a:ext cx="8229600" cy="5791200"/>
          </a:xfrm>
        </p:spPr>
        <p:txBody>
          <a:bodyPr>
            <a:normAutofit fontScale="85000" lnSpcReduction="10000"/>
          </a:bodyPr>
          <a:lstStyle/>
          <a:p>
            <a:pPr algn="just">
              <a:buFont typeface="Wingdings" pitchFamily="2" charset="2"/>
              <a:buChar char="Ø"/>
            </a:pPr>
            <a:r>
              <a:rPr lang="en-US" dirty="0"/>
              <a:t> All these forms of nuclear or peripheral facial palsy must be distinguished from the </a:t>
            </a:r>
            <a:r>
              <a:rPr lang="en-US" i="1" dirty="0" err="1">
                <a:solidFill>
                  <a:srgbClr val="FF0000"/>
                </a:solidFill>
              </a:rPr>
              <a:t>supranuclear</a:t>
            </a:r>
            <a:r>
              <a:rPr lang="en-US" dirty="0"/>
              <a:t> type.</a:t>
            </a:r>
          </a:p>
          <a:p>
            <a:pPr marL="0" indent="0" algn="just">
              <a:buNone/>
            </a:pPr>
            <a:r>
              <a:rPr lang="en-US" dirty="0"/>
              <a:t> </a:t>
            </a:r>
          </a:p>
          <a:p>
            <a:pPr algn="just">
              <a:buFont typeface="Wingdings" pitchFamily="2" charset="2"/>
              <a:buChar char="Ø"/>
            </a:pPr>
            <a:r>
              <a:rPr lang="en-US" dirty="0"/>
              <a:t>In the latter, </a:t>
            </a:r>
            <a:r>
              <a:rPr lang="en-US" dirty="0">
                <a:solidFill>
                  <a:srgbClr val="0070C0"/>
                </a:solidFill>
              </a:rPr>
              <a:t>the </a:t>
            </a:r>
            <a:r>
              <a:rPr lang="en-US" dirty="0" err="1">
                <a:solidFill>
                  <a:srgbClr val="0070C0"/>
                </a:solidFill>
              </a:rPr>
              <a:t>frontalis</a:t>
            </a:r>
            <a:r>
              <a:rPr lang="en-US" dirty="0">
                <a:solidFill>
                  <a:srgbClr val="0070C0"/>
                </a:solidFill>
              </a:rPr>
              <a:t> and orbicularis oculi muscles </a:t>
            </a:r>
            <a:r>
              <a:rPr lang="en-US" dirty="0"/>
              <a:t>are </a:t>
            </a:r>
            <a:r>
              <a:rPr lang="en-US" i="1" dirty="0">
                <a:solidFill>
                  <a:srgbClr val="FF0000"/>
                </a:solidFill>
              </a:rPr>
              <a:t>involved less </a:t>
            </a:r>
            <a:r>
              <a:rPr lang="en-US" dirty="0"/>
              <a:t>than those of the lower part of the face, since the upper facial muscles are innervated by </a:t>
            </a:r>
            <a:r>
              <a:rPr lang="en-US" dirty="0" err="1"/>
              <a:t>corticobulbar</a:t>
            </a:r>
            <a:r>
              <a:rPr lang="en-US" dirty="0"/>
              <a:t> pathways from both motor cortices, whereas the lower facial muscles are innervated only by the opposite hemisphere.</a:t>
            </a:r>
          </a:p>
          <a:p>
            <a:pPr algn="just">
              <a:buFont typeface="Wingdings" pitchFamily="2" charset="2"/>
              <a:buChar char="Ø"/>
            </a:pPr>
            <a:endParaRPr lang="en-US" dirty="0"/>
          </a:p>
          <a:p>
            <a:pPr algn="just">
              <a:buFont typeface="Wingdings" pitchFamily="2" charset="2"/>
              <a:buChar char="Ø"/>
            </a:pPr>
            <a:r>
              <a:rPr lang="en-US" dirty="0"/>
              <a:t> In </a:t>
            </a:r>
            <a:r>
              <a:rPr lang="en-US" dirty="0" err="1"/>
              <a:t>supranuclear</a:t>
            </a:r>
            <a:r>
              <a:rPr lang="en-US" dirty="0"/>
              <a:t> lesions there may be </a:t>
            </a:r>
            <a:r>
              <a:rPr lang="en-US" i="1" dirty="0">
                <a:solidFill>
                  <a:srgbClr val="FF0000"/>
                </a:solidFill>
              </a:rPr>
              <a:t>a dissociation </a:t>
            </a:r>
            <a:r>
              <a:rPr lang="en-US" dirty="0"/>
              <a:t>of emotional and voluntary facial movements and often some degree of paralysis of the arm and leg, or an aphasia (in dominant hemisphere lesions) is present</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0"/>
            <a:ext cx="8839200" cy="6858000"/>
          </a:xfrm>
        </p:spPr>
        <p:txBody>
          <a:bodyPr>
            <a:normAutofit fontScale="85000" lnSpcReduction="20000"/>
          </a:bodyPr>
          <a:lstStyle/>
          <a:p>
            <a:pPr algn="just"/>
            <a:r>
              <a:rPr lang="en-US" b="1" i="1" dirty="0" err="1">
                <a:solidFill>
                  <a:srgbClr val="FF0000"/>
                </a:solidFill>
              </a:rPr>
              <a:t>Guillain-Barré</a:t>
            </a:r>
            <a:r>
              <a:rPr lang="en-US" b="1" i="1" dirty="0">
                <a:solidFill>
                  <a:srgbClr val="FF0000"/>
                </a:solidFill>
              </a:rPr>
              <a:t> syndrome (GBS)</a:t>
            </a:r>
            <a:r>
              <a:rPr lang="en-US" dirty="0"/>
              <a:t> is a monophasic disease involving only </a:t>
            </a:r>
            <a:r>
              <a:rPr lang="en-US" dirty="0" err="1"/>
              <a:t>myelinated</a:t>
            </a:r>
            <a:r>
              <a:rPr lang="en-US" dirty="0"/>
              <a:t> nerves in the PNS.</a:t>
            </a:r>
          </a:p>
          <a:p>
            <a:pPr marL="0" indent="0" algn="just">
              <a:buNone/>
            </a:pPr>
            <a:endParaRPr lang="en-US" dirty="0"/>
          </a:p>
          <a:p>
            <a:pPr algn="just"/>
            <a:r>
              <a:rPr lang="en-US" dirty="0"/>
              <a:t> The most common form (&gt;80%) , called </a:t>
            </a:r>
            <a:r>
              <a:rPr lang="en-US" i="1" dirty="0">
                <a:solidFill>
                  <a:srgbClr val="0070C0"/>
                </a:solidFill>
              </a:rPr>
              <a:t>acute inflammatory demyelinating polyneuropathy (AIDP)</a:t>
            </a:r>
            <a:r>
              <a:rPr lang="en-US" dirty="0"/>
              <a:t>, appears to be due to an immune-mediated attack of peripheral myelin.</a:t>
            </a:r>
          </a:p>
          <a:p>
            <a:pPr marL="0" indent="0" algn="just">
              <a:buNone/>
            </a:pPr>
            <a:endParaRPr lang="en-US" dirty="0"/>
          </a:p>
          <a:p>
            <a:pPr algn="just"/>
            <a:r>
              <a:rPr lang="en-US" dirty="0"/>
              <a:t> </a:t>
            </a:r>
            <a:r>
              <a:rPr lang="en-US" i="1" dirty="0">
                <a:solidFill>
                  <a:srgbClr val="0070C0"/>
                </a:solidFill>
              </a:rPr>
              <a:t>Acute motor axonal neuropathy (AMAN) </a:t>
            </a:r>
            <a:r>
              <a:rPr lang="en-US" dirty="0"/>
              <a:t>is more severe</a:t>
            </a:r>
            <a:r>
              <a:rPr lang="en-US" i="1" dirty="0">
                <a:solidFill>
                  <a:srgbClr val="0070C0"/>
                </a:solidFill>
              </a:rPr>
              <a:t> </a:t>
            </a:r>
            <a:r>
              <a:rPr lang="en-US" dirty="0"/>
              <a:t>clinically  than AIDP. The immune attack in AMAN appears directed against the PNS </a:t>
            </a:r>
            <a:r>
              <a:rPr lang="en-US" dirty="0" err="1"/>
              <a:t>myelinated</a:t>
            </a:r>
            <a:r>
              <a:rPr lang="en-US" dirty="0"/>
              <a:t> axon exposed at the node of Ranvier.</a:t>
            </a:r>
          </a:p>
          <a:p>
            <a:pPr marL="0" indent="0" algn="just">
              <a:buNone/>
            </a:pPr>
            <a:endParaRPr lang="en-US" dirty="0"/>
          </a:p>
          <a:p>
            <a:pPr algn="just"/>
            <a:r>
              <a:rPr lang="en-US" dirty="0"/>
              <a:t>The annual incidence of GBS about 1 to 2 cases per 100,000 persons. The incidence increases with age, and males slightly predominate. </a:t>
            </a:r>
          </a:p>
          <a:p>
            <a:pPr algn="just">
              <a:buNone/>
            </a:pPr>
            <a:r>
              <a:rPr lang="en-US" dirty="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228600"/>
            <a:ext cx="8686800" cy="6400800"/>
          </a:xfrm>
        </p:spPr>
        <p:txBody>
          <a:bodyPr>
            <a:normAutofit fontScale="77500" lnSpcReduction="20000"/>
          </a:bodyPr>
          <a:lstStyle/>
          <a:p>
            <a:pPr algn="just">
              <a:buNone/>
            </a:pPr>
            <a:r>
              <a:rPr lang="en-US" b="1" dirty="0">
                <a:solidFill>
                  <a:schemeClr val="tx2"/>
                </a:solidFill>
              </a:rPr>
              <a:t>Major Laboratory Findings</a:t>
            </a:r>
            <a:endParaRPr lang="en-US" dirty="0">
              <a:solidFill>
                <a:schemeClr val="tx2"/>
              </a:solidFill>
            </a:endParaRPr>
          </a:p>
          <a:p>
            <a:pPr algn="just"/>
            <a:r>
              <a:rPr lang="en-US" dirty="0"/>
              <a:t>Remarkably few laboratory abnormalities exist in Bell’s palsy. The patient has a normal </a:t>
            </a:r>
            <a:r>
              <a:rPr lang="en-US" dirty="0" err="1"/>
              <a:t>hemogram</a:t>
            </a:r>
            <a:r>
              <a:rPr lang="en-US" dirty="0"/>
              <a:t>, erythrocyte sedimentation rate, and serum electrolytes.</a:t>
            </a:r>
          </a:p>
          <a:p>
            <a:pPr marL="0" indent="0" algn="just">
              <a:buNone/>
            </a:pPr>
            <a:endParaRPr lang="en-US" dirty="0"/>
          </a:p>
          <a:p>
            <a:pPr algn="just"/>
            <a:r>
              <a:rPr lang="en-US" dirty="0"/>
              <a:t>The CSF is normal. If the CSF has a </a:t>
            </a:r>
            <a:r>
              <a:rPr lang="en-US" dirty="0" err="1"/>
              <a:t>pleocytosis</a:t>
            </a:r>
            <a:r>
              <a:rPr lang="en-US" dirty="0"/>
              <a:t>, the facial palsy etiology is likely due to an inflammatory or infectious process, such as varicella-zoster virus, Lyme disease or </a:t>
            </a:r>
            <a:r>
              <a:rPr lang="en-US" dirty="0" err="1"/>
              <a:t>sarcoidosis</a:t>
            </a:r>
            <a:r>
              <a:rPr lang="en-US" dirty="0"/>
              <a:t>.</a:t>
            </a:r>
          </a:p>
          <a:p>
            <a:pPr marL="0" indent="0" algn="just">
              <a:buNone/>
            </a:pPr>
            <a:endParaRPr lang="en-US" dirty="0"/>
          </a:p>
          <a:p>
            <a:pPr algn="just"/>
            <a:r>
              <a:rPr lang="en-US" dirty="0"/>
              <a:t>Cranial MRI with gadolinium may show enhancement of the facial nerve within the facial canal.</a:t>
            </a:r>
          </a:p>
          <a:p>
            <a:pPr marL="0" indent="0" algn="just">
              <a:buNone/>
            </a:pPr>
            <a:r>
              <a:rPr lang="en-US" dirty="0"/>
              <a:t> </a:t>
            </a:r>
          </a:p>
          <a:p>
            <a:pPr algn="just"/>
            <a:r>
              <a:rPr lang="en-US" dirty="0"/>
              <a:t>The EMG, normal for the first 3 days, shows a steady decline in activity and after 10 days, </a:t>
            </a:r>
            <a:r>
              <a:rPr lang="en-US" dirty="0" err="1"/>
              <a:t>denervation</a:t>
            </a:r>
            <a:r>
              <a:rPr lang="en-US" dirty="0"/>
              <a:t> potentials begin to appear. </a:t>
            </a:r>
          </a:p>
          <a:p>
            <a:pPr algn="just">
              <a:buNone/>
            </a:pPr>
            <a:r>
              <a:rPr lang="en-US" dirty="0"/>
              <a:t> </a:t>
            </a:r>
          </a:p>
          <a:p>
            <a:pPr>
              <a:buNone/>
            </a:pPr>
            <a:r>
              <a:rPr lang="en-US" dirty="0"/>
              <a:t>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381000"/>
            <a:ext cx="8686800" cy="6096000"/>
          </a:xfrm>
        </p:spPr>
        <p:txBody>
          <a:bodyPr>
            <a:normAutofit fontScale="85000" lnSpcReduction="10000"/>
          </a:bodyPr>
          <a:lstStyle/>
          <a:p>
            <a:pPr algn="just">
              <a:buNone/>
            </a:pPr>
            <a:r>
              <a:rPr lang="en-US" b="1" dirty="0">
                <a:solidFill>
                  <a:schemeClr val="tx2"/>
                </a:solidFill>
              </a:rPr>
              <a:t>Principles of Management and Prognosis</a:t>
            </a:r>
            <a:endParaRPr lang="en-US" dirty="0">
              <a:solidFill>
                <a:schemeClr val="tx2"/>
              </a:solidFill>
            </a:endParaRPr>
          </a:p>
          <a:p>
            <a:pPr algn="just">
              <a:buNone/>
            </a:pPr>
            <a:r>
              <a:rPr lang="en-US" dirty="0"/>
              <a:t>Symptomatic measures include:</a:t>
            </a:r>
          </a:p>
          <a:p>
            <a:pPr algn="just">
              <a:buNone/>
            </a:pPr>
            <a:r>
              <a:rPr lang="en-US" dirty="0"/>
              <a:t>      (1) the use of paper tape to depress the upper eyelid during sleep and prevent corneal drying.</a:t>
            </a:r>
          </a:p>
          <a:p>
            <a:pPr algn="just">
              <a:buNone/>
            </a:pPr>
            <a:r>
              <a:rPr lang="en-US" dirty="0"/>
              <a:t>      (2) massage of the weakened muscles.</a:t>
            </a:r>
          </a:p>
          <a:p>
            <a:pPr algn="just"/>
            <a:r>
              <a:rPr lang="en-US" dirty="0"/>
              <a:t>A course of </a:t>
            </a:r>
            <a:r>
              <a:rPr lang="en-US" i="1" dirty="0">
                <a:solidFill>
                  <a:schemeClr val="accent1"/>
                </a:solidFill>
              </a:rPr>
              <a:t>glucocorticoids, given as prednisone</a:t>
            </a:r>
            <a:r>
              <a:rPr lang="en-US" dirty="0"/>
              <a:t> </a:t>
            </a:r>
            <a:r>
              <a:rPr lang="en-US" dirty="0">
                <a:solidFill>
                  <a:srgbClr val="FF0000"/>
                </a:solidFill>
              </a:rPr>
              <a:t>60–80 mg daily during the first 5 days </a:t>
            </a:r>
            <a:r>
              <a:rPr lang="en-US" dirty="0"/>
              <a:t>and then </a:t>
            </a:r>
            <a:r>
              <a:rPr lang="en-US" i="1" dirty="0">
                <a:solidFill>
                  <a:srgbClr val="FF0000"/>
                </a:solidFill>
              </a:rPr>
              <a:t>tapered over the next 5 days</a:t>
            </a:r>
            <a:r>
              <a:rPr lang="en-US" dirty="0"/>
              <a:t>, appears to shorten the recovery period and modestly improve the functional outcome.</a:t>
            </a:r>
          </a:p>
          <a:p>
            <a:pPr marL="0" indent="0" algn="just">
              <a:buNone/>
            </a:pPr>
            <a:r>
              <a:rPr lang="en-US" dirty="0"/>
              <a:t> </a:t>
            </a:r>
          </a:p>
          <a:p>
            <a:r>
              <a:rPr lang="en-US" i="1" dirty="0">
                <a:solidFill>
                  <a:srgbClr val="FF0000"/>
                </a:solidFill>
              </a:rPr>
              <a:t>combination therapy</a:t>
            </a:r>
            <a:r>
              <a:rPr lang="en-US" i="1" dirty="0"/>
              <a:t> </a:t>
            </a:r>
            <a:r>
              <a:rPr lang="en-US" dirty="0"/>
              <a:t>with </a:t>
            </a:r>
            <a:r>
              <a:rPr lang="en-US" dirty="0">
                <a:solidFill>
                  <a:srgbClr val="0070C0"/>
                </a:solidFill>
              </a:rPr>
              <a:t>prednisone plus </a:t>
            </a:r>
            <a:r>
              <a:rPr lang="en-US" dirty="0" err="1">
                <a:solidFill>
                  <a:srgbClr val="0070C0"/>
                </a:solidFill>
              </a:rPr>
              <a:t>valacyclovir</a:t>
            </a:r>
            <a:r>
              <a:rPr lang="en-US" dirty="0">
                <a:solidFill>
                  <a:srgbClr val="0070C0"/>
                </a:solidFill>
              </a:rPr>
              <a:t> (1000 mg daily for 5–7 days) </a:t>
            </a:r>
            <a:r>
              <a:rPr lang="en-US" dirty="0"/>
              <a:t>may be </a:t>
            </a:r>
            <a:r>
              <a:rPr lang="en-US" i="1" dirty="0">
                <a:solidFill>
                  <a:srgbClr val="FF0000"/>
                </a:solidFill>
              </a:rPr>
              <a:t>marginally better </a:t>
            </a:r>
            <a:r>
              <a:rPr lang="en-US" dirty="0"/>
              <a:t>than prednisone alone, especially in patients with severe clinical presentations.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33400" y="914401"/>
            <a:ext cx="8229600" cy="5181600"/>
          </a:xfrm>
        </p:spPr>
        <p:txBody>
          <a:bodyPr>
            <a:normAutofit/>
          </a:bodyPr>
          <a:lstStyle/>
          <a:p>
            <a:r>
              <a:rPr lang="en-US" dirty="0"/>
              <a:t>If there is incomplete paralysis of facial muscles, there is an excellent prognosis for full to satisfactory recovery that spontaneously occurs within 2 months.</a:t>
            </a:r>
          </a:p>
          <a:p>
            <a:pPr marL="0" indent="0">
              <a:buNone/>
            </a:pPr>
            <a:r>
              <a:rPr lang="en-US" dirty="0"/>
              <a:t> </a:t>
            </a:r>
          </a:p>
          <a:p>
            <a:r>
              <a:rPr lang="en-US" dirty="0"/>
              <a:t>Should the facial paralysis be complete, full to satisfactory recovery spontaneously occurs in about 80% of patients over 1 to 3 months.</a:t>
            </a:r>
          </a:p>
          <a:p>
            <a:pPr>
              <a:buNone/>
            </a:pPr>
            <a:r>
              <a:rPr lang="en-US" dirty="0"/>
              <a:t>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381000"/>
            <a:ext cx="8763000" cy="6324600"/>
          </a:xfrm>
        </p:spPr>
        <p:txBody>
          <a:bodyPr>
            <a:normAutofit fontScale="85000" lnSpcReduction="20000"/>
          </a:bodyPr>
          <a:lstStyle/>
          <a:p>
            <a:pPr>
              <a:buNone/>
            </a:pPr>
            <a:r>
              <a:rPr lang="en-US" sz="4800" b="1" dirty="0" err="1">
                <a:solidFill>
                  <a:srgbClr val="FF0000"/>
                </a:solidFill>
                <a:latin typeface="Angsana New" pitchFamily="18" charset="-34"/>
                <a:cs typeface="Angsana New" pitchFamily="18" charset="-34"/>
              </a:rPr>
              <a:t>Pathophysiology</a:t>
            </a:r>
            <a:endParaRPr lang="en-US" sz="4800" dirty="0">
              <a:solidFill>
                <a:srgbClr val="FF0000"/>
              </a:solidFill>
              <a:latin typeface="Angsana New" pitchFamily="18" charset="-34"/>
              <a:cs typeface="Angsana New" pitchFamily="18" charset="-34"/>
            </a:endParaRPr>
          </a:p>
          <a:p>
            <a:pPr>
              <a:buNone/>
            </a:pPr>
            <a:r>
              <a:rPr lang="en-US" b="1" dirty="0"/>
              <a:t> </a:t>
            </a:r>
            <a:endParaRPr lang="en-US" dirty="0"/>
          </a:p>
          <a:p>
            <a:pPr algn="just"/>
            <a:r>
              <a:rPr lang="en-US" dirty="0"/>
              <a:t>GBS occurs in the setting of an </a:t>
            </a:r>
            <a:r>
              <a:rPr lang="en-US" i="1" dirty="0">
                <a:solidFill>
                  <a:srgbClr val="FF0000"/>
                </a:solidFill>
              </a:rPr>
              <a:t>antecedent illness </a:t>
            </a:r>
            <a:r>
              <a:rPr lang="en-US" dirty="0"/>
              <a:t>in about 60% of patients.</a:t>
            </a:r>
          </a:p>
          <a:p>
            <a:pPr algn="just"/>
            <a:endParaRPr lang="en-US" dirty="0"/>
          </a:p>
          <a:p>
            <a:pPr algn="just"/>
            <a:r>
              <a:rPr lang="en-US" dirty="0"/>
              <a:t> Upper respiratory and gastroenterological infections are frequent, with the most common being </a:t>
            </a:r>
            <a:r>
              <a:rPr lang="en-US" i="1" dirty="0">
                <a:solidFill>
                  <a:srgbClr val="FF0000"/>
                </a:solidFill>
              </a:rPr>
              <a:t>viruses</a:t>
            </a:r>
            <a:r>
              <a:rPr lang="en-US" dirty="0"/>
              <a:t> (</a:t>
            </a:r>
            <a:r>
              <a:rPr lang="en-US" dirty="0">
                <a:solidFill>
                  <a:srgbClr val="0070C0"/>
                </a:solidFill>
              </a:rPr>
              <a:t>cytomegalovirus and Epstein–Barr</a:t>
            </a:r>
            <a:r>
              <a:rPr lang="en-US" dirty="0"/>
              <a:t>) and </a:t>
            </a:r>
            <a:r>
              <a:rPr lang="en-US" i="1" dirty="0">
                <a:solidFill>
                  <a:srgbClr val="FF0000"/>
                </a:solidFill>
              </a:rPr>
              <a:t>bacteria</a:t>
            </a:r>
            <a:r>
              <a:rPr lang="en-US" dirty="0"/>
              <a:t> </a:t>
            </a:r>
            <a:r>
              <a:rPr lang="en-US" i="1" dirty="0"/>
              <a:t>(</a:t>
            </a:r>
            <a:r>
              <a:rPr lang="en-US" i="1" dirty="0" err="1">
                <a:solidFill>
                  <a:srgbClr val="0070C0"/>
                </a:solidFill>
              </a:rPr>
              <a:t>Campylobacterjejuni</a:t>
            </a:r>
            <a:r>
              <a:rPr lang="en-US" i="1" dirty="0"/>
              <a:t>). </a:t>
            </a:r>
          </a:p>
          <a:p>
            <a:pPr marL="0" indent="0" algn="just">
              <a:buNone/>
            </a:pPr>
            <a:endParaRPr lang="en-US" i="1" dirty="0"/>
          </a:p>
          <a:p>
            <a:pPr algn="just"/>
            <a:r>
              <a:rPr lang="en-US" dirty="0"/>
              <a:t>It is proposed that via </a:t>
            </a:r>
            <a:r>
              <a:rPr lang="en-US" i="1" dirty="0">
                <a:solidFill>
                  <a:srgbClr val="FF0000"/>
                </a:solidFill>
              </a:rPr>
              <a:t>molecular mimicry </a:t>
            </a:r>
            <a:r>
              <a:rPr lang="en-US" dirty="0"/>
              <a:t>the patient develops an immune response against the infecting agent that </a:t>
            </a:r>
            <a:r>
              <a:rPr lang="en-US" i="1" dirty="0">
                <a:solidFill>
                  <a:srgbClr val="FF0000"/>
                </a:solidFill>
              </a:rPr>
              <a:t>cross-reacts </a:t>
            </a:r>
            <a:r>
              <a:rPr lang="en-US" dirty="0"/>
              <a:t>with antigens on the patient’s peripheral nerve myelin or axons.</a:t>
            </a:r>
          </a:p>
          <a:p>
            <a:pPr algn="just">
              <a:buNone/>
            </a:pPr>
            <a:r>
              <a:rPr lang="en-US" dirty="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152400"/>
            <a:ext cx="8686800" cy="6705600"/>
          </a:xfrm>
        </p:spPr>
        <p:txBody>
          <a:bodyPr>
            <a:normAutofit fontScale="70000" lnSpcReduction="20000"/>
          </a:bodyPr>
          <a:lstStyle/>
          <a:p>
            <a:pPr>
              <a:buNone/>
            </a:pPr>
            <a:r>
              <a:rPr lang="en-US" sz="5600" b="1" dirty="0">
                <a:solidFill>
                  <a:srgbClr val="FF0000"/>
                </a:solidFill>
                <a:latin typeface="Angsana New" pitchFamily="18" charset="-34"/>
                <a:cs typeface="Angsana New" pitchFamily="18" charset="-34"/>
              </a:rPr>
              <a:t>Clinical Manifestations</a:t>
            </a:r>
            <a:endParaRPr lang="en-US" sz="5600" dirty="0">
              <a:solidFill>
                <a:srgbClr val="FF0000"/>
              </a:solidFill>
              <a:latin typeface="Angsana New" pitchFamily="18" charset="-34"/>
              <a:cs typeface="Angsana New" pitchFamily="18" charset="-34"/>
            </a:endParaRPr>
          </a:p>
          <a:p>
            <a:r>
              <a:rPr lang="en-US" dirty="0"/>
              <a:t>GBS manifests as rapidly evolving </a:t>
            </a:r>
            <a:r>
              <a:rPr lang="en-US" i="1" dirty="0" err="1">
                <a:solidFill>
                  <a:srgbClr val="FF0000"/>
                </a:solidFill>
              </a:rPr>
              <a:t>areflexic</a:t>
            </a:r>
            <a:r>
              <a:rPr lang="en-US" i="1" dirty="0">
                <a:solidFill>
                  <a:srgbClr val="FF0000"/>
                </a:solidFill>
              </a:rPr>
              <a:t> motor paralysis</a:t>
            </a:r>
            <a:r>
              <a:rPr lang="en-US" dirty="0"/>
              <a:t> with or without sensory disturbance. </a:t>
            </a:r>
          </a:p>
          <a:p>
            <a:endParaRPr lang="en-US" dirty="0"/>
          </a:p>
          <a:p>
            <a:r>
              <a:rPr lang="en-US" dirty="0"/>
              <a:t>The usual pattern is an </a:t>
            </a:r>
            <a:r>
              <a:rPr lang="en-US" i="1" dirty="0">
                <a:solidFill>
                  <a:srgbClr val="FF0000"/>
                </a:solidFill>
              </a:rPr>
              <a:t>ascending paralysis</a:t>
            </a:r>
            <a:r>
              <a:rPr lang="en-US" dirty="0"/>
              <a:t>. </a:t>
            </a:r>
          </a:p>
          <a:p>
            <a:endParaRPr lang="en-US" dirty="0"/>
          </a:p>
          <a:p>
            <a:r>
              <a:rPr lang="en-US" dirty="0"/>
              <a:t>Weakness typically evolves over hours to a few days and is frequently accompanied by tingling </a:t>
            </a:r>
            <a:r>
              <a:rPr lang="en-US" dirty="0" err="1"/>
              <a:t>dysesthesias</a:t>
            </a:r>
            <a:r>
              <a:rPr lang="en-US" dirty="0"/>
              <a:t> in the extremities.</a:t>
            </a:r>
          </a:p>
          <a:p>
            <a:pPr marL="0" indent="0">
              <a:buNone/>
            </a:pPr>
            <a:endParaRPr lang="en-US" dirty="0"/>
          </a:p>
          <a:p>
            <a:r>
              <a:rPr lang="en-US" dirty="0"/>
              <a:t> The legs are usually more affected than the arms, and </a:t>
            </a:r>
            <a:r>
              <a:rPr lang="en-US" i="1" dirty="0">
                <a:solidFill>
                  <a:srgbClr val="FF0000"/>
                </a:solidFill>
              </a:rPr>
              <a:t>facial </a:t>
            </a:r>
            <a:r>
              <a:rPr lang="en-US" i="1" dirty="0" err="1">
                <a:solidFill>
                  <a:srgbClr val="FF0000"/>
                </a:solidFill>
              </a:rPr>
              <a:t>diparesis</a:t>
            </a:r>
            <a:r>
              <a:rPr lang="en-US" i="1" dirty="0">
                <a:solidFill>
                  <a:srgbClr val="FF0000"/>
                </a:solidFill>
              </a:rPr>
              <a:t> </a:t>
            </a:r>
            <a:r>
              <a:rPr lang="en-US" dirty="0"/>
              <a:t>is present in 50% of affected individuals.</a:t>
            </a:r>
          </a:p>
          <a:p>
            <a:pPr marL="0" indent="0">
              <a:buNone/>
            </a:pPr>
            <a:endParaRPr lang="en-US" dirty="0"/>
          </a:p>
          <a:p>
            <a:r>
              <a:rPr lang="en-US" dirty="0"/>
              <a:t> The lower cranial nerves are also frequently involved, causing bulbar weakness with difficulty handling secretions and maintaining an airway.</a:t>
            </a:r>
          </a:p>
          <a:p>
            <a:pPr marL="0" indent="0">
              <a:buNone/>
            </a:pPr>
            <a:endParaRPr lang="en-US" dirty="0"/>
          </a:p>
          <a:p>
            <a:r>
              <a:rPr lang="en-US" dirty="0"/>
              <a:t> Pain in the neck, shoulder, back, or diffusely over the spine is also common in the early stages of GBS, occurring in ~50% of patients.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81000"/>
            <a:ext cx="8229600" cy="6477000"/>
          </a:xfrm>
        </p:spPr>
        <p:txBody>
          <a:bodyPr>
            <a:normAutofit fontScale="85000" lnSpcReduction="20000"/>
          </a:bodyPr>
          <a:lstStyle/>
          <a:p>
            <a:pPr algn="just"/>
            <a:r>
              <a:rPr lang="en-US" dirty="0"/>
              <a:t>Most patients require hospitalization, and almost 30% require </a:t>
            </a:r>
            <a:r>
              <a:rPr lang="en-US" dirty="0" err="1"/>
              <a:t>ventilatory</a:t>
            </a:r>
            <a:r>
              <a:rPr lang="en-US" dirty="0"/>
              <a:t> assistance at some time during the illness. </a:t>
            </a:r>
          </a:p>
          <a:p>
            <a:pPr algn="just"/>
            <a:endParaRPr lang="en-US" dirty="0"/>
          </a:p>
          <a:p>
            <a:pPr algn="just"/>
            <a:r>
              <a:rPr lang="en-US" i="1" dirty="0">
                <a:solidFill>
                  <a:srgbClr val="FF0000"/>
                </a:solidFill>
              </a:rPr>
              <a:t>Deep tendon reflexes </a:t>
            </a:r>
            <a:r>
              <a:rPr lang="en-US" dirty="0"/>
              <a:t>attenuate or disappear within the first few days of onset.</a:t>
            </a:r>
          </a:p>
          <a:p>
            <a:pPr marL="0" indent="0" algn="just">
              <a:buNone/>
            </a:pPr>
            <a:r>
              <a:rPr lang="en-US" dirty="0"/>
              <a:t> </a:t>
            </a:r>
          </a:p>
          <a:p>
            <a:pPr algn="just"/>
            <a:r>
              <a:rPr lang="en-US" dirty="0"/>
              <a:t>Cutaneous sensory deficits (e.g., loss of pain and temperature sensation) are usually relatively mild, but functions </a:t>
            </a:r>
            <a:r>
              <a:rPr lang="en-US" dirty="0" err="1"/>
              <a:t>subserved</a:t>
            </a:r>
            <a:r>
              <a:rPr lang="en-US" dirty="0"/>
              <a:t> by </a:t>
            </a:r>
            <a:r>
              <a:rPr lang="en-US" i="1" dirty="0">
                <a:solidFill>
                  <a:srgbClr val="FF0000"/>
                </a:solidFill>
              </a:rPr>
              <a:t>large sensory fibers</a:t>
            </a:r>
            <a:r>
              <a:rPr lang="en-US" dirty="0"/>
              <a:t>, such as deep tendon reflexes and proprioception, are more severely affected.</a:t>
            </a:r>
          </a:p>
          <a:p>
            <a:pPr marL="0" indent="0" algn="just">
              <a:buNone/>
            </a:pPr>
            <a:endParaRPr lang="en-US" dirty="0"/>
          </a:p>
          <a:p>
            <a:pPr algn="just"/>
            <a:r>
              <a:rPr lang="en-US" dirty="0"/>
              <a:t>Once clinical worsening stops and the patient reaches a </a:t>
            </a:r>
            <a:r>
              <a:rPr lang="en-US" i="1" dirty="0">
                <a:solidFill>
                  <a:srgbClr val="FF0000"/>
                </a:solidFill>
              </a:rPr>
              <a:t>plateau</a:t>
            </a:r>
            <a:r>
              <a:rPr lang="en-US" dirty="0"/>
              <a:t> (almost always within 4 weeks of onset), further progression is unlikely.</a:t>
            </a:r>
          </a:p>
          <a:p>
            <a:endParaRPr lang="en-US" dirty="0"/>
          </a:p>
          <a:p>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81000"/>
            <a:ext cx="8229600" cy="6324600"/>
          </a:xfrm>
        </p:spPr>
        <p:txBody>
          <a:bodyPr>
            <a:normAutofit fontScale="92500" lnSpcReduction="20000"/>
          </a:bodyPr>
          <a:lstStyle/>
          <a:p>
            <a:pPr algn="just"/>
            <a:r>
              <a:rPr lang="en-US" i="1" dirty="0">
                <a:solidFill>
                  <a:srgbClr val="FF0000"/>
                </a:solidFill>
              </a:rPr>
              <a:t>Autonomic involvement is common </a:t>
            </a:r>
            <a:r>
              <a:rPr lang="en-US" dirty="0"/>
              <a:t>and may occur even in patients whose GBS is otherwise </a:t>
            </a:r>
            <a:r>
              <a:rPr lang="en-US" i="1" dirty="0">
                <a:solidFill>
                  <a:srgbClr val="FF0000"/>
                </a:solidFill>
              </a:rPr>
              <a:t>mild</a:t>
            </a:r>
            <a:r>
              <a:rPr lang="en-US" dirty="0"/>
              <a:t>. The usual manifestations are loss of vasomotor control with </a:t>
            </a:r>
            <a:r>
              <a:rPr lang="en-US" dirty="0">
                <a:solidFill>
                  <a:srgbClr val="0070C0"/>
                </a:solidFill>
              </a:rPr>
              <a:t>wide fluctuation in blood pressure</a:t>
            </a:r>
            <a:r>
              <a:rPr lang="en-US" dirty="0"/>
              <a:t>, </a:t>
            </a:r>
            <a:r>
              <a:rPr lang="en-US" dirty="0">
                <a:solidFill>
                  <a:srgbClr val="0070C0"/>
                </a:solidFill>
              </a:rPr>
              <a:t>postural hypotension</a:t>
            </a:r>
            <a:r>
              <a:rPr lang="en-US" dirty="0"/>
              <a:t>, and </a:t>
            </a:r>
            <a:r>
              <a:rPr lang="en-US" dirty="0">
                <a:solidFill>
                  <a:srgbClr val="0070C0"/>
                </a:solidFill>
              </a:rPr>
              <a:t>cardiac dysrhythmias.</a:t>
            </a:r>
          </a:p>
          <a:p>
            <a:pPr marL="0" indent="0" algn="just">
              <a:buNone/>
            </a:pPr>
            <a:endParaRPr lang="en-US" dirty="0">
              <a:solidFill>
                <a:srgbClr val="0070C0"/>
              </a:solidFill>
            </a:endParaRPr>
          </a:p>
          <a:p>
            <a:pPr algn="just"/>
            <a:r>
              <a:rPr lang="en-US" dirty="0"/>
              <a:t> Pain is another common feature of GBS; in addition to the acute pain described above, a deep aching pain may be present in weakened muscles that patients liken to having </a:t>
            </a:r>
            <a:r>
              <a:rPr lang="en-US" i="1" dirty="0" err="1">
                <a:solidFill>
                  <a:srgbClr val="FF0000"/>
                </a:solidFill>
              </a:rPr>
              <a:t>overexercised</a:t>
            </a:r>
            <a:r>
              <a:rPr lang="en-US" dirty="0"/>
              <a:t> the previous day. Other pains in GBS include </a:t>
            </a:r>
            <a:r>
              <a:rPr lang="en-US" dirty="0" err="1"/>
              <a:t>dysesthetic</a:t>
            </a:r>
            <a:r>
              <a:rPr lang="en-US" dirty="0"/>
              <a:t> pain in the extremities as a manifestation of sensory nerve fiber involvement.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381000"/>
            <a:ext cx="8686800" cy="6172200"/>
          </a:xfrm>
        </p:spPr>
        <p:txBody>
          <a:bodyPr>
            <a:normAutofit fontScale="85000" lnSpcReduction="20000"/>
          </a:bodyPr>
          <a:lstStyle/>
          <a:p>
            <a:pPr>
              <a:buNone/>
            </a:pPr>
            <a:r>
              <a:rPr lang="en-US" sz="5200" b="1" dirty="0">
                <a:solidFill>
                  <a:srgbClr val="FF0000"/>
                </a:solidFill>
                <a:latin typeface="Angsana New" pitchFamily="18" charset="-34"/>
                <a:cs typeface="Angsana New" pitchFamily="18" charset="-34"/>
              </a:rPr>
              <a:t>Variants</a:t>
            </a:r>
            <a:r>
              <a:rPr lang="en-US" sz="5200" dirty="0">
                <a:solidFill>
                  <a:srgbClr val="FF0000"/>
                </a:solidFill>
                <a:latin typeface="Angsana New" pitchFamily="18" charset="-34"/>
                <a:cs typeface="Angsana New" pitchFamily="18" charset="-34"/>
              </a:rPr>
              <a:t> </a:t>
            </a:r>
          </a:p>
          <a:p>
            <a:pPr algn="just">
              <a:buFont typeface="Wingdings" pitchFamily="2" charset="2"/>
              <a:buChar char="Ø"/>
            </a:pPr>
            <a:r>
              <a:rPr lang="en-US" b="1" i="1" dirty="0">
                <a:solidFill>
                  <a:srgbClr val="0070C0"/>
                </a:solidFill>
              </a:rPr>
              <a:t>AMAN</a:t>
            </a:r>
            <a:r>
              <a:rPr lang="en-US" dirty="0"/>
              <a:t> is a variant of GBS. There is </a:t>
            </a:r>
            <a:r>
              <a:rPr lang="en-US" i="1" dirty="0">
                <a:solidFill>
                  <a:srgbClr val="FF0000"/>
                </a:solidFill>
              </a:rPr>
              <a:t>motor axonal </a:t>
            </a:r>
            <a:r>
              <a:rPr lang="en-US" dirty="0"/>
              <a:t>degeneration and </a:t>
            </a:r>
            <a:r>
              <a:rPr lang="en-US" i="1" dirty="0">
                <a:solidFill>
                  <a:srgbClr val="FF0000"/>
                </a:solidFill>
              </a:rPr>
              <a:t>little or no </a:t>
            </a:r>
            <a:r>
              <a:rPr lang="en-US" i="1" dirty="0" err="1">
                <a:solidFill>
                  <a:srgbClr val="FF0000"/>
                </a:solidFill>
              </a:rPr>
              <a:t>demyelination</a:t>
            </a:r>
            <a:r>
              <a:rPr lang="en-US" i="1" dirty="0">
                <a:solidFill>
                  <a:srgbClr val="FF0000"/>
                </a:solidFill>
              </a:rPr>
              <a:t> </a:t>
            </a:r>
            <a:r>
              <a:rPr lang="en-US" dirty="0"/>
              <a:t>or inflammation. Despite the axonal involvement, recovery is similar to the demyelinating form.</a:t>
            </a:r>
          </a:p>
          <a:p>
            <a:pPr marL="0" indent="0" algn="just">
              <a:buNone/>
            </a:pPr>
            <a:endParaRPr lang="en-US" dirty="0"/>
          </a:p>
          <a:p>
            <a:pPr algn="just">
              <a:buFont typeface="Wingdings" pitchFamily="2" charset="2"/>
              <a:buChar char="Ø"/>
            </a:pPr>
            <a:r>
              <a:rPr lang="en-US" dirty="0"/>
              <a:t>The </a:t>
            </a:r>
            <a:r>
              <a:rPr lang="en-US" b="1" i="1" dirty="0">
                <a:solidFill>
                  <a:srgbClr val="0070C0"/>
                </a:solidFill>
              </a:rPr>
              <a:t>Miller Fisher syndrome</a:t>
            </a:r>
            <a:r>
              <a:rPr lang="en-US" dirty="0"/>
              <a:t>: is characterized by </a:t>
            </a:r>
            <a:r>
              <a:rPr lang="en-US" i="1" dirty="0">
                <a:solidFill>
                  <a:srgbClr val="FF0000"/>
                </a:solidFill>
              </a:rPr>
              <a:t>gait ataxia, </a:t>
            </a:r>
            <a:r>
              <a:rPr lang="en-US" i="1" dirty="0" err="1">
                <a:solidFill>
                  <a:srgbClr val="FF0000"/>
                </a:solidFill>
              </a:rPr>
              <a:t>areflexia</a:t>
            </a:r>
            <a:r>
              <a:rPr lang="en-US" dirty="0">
                <a:solidFill>
                  <a:srgbClr val="FF0000"/>
                </a:solidFill>
              </a:rPr>
              <a:t>, and </a:t>
            </a:r>
            <a:r>
              <a:rPr lang="en-US" i="1" dirty="0" err="1">
                <a:solidFill>
                  <a:srgbClr val="FF0000"/>
                </a:solidFill>
              </a:rPr>
              <a:t>ophthalmoparesis</a:t>
            </a:r>
            <a:r>
              <a:rPr lang="en-US" dirty="0">
                <a:solidFill>
                  <a:srgbClr val="FF0000"/>
                </a:solidFill>
              </a:rPr>
              <a:t>. </a:t>
            </a:r>
            <a:r>
              <a:rPr lang="en-US" dirty="0"/>
              <a:t>It is considered a variant of GBS because;</a:t>
            </a:r>
          </a:p>
          <a:p>
            <a:pPr algn="just"/>
            <a:r>
              <a:rPr lang="en-US" dirty="0"/>
              <a:t>it is often preceded by respiratory infection, </a:t>
            </a:r>
          </a:p>
          <a:p>
            <a:pPr algn="just"/>
            <a:r>
              <a:rPr lang="en-US" dirty="0"/>
              <a:t>it progresses for weeks and then improves,</a:t>
            </a:r>
          </a:p>
          <a:p>
            <a:pPr algn="just"/>
            <a:r>
              <a:rPr lang="en-US" dirty="0"/>
              <a:t> and CSF protein content is increased.</a:t>
            </a:r>
          </a:p>
          <a:p>
            <a:pPr marL="0" indent="0" algn="just">
              <a:buNone/>
            </a:pPr>
            <a:r>
              <a:rPr lang="en-US" dirty="0"/>
              <a:t> </a:t>
            </a:r>
          </a:p>
          <a:p>
            <a:pPr marL="0" indent="0" algn="just">
              <a:buNone/>
            </a:pPr>
            <a:r>
              <a:rPr lang="en-US" dirty="0"/>
              <a:t>There is no limb weakness, however, and nerve conductions are generally normal.</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24809" y="0"/>
            <a:ext cx="8763000" cy="6858000"/>
          </a:xfrm>
        </p:spPr>
        <p:txBody>
          <a:bodyPr>
            <a:normAutofit fontScale="70000" lnSpcReduction="20000"/>
          </a:bodyPr>
          <a:lstStyle/>
          <a:p>
            <a:pPr>
              <a:buNone/>
            </a:pPr>
            <a:r>
              <a:rPr lang="en-US" sz="6900" b="1" dirty="0">
                <a:solidFill>
                  <a:srgbClr val="FF0000"/>
                </a:solidFill>
                <a:latin typeface="Angsana New" pitchFamily="18" charset="-34"/>
                <a:cs typeface="Angsana New" pitchFamily="18" charset="-34"/>
              </a:rPr>
              <a:t>Major Laboratory Findings</a:t>
            </a:r>
            <a:endParaRPr lang="en-US" sz="6900" dirty="0">
              <a:solidFill>
                <a:srgbClr val="FF0000"/>
              </a:solidFill>
              <a:latin typeface="Angsana New" pitchFamily="18" charset="-34"/>
              <a:cs typeface="Angsana New" pitchFamily="18" charset="-34"/>
            </a:endParaRPr>
          </a:p>
          <a:p>
            <a:pPr>
              <a:buNone/>
            </a:pPr>
            <a:r>
              <a:rPr lang="en-US" b="1" dirty="0"/>
              <a:t> </a:t>
            </a:r>
            <a:endParaRPr lang="en-US" dirty="0"/>
          </a:p>
          <a:p>
            <a:pPr lvl="0" algn="just">
              <a:buFont typeface="Wingdings" pitchFamily="2" charset="2"/>
              <a:buChar char="Ø"/>
            </a:pPr>
            <a:r>
              <a:rPr lang="en-US" dirty="0"/>
              <a:t>Major blood tests are normal.</a:t>
            </a:r>
          </a:p>
          <a:p>
            <a:pPr lvl="0" algn="just">
              <a:buFont typeface="Wingdings" pitchFamily="2" charset="2"/>
              <a:buChar char="Ø"/>
            </a:pPr>
            <a:r>
              <a:rPr lang="en-US" dirty="0"/>
              <a:t>The CSF becomes abnormal during the first week.</a:t>
            </a:r>
          </a:p>
          <a:p>
            <a:pPr lvl="0" algn="just"/>
            <a:r>
              <a:rPr lang="en-US" dirty="0"/>
              <a:t>CSF protein elevates to levels of 100 to 400 mg/</a:t>
            </a:r>
            <a:r>
              <a:rPr lang="en-US" dirty="0" err="1"/>
              <a:t>dL</a:t>
            </a:r>
            <a:r>
              <a:rPr lang="en-US" sz="4000" i="1" dirty="0">
                <a:solidFill>
                  <a:srgbClr val="FF0000"/>
                </a:solidFill>
              </a:rPr>
              <a:t> </a:t>
            </a:r>
            <a:r>
              <a:rPr lang="en-US" sz="4000" b="1" i="1" dirty="0">
                <a:solidFill>
                  <a:srgbClr val="FF0000"/>
                </a:solidFill>
              </a:rPr>
              <a:t>but</a:t>
            </a:r>
            <a:r>
              <a:rPr lang="en-US" dirty="0"/>
              <a:t>,</a:t>
            </a:r>
          </a:p>
          <a:p>
            <a:pPr lvl="0" algn="just"/>
            <a:r>
              <a:rPr lang="en-US" dirty="0"/>
              <a:t>CSF has a normal glucose level and normal WBC count                                                                                                        (</a:t>
            </a:r>
            <a:r>
              <a:rPr lang="en-US" dirty="0" err="1">
                <a:solidFill>
                  <a:srgbClr val="FF0000"/>
                </a:solidFill>
              </a:rPr>
              <a:t>albuminocytological</a:t>
            </a:r>
            <a:r>
              <a:rPr lang="en-US" dirty="0">
                <a:solidFill>
                  <a:srgbClr val="FF0000"/>
                </a:solidFill>
              </a:rPr>
              <a:t> </a:t>
            </a:r>
            <a:r>
              <a:rPr lang="en-US" dirty="0" err="1">
                <a:solidFill>
                  <a:srgbClr val="FF0000"/>
                </a:solidFill>
              </a:rPr>
              <a:t>dissociassion</a:t>
            </a:r>
            <a:r>
              <a:rPr lang="en-US" dirty="0"/>
              <a:t>).</a:t>
            </a:r>
          </a:p>
          <a:p>
            <a:pPr lvl="0" algn="ctr">
              <a:buNone/>
            </a:pPr>
            <a:r>
              <a:rPr lang="en-US" dirty="0"/>
              <a:t> </a:t>
            </a:r>
          </a:p>
          <a:p>
            <a:pPr lvl="0" algn="just">
              <a:buFont typeface="Wingdings" pitchFamily="2" charset="2"/>
              <a:buChar char="Ø"/>
            </a:pPr>
            <a:r>
              <a:rPr lang="en-US" dirty="0" err="1"/>
              <a:t>Neuroimaging</a:t>
            </a:r>
            <a:r>
              <a:rPr lang="en-US" dirty="0"/>
              <a:t> of the spinal cord </a:t>
            </a:r>
            <a:r>
              <a:rPr lang="en-US" i="1" dirty="0">
                <a:solidFill>
                  <a:srgbClr val="FF0000"/>
                </a:solidFill>
              </a:rPr>
              <a:t>should be </a:t>
            </a:r>
            <a:r>
              <a:rPr lang="en-US" dirty="0"/>
              <a:t>normal.</a:t>
            </a:r>
          </a:p>
          <a:p>
            <a:pPr lvl="0" algn="just">
              <a:buFont typeface="Wingdings" pitchFamily="2" charset="2"/>
              <a:buChar char="Ø"/>
            </a:pPr>
            <a:r>
              <a:rPr lang="en-US" dirty="0"/>
              <a:t>Nerve-conduction study results become abnormal in AIDP by the end of the first week.</a:t>
            </a:r>
          </a:p>
          <a:p>
            <a:pPr lvl="0" algn="just"/>
            <a:r>
              <a:rPr lang="en-US" dirty="0"/>
              <a:t> conduction blockage in the majority of motor axons.</a:t>
            </a:r>
          </a:p>
          <a:p>
            <a:pPr lvl="0" algn="just"/>
            <a:r>
              <a:rPr lang="en-US" dirty="0"/>
              <a:t> The motor nerve conduction velocity reduces, reflecting the segmental   demyelination.</a:t>
            </a:r>
          </a:p>
          <a:p>
            <a:pPr lvl="0" algn="just"/>
            <a:r>
              <a:rPr lang="en-US" dirty="0"/>
              <a:t>Variable evidence of muscle denervation may be found on electromyography  beginning after 2 to 3 weeks.</a:t>
            </a:r>
          </a:p>
          <a:p>
            <a:pPr algn="ctr">
              <a:buNone/>
            </a:pPr>
            <a:r>
              <a:rPr lang="en-US" dirty="0"/>
              <a:t> </a:t>
            </a:r>
          </a:p>
          <a:p>
            <a:pPr>
              <a:buNone/>
            </a:pPr>
            <a:r>
              <a:rPr lang="en-US" dirty="0"/>
              <a:t>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304800"/>
            <a:ext cx="8229600" cy="5821363"/>
          </a:xfrm>
        </p:spPr>
        <p:txBody>
          <a:bodyPr>
            <a:normAutofit fontScale="92500" lnSpcReduction="20000"/>
          </a:bodyPr>
          <a:lstStyle/>
          <a:p>
            <a:pPr>
              <a:buNone/>
            </a:pPr>
            <a:r>
              <a:rPr lang="en-US" sz="4800" b="1" dirty="0">
                <a:solidFill>
                  <a:srgbClr val="FF0000"/>
                </a:solidFill>
                <a:latin typeface="Angsana New" pitchFamily="18" charset="-34"/>
                <a:cs typeface="Angsana New" pitchFamily="18" charset="-34"/>
              </a:rPr>
              <a:t>Principles of Management and Prognosis</a:t>
            </a:r>
            <a:endParaRPr lang="en-US" sz="4800" dirty="0">
              <a:solidFill>
                <a:srgbClr val="FF0000"/>
              </a:solidFill>
              <a:latin typeface="Angsana New" pitchFamily="18" charset="-34"/>
              <a:cs typeface="Angsana New" pitchFamily="18" charset="-34"/>
            </a:endParaRPr>
          </a:p>
          <a:p>
            <a:pPr>
              <a:buNone/>
            </a:pPr>
            <a:r>
              <a:rPr lang="en-US" b="1" dirty="0">
                <a:solidFill>
                  <a:schemeClr val="tx2"/>
                </a:solidFill>
              </a:rPr>
              <a:t> </a:t>
            </a:r>
            <a:endParaRPr lang="en-US" dirty="0">
              <a:solidFill>
                <a:schemeClr val="tx2"/>
              </a:solidFill>
            </a:endParaRPr>
          </a:p>
          <a:p>
            <a:pPr algn="just">
              <a:buFont typeface="Wingdings" pitchFamily="2" charset="2"/>
              <a:buChar char="Ø"/>
            </a:pPr>
            <a:r>
              <a:rPr lang="en-US" dirty="0"/>
              <a:t> The key to successful management is excellent nursing care. </a:t>
            </a:r>
          </a:p>
          <a:p>
            <a:pPr algn="just">
              <a:buFont typeface="Wingdings" pitchFamily="2" charset="2"/>
              <a:buChar char="Ø"/>
            </a:pPr>
            <a:endParaRPr lang="en-US" dirty="0"/>
          </a:p>
          <a:p>
            <a:pPr algn="just">
              <a:buFont typeface="Wingdings" pitchFamily="2" charset="2"/>
              <a:buChar char="Ø"/>
            </a:pPr>
            <a:r>
              <a:rPr lang="en-US" dirty="0"/>
              <a:t>Patients usually require hospitalization and placement in a </a:t>
            </a:r>
            <a:r>
              <a:rPr lang="en-US" i="1" dirty="0">
                <a:solidFill>
                  <a:srgbClr val="FF0000"/>
                </a:solidFill>
              </a:rPr>
              <a:t>critical care </a:t>
            </a:r>
            <a:r>
              <a:rPr lang="en-US" dirty="0"/>
              <a:t>setting. About </a:t>
            </a:r>
            <a:r>
              <a:rPr lang="en-US" dirty="0">
                <a:solidFill>
                  <a:srgbClr val="0070C0"/>
                </a:solidFill>
              </a:rPr>
              <a:t>1/4</a:t>
            </a:r>
            <a:r>
              <a:rPr lang="en-US" dirty="0"/>
              <a:t> of patients require </a:t>
            </a:r>
            <a:r>
              <a:rPr lang="en-US" i="1" dirty="0">
                <a:solidFill>
                  <a:srgbClr val="FF0000"/>
                </a:solidFill>
              </a:rPr>
              <a:t>a ventilator</a:t>
            </a:r>
            <a:r>
              <a:rPr lang="en-US" dirty="0"/>
              <a:t>. </a:t>
            </a:r>
          </a:p>
          <a:p>
            <a:pPr marL="0" indent="0" algn="just">
              <a:buNone/>
            </a:pPr>
            <a:endParaRPr lang="en-US" dirty="0"/>
          </a:p>
          <a:p>
            <a:pPr algn="just">
              <a:buFont typeface="Wingdings" pitchFamily="2" charset="2"/>
              <a:buChar char="Ø"/>
            </a:pPr>
            <a:r>
              <a:rPr lang="en-US" i="1" dirty="0">
                <a:solidFill>
                  <a:srgbClr val="FF0000"/>
                </a:solidFill>
              </a:rPr>
              <a:t>Cardiac monitoring </a:t>
            </a:r>
            <a:r>
              <a:rPr lang="en-US" dirty="0"/>
              <a:t>is recommended because </a:t>
            </a:r>
            <a:r>
              <a:rPr lang="en-US" i="1" dirty="0">
                <a:solidFill>
                  <a:srgbClr val="FF0000"/>
                </a:solidFill>
              </a:rPr>
              <a:t>patients may be prone to severe arrhythmias </a:t>
            </a:r>
            <a:r>
              <a:rPr lang="en-US" dirty="0"/>
              <a:t>that may require electrical </a:t>
            </a:r>
            <a:r>
              <a:rPr lang="en-US" dirty="0" err="1"/>
              <a:t>cardioversion</a:t>
            </a:r>
            <a:r>
              <a:rPr lang="en-US" dirty="0"/>
              <a:t> and medication.</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TotalTime>
  <Words>1779</Words>
  <Application>Microsoft Office PowerPoint</Application>
  <PresentationFormat>On-screen Show (4:3)</PresentationFormat>
  <Paragraphs>175</Paragraphs>
  <Slides>22</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Angsana New</vt:lpstr>
      <vt:lpstr>Arial</vt:lpstr>
      <vt:lpstr>Calibri</vt:lpstr>
      <vt:lpstr>Wingdings</vt:lpstr>
      <vt:lpstr>Office Theme</vt:lpstr>
      <vt:lpstr>Guillain-Barré Syndrome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Bell’s Palsy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Guillain-Barré Syndrome</dc:title>
  <dc:creator>Wissam</dc:creator>
  <cp:lastModifiedBy>Taqwa</cp:lastModifiedBy>
  <cp:revision>16</cp:revision>
  <dcterms:created xsi:type="dcterms:W3CDTF">2012-03-23T20:29:21Z</dcterms:created>
  <dcterms:modified xsi:type="dcterms:W3CDTF">2022-10-31T08:25:29Z</dcterms:modified>
</cp:coreProperties>
</file>