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3"/>
  </p:notesMasterIdLst>
  <p:sldIdLst>
    <p:sldId id="261" r:id="rId2"/>
    <p:sldId id="269" r:id="rId3"/>
    <p:sldId id="270" r:id="rId4"/>
    <p:sldId id="257" r:id="rId5"/>
    <p:sldId id="263" r:id="rId6"/>
    <p:sldId id="264" r:id="rId7"/>
    <p:sldId id="258" r:id="rId8"/>
    <p:sldId id="272" r:id="rId9"/>
    <p:sldId id="260" r:id="rId10"/>
    <p:sldId id="273" r:id="rId11"/>
    <p:sldId id="274" r:id="rId12"/>
    <p:sldId id="266" r:id="rId13"/>
    <p:sldId id="267" r:id="rId14"/>
    <p:sldId id="275" r:id="rId15"/>
    <p:sldId id="276" r:id="rId16"/>
    <p:sldId id="278" r:id="rId17"/>
    <p:sldId id="268" r:id="rId18"/>
    <p:sldId id="277" r:id="rId19"/>
    <p:sldId id="279" r:id="rId20"/>
    <p:sldId id="280" r:id="rId21"/>
    <p:sldId id="28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92E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0" autoAdjust="0"/>
    <p:restoredTop sz="94617" autoAdjust="0"/>
  </p:normalViewPr>
  <p:slideViewPr>
    <p:cSldViewPr>
      <p:cViewPr varScale="1">
        <p:scale>
          <a:sx n="70" d="100"/>
          <a:sy n="70" d="100"/>
        </p:scale>
        <p:origin x="141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F896A4-5E15-4807-A837-FCB826993C46}" type="datetimeFigureOut">
              <a:rPr lang="en-US" smtClean="0"/>
              <a:pPr/>
              <a:t>10/31/2022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077DFF-2BF6-4D51-B026-C18A2DA7FFFA}" type="slidenum">
              <a:rPr lang="en-US" smtClean="0"/>
              <a:pPr/>
              <a:t>‹#›</a:t>
            </a:fld>
            <a:endParaRPr lang="en-US"/>
          </a:p>
        </p:txBody>
      </p:sp>
    </p:spTree>
    <p:extLst>
      <p:ext uri="{BB962C8B-B14F-4D97-AF65-F5344CB8AC3E}">
        <p14:creationId xmlns:p14="http://schemas.microsoft.com/office/powerpoint/2010/main" val="2550639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077DFF-2BF6-4D51-B026-C18A2DA7FFF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077DFF-2BF6-4D51-B026-C18A2DA7FFFA}"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077DFF-2BF6-4D51-B026-C18A2DA7FFFA}"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077DFF-2BF6-4D51-B026-C18A2DA7FFFA}"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077DFF-2BF6-4D51-B026-C18A2DA7FFFA}"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077DFF-2BF6-4D51-B026-C18A2DA7FFFA}"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077DFF-2BF6-4D51-B026-C18A2DA7FFFA}"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077DFF-2BF6-4D51-B026-C18A2DA7FFFA}" type="slidenum">
              <a:rPr lang="en-US" smtClean="0"/>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077DFF-2BF6-4D51-B026-C18A2DA7FFFA}"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64E8B30-A857-4569-92CE-6EA95D64C573}" type="datetimeFigureOut">
              <a:rPr lang="en-US" smtClean="0"/>
              <a:pPr/>
              <a:t>10/31/2022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188C310-8A7B-4BD4-9793-2547021502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64E8B30-A857-4569-92CE-6EA95D64C573}" type="datetimeFigureOut">
              <a:rPr lang="en-US" smtClean="0"/>
              <a:pPr/>
              <a:t>10/31/2022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8C310-8A7B-4BD4-9793-2547021502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64E8B30-A857-4569-92CE-6EA95D64C573}" type="datetimeFigureOut">
              <a:rPr lang="en-US" smtClean="0"/>
              <a:pPr/>
              <a:t>10/31/2022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8C310-8A7B-4BD4-9793-2547021502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64E8B30-A857-4569-92CE-6EA95D64C573}" type="datetimeFigureOut">
              <a:rPr lang="en-US" smtClean="0"/>
              <a:pPr/>
              <a:t>10/31/2022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8C310-8A7B-4BD4-9793-254702150242}"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64E8B30-A857-4569-92CE-6EA95D64C573}" type="datetimeFigureOut">
              <a:rPr lang="en-US" smtClean="0"/>
              <a:pPr/>
              <a:t>10/31/2022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8C310-8A7B-4BD4-9793-254702150242}"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64E8B30-A857-4569-92CE-6EA95D64C573}" type="datetimeFigureOut">
              <a:rPr lang="en-US" smtClean="0"/>
              <a:pPr/>
              <a:t>10/31/2022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8C310-8A7B-4BD4-9793-254702150242}"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64E8B30-A857-4569-92CE-6EA95D64C573}" type="datetimeFigureOut">
              <a:rPr lang="en-US" smtClean="0"/>
              <a:pPr/>
              <a:t>10/31/2022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88C310-8A7B-4BD4-9793-25470215024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64E8B30-A857-4569-92CE-6EA95D64C573}" type="datetimeFigureOut">
              <a:rPr lang="en-US" smtClean="0"/>
              <a:pPr/>
              <a:t>10/31/2022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88C310-8A7B-4BD4-9793-254702150242}"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4E8B30-A857-4569-92CE-6EA95D64C573}" type="datetimeFigureOut">
              <a:rPr lang="en-US" smtClean="0"/>
              <a:pPr/>
              <a:t>10/31/2022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88C310-8A7B-4BD4-9793-2547021502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564E8B30-A857-4569-92CE-6EA95D64C573}" type="datetimeFigureOut">
              <a:rPr lang="en-US" smtClean="0"/>
              <a:pPr/>
              <a:t>10/31/2022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8C310-8A7B-4BD4-9793-25470215024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64E8B30-A857-4569-92CE-6EA95D64C573}" type="datetimeFigureOut">
              <a:rPr lang="en-US" smtClean="0"/>
              <a:pPr/>
              <a:t>10/31/2022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188C310-8A7B-4BD4-9793-254702150242}"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64E8B30-A857-4569-92CE-6EA95D64C573}" type="datetimeFigureOut">
              <a:rPr lang="en-US" smtClean="0"/>
              <a:pPr/>
              <a:t>10/31/2022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188C310-8A7B-4BD4-9793-2547021502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7467600" cy="3276600"/>
          </a:xfrm>
        </p:spPr>
        <p:txBody>
          <a:bodyPr>
            <a:noAutofit/>
          </a:bodyPr>
          <a:lstStyle/>
          <a:p>
            <a:r>
              <a:rPr lang="en-US" sz="8800" dirty="0">
                <a:solidFill>
                  <a:srgbClr val="C00000"/>
                </a:solidFill>
                <a:latin typeface="Vijaya" pitchFamily="34" charset="0"/>
                <a:cs typeface="Vijaya" pitchFamily="34" charset="0"/>
              </a:rPr>
              <a:t>Intracerebral Hemorrhage</a:t>
            </a:r>
          </a:p>
        </p:txBody>
      </p:sp>
    </p:spTree>
  </p:cSld>
  <p:clrMapOvr>
    <a:masterClrMapping/>
  </p:clrMapOvr>
  <p:transition>
    <p:check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
            <a:ext cx="8229600" cy="6248400"/>
          </a:xfrm>
        </p:spPr>
        <p:txBody>
          <a:bodyPr>
            <a:normAutofit fontScale="70000" lnSpcReduction="20000"/>
          </a:bodyPr>
          <a:lstStyle/>
          <a:p>
            <a:pPr marL="109728" indent="0">
              <a:buNone/>
            </a:pPr>
            <a:r>
              <a:rPr lang="en-US" sz="4000" dirty="0">
                <a:solidFill>
                  <a:srgbClr val="C00000"/>
                </a:solidFill>
                <a:latin typeface="Tw Cen MT Condensed" panose="020B0606020104020203" pitchFamily="34" charset="0"/>
              </a:rPr>
              <a:t>Brain Imaging</a:t>
            </a:r>
          </a:p>
          <a:p>
            <a:pPr marL="109728" indent="0">
              <a:buNone/>
            </a:pPr>
            <a:endParaRPr lang="en-US" sz="4500" dirty="0">
              <a:solidFill>
                <a:srgbClr val="C00000"/>
              </a:solidFill>
              <a:latin typeface="Tw Cen MT Condensed" panose="020B0606020104020203" pitchFamily="34" charset="0"/>
            </a:endParaRPr>
          </a:p>
          <a:p>
            <a:pPr marL="109728" indent="0">
              <a:buNone/>
            </a:pPr>
            <a:r>
              <a:rPr lang="en-US" sz="2900" dirty="0">
                <a:latin typeface="Tw Cen MT Condensed" panose="020B0606020104020203" pitchFamily="34" charset="0"/>
              </a:rPr>
              <a:t>Brain CT scan can demonstrate very early hemorrhage, and Because of its speed and wide availability, </a:t>
            </a:r>
            <a:r>
              <a:rPr lang="en-US" sz="2900" dirty="0" err="1">
                <a:latin typeface="Tw Cen MT Condensed" panose="020B0606020104020203" pitchFamily="34" charset="0"/>
              </a:rPr>
              <a:t>noncontrast</a:t>
            </a:r>
            <a:r>
              <a:rPr lang="en-US" sz="2900" dirty="0">
                <a:latin typeface="Tw Cen MT Condensed" panose="020B0606020104020203" pitchFamily="34" charset="0"/>
              </a:rPr>
              <a:t> head CT is the imaging modality of choice in patients with acute stroke</a:t>
            </a:r>
            <a:r>
              <a:rPr lang="en-US" sz="3800" dirty="0">
                <a:latin typeface="Tw Cen MT Condensed" panose="020B0606020104020203" pitchFamily="34" charset="0"/>
              </a:rPr>
              <a:t>.</a:t>
            </a:r>
          </a:p>
          <a:p>
            <a:pPr marL="109728" indent="0">
              <a:buNone/>
            </a:pPr>
            <a:endParaRPr lang="en-US" sz="3800" dirty="0">
              <a:latin typeface="Tw Cen MT Condensed" panose="020B0606020104020203" pitchFamily="34" charset="0"/>
            </a:endParaRPr>
          </a:p>
          <a:p>
            <a:pPr marL="109728" indent="0">
              <a:buNone/>
            </a:pPr>
            <a:r>
              <a:rPr lang="en-US" sz="4000" dirty="0">
                <a:solidFill>
                  <a:srgbClr val="C00000"/>
                </a:solidFill>
                <a:latin typeface="Tw Cen MT Condensed" panose="020B0606020104020203" pitchFamily="34" charset="0"/>
              </a:rPr>
              <a:t>Laboratory Studies:</a:t>
            </a:r>
          </a:p>
          <a:p>
            <a:pPr marL="109728" indent="0">
              <a:buNone/>
            </a:pPr>
            <a:endParaRPr lang="en-US" dirty="0">
              <a:latin typeface="Tw Cen MT Condensed" panose="020B0606020104020203" pitchFamily="34" charset="0"/>
            </a:endParaRPr>
          </a:p>
          <a:p>
            <a:pPr lvl="0"/>
            <a:r>
              <a:rPr lang="en-US" sz="3100" dirty="0">
                <a:latin typeface="Tw Cen MT Condensed" panose="020B0606020104020203" pitchFamily="34" charset="0"/>
              </a:rPr>
              <a:t>Complete blood count (CBC) with platelets:</a:t>
            </a:r>
          </a:p>
          <a:p>
            <a:pPr marL="109728" lvl="0" indent="0">
              <a:buNone/>
            </a:pPr>
            <a:endParaRPr lang="en-US" sz="3100" dirty="0">
              <a:latin typeface="Tw Cen MT Condensed" panose="020B0606020104020203" pitchFamily="34" charset="0"/>
            </a:endParaRPr>
          </a:p>
          <a:p>
            <a:pPr lvl="0"/>
            <a:r>
              <a:rPr lang="en-US" sz="3100" dirty="0" err="1">
                <a:latin typeface="Tw Cen MT Condensed" panose="020B0606020104020203" pitchFamily="34" charset="0"/>
              </a:rPr>
              <a:t>Prothrombin</a:t>
            </a:r>
            <a:r>
              <a:rPr lang="en-US" sz="3100" dirty="0">
                <a:latin typeface="Tw Cen MT Condensed" panose="020B0606020104020203" pitchFamily="34" charset="0"/>
              </a:rPr>
              <a:t> time (PT)/activated partial </a:t>
            </a:r>
            <a:r>
              <a:rPr lang="en-US" sz="3100" dirty="0" err="1">
                <a:latin typeface="Tw Cen MT Condensed" panose="020B0606020104020203" pitchFamily="34" charset="0"/>
              </a:rPr>
              <a:t>thromboplastin</a:t>
            </a:r>
            <a:r>
              <a:rPr lang="en-US" sz="3100" dirty="0">
                <a:latin typeface="Tw Cen MT Condensed" panose="020B0606020104020203" pitchFamily="34" charset="0"/>
              </a:rPr>
              <a:t> time (</a:t>
            </a:r>
            <a:r>
              <a:rPr lang="en-US" sz="3100" dirty="0" err="1">
                <a:latin typeface="Tw Cen MT Condensed" panose="020B0606020104020203" pitchFamily="34" charset="0"/>
              </a:rPr>
              <a:t>aPTT</a:t>
            </a:r>
            <a:r>
              <a:rPr lang="en-US" sz="3100" dirty="0">
                <a:latin typeface="Tw Cen MT Condensed" panose="020B0606020104020203" pitchFamily="34" charset="0"/>
              </a:rPr>
              <a:t>): Identify a coagulopathy.</a:t>
            </a:r>
          </a:p>
          <a:p>
            <a:pPr marL="109728" lvl="0" indent="0">
              <a:buNone/>
            </a:pPr>
            <a:endParaRPr lang="en-US" sz="3100" dirty="0">
              <a:latin typeface="Tw Cen MT Condensed" panose="020B0606020104020203" pitchFamily="34" charset="0"/>
            </a:endParaRPr>
          </a:p>
          <a:p>
            <a:pPr lvl="0"/>
            <a:r>
              <a:rPr lang="en-US" sz="3100" dirty="0">
                <a:latin typeface="Tw Cen MT Condensed" panose="020B0606020104020203" pitchFamily="34" charset="0"/>
              </a:rPr>
              <a:t>Serum chemistries including electrolytes.</a:t>
            </a:r>
          </a:p>
          <a:p>
            <a:pPr marL="109728" lvl="0" indent="0">
              <a:buNone/>
            </a:pPr>
            <a:endParaRPr lang="en-US" sz="3100" dirty="0">
              <a:latin typeface="Tw Cen MT Condensed" panose="020B0606020104020203" pitchFamily="34" charset="0"/>
            </a:endParaRPr>
          </a:p>
          <a:p>
            <a:pPr lvl="0"/>
            <a:r>
              <a:rPr lang="en-US" sz="3100" dirty="0">
                <a:latin typeface="Tw Cen MT Condensed" panose="020B0606020104020203" pitchFamily="34" charset="0"/>
              </a:rPr>
              <a:t> Screening for hematologic, infectious, and </a:t>
            </a:r>
            <a:r>
              <a:rPr lang="en-US" sz="3100" dirty="0" err="1">
                <a:latin typeface="Tw Cen MT Condensed" panose="020B0606020104020203" pitchFamily="34" charset="0"/>
              </a:rPr>
              <a:t>vasculitic</a:t>
            </a:r>
            <a:r>
              <a:rPr lang="en-US" sz="3100" dirty="0">
                <a:latin typeface="Tw Cen MT Condensed" panose="020B0606020104020203" pitchFamily="34" charset="0"/>
              </a:rPr>
              <a:t> etiologies.</a:t>
            </a:r>
          </a:p>
          <a:p>
            <a:pPr marL="109728" lvl="0" indent="0">
              <a:buNone/>
            </a:pPr>
            <a:r>
              <a:rPr lang="en-US" sz="3100" dirty="0">
                <a:latin typeface="Tw Cen MT Condensed" panose="020B0606020104020203" pitchFamily="34" charset="0"/>
              </a:rPr>
              <a:t> </a:t>
            </a:r>
          </a:p>
          <a:p>
            <a:pPr lvl="0"/>
            <a:r>
              <a:rPr lang="en-US" sz="3100" dirty="0">
                <a:latin typeface="Tw Cen MT Condensed" panose="020B0606020104020203" pitchFamily="34" charset="0"/>
              </a:rPr>
              <a:t>ECG frequently identifies cerebrum-induced dysrhythmia or cardiac injury.</a:t>
            </a:r>
          </a:p>
          <a:p>
            <a:pPr lvl="0"/>
            <a:endParaRPr lang="en-US" dirty="0">
              <a:latin typeface="Tw Cen MT Condensed" panose="020B0606020104020203" pitchFamily="34" charset="0"/>
            </a:endParaRPr>
          </a:p>
          <a:p>
            <a:endParaRPr lang="ar-IQ" dirty="0">
              <a:latin typeface="Tw Cen MT Condensed" panose="020B0606020104020203" pitchFamily="34" charset="0"/>
            </a:endParaRPr>
          </a:p>
        </p:txBody>
      </p:sp>
    </p:spTree>
    <p:extLst>
      <p:ext uri="{BB962C8B-B14F-4D97-AF65-F5344CB8AC3E}">
        <p14:creationId xmlns:p14="http://schemas.microsoft.com/office/powerpoint/2010/main" val="92542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normAutofit/>
          </a:bodyPr>
          <a:lstStyle/>
          <a:p>
            <a:pPr marL="109728" lvl="0" indent="0">
              <a:buNone/>
            </a:pPr>
            <a:endParaRPr lang="en-US" sz="2800" dirty="0">
              <a:latin typeface="Tw Cen MT Condensed" panose="020B0606020104020203" pitchFamily="34" charset="0"/>
            </a:endParaRPr>
          </a:p>
          <a:p>
            <a:pPr marL="109728" lvl="0" indent="0">
              <a:buNone/>
            </a:pPr>
            <a:r>
              <a:rPr lang="en-US" sz="2800" dirty="0">
                <a:solidFill>
                  <a:srgbClr val="C00000"/>
                </a:solidFill>
                <a:latin typeface="Tw Cen MT Condensed" panose="020B0606020104020203" pitchFamily="34" charset="0"/>
              </a:rPr>
              <a:t>Consider</a:t>
            </a:r>
            <a:r>
              <a:rPr lang="en-GB" sz="2800" dirty="0">
                <a:solidFill>
                  <a:srgbClr val="C00000"/>
                </a:solidFill>
              </a:rPr>
              <a:t> </a:t>
            </a:r>
            <a:r>
              <a:rPr lang="en-GB" sz="2600" dirty="0">
                <a:solidFill>
                  <a:srgbClr val="C00000"/>
                </a:solidFill>
                <a:latin typeface="Tw Cen MT Condensed" pitchFamily="34" charset="0"/>
              </a:rPr>
              <a:t>further diagnostic workup </a:t>
            </a:r>
            <a:r>
              <a:rPr lang="en-GB" sz="2400" dirty="0">
                <a:solidFill>
                  <a:srgbClr val="000066"/>
                </a:solidFill>
                <a:latin typeface="Tw Cen MT Condensed" pitchFamily="34" charset="0"/>
              </a:rPr>
              <a:t>CT angiography (CTA), MR angiography (MRA), and digital subtraction angiography (DSA)</a:t>
            </a:r>
            <a:r>
              <a:rPr lang="en-GB" sz="2800" dirty="0">
                <a:solidFill>
                  <a:srgbClr val="000066"/>
                </a:solidFill>
              </a:rPr>
              <a:t> </a:t>
            </a:r>
            <a:r>
              <a:rPr lang="en-US" sz="2800" dirty="0">
                <a:solidFill>
                  <a:srgbClr val="C00000"/>
                </a:solidFill>
                <a:latin typeface="Tw Cen MT Condensed" panose="020B0606020104020203" pitchFamily="34" charset="0"/>
              </a:rPr>
              <a:t>for:</a:t>
            </a:r>
          </a:p>
          <a:p>
            <a:pPr marL="109728" lvl="0" indent="0">
              <a:buNone/>
            </a:pPr>
            <a:endParaRPr lang="en-US" sz="2800" dirty="0">
              <a:latin typeface="Tw Cen MT Condensed" panose="020B0606020104020203" pitchFamily="34" charset="0"/>
            </a:endParaRPr>
          </a:p>
          <a:p>
            <a:pPr lvl="0"/>
            <a:r>
              <a:rPr lang="en-US" sz="2800" dirty="0">
                <a:latin typeface="Tw Cen MT Condensed" panose="020B0606020104020203" pitchFamily="34" charset="0"/>
              </a:rPr>
              <a:t> young patients,</a:t>
            </a:r>
          </a:p>
          <a:p>
            <a:pPr lvl="0"/>
            <a:r>
              <a:rPr lang="en-US" sz="2800" dirty="0">
                <a:latin typeface="Tw Cen MT Condensed" panose="020B0606020104020203" pitchFamily="34" charset="0"/>
              </a:rPr>
              <a:t> patients with lobar hemorrhage,</a:t>
            </a:r>
          </a:p>
          <a:p>
            <a:pPr lvl="0"/>
            <a:r>
              <a:rPr lang="en-US" sz="2800" dirty="0">
                <a:latin typeface="Tw Cen MT Condensed" panose="020B0606020104020203" pitchFamily="34" charset="0"/>
              </a:rPr>
              <a:t> patients without a history of hypertension,</a:t>
            </a:r>
          </a:p>
          <a:p>
            <a:pPr lvl="0"/>
            <a:r>
              <a:rPr lang="en-US" sz="2800" dirty="0">
                <a:latin typeface="Tw Cen MT Condensed" panose="020B0606020104020203" pitchFamily="34" charset="0"/>
              </a:rPr>
              <a:t> and patients without a clear cause of hemorrhage who are surgical candidates.</a:t>
            </a:r>
          </a:p>
          <a:p>
            <a:pPr marL="109728" lvl="0" indent="0">
              <a:buNone/>
            </a:pPr>
            <a:endParaRPr lang="en-US" sz="2800" dirty="0">
              <a:latin typeface="Tw Cen MT Condensed" panose="020B0606020104020203" pitchFamily="34" charset="0"/>
            </a:endParaRPr>
          </a:p>
          <a:p>
            <a:pPr marL="109728" lvl="0" indent="0">
              <a:buNone/>
            </a:pPr>
            <a:endParaRPr lang="en-US" sz="2800" i="1" dirty="0">
              <a:solidFill>
                <a:srgbClr val="092EA3"/>
              </a:solidFill>
              <a:latin typeface="Tw Cen MT Condensed" panose="020B0606020104020203" pitchFamily="34" charset="0"/>
            </a:endParaRPr>
          </a:p>
          <a:p>
            <a:endParaRPr lang="ar-IQ" sz="2800" i="1" dirty="0">
              <a:solidFill>
                <a:srgbClr val="092EA3"/>
              </a:solidFill>
              <a:latin typeface="Tw Cen MT Condensed" panose="020B0606020104020203" pitchFamily="34" charset="0"/>
            </a:endParaRPr>
          </a:p>
        </p:txBody>
      </p:sp>
    </p:spTree>
    <p:extLst>
      <p:ext uri="{BB962C8B-B14F-4D97-AF65-F5344CB8AC3E}">
        <p14:creationId xmlns:p14="http://schemas.microsoft.com/office/powerpoint/2010/main" val="3859174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638800"/>
          </a:xfrm>
        </p:spPr>
        <p:txBody>
          <a:bodyPr>
            <a:normAutofit/>
          </a:bodyPr>
          <a:lstStyle/>
          <a:p>
            <a:pPr marL="109728" indent="0" algn="just">
              <a:buNone/>
            </a:pPr>
            <a:endParaRPr lang="en-US" sz="3200" b="1" dirty="0">
              <a:solidFill>
                <a:srgbClr val="FF0000"/>
              </a:solidFill>
              <a:latin typeface="Tw Cen MT Condensed" panose="020B0606020104020203" pitchFamily="34" charset="0"/>
              <a:cs typeface="Times New Roman" pitchFamily="18" charset="0"/>
            </a:endParaRPr>
          </a:p>
          <a:p>
            <a:pPr marL="109728" indent="0" algn="just">
              <a:buNone/>
            </a:pPr>
            <a:r>
              <a:rPr lang="en-US" sz="3200" b="1" dirty="0">
                <a:solidFill>
                  <a:srgbClr val="FF0000"/>
                </a:solidFill>
                <a:latin typeface="Tw Cen MT Condensed" panose="020B0606020104020203" pitchFamily="34" charset="0"/>
                <a:cs typeface="Times New Roman" pitchFamily="18" charset="0"/>
              </a:rPr>
              <a:t>Medical care</a:t>
            </a:r>
          </a:p>
          <a:p>
            <a:r>
              <a:rPr lang="en-US" sz="2400" dirty="0">
                <a:latin typeface="Tw Cen MT Condensed" panose="020B0606020104020203" pitchFamily="34" charset="0"/>
                <a:cs typeface="Times New Roman" pitchFamily="18" charset="0"/>
              </a:rPr>
              <a:t>Frequent monitoring of vital signs and cardiac status are needed as patients often deteriorate in the first 24 hours.</a:t>
            </a:r>
          </a:p>
          <a:p>
            <a:endParaRPr lang="en-US" sz="2400" dirty="0">
              <a:latin typeface="Tw Cen MT Condensed" panose="020B0606020104020203" pitchFamily="34" charset="0"/>
              <a:cs typeface="Times New Roman" pitchFamily="18" charset="0"/>
            </a:endParaRPr>
          </a:p>
          <a:p>
            <a:pPr algn="just">
              <a:buFont typeface="Wingdings" pitchFamily="2" charset="2"/>
              <a:buChar char="Ø"/>
            </a:pPr>
            <a:r>
              <a:rPr lang="en-US" sz="2400" dirty="0">
                <a:latin typeface="Tw Cen MT Condensed" panose="020B0606020104020203" pitchFamily="34" charset="0"/>
                <a:cs typeface="Times New Roman" pitchFamily="18" charset="0"/>
              </a:rPr>
              <a:t> Blood pressure reduction is controversial ,but it seems reasonable to reduce the  pressure to a levels of about</a:t>
            </a:r>
            <a:r>
              <a:rPr lang="en-GB" sz="2400" dirty="0"/>
              <a:t> </a:t>
            </a:r>
            <a:r>
              <a:rPr lang="en-GB" sz="2400" dirty="0">
                <a:latin typeface="Tw Cen MT Condensed" pitchFamily="34" charset="0"/>
              </a:rPr>
              <a:t>180</a:t>
            </a:r>
            <a:r>
              <a:rPr lang="en-GB" sz="2400" dirty="0"/>
              <a:t>/</a:t>
            </a:r>
            <a:r>
              <a:rPr lang="en-US" sz="2400" dirty="0">
                <a:latin typeface="Tw Cen MT Condensed" panose="020B0606020104020203" pitchFamily="34" charset="0"/>
                <a:cs typeface="Times New Roman" pitchFamily="18" charset="0"/>
              </a:rPr>
              <a:t>100 mmhg (slowly and carefully and with nonvasodilating IV drugs such as labetalol, or esmolol).</a:t>
            </a:r>
          </a:p>
          <a:p>
            <a:pPr algn="just">
              <a:buNone/>
            </a:pPr>
            <a:endParaRPr lang="en-US" sz="2400" dirty="0">
              <a:latin typeface="Tw Cen MT Condensed" panose="020B0606020104020203" pitchFamily="34" charset="0"/>
              <a:cs typeface="Times New Roman" pitchFamily="18" charset="0"/>
            </a:endParaRPr>
          </a:p>
          <a:p>
            <a:pPr algn="just">
              <a:buFont typeface="Wingdings" pitchFamily="2" charset="2"/>
              <a:buChar char="Ø"/>
            </a:pPr>
            <a:r>
              <a:rPr lang="en-US" sz="2400" dirty="0">
                <a:latin typeface="Tw Cen MT Condensed" panose="020B0606020104020203" pitchFamily="34" charset="0"/>
                <a:cs typeface="Times New Roman" pitchFamily="18" charset="0"/>
              </a:rPr>
              <a:t> Stuporous or comatose patients generally are treated for elevated ICP, with tracheal intubation and hyperventilation, mannitol administration, and elevation of the head of the bed while surgical consultation is obtained.</a:t>
            </a:r>
          </a:p>
          <a:p>
            <a:pPr marL="109728" indent="0" algn="just">
              <a:buNone/>
            </a:pPr>
            <a:endParaRPr lang="en-US" sz="2400" dirty="0">
              <a:latin typeface="Tw Cen MT Condensed" panose="020B0606020104020203" pitchFamily="34" charset="0"/>
              <a:cs typeface="Times New Roman" pitchFamily="18" charset="0"/>
            </a:endParaRPr>
          </a:p>
        </p:txBody>
      </p:sp>
      <p:sp>
        <p:nvSpPr>
          <p:cNvPr id="2" name="Title 1"/>
          <p:cNvSpPr>
            <a:spLocks noGrp="1"/>
          </p:cNvSpPr>
          <p:nvPr>
            <p:ph type="title"/>
          </p:nvPr>
        </p:nvSpPr>
        <p:spPr>
          <a:xfrm>
            <a:off x="2438400" y="0"/>
            <a:ext cx="3733800" cy="914400"/>
          </a:xfrm>
        </p:spPr>
        <p:txBody>
          <a:bodyPr>
            <a:normAutofit/>
          </a:bodyPr>
          <a:lstStyle/>
          <a:p>
            <a:pPr algn="ctr"/>
            <a:r>
              <a:rPr lang="en-US" sz="4000" dirty="0">
                <a:solidFill>
                  <a:srgbClr val="092EA3"/>
                </a:solidFill>
                <a:effectLst/>
                <a:latin typeface="Tw Cen MT Condensed" panose="020B0606020104020203" pitchFamily="34" charset="0"/>
                <a:cs typeface="Angsana New" pitchFamily="18" charset="-34"/>
              </a:rPr>
              <a:t>management</a:t>
            </a:r>
          </a:p>
        </p:txBody>
      </p:sp>
    </p:spTree>
  </p:cSld>
  <p:clrMapOvr>
    <a:masterClrMapping/>
  </p:clrMapOvr>
  <p:transition>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57800"/>
          </a:xfrm>
        </p:spPr>
        <p:txBody>
          <a:bodyPr>
            <a:noAutofit/>
          </a:bodyPr>
          <a:lstStyle/>
          <a:p>
            <a:pPr>
              <a:buFont typeface="Wingdings" panose="05000000000000000000" pitchFamily="2" charset="2"/>
              <a:buChar char="Ø"/>
            </a:pPr>
            <a:r>
              <a:rPr lang="en-US" sz="2400" dirty="0">
                <a:latin typeface="Tw Cen MT Condensed" panose="020B0606020104020203" pitchFamily="34" charset="0"/>
              </a:rPr>
              <a:t>Maintain </a:t>
            </a:r>
            <a:r>
              <a:rPr lang="en-US" sz="2400" dirty="0" err="1">
                <a:latin typeface="Tw Cen MT Condensed" panose="020B0606020104020203" pitchFamily="34" charset="0"/>
              </a:rPr>
              <a:t>euvolemia</a:t>
            </a:r>
            <a:r>
              <a:rPr lang="en-US" sz="2400" dirty="0">
                <a:latin typeface="Tw Cen MT Condensed" panose="020B0606020104020203" pitchFamily="34" charset="0"/>
              </a:rPr>
              <a:t>, using </a:t>
            </a:r>
            <a:r>
              <a:rPr lang="en-US" sz="2400" dirty="0" err="1">
                <a:latin typeface="Tw Cen MT Condensed" panose="020B0606020104020203" pitchFamily="34" charset="0"/>
              </a:rPr>
              <a:t>normotonic</a:t>
            </a:r>
            <a:r>
              <a:rPr lang="en-US" sz="2400" dirty="0">
                <a:latin typeface="Tw Cen MT Condensed" panose="020B0606020104020203" pitchFamily="34" charset="0"/>
              </a:rPr>
              <a:t> rather than hypotonic fluids, to maintain brain perfusion without exacerbating brain edema.</a:t>
            </a:r>
          </a:p>
          <a:p>
            <a:pPr marL="109728" lvl="0" indent="0">
              <a:buNone/>
            </a:pPr>
            <a:endParaRPr lang="en-US" sz="2400" dirty="0">
              <a:latin typeface="Tw Cen MT Condensed" panose="020B0606020104020203" pitchFamily="34" charset="0"/>
            </a:endParaRPr>
          </a:p>
          <a:p>
            <a:pPr lvl="0">
              <a:buFont typeface="Wingdings" panose="05000000000000000000" pitchFamily="2" charset="2"/>
              <a:buChar char="Ø"/>
            </a:pPr>
            <a:r>
              <a:rPr lang="en-US" sz="2400" dirty="0">
                <a:latin typeface="Tw Cen MT Condensed" panose="020B0606020104020203" pitchFamily="34" charset="0"/>
              </a:rPr>
              <a:t>Avoid hyperthermia.</a:t>
            </a:r>
          </a:p>
          <a:p>
            <a:pPr lvl="0">
              <a:buFont typeface="Wingdings" panose="05000000000000000000" pitchFamily="2" charset="2"/>
              <a:buChar char="Ø"/>
            </a:pPr>
            <a:endParaRPr lang="en-US" sz="2400" dirty="0">
              <a:latin typeface="Tw Cen MT Condensed" panose="020B0606020104020203" pitchFamily="34" charset="0"/>
            </a:endParaRPr>
          </a:p>
          <a:p>
            <a:pPr lvl="0">
              <a:buFont typeface="Wingdings" panose="05000000000000000000" pitchFamily="2" charset="2"/>
              <a:buChar char="Ø"/>
            </a:pPr>
            <a:r>
              <a:rPr lang="en-US" sz="2400" dirty="0">
                <a:latin typeface="Tw Cen MT Condensed" panose="020B0606020104020203" pitchFamily="34" charset="0"/>
              </a:rPr>
              <a:t>Correct any identifiable coagulopathy with fresh frozen plasma, vitamin K, protamine, or platelet transfusions.</a:t>
            </a:r>
          </a:p>
          <a:p>
            <a:pPr lvl="0">
              <a:buFont typeface="Wingdings" panose="05000000000000000000" pitchFamily="2" charset="2"/>
              <a:buChar char="Ø"/>
            </a:pPr>
            <a:endParaRPr lang="en-US" sz="2400" dirty="0">
              <a:latin typeface="Tw Cen MT Condensed" panose="020B0606020104020203" pitchFamily="34" charset="0"/>
            </a:endParaRPr>
          </a:p>
          <a:p>
            <a:pPr lvl="0">
              <a:buFont typeface="Wingdings" panose="05000000000000000000" pitchFamily="2" charset="2"/>
              <a:buChar char="Ø"/>
            </a:pPr>
            <a:r>
              <a:rPr lang="en-US" sz="2400" dirty="0">
                <a:latin typeface="Tw Cen MT Condensed" panose="020B0606020104020203" pitchFamily="34" charset="0"/>
              </a:rPr>
              <a:t>Initiate </a:t>
            </a:r>
            <a:r>
              <a:rPr lang="en-US" sz="2400" dirty="0" err="1">
                <a:latin typeface="Tw Cen MT Condensed" panose="020B0606020104020203" pitchFamily="34" charset="0"/>
              </a:rPr>
              <a:t>fosphenytoin</a:t>
            </a:r>
            <a:r>
              <a:rPr lang="en-US" sz="2400" dirty="0">
                <a:latin typeface="Tw Cen MT Condensed" panose="020B0606020104020203" pitchFamily="34" charset="0"/>
              </a:rPr>
              <a:t> or other anticonvulsant definitely for seizure activity or lobar hemorrhage, and optionally in other patients.</a:t>
            </a:r>
          </a:p>
          <a:p>
            <a:pPr lvl="0">
              <a:buFont typeface="Wingdings" panose="05000000000000000000" pitchFamily="2" charset="2"/>
              <a:buChar char="Ø"/>
            </a:pPr>
            <a:endParaRPr lang="en-US" sz="2400" dirty="0">
              <a:latin typeface="Tw Cen MT Condensed" panose="020B0606020104020203" pitchFamily="34" charset="0"/>
            </a:endParaRPr>
          </a:p>
          <a:p>
            <a:pPr lvl="0">
              <a:buFont typeface="Wingdings" panose="05000000000000000000" pitchFamily="2" charset="2"/>
              <a:buChar char="Ø"/>
            </a:pPr>
            <a:r>
              <a:rPr lang="en-US" sz="2400" dirty="0">
                <a:latin typeface="Tw Cen MT Condensed" panose="020B0606020104020203" pitchFamily="34" charset="0"/>
              </a:rPr>
              <a:t>Facilitate transfer to the operating room or ICU.</a:t>
            </a:r>
          </a:p>
          <a:p>
            <a:pPr lvl="0">
              <a:buFont typeface="Wingdings" panose="05000000000000000000" pitchFamily="2" charset="2"/>
              <a:buChar char="Ø"/>
            </a:pPr>
            <a:endParaRPr lang="en-US" sz="2400" dirty="0">
              <a:latin typeface="Tw Cen MT Condensed" panose="020B0606020104020203" pitchFamily="34" charset="0"/>
              <a:cs typeface="Times New Roman" pitchFamily="18" charset="0"/>
            </a:endParaRPr>
          </a:p>
          <a:p>
            <a:pPr algn="just">
              <a:buNone/>
            </a:pPr>
            <a:endParaRPr lang="en-US" sz="2400" dirty="0">
              <a:latin typeface="Tw Cen MT Condensed" panose="020B0606020104020203" pitchFamily="34" charset="0"/>
              <a:cs typeface="Times New Roman" pitchFamily="18" charset="0"/>
            </a:endParaRPr>
          </a:p>
          <a:p>
            <a:pPr algn="just">
              <a:buNone/>
            </a:pPr>
            <a:endParaRPr lang="en-US" sz="2400" dirty="0">
              <a:latin typeface="Tw Cen MT Condensed" panose="020B0606020104020203" pitchFamily="34" charset="0"/>
              <a:cs typeface="Times New Roman" pitchFamily="18" charset="0"/>
            </a:endParaRPr>
          </a:p>
          <a:p>
            <a:pPr marL="109728" indent="0" algn="just">
              <a:buNone/>
            </a:pPr>
            <a:r>
              <a:rPr lang="en-US" sz="2400" dirty="0">
                <a:latin typeface="Tw Cen MT Condensed" panose="020B0606020104020203" pitchFamily="34" charset="0"/>
                <a:cs typeface="Times New Roman" pitchFamily="18" charset="0"/>
              </a:rPr>
              <a:t> </a:t>
            </a:r>
          </a:p>
          <a:p>
            <a:pPr algn="just"/>
            <a:endParaRPr lang="en-US" sz="2400" dirty="0">
              <a:latin typeface="Tw Cen MT Condensed" panose="020B0606020104020203" pitchFamily="34" charset="0"/>
              <a:cs typeface="Times New Roman" pitchFamily="18" charset="0"/>
            </a:endParaRPr>
          </a:p>
        </p:txBody>
      </p:sp>
    </p:spTree>
  </p:cSld>
  <p:clrMapOvr>
    <a:masterClrMapping/>
  </p:clrMapOvr>
  <p:transition>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1"/>
            <a:ext cx="8229600" cy="5029200"/>
          </a:xfrm>
        </p:spPr>
        <p:txBody>
          <a:bodyPr/>
          <a:lstStyle/>
          <a:p>
            <a:pPr lvl="0" algn="just">
              <a:buFont typeface="Wingdings" panose="05000000000000000000" pitchFamily="2" charset="2"/>
              <a:buChar char="Ø"/>
            </a:pPr>
            <a:r>
              <a:rPr lang="en-US" sz="2800" dirty="0">
                <a:latin typeface="Tw Cen MT Condensed" panose="020B0606020104020203" pitchFamily="34" charset="0"/>
                <a:cs typeface="Times New Roman" pitchFamily="18" charset="0"/>
              </a:rPr>
              <a:t>If the patient develops signs of brain herniation, repeat CT scans can determine whether new bleeding has occurred or there is obstructive hydrocephalus</a:t>
            </a:r>
            <a:r>
              <a:rPr lang="en-US" sz="2800" dirty="0">
                <a:latin typeface="Tw Cen MT Condensed" panose="020B0606020104020203" pitchFamily="34" charset="0"/>
              </a:rPr>
              <a:t>.</a:t>
            </a:r>
          </a:p>
          <a:p>
            <a:pPr lvl="0" algn="just">
              <a:buFont typeface="Wingdings" panose="05000000000000000000" pitchFamily="2" charset="2"/>
              <a:buChar char="Ø"/>
            </a:pPr>
            <a:endParaRPr lang="en-US" sz="2800" dirty="0">
              <a:latin typeface="Tw Cen MT Condensed" panose="020B0606020104020203" pitchFamily="34" charset="0"/>
              <a:cs typeface="Times New Roman" pitchFamily="18" charset="0"/>
            </a:endParaRPr>
          </a:p>
          <a:p>
            <a:pPr lvl="0" algn="just">
              <a:buFont typeface="Wingdings" panose="05000000000000000000" pitchFamily="2" charset="2"/>
              <a:buChar char="Ø"/>
            </a:pPr>
            <a:r>
              <a:rPr lang="en-US" sz="2800" dirty="0">
                <a:latin typeface="Tw Cen MT Condensed" panose="020B0606020104020203" pitchFamily="34" charset="0"/>
                <a:cs typeface="Times New Roman" pitchFamily="18" charset="0"/>
              </a:rPr>
              <a:t>Patients who survive that acute phase should be evaluated for the etiology of the bleed.</a:t>
            </a:r>
            <a:r>
              <a:rPr lang="en-US" sz="2800" dirty="0">
                <a:latin typeface="Tw Cen MT Condensed" panose="020B0606020104020203" pitchFamily="34" charset="0"/>
              </a:rPr>
              <a:t> </a:t>
            </a:r>
            <a:r>
              <a:rPr lang="en-US" sz="2800" dirty="0">
                <a:latin typeface="Tw Cen MT Condensed" panose="020B0606020104020203" pitchFamily="34" charset="0"/>
                <a:cs typeface="Times New Roman" pitchFamily="18" charset="0"/>
              </a:rPr>
              <a:t>This may require a cerebral arteriogram to diagnose aneurysm or AVMs and MRI to identify a hemorrhagic tumor.</a:t>
            </a:r>
          </a:p>
          <a:p>
            <a:pPr lvl="0" algn="just">
              <a:buFont typeface="Wingdings" panose="05000000000000000000" pitchFamily="2" charset="2"/>
              <a:buChar char="Ø"/>
            </a:pPr>
            <a:endParaRPr lang="en-US" sz="2800" dirty="0">
              <a:latin typeface="Tw Cen MT Condensed" panose="020B0606020104020203" pitchFamily="34" charset="0"/>
              <a:cs typeface="Times New Roman" pitchFamily="18" charset="0"/>
            </a:endParaRPr>
          </a:p>
          <a:p>
            <a:pPr lvl="0" algn="just">
              <a:buFont typeface="Wingdings" panose="05000000000000000000" pitchFamily="2" charset="2"/>
              <a:buChar char="Ø"/>
            </a:pPr>
            <a:r>
              <a:rPr lang="en-US" sz="2800" dirty="0">
                <a:latin typeface="Tw Cen MT Condensed" panose="020B0606020104020203" pitchFamily="34" charset="0"/>
                <a:cs typeface="Times New Roman" pitchFamily="18" charset="0"/>
              </a:rPr>
              <a:t>Rehabilitation of surviving patients aims at improving limb strength, gait, and speech.</a:t>
            </a:r>
          </a:p>
          <a:p>
            <a:pPr marL="109728" indent="0">
              <a:buNone/>
            </a:pPr>
            <a:endParaRPr lang="ar-IQ" dirty="0"/>
          </a:p>
        </p:txBody>
      </p:sp>
    </p:spTree>
    <p:extLst>
      <p:ext uri="{BB962C8B-B14F-4D97-AF65-F5344CB8AC3E}">
        <p14:creationId xmlns:p14="http://schemas.microsoft.com/office/powerpoint/2010/main" val="20784036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533400"/>
            <a:ext cx="8534400" cy="6858000"/>
          </a:xfrm>
        </p:spPr>
        <p:txBody>
          <a:bodyPr>
            <a:normAutofit/>
          </a:bodyPr>
          <a:lstStyle/>
          <a:p>
            <a:pPr marL="109728" indent="0">
              <a:buNone/>
            </a:pPr>
            <a:r>
              <a:rPr lang="en-US" sz="3200" b="1" dirty="0">
                <a:solidFill>
                  <a:srgbClr val="FF0000"/>
                </a:solidFill>
                <a:latin typeface="Tw Cen MT Condensed" panose="020B0606020104020203" pitchFamily="34" charset="0"/>
              </a:rPr>
              <a:t>Surgical Care</a:t>
            </a:r>
          </a:p>
          <a:p>
            <a:pPr marL="109728" lvl="0" indent="0">
              <a:buNone/>
            </a:pPr>
            <a:r>
              <a:rPr lang="en-US" sz="2800" dirty="0">
                <a:solidFill>
                  <a:srgbClr val="092EA3"/>
                </a:solidFill>
                <a:latin typeface="Tw Cen MT Condensed" panose="020B0606020104020203" pitchFamily="34" charset="0"/>
              </a:rPr>
              <a:t>Consider surgery in the following situations:</a:t>
            </a:r>
          </a:p>
          <a:p>
            <a:pPr lvl="0">
              <a:buFont typeface="Wingdings" panose="05000000000000000000" pitchFamily="2" charset="2"/>
              <a:buChar char="Ø"/>
            </a:pPr>
            <a:r>
              <a:rPr lang="en-US" sz="2400" dirty="0">
                <a:latin typeface="Tw Cen MT Condensed" panose="020B0606020104020203" pitchFamily="34" charset="0"/>
              </a:rPr>
              <a:t>cerebellar hemorrhage greater than 3 cm,</a:t>
            </a:r>
          </a:p>
          <a:p>
            <a:pPr lvl="0">
              <a:buFont typeface="Wingdings" panose="05000000000000000000" pitchFamily="2" charset="2"/>
              <a:buChar char="Ø"/>
            </a:pPr>
            <a:r>
              <a:rPr lang="en-US" sz="2400" dirty="0">
                <a:latin typeface="Tw Cen MT Condensed" panose="020B0606020104020203" pitchFamily="34" charset="0"/>
              </a:rPr>
              <a:t>for patients with </a:t>
            </a:r>
            <a:r>
              <a:rPr lang="en-US" sz="2400" dirty="0" err="1">
                <a:latin typeface="Tw Cen MT Condensed" panose="020B0606020104020203" pitchFamily="34" charset="0"/>
              </a:rPr>
              <a:t>intracerebral</a:t>
            </a:r>
            <a:r>
              <a:rPr lang="en-US" sz="2400" dirty="0">
                <a:latin typeface="Tw Cen MT Condensed" panose="020B0606020104020203" pitchFamily="34" charset="0"/>
              </a:rPr>
              <a:t> hemorrhage associated with a structural vascular lesion, </a:t>
            </a:r>
          </a:p>
          <a:p>
            <a:pPr lvl="0">
              <a:buFont typeface="Wingdings" panose="05000000000000000000" pitchFamily="2" charset="2"/>
              <a:buChar char="Ø"/>
            </a:pPr>
            <a:r>
              <a:rPr lang="en-US" sz="2400" dirty="0">
                <a:latin typeface="Tw Cen MT Condensed" panose="020B0606020104020203" pitchFamily="34" charset="0"/>
              </a:rPr>
              <a:t>and young patients with lobar hemorrhage. </a:t>
            </a:r>
          </a:p>
          <a:p>
            <a:pPr marL="109728" lvl="0" indent="0">
              <a:buNone/>
            </a:pPr>
            <a:endParaRPr lang="en-US" sz="2400" dirty="0">
              <a:latin typeface="Tw Cen MT Condensed" panose="020B0606020104020203" pitchFamily="34" charset="0"/>
            </a:endParaRPr>
          </a:p>
          <a:p>
            <a:pPr marL="109728" lvl="0" indent="0">
              <a:buNone/>
            </a:pPr>
            <a:r>
              <a:rPr lang="en-US" sz="2800" dirty="0">
                <a:solidFill>
                  <a:srgbClr val="092EA3"/>
                </a:solidFill>
                <a:latin typeface="Tw Cen MT Condensed" panose="020B0606020104020203" pitchFamily="34" charset="0"/>
              </a:rPr>
              <a:t>Surgical approaches include the following:</a:t>
            </a:r>
          </a:p>
          <a:p>
            <a:pPr lvl="0">
              <a:buFont typeface="Wingdings" panose="05000000000000000000" pitchFamily="2" charset="2"/>
              <a:buChar char="Ø"/>
            </a:pPr>
            <a:r>
              <a:rPr lang="en-US" sz="2400" dirty="0">
                <a:latin typeface="Tw Cen MT Condensed" panose="020B0606020104020203" pitchFamily="34" charset="0"/>
              </a:rPr>
              <a:t>Craniotomy and clot evacuation under direct visual guidance</a:t>
            </a:r>
          </a:p>
          <a:p>
            <a:pPr lvl="0">
              <a:buFont typeface="Wingdings" panose="05000000000000000000" pitchFamily="2" charset="2"/>
              <a:buChar char="Ø"/>
            </a:pPr>
            <a:r>
              <a:rPr lang="en-US" sz="2400" dirty="0">
                <a:latin typeface="Tw Cen MT Condensed" panose="020B0606020104020203" pitchFamily="34" charset="0"/>
              </a:rPr>
              <a:t>Stereotactic aspiration with thrombolytic agents</a:t>
            </a:r>
          </a:p>
          <a:p>
            <a:pPr lvl="0">
              <a:buFont typeface="Wingdings" panose="05000000000000000000" pitchFamily="2" charset="2"/>
              <a:buChar char="Ø"/>
            </a:pPr>
            <a:r>
              <a:rPr lang="en-US" sz="2400" dirty="0">
                <a:latin typeface="Tw Cen MT Condensed" panose="020B0606020104020203" pitchFamily="34" charset="0"/>
              </a:rPr>
              <a:t>Endoscopic evacuation</a:t>
            </a:r>
          </a:p>
          <a:p>
            <a:endParaRPr lang="ar-IQ" sz="2400" dirty="0">
              <a:latin typeface="Tw Cen MT Condensed" panose="020B0606020104020203" pitchFamily="34" charset="0"/>
            </a:endParaRPr>
          </a:p>
        </p:txBody>
      </p:sp>
    </p:spTree>
    <p:extLst>
      <p:ext uri="{BB962C8B-B14F-4D97-AF65-F5344CB8AC3E}">
        <p14:creationId xmlns:p14="http://schemas.microsoft.com/office/powerpoint/2010/main" val="3528896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791200"/>
          </a:xfrm>
        </p:spPr>
        <p:txBody>
          <a:bodyPr>
            <a:normAutofit/>
          </a:bodyPr>
          <a:lstStyle/>
          <a:p>
            <a:pPr marL="109728" indent="0">
              <a:buNone/>
            </a:pPr>
            <a:r>
              <a:rPr lang="en-US" b="1" dirty="0">
                <a:solidFill>
                  <a:srgbClr val="FF0000"/>
                </a:solidFill>
                <a:latin typeface="Tw Cen MT Condensed" panose="020B0606020104020203" pitchFamily="34" charset="0"/>
              </a:rPr>
              <a:t>Complications</a:t>
            </a:r>
          </a:p>
          <a:p>
            <a:pPr marL="109728" indent="0">
              <a:buNone/>
            </a:pPr>
            <a:endParaRPr lang="en-US" b="1" dirty="0">
              <a:solidFill>
                <a:srgbClr val="FF0000"/>
              </a:solidFill>
              <a:latin typeface="Tw Cen MT Condensed" panose="020B0606020104020203" pitchFamily="34" charset="0"/>
            </a:endParaRPr>
          </a:p>
          <a:p>
            <a:pPr lvl="0"/>
            <a:r>
              <a:rPr lang="en-US" dirty="0">
                <a:latin typeface="Tw Cen MT Condensed" panose="020B0606020104020203" pitchFamily="34" charset="0"/>
              </a:rPr>
              <a:t>Neurological deficits or death</a:t>
            </a:r>
          </a:p>
          <a:p>
            <a:pPr lvl="0"/>
            <a:r>
              <a:rPr lang="en-US" dirty="0">
                <a:latin typeface="Tw Cen MT Condensed" panose="020B0606020104020203" pitchFamily="34" charset="0"/>
              </a:rPr>
              <a:t>Seizures</a:t>
            </a:r>
          </a:p>
          <a:p>
            <a:pPr lvl="0"/>
            <a:r>
              <a:rPr lang="en-US" dirty="0">
                <a:latin typeface="Tw Cen MT Condensed" panose="020B0606020104020203" pitchFamily="34" charset="0"/>
              </a:rPr>
              <a:t>Hydrocephalus</a:t>
            </a:r>
          </a:p>
          <a:p>
            <a:pPr lvl="0"/>
            <a:r>
              <a:rPr lang="en-US" dirty="0">
                <a:latin typeface="Tw Cen MT Condensed" panose="020B0606020104020203" pitchFamily="34" charset="0"/>
              </a:rPr>
              <a:t>Spasticity</a:t>
            </a:r>
          </a:p>
          <a:p>
            <a:pPr lvl="0"/>
            <a:r>
              <a:rPr lang="en-US" dirty="0">
                <a:latin typeface="Tw Cen MT Condensed" panose="020B0606020104020203" pitchFamily="34" charset="0"/>
              </a:rPr>
              <a:t>Urinary complications</a:t>
            </a:r>
          </a:p>
          <a:p>
            <a:pPr lvl="0"/>
            <a:r>
              <a:rPr lang="en-US" dirty="0">
                <a:latin typeface="Tw Cen MT Condensed" panose="020B0606020104020203" pitchFamily="34" charset="0"/>
              </a:rPr>
              <a:t>Aspiration pneumonia</a:t>
            </a:r>
          </a:p>
          <a:p>
            <a:pPr lvl="0"/>
            <a:r>
              <a:rPr lang="en-US" dirty="0">
                <a:latin typeface="Tw Cen MT Condensed" panose="020B0606020104020203" pitchFamily="34" charset="0"/>
              </a:rPr>
              <a:t>Neuropathic pain</a:t>
            </a:r>
          </a:p>
          <a:p>
            <a:pPr lvl="0"/>
            <a:r>
              <a:rPr lang="en-US" dirty="0">
                <a:latin typeface="Tw Cen MT Condensed" panose="020B0606020104020203" pitchFamily="34" charset="0"/>
              </a:rPr>
              <a:t>Deep venous thrombosis</a:t>
            </a:r>
          </a:p>
          <a:p>
            <a:pPr lvl="0"/>
            <a:r>
              <a:rPr lang="en-US" dirty="0">
                <a:latin typeface="Tw Cen MT Condensed" panose="020B0606020104020203" pitchFamily="34" charset="0"/>
              </a:rPr>
              <a:t>Pulmonary emboli</a:t>
            </a:r>
          </a:p>
          <a:p>
            <a:pPr lvl="0"/>
            <a:r>
              <a:rPr lang="en-US" dirty="0">
                <a:latin typeface="Tw Cen MT Condensed" panose="020B0606020104020203" pitchFamily="34" charset="0"/>
              </a:rPr>
              <a:t>Cerebral herniation</a:t>
            </a:r>
          </a:p>
          <a:p>
            <a:endParaRPr lang="ar-IQ" dirty="0">
              <a:latin typeface="Tw Cen MT Condensed" panose="020B0606020104020203" pitchFamily="34" charset="0"/>
            </a:endParaRPr>
          </a:p>
        </p:txBody>
      </p:sp>
    </p:spTree>
    <p:extLst>
      <p:ext uri="{BB962C8B-B14F-4D97-AF65-F5344CB8AC3E}">
        <p14:creationId xmlns:p14="http://schemas.microsoft.com/office/powerpoint/2010/main" val="40426806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1"/>
            <a:ext cx="8229600" cy="3581400"/>
          </a:xfrm>
        </p:spPr>
        <p:txBody>
          <a:bodyPr>
            <a:noAutofit/>
          </a:bodyPr>
          <a:lstStyle/>
          <a:p>
            <a:pPr>
              <a:buFont typeface="Wingdings" panose="05000000000000000000" pitchFamily="2" charset="2"/>
              <a:buChar char="q"/>
            </a:pPr>
            <a:r>
              <a:rPr lang="en-US" sz="2400" dirty="0" err="1">
                <a:latin typeface="Tw Cen MT Condensed" panose="020B0606020104020203" pitchFamily="34" charset="0"/>
              </a:rPr>
              <a:t>Intracerebral</a:t>
            </a:r>
            <a:r>
              <a:rPr lang="en-US" sz="2400" dirty="0">
                <a:latin typeface="Tw Cen MT Condensed" panose="020B0606020104020203" pitchFamily="34" charset="0"/>
              </a:rPr>
              <a:t> hemorrhage has a </a:t>
            </a:r>
            <a:r>
              <a:rPr lang="en-US" sz="2400" dirty="0">
                <a:solidFill>
                  <a:srgbClr val="FF0000"/>
                </a:solidFill>
                <a:latin typeface="Tw Cen MT Condensed" panose="020B0606020104020203" pitchFamily="34" charset="0"/>
              </a:rPr>
              <a:t>30-day mortality rate of 44%.</a:t>
            </a:r>
            <a:r>
              <a:rPr lang="en-US" sz="2400" dirty="0">
                <a:latin typeface="Tw Cen MT Condensed" panose="020B0606020104020203" pitchFamily="34" charset="0"/>
              </a:rPr>
              <a:t> Pontine or other brainstem </a:t>
            </a:r>
            <a:r>
              <a:rPr lang="en-US" sz="2400" dirty="0" err="1">
                <a:latin typeface="Tw Cen MT Condensed" panose="020B0606020104020203" pitchFamily="34" charset="0"/>
              </a:rPr>
              <a:t>intracerebral</a:t>
            </a:r>
            <a:r>
              <a:rPr lang="en-US" sz="2400" dirty="0">
                <a:latin typeface="Tw Cen MT Condensed" panose="020B0606020104020203" pitchFamily="34" charset="0"/>
              </a:rPr>
              <a:t> hemorrhage has a mortality rate of </a:t>
            </a:r>
            <a:r>
              <a:rPr lang="en-US" sz="2400" dirty="0">
                <a:solidFill>
                  <a:srgbClr val="FF0000"/>
                </a:solidFill>
                <a:latin typeface="Tw Cen MT Condensed" panose="020B0606020104020203" pitchFamily="34" charset="0"/>
              </a:rPr>
              <a:t>75% at 24 hours.</a:t>
            </a:r>
          </a:p>
          <a:p>
            <a:pPr marL="109728" indent="0">
              <a:buNone/>
            </a:pPr>
            <a:endParaRPr lang="en-US" sz="2400" dirty="0">
              <a:latin typeface="Tw Cen MT Condensed" panose="020B0606020104020203" pitchFamily="34" charset="0"/>
            </a:endParaRPr>
          </a:p>
          <a:p>
            <a:pPr>
              <a:buFont typeface="Wingdings" panose="05000000000000000000" pitchFamily="2" charset="2"/>
              <a:buChar char="q"/>
            </a:pPr>
            <a:r>
              <a:rPr lang="en-US" sz="2400" dirty="0">
                <a:latin typeface="Tw Cen MT Condensed" panose="020B0606020104020203" pitchFamily="34" charset="0"/>
                <a:cs typeface="Times New Roman" pitchFamily="18" charset="0"/>
              </a:rPr>
              <a:t>Neurologic </a:t>
            </a:r>
            <a:r>
              <a:rPr lang="en-US" sz="2400" dirty="0" err="1">
                <a:latin typeface="Tw Cen MT Condensed" panose="020B0606020104020203" pitchFamily="34" charset="0"/>
                <a:cs typeface="Times New Roman" pitchFamily="18" charset="0"/>
              </a:rPr>
              <a:t>sequelae</a:t>
            </a:r>
            <a:r>
              <a:rPr lang="en-US" sz="2400" dirty="0">
                <a:latin typeface="Tw Cen MT Condensed" panose="020B0606020104020203" pitchFamily="34" charset="0"/>
                <a:cs typeface="Times New Roman" pitchFamily="18" charset="0"/>
              </a:rPr>
              <a:t> are typically less severe and infrequent compared with a similar-sized ischemic stroke because neuronal tissue was compressed by the hemorrhage and less destroyed.</a:t>
            </a:r>
          </a:p>
          <a:p>
            <a:pPr marL="109728" indent="0">
              <a:buNone/>
            </a:pPr>
            <a:endParaRPr lang="en-US" sz="2400" dirty="0">
              <a:latin typeface="Tw Cen MT Condensed" panose="020B0606020104020203" pitchFamily="34" charset="0"/>
              <a:cs typeface="Times New Roman" pitchFamily="18" charset="0"/>
            </a:endParaRPr>
          </a:p>
          <a:p>
            <a:pPr marL="109728" indent="0">
              <a:buNone/>
            </a:pPr>
            <a:endParaRPr lang="en-US" sz="2400" dirty="0">
              <a:latin typeface="Tw Cen MT Condensed" panose="020B0606020104020203" pitchFamily="34" charset="0"/>
              <a:cs typeface="Times New Roman" pitchFamily="18" charset="0"/>
            </a:endParaRPr>
          </a:p>
        </p:txBody>
      </p:sp>
      <p:sp>
        <p:nvSpPr>
          <p:cNvPr id="3" name="Title 2"/>
          <p:cNvSpPr>
            <a:spLocks noGrp="1"/>
          </p:cNvSpPr>
          <p:nvPr>
            <p:ph type="title"/>
          </p:nvPr>
        </p:nvSpPr>
        <p:spPr>
          <a:xfrm>
            <a:off x="457200" y="914400"/>
            <a:ext cx="8229600" cy="914400"/>
          </a:xfrm>
        </p:spPr>
        <p:txBody>
          <a:bodyPr/>
          <a:lstStyle/>
          <a:p>
            <a:r>
              <a:rPr lang="en-US" sz="4400" dirty="0">
                <a:solidFill>
                  <a:srgbClr val="092EA3"/>
                </a:solidFill>
                <a:effectLst/>
                <a:latin typeface="Tw Cen MT Condensed" panose="020B0606020104020203" pitchFamily="34" charset="0"/>
                <a:cs typeface="Angsana New" pitchFamily="18" charset="-34"/>
              </a:rPr>
              <a:t>Prognosis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normAutofit/>
          </a:bodyPr>
          <a:lstStyle/>
          <a:p>
            <a:pPr marL="109728" lvl="0" indent="0">
              <a:buNone/>
            </a:pPr>
            <a:r>
              <a:rPr lang="en-US" sz="2800" dirty="0">
                <a:solidFill>
                  <a:srgbClr val="092EA3"/>
                </a:solidFill>
                <a:latin typeface="Tw Cen MT Condensed" panose="020B0606020104020203" pitchFamily="34" charset="0"/>
              </a:rPr>
              <a:t>Factors that affect the prognosis include the following:</a:t>
            </a:r>
          </a:p>
          <a:p>
            <a:pPr marL="109728" lvl="0" indent="0">
              <a:buNone/>
            </a:pPr>
            <a:endParaRPr lang="en-US" sz="2400" dirty="0">
              <a:latin typeface="Tw Cen MT Condensed" panose="020B0606020104020203" pitchFamily="34" charset="0"/>
            </a:endParaRPr>
          </a:p>
          <a:p>
            <a:pPr lvl="0"/>
            <a:r>
              <a:rPr lang="en-US" sz="2400" dirty="0">
                <a:latin typeface="Tw Cen MT Condensed" panose="020B0606020104020203" pitchFamily="34" charset="0"/>
              </a:rPr>
              <a:t>Early reduction in the level of consciousness carries an ominous prognosis.</a:t>
            </a:r>
          </a:p>
          <a:p>
            <a:pPr marL="109728" lvl="0" indent="0">
              <a:buNone/>
            </a:pPr>
            <a:endParaRPr lang="en-US" sz="2400" dirty="0">
              <a:latin typeface="Tw Cen MT Condensed" panose="020B0606020104020203" pitchFamily="34" charset="0"/>
            </a:endParaRPr>
          </a:p>
          <a:p>
            <a:pPr lvl="0"/>
            <a:r>
              <a:rPr lang="en-US" sz="2400" dirty="0">
                <a:latin typeface="Tw Cen MT Condensed" panose="020B0606020104020203" pitchFamily="34" charset="0"/>
              </a:rPr>
              <a:t>The size and location of </a:t>
            </a:r>
            <a:r>
              <a:rPr lang="en-US" sz="2400" dirty="0" err="1">
                <a:latin typeface="Tw Cen MT Condensed" panose="020B0606020104020203" pitchFamily="34" charset="0"/>
              </a:rPr>
              <a:t>intracerebral</a:t>
            </a:r>
            <a:r>
              <a:rPr lang="en-US" sz="2400" dirty="0">
                <a:latin typeface="Tw Cen MT Condensed" panose="020B0606020104020203" pitchFamily="34" charset="0"/>
              </a:rPr>
              <a:t> hemorrhage provide useful prognostic information.</a:t>
            </a:r>
          </a:p>
          <a:p>
            <a:pPr lvl="1"/>
            <a:r>
              <a:rPr lang="en-US" sz="2400" dirty="0">
                <a:latin typeface="Tw Cen MT Condensed" panose="020B0606020104020203" pitchFamily="34" charset="0"/>
              </a:rPr>
              <a:t>Larger hematomas have a worse outcome.</a:t>
            </a:r>
          </a:p>
          <a:p>
            <a:pPr lvl="1"/>
            <a:r>
              <a:rPr lang="en-US" sz="2400" dirty="0">
                <a:latin typeface="Tw Cen MT Condensed" panose="020B0606020104020203" pitchFamily="34" charset="0"/>
              </a:rPr>
              <a:t>Lobar hemorrhage has a better outcome than deep hemorrhage.</a:t>
            </a:r>
          </a:p>
          <a:p>
            <a:pPr lvl="1"/>
            <a:r>
              <a:rPr lang="en-US" sz="2400" dirty="0">
                <a:latin typeface="Tw Cen MT Condensed" panose="020B0606020104020203" pitchFamily="34" charset="0"/>
              </a:rPr>
              <a:t>Significant volume of </a:t>
            </a:r>
            <a:r>
              <a:rPr lang="en-US" sz="2400" dirty="0" err="1">
                <a:latin typeface="Tw Cen MT Condensed" panose="020B0606020104020203" pitchFamily="34" charset="0"/>
              </a:rPr>
              <a:t>intraventricular</a:t>
            </a:r>
            <a:r>
              <a:rPr lang="en-US" sz="2400" dirty="0">
                <a:latin typeface="Tw Cen MT Condensed" panose="020B0606020104020203" pitchFamily="34" charset="0"/>
              </a:rPr>
              <a:t> blood is a poor prognostic indicator.</a:t>
            </a:r>
          </a:p>
          <a:p>
            <a:pPr marL="393192" lvl="1" indent="0">
              <a:buNone/>
            </a:pPr>
            <a:endParaRPr lang="en-US" sz="2400" dirty="0">
              <a:latin typeface="Tw Cen MT Condensed" panose="020B0606020104020203" pitchFamily="34" charset="0"/>
            </a:endParaRPr>
          </a:p>
          <a:p>
            <a:pPr lvl="0"/>
            <a:r>
              <a:rPr lang="en-US" sz="2400" dirty="0">
                <a:latin typeface="Tw Cen MT Condensed" panose="020B0606020104020203" pitchFamily="34" charset="0"/>
              </a:rPr>
              <a:t>The presence of hydrocephalus is associated with a poor outcome.</a:t>
            </a:r>
          </a:p>
          <a:p>
            <a:pPr marL="109728" indent="0">
              <a:buNone/>
            </a:pPr>
            <a:endParaRPr lang="en-US" sz="2400" dirty="0">
              <a:latin typeface="Tw Cen MT Condensed" panose="020B0606020104020203" pitchFamily="34" charset="0"/>
            </a:endParaRPr>
          </a:p>
        </p:txBody>
      </p:sp>
    </p:spTree>
    <p:extLst>
      <p:ext uri="{BB962C8B-B14F-4D97-AF65-F5344CB8AC3E}">
        <p14:creationId xmlns:p14="http://schemas.microsoft.com/office/powerpoint/2010/main" val="37103164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lnoor\Desktop\1134815-1163977-65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61722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5809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381000"/>
            <a:ext cx="8763000" cy="6096000"/>
          </a:xfrm>
        </p:spPr>
        <p:txBody>
          <a:bodyPr>
            <a:normAutofit/>
          </a:bodyPr>
          <a:lstStyle/>
          <a:p>
            <a:pPr marL="109728" indent="0">
              <a:buNone/>
            </a:pPr>
            <a:r>
              <a:rPr lang="en-US" b="1" i="1" dirty="0" err="1">
                <a:solidFill>
                  <a:srgbClr val="FF0000"/>
                </a:solidFill>
              </a:rPr>
              <a:t>Intracerebral</a:t>
            </a:r>
            <a:r>
              <a:rPr lang="en-US" b="1" i="1" dirty="0">
                <a:solidFill>
                  <a:srgbClr val="FF0000"/>
                </a:solidFill>
              </a:rPr>
              <a:t> hemorrhage </a:t>
            </a:r>
          </a:p>
          <a:p>
            <a:pPr marL="109728" indent="0">
              <a:buNone/>
            </a:pPr>
            <a:endParaRPr lang="en-US" b="1" i="1" dirty="0">
              <a:solidFill>
                <a:srgbClr val="FF0000"/>
              </a:solidFill>
            </a:endParaRPr>
          </a:p>
          <a:p>
            <a:pPr>
              <a:buFont typeface="Wingdings" panose="05000000000000000000" pitchFamily="2" charset="2"/>
              <a:buChar char="Ø"/>
            </a:pPr>
            <a:r>
              <a:rPr lang="en-US" sz="2800" dirty="0">
                <a:latin typeface="Tw Cen MT Condensed" panose="020B0606020104020203" pitchFamily="34" charset="0"/>
              </a:rPr>
              <a:t>accounts for </a:t>
            </a:r>
            <a:r>
              <a:rPr lang="en-US" sz="2800" b="1" dirty="0">
                <a:solidFill>
                  <a:srgbClr val="FF0000"/>
                </a:solidFill>
                <a:latin typeface="Tw Cen MT Condensed" panose="020B0606020104020203" pitchFamily="34" charset="0"/>
              </a:rPr>
              <a:t>8-13% </a:t>
            </a:r>
            <a:r>
              <a:rPr lang="en-US" sz="2800" dirty="0">
                <a:latin typeface="Tw Cen MT Condensed" panose="020B0606020104020203" pitchFamily="34" charset="0"/>
              </a:rPr>
              <a:t>of all strokes and results from a wide spectrum </a:t>
            </a:r>
            <a:r>
              <a:rPr lang="en-US" sz="2800">
                <a:latin typeface="Tw Cen MT Condensed" panose="020B0606020104020203" pitchFamily="34" charset="0"/>
              </a:rPr>
              <a:t>of disorders, </a:t>
            </a:r>
            <a:r>
              <a:rPr lang="en-US" sz="2800" dirty="0">
                <a:latin typeface="Tw Cen MT Condensed" panose="020B0606020104020203" pitchFamily="34" charset="0"/>
              </a:rPr>
              <a:t>is more likely to result in death than ischemic stroke.</a:t>
            </a:r>
          </a:p>
          <a:p>
            <a:pPr>
              <a:buFont typeface="Wingdings" panose="05000000000000000000" pitchFamily="2" charset="2"/>
              <a:buChar char="Ø"/>
            </a:pPr>
            <a:endParaRPr lang="en-US" sz="2800" dirty="0">
              <a:latin typeface="Tw Cen MT Condensed" panose="020B0606020104020203" pitchFamily="34" charset="0"/>
            </a:endParaRPr>
          </a:p>
          <a:p>
            <a:pPr>
              <a:buFont typeface="Wingdings" panose="05000000000000000000" pitchFamily="2" charset="2"/>
              <a:buChar char="Ø"/>
            </a:pPr>
            <a:r>
              <a:rPr lang="en-US" sz="2800" dirty="0">
                <a:latin typeface="Tw Cen MT Condensed" panose="020B0606020104020203" pitchFamily="34" charset="0"/>
              </a:rPr>
              <a:t> </a:t>
            </a:r>
            <a:r>
              <a:rPr lang="en-US" sz="2800" dirty="0" err="1">
                <a:latin typeface="Tw Cen MT Condensed" panose="020B0606020104020203" pitchFamily="34" charset="0"/>
              </a:rPr>
              <a:t>Intracerebral</a:t>
            </a:r>
            <a:r>
              <a:rPr lang="en-US" sz="2800" dirty="0">
                <a:latin typeface="Tw Cen MT Condensed" panose="020B0606020104020203" pitchFamily="34" charset="0"/>
              </a:rPr>
              <a:t> hemorrhage and accompanying edema may disrupt or compress adjacent brain tissue, leading to neurological dysfunction. Substantial </a:t>
            </a:r>
            <a:r>
              <a:rPr lang="en-US" sz="2800" b="1" i="1" dirty="0">
                <a:solidFill>
                  <a:srgbClr val="FF0000"/>
                </a:solidFill>
                <a:latin typeface="Tw Cen MT Condensed" panose="020B0606020104020203" pitchFamily="34" charset="0"/>
              </a:rPr>
              <a:t>displacement </a:t>
            </a:r>
            <a:r>
              <a:rPr lang="en-US" sz="2800" dirty="0">
                <a:latin typeface="Tw Cen MT Condensed" panose="020B0606020104020203" pitchFamily="34" charset="0"/>
              </a:rPr>
              <a:t>of brain parenchyma may cause </a:t>
            </a:r>
            <a:r>
              <a:rPr lang="en-US" sz="2800" b="1" i="1" dirty="0">
                <a:solidFill>
                  <a:srgbClr val="FF0000"/>
                </a:solidFill>
                <a:latin typeface="Tw Cen MT Condensed" panose="020B0606020104020203" pitchFamily="34" charset="0"/>
              </a:rPr>
              <a:t>elevation of intracranial pressure (ICP)</a:t>
            </a:r>
            <a:r>
              <a:rPr lang="en-US" sz="2800" dirty="0">
                <a:latin typeface="Tw Cen MT Condensed" panose="020B0606020104020203" pitchFamily="34" charset="0"/>
              </a:rPr>
              <a:t> and potentially fatal </a:t>
            </a:r>
            <a:r>
              <a:rPr lang="en-US" sz="2800" dirty="0">
                <a:solidFill>
                  <a:srgbClr val="0070C0"/>
                </a:solidFill>
                <a:latin typeface="Tw Cen MT Condensed" panose="020B0606020104020203" pitchFamily="34" charset="0"/>
              </a:rPr>
              <a:t>herniation syndromes</a:t>
            </a:r>
            <a:r>
              <a:rPr lang="en-US" sz="2800" dirty="0">
                <a:latin typeface="Tw Cen MT Condensed" panose="020B0606020104020203" pitchFamily="34" charset="0"/>
              </a:rPr>
              <a:t>.</a:t>
            </a:r>
          </a:p>
          <a:p>
            <a:endParaRPr lang="ar-IQ" dirty="0"/>
          </a:p>
        </p:txBody>
      </p:sp>
    </p:spTree>
    <p:extLst>
      <p:ext uri="{BB962C8B-B14F-4D97-AF65-F5344CB8AC3E}">
        <p14:creationId xmlns:p14="http://schemas.microsoft.com/office/powerpoint/2010/main" val="39203861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lnoor\Desktop\Intracerebral_heamorr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1" y="0"/>
            <a:ext cx="5896976"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89681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lnoor\Desktop\SurgNeurolInt_2012_3_1_65_97167_u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5572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r>
              <a:rPr lang="en-US" sz="3600" b="1" i="1" dirty="0">
                <a:solidFill>
                  <a:srgbClr val="0070C0"/>
                </a:solidFill>
                <a:latin typeface="Tw Cen MT Condensed" panose="020B0606020104020203" pitchFamily="34" charset="0"/>
              </a:rPr>
              <a:t>Asian countries </a:t>
            </a:r>
            <a:r>
              <a:rPr lang="en-US" sz="3600" dirty="0">
                <a:latin typeface="Tw Cen MT Condensed" panose="020B0606020104020203" pitchFamily="34" charset="0"/>
              </a:rPr>
              <a:t>have a higher incidence of </a:t>
            </a:r>
            <a:r>
              <a:rPr lang="en-US" sz="3600" dirty="0" err="1">
                <a:latin typeface="Tw Cen MT Condensed" panose="020B0606020104020203" pitchFamily="34" charset="0"/>
              </a:rPr>
              <a:t>intracerebral</a:t>
            </a:r>
            <a:r>
              <a:rPr lang="en-US" sz="3600" dirty="0">
                <a:latin typeface="Tw Cen MT Condensed" panose="020B0606020104020203" pitchFamily="34" charset="0"/>
              </a:rPr>
              <a:t> hemorrhage than other regions of the world possibly due to environmental factors (</a:t>
            </a:r>
            <a:r>
              <a:rPr lang="en-US" sz="3600" dirty="0" err="1">
                <a:latin typeface="Tw Cen MT Condensed" panose="020B0606020104020203" pitchFamily="34" charset="0"/>
              </a:rPr>
              <a:t>eg</a:t>
            </a:r>
            <a:r>
              <a:rPr lang="en-US" sz="3600" dirty="0">
                <a:latin typeface="Tw Cen MT Condensed" panose="020B0606020104020203" pitchFamily="34" charset="0"/>
              </a:rPr>
              <a:t>, a diet rich in fish oils) and/or genetic factors.</a:t>
            </a:r>
          </a:p>
          <a:p>
            <a:pPr marL="109728" indent="0" algn="just">
              <a:buNone/>
            </a:pPr>
            <a:endParaRPr lang="en-US" sz="3600" dirty="0">
              <a:latin typeface="Tw Cen MT Condensed" panose="020B0606020104020203" pitchFamily="34" charset="0"/>
            </a:endParaRPr>
          </a:p>
          <a:p>
            <a:pPr algn="just"/>
            <a:r>
              <a:rPr lang="en-US" sz="3600" dirty="0">
                <a:latin typeface="Tw Cen MT Condensed" panose="020B0606020104020203" pitchFamily="34" charset="0"/>
              </a:rPr>
              <a:t>Incidence of </a:t>
            </a:r>
            <a:r>
              <a:rPr lang="en-US" sz="3600" dirty="0" err="1">
                <a:latin typeface="Tw Cen MT Condensed" panose="020B0606020104020203" pitchFamily="34" charset="0"/>
              </a:rPr>
              <a:t>intracerebral</a:t>
            </a:r>
            <a:r>
              <a:rPr lang="en-US" sz="3600" dirty="0">
                <a:latin typeface="Tw Cen MT Condensed" panose="020B0606020104020203" pitchFamily="34" charset="0"/>
              </a:rPr>
              <a:t> hemorrhage increases in individuals </a:t>
            </a:r>
            <a:r>
              <a:rPr lang="en-US" sz="3600" b="1" i="1" dirty="0">
                <a:solidFill>
                  <a:srgbClr val="0070C0"/>
                </a:solidFill>
                <a:latin typeface="Tw Cen MT Condensed" panose="020B0606020104020203" pitchFamily="34" charset="0"/>
              </a:rPr>
              <a:t>older than 55 years </a:t>
            </a:r>
            <a:r>
              <a:rPr lang="en-US" sz="3600" dirty="0">
                <a:latin typeface="Tw Cen MT Condensed" panose="020B0606020104020203" pitchFamily="34" charset="0"/>
              </a:rPr>
              <a:t>and doubles with </a:t>
            </a:r>
            <a:r>
              <a:rPr lang="en-US" sz="3600" b="1" i="1" dirty="0">
                <a:solidFill>
                  <a:srgbClr val="0070C0"/>
                </a:solidFill>
                <a:latin typeface="Tw Cen MT Condensed" panose="020B0606020104020203" pitchFamily="34" charset="0"/>
              </a:rPr>
              <a:t>each decade </a:t>
            </a:r>
            <a:r>
              <a:rPr lang="en-US" sz="3600" dirty="0">
                <a:latin typeface="Tw Cen MT Condensed" panose="020B0606020104020203" pitchFamily="34" charset="0"/>
              </a:rPr>
              <a:t>until age </a:t>
            </a:r>
            <a:r>
              <a:rPr lang="en-US" sz="3600" b="1" i="1" dirty="0">
                <a:solidFill>
                  <a:srgbClr val="FF0000"/>
                </a:solidFill>
                <a:latin typeface="Tw Cen MT Condensed" panose="020B0606020104020203" pitchFamily="34" charset="0"/>
              </a:rPr>
              <a:t>80 years. </a:t>
            </a:r>
            <a:endParaRPr lang="ar-IQ" sz="3600" b="1" i="1" dirty="0">
              <a:solidFill>
                <a:srgbClr val="FF0000"/>
              </a:solidFill>
              <a:latin typeface="Tw Cen MT Condensed" panose="020B0606020104020203" pitchFamily="34" charset="0"/>
            </a:endParaRPr>
          </a:p>
        </p:txBody>
      </p:sp>
    </p:spTree>
    <p:extLst>
      <p:ext uri="{BB962C8B-B14F-4D97-AF65-F5344CB8AC3E}">
        <p14:creationId xmlns:p14="http://schemas.microsoft.com/office/powerpoint/2010/main" val="12864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890319"/>
            <a:ext cx="9144000" cy="71096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lang="en-US" sz="2400" dirty="0">
              <a:solidFill>
                <a:srgbClr val="C00000"/>
              </a:solidFill>
              <a:latin typeface="Tw Cen MT Condensed" panose="020B0606020104020203"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400" dirty="0">
              <a:solidFill>
                <a:srgbClr val="092EA3"/>
              </a:solidFill>
              <a:latin typeface="Tw Cen MT Condensed" panose="020B0606020104020203" pitchFamily="34" charset="0"/>
              <a:cs typeface="Angsana New" pitchFamily="18" charset="-34"/>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400" dirty="0">
              <a:solidFill>
                <a:srgbClr val="092EA3"/>
              </a:solidFill>
              <a:latin typeface="Tw Cen MT Condensed" panose="020B0606020104020203" pitchFamily="34" charset="0"/>
              <a:cs typeface="Angsana New" pitchFamily="18" charset="-34"/>
            </a:endParaRPr>
          </a:p>
          <a:p>
            <a:pPr marL="0" marR="0" lvl="0" indent="0" algn="just" defTabSz="914400" rtl="0" eaLnBrk="1" fontAlgn="base" latinLnBrk="0" hangingPunct="1">
              <a:lnSpc>
                <a:spcPct val="100000"/>
              </a:lnSpc>
              <a:spcBef>
                <a:spcPct val="0"/>
              </a:spcBef>
              <a:spcAft>
                <a:spcPct val="0"/>
              </a:spcAft>
              <a:buClrTx/>
              <a:buSzTx/>
              <a:buFontTx/>
              <a:buNone/>
              <a:tabLst/>
            </a:pPr>
            <a:r>
              <a:rPr lang="en-US" sz="2400" b="1" dirty="0">
                <a:solidFill>
                  <a:srgbClr val="092EA3"/>
                </a:solidFill>
                <a:latin typeface="Tw Cen MT Condensed" panose="020B0606020104020203" pitchFamily="34" charset="0"/>
                <a:cs typeface="Angsana New" pitchFamily="18" charset="-34"/>
              </a:rPr>
              <a:t>Hypertensive hemorrhage:</a:t>
            </a:r>
          </a:p>
          <a:p>
            <a:pPr marL="0" marR="0" lvl="0" indent="0" algn="just" defTabSz="914400" rtl="0" eaLnBrk="1" fontAlgn="base" latinLnBrk="0" hangingPunct="1">
              <a:lnSpc>
                <a:spcPct val="100000"/>
              </a:lnSpc>
              <a:spcBef>
                <a:spcPct val="0"/>
              </a:spcBef>
              <a:spcAft>
                <a:spcPct val="0"/>
              </a:spcAft>
              <a:buClrTx/>
              <a:buSzTx/>
              <a:buFontTx/>
              <a:buNone/>
              <a:tabLst/>
            </a:pPr>
            <a:endParaRPr lang="en-US" sz="2400" i="1" u="sng" dirty="0">
              <a:solidFill>
                <a:schemeClr val="accent4"/>
              </a:solidFill>
              <a:latin typeface="Tw Cen MT Condensed" panose="020B0606020104020203" pitchFamily="34" charset="0"/>
              <a:cs typeface="Times New Roman" pitchFamily="18" charset="0"/>
            </a:endParaRPr>
          </a:p>
          <a:p>
            <a:pPr lvl="0" algn="just" fontAlgn="base">
              <a:spcBef>
                <a:spcPct val="0"/>
              </a:spcBef>
              <a:spcAft>
                <a:spcPct val="0"/>
              </a:spcAft>
            </a:pPr>
            <a:r>
              <a:rPr kumimoji="0" lang="en-US" sz="2400" i="0" u="none" strike="noStrike" cap="none" normalizeH="0" baseline="0" dirty="0">
                <a:ln>
                  <a:noFill/>
                </a:ln>
                <a:solidFill>
                  <a:srgbClr val="000000"/>
                </a:solidFill>
                <a:effectLst/>
                <a:latin typeface="Tw Cen MT Condensed" panose="020B0606020104020203" pitchFamily="34" charset="0"/>
                <a:ea typeface="Calibri" pitchFamily="34" charset="0"/>
                <a:cs typeface="Times New Roman" pitchFamily="18" charset="0"/>
              </a:rPr>
              <a:t>Hypertension is the most common cause (</a:t>
            </a:r>
            <a:r>
              <a:rPr kumimoji="0" lang="en-GB" sz="2400" i="0" u="none" strike="noStrike" cap="none" normalizeH="0" baseline="0" dirty="0">
                <a:ln>
                  <a:noFill/>
                </a:ln>
                <a:solidFill>
                  <a:srgbClr val="000000"/>
                </a:solidFill>
                <a:effectLst/>
                <a:latin typeface="Tw Cen MT Condensed" pitchFamily="34" charset="0"/>
                <a:ea typeface="Calibri" pitchFamily="34" charset="0"/>
                <a:cs typeface="Times New Roman" pitchFamily="18" charset="0"/>
              </a:rPr>
              <a:t>O</a:t>
            </a:r>
            <a:r>
              <a:rPr lang="en-GB" sz="2400" dirty="0">
                <a:latin typeface="Tw Cen MT Condensed" pitchFamily="34" charset="0"/>
              </a:rPr>
              <a:t>ver 50%)</a:t>
            </a:r>
            <a:r>
              <a:rPr kumimoji="0" lang="en-US" sz="2400" i="0" u="none" strike="noStrike" cap="none" normalizeH="0" baseline="0" dirty="0">
                <a:ln>
                  <a:noFill/>
                </a:ln>
                <a:solidFill>
                  <a:srgbClr val="000000"/>
                </a:solidFill>
                <a:effectLst/>
                <a:latin typeface="Tw Cen MT Condensed" pitchFamily="34" charset="0"/>
                <a:ea typeface="Calibri" pitchFamily="34" charset="0"/>
                <a:cs typeface="Times New Roman" pitchFamily="18" charset="0"/>
              </a:rPr>
              <a:t> of </a:t>
            </a:r>
            <a:r>
              <a:rPr kumimoji="0" lang="en-US" sz="2400" i="0" u="none" strike="noStrike" cap="none" normalizeH="0" baseline="0" dirty="0" err="1">
                <a:ln>
                  <a:noFill/>
                </a:ln>
                <a:solidFill>
                  <a:srgbClr val="000000"/>
                </a:solidFill>
                <a:effectLst/>
                <a:latin typeface="Tw Cen MT Condensed" panose="020B0606020104020203" pitchFamily="34" charset="0"/>
                <a:ea typeface="Calibri" pitchFamily="34" charset="0"/>
                <a:cs typeface="Times New Roman" pitchFamily="18" charset="0"/>
              </a:rPr>
              <a:t>nontraumatic</a:t>
            </a:r>
            <a:r>
              <a:rPr kumimoji="0" lang="en-US" sz="2400" i="0" u="none" strike="noStrike" cap="none" normalizeH="0" baseline="0" dirty="0">
                <a:ln>
                  <a:noFill/>
                </a:ln>
                <a:solidFill>
                  <a:srgbClr val="000000"/>
                </a:solidFill>
                <a:effectLst/>
                <a:latin typeface="Tw Cen MT Condensed" panose="020B0606020104020203" pitchFamily="34" charset="0"/>
                <a:ea typeface="Calibri" pitchFamily="34" charset="0"/>
                <a:cs typeface="Times New Roman" pitchFamily="18" charset="0"/>
              </a:rPr>
              <a:t> (spontaneous) </a:t>
            </a:r>
            <a:r>
              <a:rPr kumimoji="0" lang="en-US" sz="2400" i="0" u="none" strike="noStrike" cap="none" normalizeH="0" baseline="0" dirty="0" err="1">
                <a:ln>
                  <a:noFill/>
                </a:ln>
                <a:solidFill>
                  <a:srgbClr val="000000"/>
                </a:solidFill>
                <a:effectLst/>
                <a:latin typeface="Tw Cen MT Condensed" panose="020B0606020104020203" pitchFamily="34" charset="0"/>
                <a:ea typeface="Calibri" pitchFamily="34" charset="0"/>
                <a:cs typeface="Times New Roman" pitchFamily="18" charset="0"/>
              </a:rPr>
              <a:t>intracerebral</a:t>
            </a:r>
            <a:r>
              <a:rPr kumimoji="0" lang="en-US" sz="2400" i="0" u="none" strike="noStrike" cap="none" normalizeH="0" baseline="0" dirty="0">
                <a:ln>
                  <a:noFill/>
                </a:ln>
                <a:solidFill>
                  <a:srgbClr val="000000"/>
                </a:solidFill>
                <a:effectLst/>
                <a:latin typeface="Tw Cen MT Condensed" panose="020B0606020104020203" pitchFamily="34" charset="0"/>
                <a:ea typeface="Calibri" pitchFamily="34" charset="0"/>
                <a:cs typeface="Times New Roman" pitchFamily="18" charset="0"/>
              </a:rPr>
              <a:t> Hg.</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i="0" u="none" strike="noStrike" cap="none" normalizeH="0" baseline="0" dirty="0">
              <a:ln>
                <a:noFill/>
              </a:ln>
              <a:solidFill>
                <a:srgbClr val="000000"/>
              </a:solidFill>
              <a:effectLst/>
              <a:latin typeface="Tw Cen MT Condensed" panose="020B0606020104020203"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rgbClr val="C00000"/>
                </a:solidFill>
                <a:effectLst/>
                <a:latin typeface="Tw Cen MT Condensed" panose="020B0606020104020203" pitchFamily="34" charset="0"/>
                <a:ea typeface="Calibri" pitchFamily="34" charset="0"/>
                <a:cs typeface="Times New Roman" pitchFamily="18" charset="0"/>
              </a:rPr>
              <a:t>1.chronic hypertension: </a:t>
            </a:r>
            <a:r>
              <a:rPr kumimoji="0" lang="en-US" sz="2400" i="0" u="none" strike="noStrike" cap="none" normalizeH="0" baseline="0" dirty="0">
                <a:ln>
                  <a:noFill/>
                </a:ln>
                <a:solidFill>
                  <a:srgbClr val="000000"/>
                </a:solidFill>
                <a:effectLst/>
                <a:latin typeface="Tw Cen MT Condensed" panose="020B0606020104020203" pitchFamily="34" charset="0"/>
                <a:ea typeface="Calibri" pitchFamily="34" charset="0"/>
                <a:cs typeface="Times New Roman" pitchFamily="18" charset="0"/>
              </a:rPr>
              <a:t>chronic HT. appears to promote structural changes in the walls of the penetrating arteries ,predisposing to formation of a microaneurysms (Charcot-Bouchard)in those arteries ,and  now  there is a general agreement that massive cerebral Hg follow the rupture of those aneurysms.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i="0" u="none" strike="noStrike" cap="none" normalizeH="0" baseline="0" dirty="0">
              <a:ln>
                <a:noFill/>
              </a:ln>
              <a:solidFill>
                <a:srgbClr val="000000"/>
              </a:solidFill>
              <a:effectLst/>
              <a:latin typeface="Tw Cen MT Condensed" panose="020B0606020104020203"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i="0" u="none" strike="noStrike" cap="none" normalizeH="0" baseline="0" dirty="0">
              <a:ln>
                <a:noFill/>
              </a:ln>
              <a:solidFill>
                <a:srgbClr val="000000"/>
              </a:solidFill>
              <a:effectLst/>
              <a:latin typeface="Tw Cen MT Condensed" panose="020B0606020104020203"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rgbClr val="C00000"/>
                </a:solidFill>
                <a:effectLst/>
                <a:latin typeface="Tw Cen MT Condensed" panose="020B0606020104020203" pitchFamily="34" charset="0"/>
                <a:ea typeface="Calibri" pitchFamily="34" charset="0"/>
                <a:cs typeface="Times New Roman" pitchFamily="18" charset="0"/>
              </a:rPr>
              <a:t>2.acute hypertension: </a:t>
            </a:r>
            <a:r>
              <a:rPr kumimoji="0" lang="en-US" sz="2400" i="0" u="none" strike="noStrike" cap="none" normalizeH="0" baseline="0" dirty="0">
                <a:ln>
                  <a:noFill/>
                </a:ln>
                <a:solidFill>
                  <a:srgbClr val="000000"/>
                </a:solidFill>
                <a:effectLst/>
                <a:latin typeface="Tw Cen MT Condensed" panose="020B0606020104020203" pitchFamily="34" charset="0"/>
                <a:ea typeface="Calibri" pitchFamily="34" charset="0"/>
                <a:cs typeface="Times New Roman" pitchFamily="18" charset="0"/>
              </a:rPr>
              <a:t>many patients with intracerebral Hg ,has no history of chronic HT.,and lack such sings of hypertensive end-organ disease as LVH,retinopathy or nephropathy. It has been therefore suggested that a sudden elevation of  Bd. pressure may cause intracerebral Hg.</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i="0" u="none" strike="noStrike" cap="none" normalizeH="0" baseline="0" dirty="0">
                <a:ln>
                  <a:noFill/>
                </a:ln>
                <a:solidFill>
                  <a:srgbClr val="000000"/>
                </a:solidFill>
                <a:effectLst/>
                <a:latin typeface="Tw Cen MT Condensed" panose="020B0606020104020203" pitchFamily="34" charset="0"/>
                <a:ea typeface="Calibri" pitchFamily="34" charset="0"/>
                <a:cs typeface="Times New Roman" pitchFamily="18" charset="0"/>
              </a:rPr>
              <a:t>Acute elevation of Bd. may also precipitate Hg. in chronically hypertensive patients with Charcot-Bouchard aneurysms.</a:t>
            </a:r>
            <a:endParaRPr kumimoji="0" lang="en-US" sz="2400" i="0" u="none" strike="noStrike" cap="none" normalizeH="0" baseline="0" dirty="0">
              <a:ln>
                <a:noFill/>
              </a:ln>
              <a:solidFill>
                <a:schemeClr val="tx1"/>
              </a:solidFill>
              <a:effectLst/>
              <a:latin typeface="Tw Cen MT Condensed" panose="020B0606020104020203" pitchFamily="34" charset="0"/>
              <a:cs typeface="Times New Roman" pitchFamily="18" charset="0"/>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686800" cy="5181600"/>
          </a:xfrm>
        </p:spPr>
        <p:txBody>
          <a:bodyPr>
            <a:normAutofit/>
          </a:bodyPr>
          <a:lstStyle/>
          <a:p>
            <a:pPr marL="514350" indent="-514350" algn="just">
              <a:buFont typeface="+mj-lt"/>
              <a:buAutoNum type="alphaUcPeriod"/>
            </a:pPr>
            <a:r>
              <a:rPr lang="en-US" sz="2400" b="1" i="1" dirty="0">
                <a:solidFill>
                  <a:srgbClr val="00B050"/>
                </a:solidFill>
                <a:latin typeface="Tw Cen MT Condensed" panose="020B0606020104020203" pitchFamily="34" charset="0"/>
                <a:cs typeface="Times New Roman" pitchFamily="18" charset="0"/>
              </a:rPr>
              <a:t>Trauma</a:t>
            </a:r>
            <a:r>
              <a:rPr lang="en-US" sz="2400" dirty="0">
                <a:latin typeface="Tw Cen MT Condensed" panose="020B0606020104020203" pitchFamily="34" charset="0"/>
                <a:cs typeface="Times New Roman" pitchFamily="18" charset="0"/>
              </a:rPr>
              <a:t> :Usually closed-head trauma. Most common  locations are frontal and temporal poles .</a:t>
            </a:r>
          </a:p>
          <a:p>
            <a:pPr marL="514350" indent="-514350" algn="just">
              <a:buFont typeface="+mj-lt"/>
              <a:buAutoNum type="alphaUcPeriod"/>
            </a:pPr>
            <a:endParaRPr lang="en-US" sz="2400" dirty="0">
              <a:latin typeface="Tw Cen MT Condensed" panose="020B0606020104020203" pitchFamily="34" charset="0"/>
              <a:cs typeface="Times New Roman" pitchFamily="18" charset="0"/>
            </a:endParaRPr>
          </a:p>
          <a:p>
            <a:pPr marL="514350" indent="-514350" algn="just">
              <a:buFont typeface="+mj-lt"/>
              <a:buAutoNum type="alphaUcPeriod"/>
            </a:pPr>
            <a:r>
              <a:rPr lang="en-US" sz="2400" b="1" i="1" dirty="0">
                <a:solidFill>
                  <a:srgbClr val="00B050"/>
                </a:solidFill>
                <a:latin typeface="Tw Cen MT Condensed" panose="020B0606020104020203" pitchFamily="34" charset="0"/>
                <a:cs typeface="Times New Roman" pitchFamily="18" charset="0"/>
              </a:rPr>
              <a:t>Vascular Malformations </a:t>
            </a:r>
            <a:r>
              <a:rPr lang="en-US" sz="2400" dirty="0">
                <a:latin typeface="Tw Cen MT Condensed" panose="020B0606020104020203" pitchFamily="34" charset="0"/>
                <a:cs typeface="Times New Roman" pitchFamily="18" charset="0"/>
              </a:rPr>
              <a:t>: Can be divided into </a:t>
            </a:r>
            <a:r>
              <a:rPr lang="en-US" sz="2400" i="1" dirty="0">
                <a:solidFill>
                  <a:srgbClr val="C00000"/>
                </a:solidFill>
                <a:latin typeface="Tw Cen MT Condensed" panose="020B0606020104020203" pitchFamily="34" charset="0"/>
                <a:cs typeface="Times New Roman" pitchFamily="18" charset="0"/>
              </a:rPr>
              <a:t>arteriovenous  malformations </a:t>
            </a:r>
            <a:r>
              <a:rPr lang="en-US" sz="2400" dirty="0">
                <a:solidFill>
                  <a:srgbClr val="C00000"/>
                </a:solidFill>
                <a:latin typeface="Tw Cen MT Condensed" panose="020B0606020104020203" pitchFamily="34" charset="0"/>
                <a:cs typeface="Times New Roman" pitchFamily="18" charset="0"/>
              </a:rPr>
              <a:t>(AVMs) </a:t>
            </a:r>
            <a:r>
              <a:rPr lang="en-US" sz="2400" dirty="0">
                <a:latin typeface="Tw Cen MT Condensed" panose="020B0606020104020203" pitchFamily="34" charset="0"/>
                <a:cs typeface="Times New Roman" pitchFamily="18" charset="0"/>
              </a:rPr>
              <a:t>and </a:t>
            </a:r>
            <a:r>
              <a:rPr lang="en-US" sz="2400" i="1" dirty="0">
                <a:solidFill>
                  <a:srgbClr val="C00000"/>
                </a:solidFill>
                <a:latin typeface="Tw Cen MT Condensed" panose="020B0606020104020203" pitchFamily="34" charset="0"/>
                <a:cs typeface="Times New Roman" pitchFamily="18" charset="0"/>
              </a:rPr>
              <a:t>aneurysms</a:t>
            </a:r>
            <a:r>
              <a:rPr lang="en-US" sz="2400" dirty="0">
                <a:latin typeface="Tw Cen MT Condensed" panose="020B0606020104020203" pitchFamily="34" charset="0"/>
                <a:cs typeface="Times New Roman" pitchFamily="18" charset="0"/>
              </a:rPr>
              <a:t> ;bleeding from AVMs which are located within  the brain parenchyma ,typically causes intracerebral Hg ,whereas bleeding from aneurysms ,which are situated on the surface vessels ,produce  subarachnoid Hg.However blood from AVMs can extend into the subarachnoid space ,and aneurysms in some locations can bleed into the brain itself.</a:t>
            </a:r>
          </a:p>
          <a:p>
            <a:pPr marL="514350" indent="-514350" algn="just">
              <a:buFont typeface="+mj-lt"/>
              <a:buAutoNum type="alphaUcPeriod"/>
            </a:pPr>
            <a:endParaRPr lang="en-US" sz="2400" dirty="0">
              <a:latin typeface="Tw Cen MT Condensed" panose="020B0606020104020203" pitchFamily="34" charset="0"/>
              <a:cs typeface="Times New Roman" pitchFamily="18" charset="0"/>
            </a:endParaRPr>
          </a:p>
          <a:p>
            <a:pPr marL="514350" indent="-514350" algn="just">
              <a:buFont typeface="+mj-lt"/>
              <a:buAutoNum type="alphaUcPeriod"/>
            </a:pPr>
            <a:r>
              <a:rPr lang="en-US" sz="2400" b="1" i="1" dirty="0">
                <a:solidFill>
                  <a:srgbClr val="00B050"/>
                </a:solidFill>
                <a:latin typeface="Tw Cen MT Condensed" panose="020B0606020104020203" pitchFamily="34" charset="0"/>
                <a:cs typeface="Times New Roman" pitchFamily="18" charset="0"/>
              </a:rPr>
              <a:t>Hemorrhage into cerebral infarcts: </a:t>
            </a:r>
            <a:r>
              <a:rPr lang="en-US" sz="2400" dirty="0">
                <a:latin typeface="Tw Cen MT Condensed" panose="020B0606020104020203" pitchFamily="34" charset="0"/>
                <a:cs typeface="Times New Roman" pitchFamily="18" charset="0"/>
              </a:rPr>
              <a:t>Some cases of cerebral infarction ,especially when embolic in origin ,are accompanied by Hg into the infarct.</a:t>
            </a:r>
          </a:p>
          <a:p>
            <a:pPr marL="0" indent="0" algn="just">
              <a:buNone/>
            </a:pPr>
            <a:endParaRPr lang="en-US" sz="2400" dirty="0">
              <a:latin typeface="Tw Cen MT Condensed" panose="020B0606020104020203" pitchFamily="34" charset="0"/>
              <a:cs typeface="Times New Roman" pitchFamily="18" charset="0"/>
            </a:endParaRPr>
          </a:p>
        </p:txBody>
      </p:sp>
      <p:sp>
        <p:nvSpPr>
          <p:cNvPr id="2" name="Title 1"/>
          <p:cNvSpPr>
            <a:spLocks noGrp="1"/>
          </p:cNvSpPr>
          <p:nvPr>
            <p:ph type="title"/>
          </p:nvPr>
        </p:nvSpPr>
        <p:spPr>
          <a:xfrm>
            <a:off x="0" y="0"/>
            <a:ext cx="8458200" cy="914400"/>
          </a:xfrm>
        </p:spPr>
        <p:txBody>
          <a:bodyPr>
            <a:normAutofit/>
          </a:bodyPr>
          <a:lstStyle/>
          <a:p>
            <a:r>
              <a:rPr lang="en-US" sz="3200" dirty="0">
                <a:solidFill>
                  <a:srgbClr val="000066"/>
                </a:solidFill>
                <a:latin typeface="Tw Cen MT Condensed" panose="020B0606020104020203" pitchFamily="34" charset="0"/>
                <a:cs typeface="Angsana New" pitchFamily="18" charset="-34"/>
              </a:rPr>
              <a:t>Other Causes Of Intracerebral Hemorrhage</a:t>
            </a:r>
          </a:p>
        </p:txBody>
      </p:sp>
    </p:spTree>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473891"/>
          </a:xfrm>
        </p:spPr>
        <p:txBody>
          <a:bodyPr>
            <a:normAutofit/>
          </a:bodyPr>
          <a:lstStyle/>
          <a:p>
            <a:pPr marL="514350" indent="-514350" algn="just">
              <a:buFont typeface="+mj-lt"/>
              <a:buAutoNum type="alphaUcPeriod" startAt="4"/>
            </a:pPr>
            <a:r>
              <a:rPr lang="en-US" sz="2400" b="1" i="1" dirty="0">
                <a:solidFill>
                  <a:srgbClr val="00B050"/>
                </a:solidFill>
                <a:latin typeface="Tw Cen MT Condensed" panose="020B0606020104020203" pitchFamily="34" charset="0"/>
                <a:cs typeface="Times New Roman" pitchFamily="18" charset="0"/>
              </a:rPr>
              <a:t>Amphetamine or Cocaine Abuse : </a:t>
            </a:r>
            <a:r>
              <a:rPr lang="en-US" sz="2400" dirty="0">
                <a:latin typeface="Tw Cen MT Condensed" panose="020B0606020104020203" pitchFamily="34" charset="0"/>
                <a:cs typeface="Times New Roman" pitchFamily="18" charset="0"/>
              </a:rPr>
              <a:t>Typically occurs within minute to hours after the drug is administered .Most such </a:t>
            </a:r>
            <a:r>
              <a:rPr lang="en-US" sz="2400" dirty="0" err="1">
                <a:latin typeface="Tw Cen MT Condensed" panose="020B0606020104020203" pitchFamily="34" charset="0"/>
                <a:cs typeface="Times New Roman" pitchFamily="18" charset="0"/>
              </a:rPr>
              <a:t>Hgs</a:t>
            </a:r>
            <a:r>
              <a:rPr lang="en-US" sz="2400" dirty="0">
                <a:latin typeface="Tw Cen MT Condensed" panose="020B0606020104020203" pitchFamily="34" charset="0"/>
                <a:cs typeface="Times New Roman" pitchFamily="18" charset="0"/>
              </a:rPr>
              <a:t> are located in the subcortical white matter and may be related to either acute elevation of blood pressure or drug induced arteritis.</a:t>
            </a:r>
            <a:endParaRPr lang="en-US" sz="2400" b="1" i="1" dirty="0">
              <a:solidFill>
                <a:srgbClr val="00B050"/>
              </a:solidFill>
              <a:latin typeface="Tw Cen MT Condensed" panose="020B0606020104020203" pitchFamily="34" charset="0"/>
              <a:cs typeface="Times New Roman" pitchFamily="18" charset="0"/>
            </a:endParaRPr>
          </a:p>
          <a:p>
            <a:pPr marL="514350" indent="-514350" algn="just">
              <a:buAutoNum type="alphaUcPeriod" startAt="5"/>
            </a:pPr>
            <a:endParaRPr lang="en-US" sz="2400" b="1" i="1" dirty="0">
              <a:solidFill>
                <a:srgbClr val="00B050"/>
              </a:solidFill>
              <a:latin typeface="Tw Cen MT Condensed" panose="020B0606020104020203" pitchFamily="34" charset="0"/>
              <a:cs typeface="Times New Roman" pitchFamily="18" charset="0"/>
            </a:endParaRPr>
          </a:p>
          <a:p>
            <a:pPr marL="514350" indent="-514350" algn="just">
              <a:buAutoNum type="alphaUcPeriod" startAt="5"/>
            </a:pPr>
            <a:r>
              <a:rPr lang="en-US" sz="2400" b="1" i="1" dirty="0">
                <a:solidFill>
                  <a:srgbClr val="00B050"/>
                </a:solidFill>
                <a:latin typeface="Tw Cen MT Condensed" panose="020B0606020104020203" pitchFamily="34" charset="0"/>
                <a:cs typeface="Times New Roman" pitchFamily="18" charset="0"/>
              </a:rPr>
              <a:t>Hemorrhage into Tumors: </a:t>
            </a:r>
            <a:r>
              <a:rPr lang="en-US" sz="2400" dirty="0">
                <a:latin typeface="Tw Cen MT Condensed" panose="020B0606020104020203" pitchFamily="34" charset="0"/>
                <a:cs typeface="Times New Roman" pitchFamily="18" charset="0"/>
              </a:rPr>
              <a:t>Primary or metastatic brain tumors is an occasional cause of intracerebral Hg .</a:t>
            </a:r>
          </a:p>
          <a:p>
            <a:pPr marL="514350" indent="-514350" algn="just">
              <a:buAutoNum type="alphaUcPeriod" startAt="5"/>
            </a:pPr>
            <a:endParaRPr lang="en-US" sz="2400" dirty="0">
              <a:latin typeface="Tw Cen MT Condensed" panose="020B0606020104020203" pitchFamily="34" charset="0"/>
              <a:cs typeface="Times New Roman" pitchFamily="18" charset="0"/>
            </a:endParaRPr>
          </a:p>
          <a:p>
            <a:pPr marL="514350" indent="-514350" algn="just">
              <a:buAutoNum type="alphaUcPeriod" startAt="6"/>
            </a:pPr>
            <a:r>
              <a:rPr lang="en-US" sz="2400" b="1" i="1" dirty="0">
                <a:solidFill>
                  <a:srgbClr val="00B050"/>
                </a:solidFill>
                <a:latin typeface="Tw Cen MT Condensed" panose="020B0606020104020203" pitchFamily="34" charset="0"/>
                <a:cs typeface="Times New Roman" pitchFamily="18" charset="0"/>
              </a:rPr>
              <a:t>Anticoagulation: </a:t>
            </a:r>
            <a:r>
              <a:rPr lang="en-US" sz="2400" dirty="0">
                <a:latin typeface="Tw Cen MT Condensed" panose="020B0606020104020203" pitchFamily="34" charset="0"/>
                <a:cs typeface="Times New Roman" pitchFamily="18" charset="0"/>
              </a:rPr>
              <a:t>Patients receiving heparin or warfarin are at increased risk for developing  intracerebral hemorrhage.</a:t>
            </a:r>
          </a:p>
          <a:p>
            <a:pPr marL="514350" indent="-514350" algn="just">
              <a:buAutoNum type="alphaUcPeriod" startAt="6"/>
            </a:pPr>
            <a:endParaRPr lang="en-US" sz="2400" dirty="0">
              <a:latin typeface="Tw Cen MT Condensed" panose="020B0606020104020203" pitchFamily="34" charset="0"/>
              <a:cs typeface="Times New Roman" pitchFamily="18" charset="0"/>
            </a:endParaRPr>
          </a:p>
          <a:p>
            <a:pPr marL="514350" indent="-514350" algn="just">
              <a:buAutoNum type="alphaUcPeriod" startAt="6"/>
            </a:pPr>
            <a:r>
              <a:rPr lang="en-US" sz="2400" b="1" i="1" dirty="0">
                <a:solidFill>
                  <a:srgbClr val="00B050"/>
                </a:solidFill>
                <a:latin typeface="Tw Cen MT Condensed" panose="020B0606020104020203" pitchFamily="34" charset="0"/>
                <a:cs typeface="Times New Roman" pitchFamily="18" charset="0"/>
              </a:rPr>
              <a:t>Coagulopathy: </a:t>
            </a:r>
            <a:r>
              <a:rPr lang="en-US" sz="2400" dirty="0">
                <a:latin typeface="Tw Cen MT Condensed" panose="020B0606020104020203" pitchFamily="34" charset="0"/>
                <a:cs typeface="Times New Roman" pitchFamily="18" charset="0"/>
              </a:rPr>
              <a:t>Intracerebral Hg is a complication of both clotting factors and platelets disorders, such as hemophilia and ITP.</a:t>
            </a:r>
          </a:p>
          <a:p>
            <a:pPr marL="514350" indent="-514350" algn="just">
              <a:buAutoNum type="alphaUcPeriod" startAt="6"/>
            </a:pPr>
            <a:endParaRPr lang="en-US" sz="2400" b="1" i="1" dirty="0">
              <a:solidFill>
                <a:srgbClr val="00B050"/>
              </a:solidFill>
              <a:latin typeface="Tw Cen MT Condensed" panose="020B0606020104020203" pitchFamily="34" charset="0"/>
              <a:cs typeface="Times New Roman" pitchFamily="18" charset="0"/>
            </a:endParaRPr>
          </a:p>
          <a:p>
            <a:pPr marL="514350" indent="-514350">
              <a:buNone/>
            </a:pPr>
            <a:endParaRPr lang="en-US" sz="2400" dirty="0">
              <a:latin typeface="Tw Cen MT Condensed" panose="020B0606020104020203" pitchFamily="34" charset="0"/>
            </a:endParaRP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57916"/>
          </a:xfrm>
        </p:spPr>
        <p:txBody>
          <a:bodyPr>
            <a:noAutofit/>
          </a:bodyPr>
          <a:lstStyle/>
          <a:p>
            <a:pPr algn="just">
              <a:buNone/>
            </a:pPr>
            <a:r>
              <a:rPr lang="en-US" sz="2400" b="1" dirty="0">
                <a:solidFill>
                  <a:srgbClr val="092EA3"/>
                </a:solidFill>
                <a:latin typeface="Tw Cen MT Condensed" pitchFamily="34" charset="0"/>
                <a:cs typeface="Times New Roman" pitchFamily="18" charset="0"/>
              </a:rPr>
              <a:t>Clinical features</a:t>
            </a:r>
          </a:p>
          <a:p>
            <a:pPr algn="just"/>
            <a:r>
              <a:rPr lang="en-US" sz="2400" dirty="0" err="1">
                <a:latin typeface="Tw Cen MT Condensed" pitchFamily="34" charset="0"/>
                <a:cs typeface="Times New Roman" pitchFamily="18" charset="0"/>
              </a:rPr>
              <a:t>intracerebral</a:t>
            </a:r>
            <a:r>
              <a:rPr lang="en-US" sz="2400" dirty="0">
                <a:latin typeface="Tw Cen MT Condensed" pitchFamily="34" charset="0"/>
                <a:cs typeface="Times New Roman" pitchFamily="18" charset="0"/>
              </a:rPr>
              <a:t> Hg occurs without warning mostly when the patient is awake, headache is present in 50% and may be severe and vomiting is common.</a:t>
            </a:r>
          </a:p>
          <a:p>
            <a:pPr algn="just">
              <a:buNone/>
            </a:pPr>
            <a:endParaRPr lang="en-US" sz="2400" dirty="0">
              <a:latin typeface="Tw Cen MT Condensed" pitchFamily="34" charset="0"/>
              <a:cs typeface="Times New Roman" pitchFamily="18" charset="0"/>
            </a:endParaRPr>
          </a:p>
          <a:p>
            <a:pPr algn="just"/>
            <a:r>
              <a:rPr lang="en-US" sz="2400" dirty="0">
                <a:latin typeface="Tw Cen MT Condensed" pitchFamily="34" charset="0"/>
                <a:cs typeface="Times New Roman" pitchFamily="18" charset="0"/>
              </a:rPr>
              <a:t>Bd.pressuer is elevated after the Hg. has occurred. Thus, normal or low Bd.pressure in patient with stroke make the diagnosis of hypertensive Hg unlikely.</a:t>
            </a:r>
          </a:p>
          <a:p>
            <a:pPr algn="just">
              <a:buNone/>
            </a:pPr>
            <a:endParaRPr lang="en-US" sz="2400" dirty="0">
              <a:latin typeface="Tw Cen MT Condensed" pitchFamily="34" charset="0"/>
              <a:cs typeface="Times New Roman" pitchFamily="18" charset="0"/>
            </a:endParaRPr>
          </a:p>
          <a:p>
            <a:r>
              <a:rPr lang="en-GB" sz="2400" dirty="0" err="1">
                <a:solidFill>
                  <a:srgbClr val="FF0000"/>
                </a:solidFill>
                <a:latin typeface="Tw Cen MT Condensed" pitchFamily="34" charset="0"/>
              </a:rPr>
              <a:t>supratentorial</a:t>
            </a:r>
            <a:r>
              <a:rPr lang="en-GB" sz="2400" dirty="0">
                <a:solidFill>
                  <a:srgbClr val="FF0000"/>
                </a:solidFill>
                <a:latin typeface="Tw Cen MT Condensed" pitchFamily="34" charset="0"/>
              </a:rPr>
              <a:t> </a:t>
            </a:r>
            <a:r>
              <a:rPr lang="en-GB" sz="2400" dirty="0" err="1">
                <a:solidFill>
                  <a:srgbClr val="FF0000"/>
                </a:solidFill>
                <a:latin typeface="Tw Cen MT Condensed" pitchFamily="34" charset="0"/>
              </a:rPr>
              <a:t>hemorrhage</a:t>
            </a:r>
            <a:r>
              <a:rPr lang="en-GB" sz="2400" dirty="0">
                <a:solidFill>
                  <a:srgbClr val="FF0000"/>
                </a:solidFill>
                <a:latin typeface="Tw Cen MT Condensed" pitchFamily="34" charset="0"/>
              </a:rPr>
              <a:t> </a:t>
            </a:r>
          </a:p>
          <a:p>
            <a:pPr>
              <a:buNone/>
            </a:pPr>
            <a:r>
              <a:rPr lang="en-GB" sz="2400" dirty="0" err="1">
                <a:latin typeface="Tw Cen MT Condensed" pitchFamily="34" charset="0"/>
              </a:rPr>
              <a:t>Contralateral</a:t>
            </a:r>
            <a:r>
              <a:rPr lang="en-GB" sz="2400" dirty="0">
                <a:latin typeface="Tw Cen MT Condensed" pitchFamily="34" charset="0"/>
              </a:rPr>
              <a:t> </a:t>
            </a:r>
            <a:r>
              <a:rPr lang="en-GB" sz="2400" dirty="0" err="1">
                <a:latin typeface="Tw Cen MT Condensed" pitchFamily="34" charset="0"/>
              </a:rPr>
              <a:t>hemiplegia</a:t>
            </a:r>
            <a:r>
              <a:rPr lang="en-GB" sz="2400" dirty="0">
                <a:latin typeface="Tw Cen MT Condensed" pitchFamily="34" charset="0"/>
              </a:rPr>
              <a:t>, </a:t>
            </a:r>
            <a:r>
              <a:rPr lang="en-GB" sz="2400" dirty="0" err="1">
                <a:latin typeface="Tw Cen MT Condensed" pitchFamily="34" charset="0"/>
              </a:rPr>
              <a:t>hemisensory</a:t>
            </a:r>
            <a:r>
              <a:rPr lang="en-GB" sz="2400" dirty="0">
                <a:latin typeface="Tw Cen MT Condensed" pitchFamily="34" charset="0"/>
              </a:rPr>
              <a:t> loss, aphasia, neglect, gaze abnormalities, and </a:t>
            </a:r>
            <a:r>
              <a:rPr lang="en-GB" sz="2400" dirty="0" err="1">
                <a:latin typeface="Tw Cen MT Condensed" pitchFamily="34" charset="0"/>
              </a:rPr>
              <a:t>hemianopia</a:t>
            </a:r>
            <a:r>
              <a:rPr lang="en-GB" sz="2400" dirty="0">
                <a:latin typeface="Tw Cen MT Condensed" pitchFamily="34" charset="0"/>
              </a:rPr>
              <a:t>.</a:t>
            </a:r>
            <a:endParaRPr lang="en-US" sz="2400" dirty="0">
              <a:latin typeface="Tw Cen MT Condensed" pitchFamily="34" charset="0"/>
            </a:endParaRPr>
          </a:p>
          <a:p>
            <a:r>
              <a:rPr lang="en-GB" sz="2400" dirty="0" err="1">
                <a:solidFill>
                  <a:srgbClr val="FF0000"/>
                </a:solidFill>
                <a:latin typeface="Tw Cen MT Condensed" pitchFamily="34" charset="0"/>
              </a:rPr>
              <a:t>Infratentorial</a:t>
            </a:r>
            <a:r>
              <a:rPr lang="en-GB" sz="2400" dirty="0">
                <a:solidFill>
                  <a:srgbClr val="FF0000"/>
                </a:solidFill>
                <a:latin typeface="Tw Cen MT Condensed" pitchFamily="34" charset="0"/>
              </a:rPr>
              <a:t> </a:t>
            </a:r>
            <a:r>
              <a:rPr lang="en-GB" sz="2400" dirty="0" err="1">
                <a:solidFill>
                  <a:srgbClr val="FF0000"/>
                </a:solidFill>
                <a:latin typeface="Tw Cen MT Condensed" pitchFamily="34" charset="0"/>
              </a:rPr>
              <a:t>hemorrhages</a:t>
            </a:r>
            <a:r>
              <a:rPr lang="en-GB" sz="2400" dirty="0">
                <a:solidFill>
                  <a:srgbClr val="FF0000"/>
                </a:solidFill>
                <a:latin typeface="Tw Cen MT Condensed" pitchFamily="34" charset="0"/>
              </a:rPr>
              <a:t> manifest</a:t>
            </a:r>
          </a:p>
          <a:p>
            <a:pPr>
              <a:buNone/>
            </a:pPr>
            <a:r>
              <a:rPr lang="en-GB" sz="2400" dirty="0">
                <a:latin typeface="Tw Cen MT Condensed" pitchFamily="34" charset="0"/>
              </a:rPr>
              <a:t>cranial nerve abnormalities, ataxia, nystagmus, cerebellar signs.</a:t>
            </a:r>
          </a:p>
          <a:p>
            <a:endParaRPr lang="en-GB" sz="2400" dirty="0">
              <a:latin typeface="Tw Cen MT Condensed" pitchFamily="34" charset="0"/>
            </a:endParaRPr>
          </a:p>
          <a:p>
            <a:r>
              <a:rPr lang="en-GB" sz="2400" dirty="0">
                <a:latin typeface="Tw Cen MT Condensed" pitchFamily="34" charset="0"/>
              </a:rPr>
              <a:t>Approximately 10% of patients with ICH in the lobar areas also experience seizures at onset or in the first 24 hours after symptom onset. </a:t>
            </a:r>
          </a:p>
          <a:p>
            <a:pPr>
              <a:buNone/>
            </a:pPr>
            <a:endParaRPr lang="en-GB" sz="2400" dirty="0">
              <a:latin typeface="Tw Cen MT Condensed" pitchFamily="34" charset="0"/>
            </a:endParaRPr>
          </a:p>
          <a:p>
            <a:pPr algn="just">
              <a:buNone/>
            </a:pPr>
            <a:endParaRPr lang="en-US" sz="2400" dirty="0">
              <a:latin typeface="Tw Cen MT Condensed" pitchFamily="34" charset="0"/>
              <a:cs typeface="Times New Roman" pitchFamily="18" charset="0"/>
            </a:endParaRPr>
          </a:p>
        </p:txBody>
      </p:sp>
    </p:spTree>
  </p:cSld>
  <p:clrMapOvr>
    <a:masterClrMapping/>
  </p:clrMapOvr>
  <p:transition>
    <p:diamon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28600"/>
            <a:ext cx="9144000" cy="6096000"/>
          </a:xfrm>
        </p:spPr>
        <p:txBody>
          <a:bodyPr>
            <a:normAutofit/>
          </a:bodyPr>
          <a:lstStyle/>
          <a:p>
            <a:pPr marL="109728" indent="0">
              <a:buNone/>
            </a:pPr>
            <a:r>
              <a:rPr lang="en-US" b="1" i="1" dirty="0">
                <a:solidFill>
                  <a:srgbClr val="002060"/>
                </a:solidFill>
                <a:latin typeface="Tw Cen MT Condensed" panose="020B0606020104020203" pitchFamily="34" charset="0"/>
              </a:rPr>
              <a:t>Predilection sites for </a:t>
            </a:r>
            <a:r>
              <a:rPr lang="en-US" b="1" i="1" dirty="0" err="1">
                <a:solidFill>
                  <a:srgbClr val="002060"/>
                </a:solidFill>
                <a:latin typeface="Tw Cen MT Condensed" panose="020B0606020104020203" pitchFamily="34" charset="0"/>
              </a:rPr>
              <a:t>intracerebral</a:t>
            </a:r>
            <a:r>
              <a:rPr lang="en-US" b="1" i="1" dirty="0">
                <a:solidFill>
                  <a:srgbClr val="002060"/>
                </a:solidFill>
                <a:latin typeface="Tw Cen MT Condensed" panose="020B0606020104020203" pitchFamily="34" charset="0"/>
              </a:rPr>
              <a:t> hemorrhage include the following:</a:t>
            </a:r>
          </a:p>
          <a:p>
            <a:pPr marL="109728" indent="0">
              <a:buNone/>
            </a:pPr>
            <a:endParaRPr lang="en-US" b="1" i="1" dirty="0">
              <a:solidFill>
                <a:srgbClr val="002060"/>
              </a:solidFill>
              <a:latin typeface="Tw Cen MT Condensed" panose="020B0606020104020203" pitchFamily="34" charset="0"/>
            </a:endParaRPr>
          </a:p>
          <a:p>
            <a:pPr>
              <a:buFont typeface="Wingdings" panose="05000000000000000000" pitchFamily="2" charset="2"/>
              <a:buChar char="Ø"/>
            </a:pPr>
            <a:r>
              <a:rPr lang="en-US" dirty="0">
                <a:latin typeface="Tw Cen MT Condensed" panose="020B0606020104020203" pitchFamily="34" charset="0"/>
              </a:rPr>
              <a:t>basal ganglia  </a:t>
            </a:r>
            <a:r>
              <a:rPr lang="en-US" dirty="0">
                <a:solidFill>
                  <a:srgbClr val="C00000"/>
                </a:solidFill>
                <a:latin typeface="Tw Cen MT Condensed" panose="020B0606020104020203" pitchFamily="34" charset="0"/>
              </a:rPr>
              <a:t>(40-50%),                       </a:t>
            </a:r>
          </a:p>
          <a:p>
            <a:pPr>
              <a:buFont typeface="Wingdings" panose="05000000000000000000" pitchFamily="2" charset="2"/>
              <a:buChar char="Ø"/>
            </a:pPr>
            <a:r>
              <a:rPr lang="en-US" dirty="0">
                <a:latin typeface="Tw Cen MT Condensed" panose="020B0606020104020203" pitchFamily="34" charset="0"/>
              </a:rPr>
              <a:t>lobar regions  </a:t>
            </a:r>
            <a:r>
              <a:rPr lang="en-US" dirty="0">
                <a:solidFill>
                  <a:srgbClr val="C00000"/>
                </a:solidFill>
                <a:latin typeface="Tw Cen MT Condensed" panose="020B0606020104020203" pitchFamily="34" charset="0"/>
              </a:rPr>
              <a:t>(20-50%),</a:t>
            </a:r>
          </a:p>
          <a:p>
            <a:pPr>
              <a:buFont typeface="Wingdings" panose="05000000000000000000" pitchFamily="2" charset="2"/>
              <a:buChar char="Ø"/>
            </a:pPr>
            <a:r>
              <a:rPr lang="en-US" dirty="0">
                <a:latin typeface="Tw Cen MT Condensed" panose="020B0606020104020203" pitchFamily="34" charset="0"/>
              </a:rPr>
              <a:t>thalamus </a:t>
            </a:r>
            <a:r>
              <a:rPr lang="en-US" dirty="0">
                <a:solidFill>
                  <a:srgbClr val="C00000"/>
                </a:solidFill>
                <a:latin typeface="Tw Cen MT Condensed" panose="020B0606020104020203" pitchFamily="34" charset="0"/>
              </a:rPr>
              <a:t>(10-15%),</a:t>
            </a:r>
          </a:p>
          <a:p>
            <a:pPr>
              <a:buFont typeface="Wingdings" panose="05000000000000000000" pitchFamily="2" charset="2"/>
              <a:buChar char="Ø"/>
            </a:pPr>
            <a:r>
              <a:rPr lang="en-US" dirty="0">
                <a:latin typeface="Tw Cen MT Condensed" panose="020B0606020104020203" pitchFamily="34" charset="0"/>
              </a:rPr>
              <a:t> pons  </a:t>
            </a:r>
            <a:r>
              <a:rPr lang="en-US" dirty="0">
                <a:solidFill>
                  <a:srgbClr val="C00000"/>
                </a:solidFill>
                <a:latin typeface="Tw Cen MT Condensed" panose="020B0606020104020203" pitchFamily="34" charset="0"/>
              </a:rPr>
              <a:t>(5-12%),</a:t>
            </a:r>
          </a:p>
          <a:p>
            <a:pPr>
              <a:buFont typeface="Wingdings" panose="05000000000000000000" pitchFamily="2" charset="2"/>
              <a:buChar char="Ø"/>
            </a:pPr>
            <a:r>
              <a:rPr lang="en-US" dirty="0">
                <a:solidFill>
                  <a:srgbClr val="C00000"/>
                </a:solidFill>
                <a:latin typeface="Tw Cen MT Condensed" panose="020B0606020104020203" pitchFamily="34" charset="0"/>
              </a:rPr>
              <a:t> </a:t>
            </a:r>
            <a:r>
              <a:rPr lang="en-US" dirty="0">
                <a:latin typeface="Tw Cen MT Condensed" panose="020B0606020104020203" pitchFamily="34" charset="0"/>
              </a:rPr>
              <a:t>cerebellum  </a:t>
            </a:r>
            <a:r>
              <a:rPr lang="en-US" dirty="0">
                <a:solidFill>
                  <a:srgbClr val="C00000"/>
                </a:solidFill>
                <a:latin typeface="Tw Cen MT Condensed" panose="020B0606020104020203" pitchFamily="34" charset="0"/>
              </a:rPr>
              <a:t>(5-10%), </a:t>
            </a:r>
          </a:p>
          <a:p>
            <a:pPr>
              <a:buFont typeface="Wingdings" panose="05000000000000000000" pitchFamily="2" charset="2"/>
              <a:buChar char="Ø"/>
            </a:pPr>
            <a:r>
              <a:rPr lang="en-US" dirty="0">
                <a:latin typeface="Tw Cen MT Condensed" panose="020B0606020104020203" pitchFamily="34" charset="0"/>
              </a:rPr>
              <a:t>other brainstem sites  </a:t>
            </a:r>
            <a:r>
              <a:rPr lang="en-US" dirty="0">
                <a:solidFill>
                  <a:srgbClr val="C00000"/>
                </a:solidFill>
                <a:latin typeface="Tw Cen MT Condensed" panose="020B0606020104020203" pitchFamily="34" charset="0"/>
              </a:rPr>
              <a:t>(1-5%).</a:t>
            </a:r>
          </a:p>
          <a:p>
            <a:pPr marL="109728" indent="0">
              <a:buNone/>
            </a:pPr>
            <a:endParaRPr lang="en-US" dirty="0">
              <a:solidFill>
                <a:srgbClr val="C00000"/>
              </a:solidFill>
              <a:latin typeface="Tw Cen MT Condensed" panose="020B0606020104020203" pitchFamily="34" charset="0"/>
            </a:endParaRPr>
          </a:p>
          <a:p>
            <a:pPr marL="109728" indent="0">
              <a:buNone/>
            </a:pPr>
            <a:r>
              <a:rPr lang="en-US" b="1" i="1" dirty="0" err="1">
                <a:solidFill>
                  <a:schemeClr val="accent2"/>
                </a:solidFill>
                <a:latin typeface="Tw Cen MT Condensed" panose="020B0606020104020203" pitchFamily="34" charset="0"/>
              </a:rPr>
              <a:t>Intraventricular</a:t>
            </a:r>
            <a:r>
              <a:rPr lang="en-US" b="1" i="1" dirty="0">
                <a:solidFill>
                  <a:schemeClr val="accent2"/>
                </a:solidFill>
                <a:latin typeface="Tw Cen MT Condensed" panose="020B0606020104020203" pitchFamily="34" charset="0"/>
              </a:rPr>
              <a:t> hemorrhage </a:t>
            </a:r>
            <a:r>
              <a:rPr lang="en-US" dirty="0">
                <a:latin typeface="Tw Cen MT Condensed" panose="020B0606020104020203" pitchFamily="34" charset="0"/>
              </a:rPr>
              <a:t>occurs in </a:t>
            </a:r>
            <a:r>
              <a:rPr lang="en-US" dirty="0">
                <a:solidFill>
                  <a:srgbClr val="0070C0"/>
                </a:solidFill>
                <a:latin typeface="Tw Cen MT Condensed" panose="020B0606020104020203" pitchFamily="34" charset="0"/>
              </a:rPr>
              <a:t>one third </a:t>
            </a:r>
            <a:r>
              <a:rPr lang="en-US" dirty="0">
                <a:latin typeface="Tw Cen MT Condensed" panose="020B0606020104020203" pitchFamily="34" charset="0"/>
              </a:rPr>
              <a:t>of </a:t>
            </a:r>
            <a:r>
              <a:rPr lang="en-US" dirty="0" err="1">
                <a:latin typeface="Tw Cen MT Condensed" panose="020B0606020104020203" pitchFamily="34" charset="0"/>
              </a:rPr>
              <a:t>intracerebral</a:t>
            </a:r>
            <a:r>
              <a:rPr lang="en-US" dirty="0">
                <a:latin typeface="Tw Cen MT Condensed" panose="020B0606020104020203" pitchFamily="34" charset="0"/>
              </a:rPr>
              <a:t> hemorrhage cases from </a:t>
            </a:r>
            <a:r>
              <a:rPr lang="en-US" dirty="0">
                <a:solidFill>
                  <a:srgbClr val="0070C0"/>
                </a:solidFill>
                <a:latin typeface="Tw Cen MT Condensed" panose="020B0606020104020203" pitchFamily="34" charset="0"/>
              </a:rPr>
              <a:t>extension of thalamic ganglionic</a:t>
            </a:r>
            <a:r>
              <a:rPr lang="en-US" dirty="0">
                <a:latin typeface="Tw Cen MT Condensed" panose="020B0606020104020203" pitchFamily="34" charset="0"/>
              </a:rPr>
              <a:t> bleeding into the ventricular space. </a:t>
            </a:r>
            <a:r>
              <a:rPr lang="en-US" b="1" i="1" dirty="0">
                <a:solidFill>
                  <a:srgbClr val="C00000"/>
                </a:solidFill>
                <a:latin typeface="Tw Cen MT Condensed" panose="020B0606020104020203" pitchFamily="34" charset="0"/>
              </a:rPr>
              <a:t>Isolated </a:t>
            </a:r>
            <a:r>
              <a:rPr lang="en-US" b="1" i="1" dirty="0" err="1">
                <a:solidFill>
                  <a:srgbClr val="C00000"/>
                </a:solidFill>
                <a:latin typeface="Tw Cen MT Condensed" panose="020B0606020104020203" pitchFamily="34" charset="0"/>
              </a:rPr>
              <a:t>intraventricular</a:t>
            </a:r>
            <a:r>
              <a:rPr lang="en-US" b="1" i="1" dirty="0">
                <a:solidFill>
                  <a:srgbClr val="C00000"/>
                </a:solidFill>
                <a:latin typeface="Tw Cen MT Condensed" panose="020B0606020104020203" pitchFamily="34" charset="0"/>
              </a:rPr>
              <a:t> hemorrhage </a:t>
            </a:r>
            <a:r>
              <a:rPr lang="en-US" dirty="0">
                <a:latin typeface="Tw Cen MT Condensed" panose="020B0606020104020203" pitchFamily="34" charset="0"/>
              </a:rPr>
              <a:t>frequently arise from </a:t>
            </a:r>
            <a:r>
              <a:rPr lang="en-US" dirty="0" err="1">
                <a:latin typeface="Tw Cen MT Condensed" panose="020B0606020104020203" pitchFamily="34" charset="0"/>
              </a:rPr>
              <a:t>subependymal</a:t>
            </a:r>
            <a:r>
              <a:rPr lang="en-US" dirty="0">
                <a:latin typeface="Tw Cen MT Condensed" panose="020B0606020104020203" pitchFamily="34" charset="0"/>
              </a:rPr>
              <a:t> structures including the AVMs, and cavernous </a:t>
            </a:r>
            <a:r>
              <a:rPr lang="en-US" dirty="0" err="1">
                <a:latin typeface="Tw Cen MT Condensed" panose="020B0606020104020203" pitchFamily="34" charset="0"/>
              </a:rPr>
              <a:t>angiomas</a:t>
            </a:r>
            <a:r>
              <a:rPr lang="en-US" dirty="0">
                <a:latin typeface="Tw Cen MT Condensed" panose="020B0606020104020203" pitchFamily="34" charset="0"/>
              </a:rPr>
              <a:t>.</a:t>
            </a:r>
          </a:p>
          <a:p>
            <a:pPr>
              <a:buFont typeface="Wingdings" panose="05000000000000000000" pitchFamily="2" charset="2"/>
              <a:buChar char="Ø"/>
            </a:pPr>
            <a:endParaRPr lang="en-US" dirty="0">
              <a:solidFill>
                <a:srgbClr val="C00000"/>
              </a:solidFill>
              <a:latin typeface="Tw Cen MT Condensed" panose="020B0606020104020203" pitchFamily="34" charset="0"/>
            </a:endParaRPr>
          </a:p>
          <a:p>
            <a:endParaRPr lang="ar-IQ" dirty="0">
              <a:latin typeface="Tw Cen MT Condensed" panose="020B0606020104020203" pitchFamily="34" charset="0"/>
            </a:endParaRPr>
          </a:p>
        </p:txBody>
      </p:sp>
    </p:spTree>
    <p:extLst>
      <p:ext uri="{BB962C8B-B14F-4D97-AF65-F5344CB8AC3E}">
        <p14:creationId xmlns:p14="http://schemas.microsoft.com/office/powerpoint/2010/main" val="2744495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Autofit/>
          </a:bodyPr>
          <a:lstStyle/>
          <a:p>
            <a:pPr marL="514350" indent="-514350" algn="just">
              <a:buFont typeface="+mj-lt"/>
              <a:buAutoNum type="arabicParenR"/>
            </a:pPr>
            <a:r>
              <a:rPr lang="en-US" sz="2000" b="1" dirty="0">
                <a:solidFill>
                  <a:srgbClr val="000066"/>
                </a:solidFill>
                <a:latin typeface="Tw Cen MT Condensed" panose="020B0606020104020203" pitchFamily="34" charset="0"/>
                <a:cs typeface="Times New Roman" pitchFamily="18" charset="0"/>
              </a:rPr>
              <a:t>Deep cerebral Hg: </a:t>
            </a:r>
            <a:r>
              <a:rPr lang="en-US" sz="2000" dirty="0">
                <a:latin typeface="Tw Cen MT Condensed" panose="020B0606020104020203" pitchFamily="34" charset="0"/>
                <a:cs typeface="Times New Roman" pitchFamily="18" charset="0"/>
              </a:rPr>
              <a:t>The most common sites of </a:t>
            </a:r>
            <a:r>
              <a:rPr lang="en-US" sz="2000" dirty="0" err="1">
                <a:latin typeface="Tw Cen MT Condensed" panose="020B0606020104020203" pitchFamily="34" charset="0"/>
                <a:cs typeface="Times New Roman" pitchFamily="18" charset="0"/>
              </a:rPr>
              <a:t>intracerebral</a:t>
            </a:r>
            <a:r>
              <a:rPr lang="en-US" sz="2000" dirty="0">
                <a:latin typeface="Tw Cen MT Condensed" panose="020B0606020104020203" pitchFamily="34" charset="0"/>
                <a:cs typeface="Times New Roman" pitchFamily="18" charset="0"/>
              </a:rPr>
              <a:t> Hg are the </a:t>
            </a:r>
            <a:r>
              <a:rPr lang="en-US" sz="2000" i="1" dirty="0">
                <a:solidFill>
                  <a:srgbClr val="C00000"/>
                </a:solidFill>
                <a:latin typeface="Tw Cen MT Condensed" panose="020B0606020104020203" pitchFamily="34" charset="0"/>
                <a:cs typeface="Times New Roman" pitchFamily="18" charset="0"/>
              </a:rPr>
              <a:t>putamen</a:t>
            </a:r>
            <a:r>
              <a:rPr lang="en-US" sz="2000" dirty="0">
                <a:latin typeface="Tw Cen MT Condensed" panose="020B0606020104020203" pitchFamily="34" charset="0"/>
                <a:cs typeface="Times New Roman" pitchFamily="18" charset="0"/>
              </a:rPr>
              <a:t> and the </a:t>
            </a:r>
            <a:r>
              <a:rPr lang="en-US" sz="2000" i="1" dirty="0">
                <a:solidFill>
                  <a:srgbClr val="C00000"/>
                </a:solidFill>
                <a:latin typeface="Tw Cen MT Condensed" panose="020B0606020104020203" pitchFamily="34" charset="0"/>
                <a:cs typeface="Times New Roman" pitchFamily="18" charset="0"/>
              </a:rPr>
              <a:t>thalamus</a:t>
            </a:r>
            <a:r>
              <a:rPr lang="en-US" sz="2000" dirty="0">
                <a:latin typeface="Tw Cen MT Condensed" panose="020B0606020104020203" pitchFamily="34" charset="0"/>
                <a:cs typeface="Times New Roman" pitchFamily="18" charset="0"/>
              </a:rPr>
              <a:t>, which are separated by the </a:t>
            </a:r>
            <a:r>
              <a:rPr lang="en-US" sz="2000" dirty="0">
                <a:solidFill>
                  <a:srgbClr val="00B0F0"/>
                </a:solidFill>
                <a:latin typeface="Tw Cen MT Condensed" panose="020B0606020104020203" pitchFamily="34" charset="0"/>
                <a:cs typeface="Times New Roman" pitchFamily="18" charset="0"/>
              </a:rPr>
              <a:t>posterior limb of the internal capsule</a:t>
            </a:r>
            <a:r>
              <a:rPr lang="en-US" sz="2000" dirty="0">
                <a:latin typeface="Tw Cen MT Condensed" panose="020B0606020104020203" pitchFamily="34" charset="0"/>
                <a:cs typeface="Times New Roman" pitchFamily="18" charset="0"/>
              </a:rPr>
              <a:t>. Pressure on these fibers from lateral(</a:t>
            </a:r>
            <a:r>
              <a:rPr lang="en-US" sz="2000" dirty="0" err="1">
                <a:latin typeface="Tw Cen MT Condensed" panose="020B0606020104020203" pitchFamily="34" charset="0"/>
                <a:cs typeface="Times New Roman" pitchFamily="18" charset="0"/>
              </a:rPr>
              <a:t>putaminal</a:t>
            </a:r>
            <a:r>
              <a:rPr lang="en-US" sz="2000" dirty="0">
                <a:latin typeface="Tw Cen MT Condensed" panose="020B0606020104020203" pitchFamily="34" charset="0"/>
                <a:cs typeface="Times New Roman" pitchFamily="18" charset="0"/>
              </a:rPr>
              <a:t>) or medial(thalamic) hematoma produces; a </a:t>
            </a:r>
            <a:r>
              <a:rPr lang="en-US" sz="2000" dirty="0">
                <a:solidFill>
                  <a:srgbClr val="FF0000"/>
                </a:solidFill>
                <a:latin typeface="Tw Cen MT Condensed" panose="020B0606020104020203" pitchFamily="34" charset="0"/>
                <a:cs typeface="Times New Roman" pitchFamily="18" charset="0"/>
              </a:rPr>
              <a:t>cotralateral sensorimotor deficit, homonymous hemianopia and aphasia </a:t>
            </a:r>
            <a:r>
              <a:rPr lang="en-US" sz="2000" dirty="0">
                <a:latin typeface="Tw Cen MT Condensed" panose="020B0606020104020203" pitchFamily="34" charset="0"/>
                <a:cs typeface="Times New Roman" pitchFamily="18" charset="0"/>
              </a:rPr>
              <a:t>if hematoma exert pressure on the cortical language areas.</a:t>
            </a:r>
          </a:p>
          <a:p>
            <a:pPr marL="514350" indent="-514350" algn="just">
              <a:buFont typeface="+mj-lt"/>
              <a:buAutoNum type="arabicParenR"/>
            </a:pPr>
            <a:endParaRPr lang="en-US" sz="2000" dirty="0">
              <a:latin typeface="Tw Cen MT Condensed" panose="020B0606020104020203" pitchFamily="34" charset="0"/>
              <a:cs typeface="Times New Roman" pitchFamily="18" charset="0"/>
            </a:endParaRPr>
          </a:p>
          <a:p>
            <a:pPr marL="514350" indent="-514350" algn="just">
              <a:buFont typeface="+mj-lt"/>
              <a:buAutoNum type="arabicParenR"/>
            </a:pPr>
            <a:r>
              <a:rPr lang="en-US" sz="2000" b="1" dirty="0">
                <a:solidFill>
                  <a:srgbClr val="000066"/>
                </a:solidFill>
                <a:latin typeface="Tw Cen MT Condensed" panose="020B0606020104020203" pitchFamily="34" charset="0"/>
                <a:cs typeface="Times New Roman" pitchFamily="18" charset="0"/>
              </a:rPr>
              <a:t>Lobar Hg: </a:t>
            </a:r>
            <a:r>
              <a:rPr lang="en-US" sz="2000" dirty="0">
                <a:latin typeface="Tw Cen MT Condensed" panose="020B0606020104020203" pitchFamily="34" charset="0"/>
                <a:cs typeface="Times New Roman" pitchFamily="18" charset="0"/>
              </a:rPr>
              <a:t>In the subcortical white mater underlying frontal,parietal,temporal and occipital lobes. Symptoms and sings are vary according to the location.</a:t>
            </a:r>
          </a:p>
          <a:p>
            <a:pPr marL="514350" indent="-514350" algn="just">
              <a:buFont typeface="+mj-lt"/>
              <a:buAutoNum type="arabicParenR"/>
            </a:pPr>
            <a:endParaRPr lang="en-US" sz="2000" dirty="0">
              <a:latin typeface="Tw Cen MT Condensed" panose="020B0606020104020203" pitchFamily="34" charset="0"/>
              <a:cs typeface="Times New Roman" pitchFamily="18" charset="0"/>
            </a:endParaRPr>
          </a:p>
          <a:p>
            <a:pPr marL="514350" indent="-514350" algn="just">
              <a:buFont typeface="+mj-lt"/>
              <a:buAutoNum type="arabicParenR"/>
            </a:pPr>
            <a:r>
              <a:rPr lang="en-US" sz="2000" b="1" dirty="0">
                <a:solidFill>
                  <a:srgbClr val="000066"/>
                </a:solidFill>
                <a:latin typeface="Tw Cen MT Condensed" panose="020B0606020104020203" pitchFamily="34" charset="0"/>
                <a:cs typeface="Times New Roman" pitchFamily="18" charset="0"/>
              </a:rPr>
              <a:t>Pontine Hg: </a:t>
            </a:r>
            <a:r>
              <a:rPr lang="en-US" sz="2000" dirty="0">
                <a:latin typeface="Tw Cen MT Condensed" panose="020B0606020104020203" pitchFamily="34" charset="0"/>
                <a:cs typeface="Times New Roman" pitchFamily="18" charset="0"/>
              </a:rPr>
              <a:t>Coma occurs within seconds to minute and usually lead to death within  48 hours .Other clinical features include; </a:t>
            </a:r>
            <a:r>
              <a:rPr lang="en-US" sz="2000" dirty="0">
                <a:solidFill>
                  <a:srgbClr val="FF0000"/>
                </a:solidFill>
                <a:latin typeface="Tw Cen MT Condensed" panose="020B0606020104020203" pitchFamily="34" charset="0"/>
                <a:cs typeface="Times New Roman" pitchFamily="18" charset="0"/>
              </a:rPr>
              <a:t>pinpoint pupils, hyperthermia, quadriplegia  </a:t>
            </a:r>
            <a:r>
              <a:rPr lang="en-US" sz="2000" dirty="0">
                <a:latin typeface="Tw Cen MT Condensed" panose="020B0606020104020203" pitchFamily="34" charset="0"/>
                <a:cs typeface="Times New Roman" pitchFamily="18" charset="0"/>
              </a:rPr>
              <a:t>and patient may exhibits</a:t>
            </a:r>
            <a:r>
              <a:rPr lang="en-US" sz="2000" dirty="0">
                <a:solidFill>
                  <a:srgbClr val="FF0000"/>
                </a:solidFill>
                <a:latin typeface="Tw Cen MT Condensed" panose="020B0606020104020203" pitchFamily="34" charset="0"/>
                <a:cs typeface="Times New Roman" pitchFamily="18" charset="0"/>
              </a:rPr>
              <a:t> decerebrate posture.</a:t>
            </a:r>
          </a:p>
          <a:p>
            <a:pPr marL="514350" indent="-514350" algn="just">
              <a:buFont typeface="+mj-lt"/>
              <a:buAutoNum type="arabicParenR"/>
            </a:pPr>
            <a:endParaRPr lang="en-US" sz="2000" dirty="0">
              <a:latin typeface="Tw Cen MT Condensed" panose="020B0606020104020203" pitchFamily="34" charset="0"/>
              <a:cs typeface="Times New Roman" pitchFamily="18" charset="0"/>
            </a:endParaRPr>
          </a:p>
          <a:p>
            <a:pPr marL="514350" indent="-514350" algn="just">
              <a:buFont typeface="+mj-lt"/>
              <a:buAutoNum type="arabicParenR"/>
            </a:pPr>
            <a:r>
              <a:rPr lang="en-US" sz="2000" b="1" dirty="0">
                <a:solidFill>
                  <a:srgbClr val="000066"/>
                </a:solidFill>
                <a:latin typeface="Tw Cen MT Condensed" panose="020B0606020104020203" pitchFamily="34" charset="0"/>
                <a:cs typeface="Times New Roman" pitchFamily="18" charset="0"/>
              </a:rPr>
              <a:t>Cerebellar </a:t>
            </a:r>
            <a:r>
              <a:rPr lang="en-US" sz="2000" b="1" dirty="0" err="1">
                <a:solidFill>
                  <a:srgbClr val="000066"/>
                </a:solidFill>
                <a:latin typeface="Tw Cen MT Condensed" panose="020B0606020104020203" pitchFamily="34" charset="0"/>
                <a:cs typeface="Times New Roman" pitchFamily="18" charset="0"/>
              </a:rPr>
              <a:t>Hg:</a:t>
            </a:r>
            <a:r>
              <a:rPr lang="en-US" sz="2000" dirty="0" err="1">
                <a:latin typeface="Tw Cen MT Condensed" panose="020B0606020104020203" pitchFamily="34" charset="0"/>
                <a:cs typeface="Times New Roman" pitchFamily="18" charset="0"/>
              </a:rPr>
              <a:t>The</a:t>
            </a:r>
            <a:r>
              <a:rPr lang="en-US" sz="2000" dirty="0">
                <a:latin typeface="Tw Cen MT Condensed" panose="020B0606020104020203" pitchFamily="34" charset="0"/>
                <a:cs typeface="Times New Roman" pitchFamily="18" charset="0"/>
              </a:rPr>
              <a:t> distinctive features of </a:t>
            </a:r>
            <a:r>
              <a:rPr lang="en-US" sz="2000" dirty="0" err="1">
                <a:latin typeface="Tw Cen MT Condensed" panose="020B0606020104020203" pitchFamily="34" charset="0"/>
                <a:cs typeface="Times New Roman" pitchFamily="18" charset="0"/>
              </a:rPr>
              <a:t>crebellar</a:t>
            </a:r>
            <a:r>
              <a:rPr lang="en-US" sz="2000" dirty="0">
                <a:latin typeface="Tw Cen MT Condensed" panose="020B0606020104020203" pitchFamily="34" charset="0"/>
                <a:cs typeface="Times New Roman" pitchFamily="18" charset="0"/>
              </a:rPr>
              <a:t> Hg </a:t>
            </a:r>
            <a:r>
              <a:rPr lang="en-US" sz="2000" dirty="0">
                <a:solidFill>
                  <a:srgbClr val="FF0000"/>
                </a:solidFill>
                <a:latin typeface="Tw Cen MT Condensed" panose="020B0606020104020203" pitchFamily="34" charset="0"/>
                <a:cs typeface="Times New Roman" pitchFamily="18" charset="0"/>
              </a:rPr>
              <a:t>(headache, vomiting and inability to walk or stand)</a:t>
            </a:r>
            <a:r>
              <a:rPr lang="en-US" sz="2000" dirty="0">
                <a:latin typeface="Tw Cen MT Condensed" panose="020B0606020104020203" pitchFamily="34" charset="0"/>
                <a:cs typeface="Times New Roman" pitchFamily="18" charset="0"/>
              </a:rPr>
              <a:t> begin suddenly and the clinical picture is indistinguishable from that of </a:t>
            </a:r>
            <a:r>
              <a:rPr lang="en-US" sz="2000" dirty="0" err="1">
                <a:latin typeface="Tw Cen MT Condensed" panose="020B0606020104020203" pitchFamily="34" charset="0"/>
                <a:cs typeface="Times New Roman" pitchFamily="18" charset="0"/>
              </a:rPr>
              <a:t>pontine</a:t>
            </a:r>
            <a:r>
              <a:rPr lang="en-US" sz="2000" dirty="0">
                <a:latin typeface="Tw Cen MT Condensed" panose="020B0606020104020203" pitchFamily="34" charset="0"/>
                <a:cs typeface="Times New Roman" pitchFamily="18" charset="0"/>
              </a:rPr>
              <a:t> Hg.</a:t>
            </a:r>
            <a:endParaRPr lang="en-US" sz="2000" b="1" dirty="0">
              <a:solidFill>
                <a:srgbClr val="000066"/>
              </a:solidFill>
              <a:latin typeface="Tw Cen MT Condensed" panose="020B0606020104020203" pitchFamily="34" charset="0"/>
              <a:cs typeface="Times New Roman" pitchFamily="18" charset="0"/>
            </a:endParaRPr>
          </a:p>
          <a:p>
            <a:pPr marL="514350" indent="-514350" algn="just">
              <a:buFont typeface="+mj-lt"/>
              <a:buAutoNum type="arabicParenR"/>
            </a:pPr>
            <a:endParaRPr lang="en-US" sz="2000" b="1" dirty="0">
              <a:solidFill>
                <a:srgbClr val="000066"/>
              </a:solidFill>
              <a:latin typeface="Tw Cen MT Condensed" panose="020B0606020104020203" pitchFamily="34" charset="0"/>
              <a:cs typeface="Times New Roman" pitchFamily="18" charset="0"/>
            </a:endParaRPr>
          </a:p>
          <a:p>
            <a:pPr marL="514350" indent="-514350">
              <a:buFont typeface="+mj-lt"/>
              <a:buAutoNum type="arabicParenR"/>
            </a:pPr>
            <a:endParaRPr lang="en-US" sz="2000" b="1" dirty="0">
              <a:solidFill>
                <a:srgbClr val="000066"/>
              </a:solidFill>
              <a:latin typeface="Tw Cen MT Condensed" panose="020B0606020104020203" pitchFamily="34" charset="0"/>
              <a:cs typeface="Times New Roman" pitchFamily="18" charset="0"/>
            </a:endParaRPr>
          </a:p>
        </p:txBody>
      </p:sp>
      <p:sp>
        <p:nvSpPr>
          <p:cNvPr id="2" name="Title 1"/>
          <p:cNvSpPr>
            <a:spLocks noGrp="1"/>
          </p:cNvSpPr>
          <p:nvPr>
            <p:ph type="title"/>
          </p:nvPr>
        </p:nvSpPr>
        <p:spPr>
          <a:xfrm>
            <a:off x="152400" y="0"/>
            <a:ext cx="7543800" cy="838200"/>
          </a:xfrm>
        </p:spPr>
        <p:txBody>
          <a:bodyPr>
            <a:normAutofit/>
          </a:bodyPr>
          <a:lstStyle/>
          <a:p>
            <a:r>
              <a:rPr lang="en-US" sz="3200" dirty="0">
                <a:solidFill>
                  <a:srgbClr val="000066"/>
                </a:solidFill>
                <a:latin typeface="Tw Cen MT Condensed" panose="020B0606020104020203" pitchFamily="34" charset="0"/>
                <a:cs typeface="Angsana New" pitchFamily="18" charset="-34"/>
              </a:rPr>
              <a:t>Clinical features according to site of hg:</a:t>
            </a:r>
          </a:p>
        </p:txBody>
      </p:sp>
    </p:spTree>
  </p:cSld>
  <p:clrMapOvr>
    <a:masterClrMapping/>
  </p:clrMapOvr>
  <p:transition>
    <p:wipe dir="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1857</TotalTime>
  <Words>1446</Words>
  <Application>Microsoft Office PowerPoint</Application>
  <PresentationFormat>On-screen Show (4:3)</PresentationFormat>
  <Paragraphs>157</Paragraphs>
  <Slides>21</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Calibri</vt:lpstr>
      <vt:lpstr>Lucida Sans Unicode</vt:lpstr>
      <vt:lpstr>Tw Cen MT Condensed</vt:lpstr>
      <vt:lpstr>Verdana</vt:lpstr>
      <vt:lpstr>Vijaya</vt:lpstr>
      <vt:lpstr>Wingdings</vt:lpstr>
      <vt:lpstr>Wingdings 2</vt:lpstr>
      <vt:lpstr>Wingdings 3</vt:lpstr>
      <vt:lpstr>Concourse</vt:lpstr>
      <vt:lpstr>Intracerebral Hemorrhage</vt:lpstr>
      <vt:lpstr>PowerPoint Presentation</vt:lpstr>
      <vt:lpstr>PowerPoint Presentation</vt:lpstr>
      <vt:lpstr>PowerPoint Presentation</vt:lpstr>
      <vt:lpstr>Other Causes Of Intracerebral Hemorrhage</vt:lpstr>
      <vt:lpstr>PowerPoint Presentation</vt:lpstr>
      <vt:lpstr>PowerPoint Presentation</vt:lpstr>
      <vt:lpstr>PowerPoint Presentation</vt:lpstr>
      <vt:lpstr>Clinical features according to site of hg:</vt:lpstr>
      <vt:lpstr>PowerPoint Presentation</vt:lpstr>
      <vt:lpstr>PowerPoint Presentation</vt:lpstr>
      <vt:lpstr>management</vt:lpstr>
      <vt:lpstr>PowerPoint Presentation</vt:lpstr>
      <vt:lpstr>PowerPoint Presentation</vt:lpstr>
      <vt:lpstr>PowerPoint Presentation</vt:lpstr>
      <vt:lpstr>PowerPoint Presentation</vt:lpstr>
      <vt:lpstr>Prognosis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Wissam</dc:creator>
  <cp:lastModifiedBy>Taqwa</cp:lastModifiedBy>
  <cp:revision>91</cp:revision>
  <dcterms:created xsi:type="dcterms:W3CDTF">2011-11-01T04:28:30Z</dcterms:created>
  <dcterms:modified xsi:type="dcterms:W3CDTF">2022-10-31T08:26:16Z</dcterms:modified>
</cp:coreProperties>
</file>