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2" r:id="rId16"/>
    <p:sldId id="273" r:id="rId17"/>
    <p:sldId id="274" r:id="rId18"/>
    <p:sldId id="275" r:id="rId19"/>
    <p:sldId id="279" r:id="rId20"/>
    <p:sldId id="280" r:id="rId21"/>
    <p:sldId id="281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1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3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>
                <a:solidFill>
                  <a:srgbClr val="FF0000"/>
                </a:solidFill>
              </a:rPr>
              <a:t>Lec 5 pancreas &amp; gallbladder</a:t>
            </a:r>
          </a:p>
        </p:txBody>
      </p:sp>
      <p:sp>
        <p:nvSpPr>
          <p:cNvPr id="104860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>
                <a:solidFill>
                  <a:srgbClr val="000080"/>
                </a:solidFill>
              </a:rPr>
              <a:t>Dr.Thura Abbas Fadhel</a:t>
            </a:r>
          </a:p>
          <a:p>
            <a:r>
              <a:rPr lang="en-US" altLang="zh-CN" b="1">
                <a:solidFill>
                  <a:srgbClr val="000080"/>
                </a:solidFill>
              </a:rPr>
              <a:t>M.B.Ch.B   F.I.C.MS Path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1048583"/>
          <p:cNvSpPr txBox="1"/>
          <p:nvPr/>
        </p:nvSpPr>
        <p:spPr>
          <a:xfrm>
            <a:off x="263580" y="144172"/>
            <a:ext cx="8800332" cy="1082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Extrahepatic bile duct nonneoplastic
</a:t>
            </a:r>
          </a:p>
        </p:txBody>
      </p:sp>
      <p:sp>
        <p:nvSpPr>
          <p:cNvPr id="1048585" name="TextBox 1048584"/>
          <p:cNvSpPr txBox="1"/>
          <p:nvPr/>
        </p:nvSpPr>
        <p:spPr>
          <a:xfrm>
            <a:off x="263579" y="1010714"/>
            <a:ext cx="8963733" cy="3545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900" b="1" u="sng">
                <a:solidFill>
                  <a:srgbClr val="0000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Choledocholithiasis</a:t>
            </a:r>
            <a:r>
              <a:rPr lang="en-US" sz="2900">
                <a:solidFill>
                  <a:srgbClr val="000000"/>
                </a:solidFill>
              </a:rPr>
              <a:t> is 
the presence of stones within the biliary tree. Almost all these stones are derived from the gallbladder.</a:t>
            </a:r>
          </a:p>
          <a:p>
            <a:endParaRPr lang="en-US" sz="2900">
              <a:solidFill>
                <a:srgbClr val="000000"/>
              </a:solidFill>
            </a:endParaRPr>
          </a:p>
          <a:p>
            <a:r>
              <a:rPr lang="en-US" sz="2900">
                <a:solidFill>
                  <a:srgbClr val="000000"/>
                </a:solidFill>
              </a:rPr>
              <a:t> </a:t>
            </a:r>
            <a:r>
              <a:rPr lang="en-US" sz="2900" b="1" u="sng">
                <a:solidFill>
                  <a:srgbClr val="0000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Cholangitis</a:t>
            </a:r>
            <a:r>
              <a:rPr lang="en-US" sz="2900">
                <a:solidFill>
                  <a:srgbClr val="000000"/>
                </a:solidFill>
              </a:rPr>
              <a:t> refers to acute mostly bacterial inflammation of the wall of bile ducts. Most 
cases are due to obstruction bile flow, mostly by choledocholithiasis.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1048585"/>
          <p:cNvSpPr txBox="1"/>
          <p:nvPr/>
        </p:nvSpPr>
        <p:spPr>
          <a:xfrm>
            <a:off x="117907" y="868680"/>
            <a:ext cx="9026092" cy="3647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Chronic cholestatic disorder of unknown origin (possibly autoimmune) involving entire biliary tract from ampulla of Vater to small intrahepatic bile ducts or gallbladder</a:t>
            </a:r>
          </a:p>
          <a:p>
            <a:r>
              <a:rPr lang="en-US" sz="3000">
                <a:solidFill>
                  <a:srgbClr val="000000"/>
                </a:solidFill>
              </a:rPr>
              <a:t> Mor common in males</a:t>
            </a:r>
          </a:p>
          <a:p>
            <a:r>
              <a:rPr lang="en-US" sz="3000">
                <a:solidFill>
                  <a:srgbClr val="000000"/>
                </a:solidFill>
              </a:rPr>
              <a:t>Ass with ulcerative colitis  </a:t>
            </a:r>
          </a:p>
          <a:p>
            <a:r>
              <a:rPr lang="en-US" sz="3000">
                <a:solidFill>
                  <a:srgbClr val="000000"/>
                </a:solidFill>
              </a:rPr>
              <a:t> Also associated with other autoimmune dis. 
 </a:t>
            </a:r>
          </a:p>
        </p:txBody>
      </p:sp>
      <p:sp>
        <p:nvSpPr>
          <p:cNvPr id="1048587" name="TextBox 1048586"/>
          <p:cNvSpPr txBox="1"/>
          <p:nvPr/>
        </p:nvSpPr>
        <p:spPr>
          <a:xfrm>
            <a:off x="117906" y="281939"/>
            <a:ext cx="8405224" cy="586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Primary sclerosing cholangitis</a:t>
            </a:r>
            <a:endParaRPr lang="en-US" sz="3300" u="sn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extBox 1048669"/>
          <p:cNvSpPr txBox="1"/>
          <p:nvPr/>
        </p:nvSpPr>
        <p:spPr>
          <a:xfrm>
            <a:off x="87455" y="130825"/>
            <a:ext cx="7316331" cy="1082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Primary biliary cholangitis
</a:t>
            </a:r>
          </a:p>
        </p:txBody>
      </p:sp>
      <p:sp>
        <p:nvSpPr>
          <p:cNvPr id="1048671" name="TextBox 1048670"/>
          <p:cNvSpPr txBox="1"/>
          <p:nvPr/>
        </p:nvSpPr>
        <p:spPr>
          <a:xfrm>
            <a:off x="0" y="758469"/>
            <a:ext cx="8969090" cy="4917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Primary biliary cholangitis (PBC) is a chronic, progressive cholestatic liver disease with granulomatous destruction of interlobular bile ducts, leading to fibrosis and ultimately cirrhosis
Typically occurs in middle aged women;</a:t>
            </a:r>
          </a:p>
          <a:p>
            <a:r>
              <a:rPr lang="en-US" sz="3200">
                <a:solidFill>
                  <a:srgbClr val="000000"/>
                </a:solidFill>
              </a:rPr>
              <a:t> </a:t>
            </a:r>
          </a:p>
          <a:p>
            <a:r>
              <a:rPr lang="en-US" sz="3200" b="1">
                <a:solidFill>
                  <a:srgbClr val="000000"/>
                </a:solidFill>
              </a:rPr>
              <a:t>Labs</a:t>
            </a:r>
            <a:r>
              <a:rPr lang="en-US" sz="3200">
                <a:solidFill>
                  <a:srgbClr val="000000"/>
                </a:solidFill>
              </a:rPr>
              <a:t> include elevated alkaline phosphatase, elevated IgM and the classic antimitochondrial antibody (AMA)
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extBox 1048587"/>
          <p:cNvSpPr txBox="1"/>
          <p:nvPr/>
        </p:nvSpPr>
        <p:spPr>
          <a:xfrm>
            <a:off x="0" y="0"/>
            <a:ext cx="9332054" cy="6809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5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Cholangiocarcinomas</a:t>
            </a:r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r>
              <a:rPr lang="en-US" sz="3000">
                <a:solidFill>
                  <a:srgbClr val="000000"/>
                </a:solidFill>
              </a:rPr>
              <a:t>are adenocarcinomas arising from  in bile ducts within and outside of the liver.</a:t>
            </a:r>
          </a:p>
          <a:p>
            <a:r>
              <a:rPr lang="en-US" sz="3000">
                <a:solidFill>
                  <a:srgbClr val="000000"/>
                </a:solidFill>
              </a:rPr>
              <a:t> </a:t>
            </a:r>
          </a:p>
          <a:p>
            <a:r>
              <a:rPr lang="en-US" sz="3000">
                <a:solidFill>
                  <a:srgbClr val="000000"/>
                </a:solidFill>
              </a:rPr>
              <a:t>The </a:t>
            </a:r>
            <a:r>
              <a:rPr lang="en-US" sz="3000" b="1">
                <a:solidFill>
                  <a:srgbClr val="000000"/>
                </a:solidFill>
              </a:rPr>
              <a:t>prognosis</a:t>
            </a:r>
            <a:r>
              <a:rPr lang="en-US" sz="3000">
                <a:solidFill>
                  <a:srgbClr val="000000"/>
                </a:solidFill>
              </a:rPr>
              <a:t> of cholangiocarcinomas is poor because 
they are generally asymptomatic until late, and most patients have unresectable tumors</a:t>
            </a:r>
          </a:p>
          <a:p>
            <a:r>
              <a:rPr lang="en-US" sz="3000">
                <a:solidFill>
                  <a:srgbClr val="000000"/>
                </a:solidFill>
              </a:rPr>
              <a:t> 
  These adenocarcinomas are generally well-differentiated with an abundant fibrous 
stroma</a:t>
            </a:r>
          </a:p>
          <a:p>
            <a:r>
              <a:rPr lang="en-US" sz="3000">
                <a:solidFill>
                  <a:srgbClr val="000000"/>
                </a:solidFill>
              </a:rPr>
              <a:t> 
 Mean survival time is around 12 months.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extBox 1048671"/>
          <p:cNvSpPr txBox="1"/>
          <p:nvPr/>
        </p:nvSpPr>
        <p:spPr>
          <a:xfrm>
            <a:off x="256881" y="297654"/>
            <a:ext cx="4572000" cy="789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900" b="1" u="sng">
                <a:solidFill>
                  <a:srgbClr val="FF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Pancreas</a:t>
            </a:r>
          </a:p>
        </p:txBody>
      </p:sp>
      <p:sp>
        <p:nvSpPr>
          <p:cNvPr id="1048673" name="TextBox 1048672"/>
          <p:cNvSpPr txBox="1"/>
          <p:nvPr/>
        </p:nvSpPr>
        <p:spPr>
          <a:xfrm>
            <a:off x="144373" y="1139088"/>
            <a:ext cx="8957037" cy="1513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 </a:t>
            </a:r>
            <a:r>
              <a:rPr lang="en-US" sz="3200" b="1" u="sng">
                <a:solidFill>
                  <a:srgbClr val="6600CC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Acute pancreatitis</a:t>
            </a:r>
          </a:p>
          <a:p>
            <a:r>
              <a:rPr lang="en-US" sz="3100">
                <a:solidFill>
                  <a:srgbClr val="000000"/>
                </a:solidFill>
              </a:rPr>
              <a:t>Acute onset of abdominal pain due to enzymatic necrosis and inflammation of pancreas</a:t>
            </a:r>
          </a:p>
        </p:txBody>
      </p:sp>
      <p:sp>
        <p:nvSpPr>
          <p:cNvPr id="1048674" name="TextBox 1048673"/>
          <p:cNvSpPr txBox="1"/>
          <p:nvPr/>
        </p:nvSpPr>
        <p:spPr>
          <a:xfrm>
            <a:off x="65751" y="4090568"/>
            <a:ext cx="9247676" cy="2910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 b="1" u="sng">
                <a:solidFill>
                  <a:srgbClr val="000000"/>
                </a:solidFill>
              </a:rPr>
              <a:t>Complications</a:t>
            </a:r>
            <a:r>
              <a:rPr lang="en-US" sz="3100">
                <a:solidFill>
                  <a:srgbClr val="000000"/>
                </a:solidFill>
              </a:rPr>
              <a:t>: sterile pancreatic abscess, pancreatic pseudocyst, infected pancreatic necrosis, large vessel thrombi in nearby vessels, distant fat necrosis
Unexpected deaths may occur in early phase of disease </a:t>
            </a:r>
          </a:p>
        </p:txBody>
      </p:sp>
      <p:sp>
        <p:nvSpPr>
          <p:cNvPr id="1048676" name="TextBox 1048675"/>
          <p:cNvSpPr txBox="1"/>
          <p:nvPr/>
        </p:nvSpPr>
        <p:spPr>
          <a:xfrm>
            <a:off x="144372" y="2843427"/>
            <a:ext cx="8844530" cy="1056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Due to autodigestion by inappropriately activated enzymes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extBox 1048674"/>
          <p:cNvSpPr txBox="1"/>
          <p:nvPr/>
        </p:nvSpPr>
        <p:spPr>
          <a:xfrm>
            <a:off x="180538" y="0"/>
            <a:ext cx="8904802" cy="6314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000" b="1" u="sng">
                <a:solidFill>
                  <a:srgbClr val="000000"/>
                </a:solidFill>
              </a:rPr>
              <a:t>Causes implicated include 
</a:t>
            </a:r>
            <a:r>
              <a:rPr lang="en-US" sz="3000">
                <a:solidFill>
                  <a:srgbClr val="000000"/>
                </a:solidFill>
              </a:rPr>
              <a:t>1. Gallstones and excessive alcohol intake; these are the main offenders.
2. Non-gallstone obstruction of the pancreatic ducts e.g. by periampullary tumors
3. Medications as with thiazide &amp; frusemide diuretics 
4. Trauma, both blunt and iatrogenic during surgery or endoscopy
5. Others such as metabolic disorders, ischemia and infections as with mumps.</a:t>
            </a:r>
          </a:p>
          <a:p>
            <a:r>
              <a:rPr lang="en-US" sz="3000">
                <a:solidFill>
                  <a:srgbClr val="000000"/>
                </a:solidFill>
              </a:rPr>
              <a:t>
In up to 20% of patients there is no identifiable cause (idiopathic pancreatitis).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067" y="0"/>
            <a:ext cx="90724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extBox 1048677"/>
          <p:cNvSpPr txBox="1"/>
          <p:nvPr/>
        </p:nvSpPr>
        <p:spPr>
          <a:xfrm>
            <a:off x="0" y="766111"/>
            <a:ext cx="9265087" cy="2440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Repeated attacks of pancreatic inflammation with loss of pancreatic parenchyma and replacement with fibrosis, variable pain and symptoms of pancreatic insufficiency (malabsorption, diabetes)
</a:t>
            </a:r>
          </a:p>
        </p:txBody>
      </p:sp>
      <p:sp>
        <p:nvSpPr>
          <p:cNvPr id="1048679" name="TextBox 1048678"/>
          <p:cNvSpPr txBox="1"/>
          <p:nvPr/>
        </p:nvSpPr>
        <p:spPr>
          <a:xfrm>
            <a:off x="60543" y="0"/>
            <a:ext cx="4572000" cy="586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b="1" u="sng">
                <a:solidFill>
                  <a:srgbClr val="BF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Chronic pancreatitis</a:t>
            </a:r>
          </a:p>
        </p:txBody>
      </p:sp>
      <p:sp>
        <p:nvSpPr>
          <p:cNvPr id="1048680" name="TextBox 1048679"/>
          <p:cNvSpPr txBox="1"/>
          <p:nvPr/>
        </p:nvSpPr>
        <p:spPr>
          <a:xfrm>
            <a:off x="-42859" y="3259421"/>
            <a:ext cx="9350805" cy="2910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 </a:t>
            </a:r>
            <a:r>
              <a:rPr lang="en-US" sz="3100" b="1" u="sng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Risk factors</a:t>
            </a:r>
          </a:p>
          <a:p>
            <a:r>
              <a:rPr lang="en-US" sz="3100" u="none">
                <a:solidFill>
                  <a:srgbClr val="000000"/>
                </a:solidFill>
              </a:rPr>
              <a:t>alcohol, over</a:t>
            </a:r>
            <a:r>
              <a:rPr lang="en-US" sz="3100">
                <a:solidFill>
                  <a:srgbClr val="000000"/>
                </a:solidFill>
              </a:rPr>
              <a:t>eating, opiates,  drugs, hypercalcemia, hyperparathyroidism, hyperlipoproteinemia, pancreas divisum , pancreatic neoplasm, cystic fibrosis; cigarette smoking; idiopathic .
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extBox 1048680"/>
          <p:cNvSpPr txBox="1"/>
          <p:nvPr/>
        </p:nvSpPr>
        <p:spPr>
          <a:xfrm>
            <a:off x="212682" y="106681"/>
            <a:ext cx="8828459" cy="2910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 b="1" u="sng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Microscopic</a:t>
            </a:r>
            <a:r>
              <a:rPr lang="en-US" sz="3100">
                <a:solidFill>
                  <a:srgbClr val="000000"/>
                </a:solidFill>
              </a:rPr>
              <a:t> 
Loss of acini and ductal tissue ,</a:t>
            </a:r>
          </a:p>
          <a:p>
            <a:r>
              <a:rPr lang="en-US" sz="3100">
                <a:solidFill>
                  <a:srgbClr val="000000"/>
                </a:solidFill>
              </a:rPr>
              <a:t> fibrosis, </a:t>
            </a:r>
          </a:p>
          <a:p>
            <a:r>
              <a:rPr lang="en-US" sz="3100">
                <a:solidFill>
                  <a:srgbClr val="000000"/>
                </a:solidFill>
              </a:rPr>
              <a:t>Chronic inflammation</a:t>
            </a:r>
          </a:p>
          <a:p>
            <a:r>
              <a:rPr lang="en-US" sz="3100">
                <a:solidFill>
                  <a:srgbClr val="000000"/>
                </a:solidFill>
              </a:rPr>
              <a:t> Dilated ducts with concretions
</a:t>
            </a:r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4" y="2469411"/>
            <a:ext cx="8729522" cy="43722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extBox 1048685"/>
          <p:cNvSpPr txBox="1"/>
          <p:nvPr/>
        </p:nvSpPr>
        <p:spPr>
          <a:xfrm>
            <a:off x="211072" y="213541"/>
            <a:ext cx="9168654" cy="5501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100" b="1" u="sng">
                <a:solidFill>
                  <a:srgbClr val="FF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PANCREATIC NEOPLASMS
</a:t>
            </a:r>
            <a:r>
              <a:rPr lang="en-US" sz="3500" b="1" u="sng">
                <a:solidFill>
                  <a:srgbClr val="6600CC"/>
                </a:solidFill>
              </a:rPr>
              <a:t>Cystic Neoplasm
</a:t>
            </a:r>
            <a:r>
              <a:rPr lang="en-US" sz="2800">
                <a:solidFill>
                  <a:srgbClr val="000000"/>
                </a:solidFill>
              </a:rPr>
              <a:t>Some of these are entirely benign (e.g., </a:t>
            </a:r>
            <a:r>
              <a:rPr lang="en-US" sz="2800" b="1">
                <a:solidFill>
                  <a:srgbClr val="000000"/>
                </a:solidFill>
              </a:rPr>
              <a:t>serous cystadenoma)</a:t>
            </a:r>
            <a:r>
              <a:rPr lang="en-US" sz="2800">
                <a:solidFill>
                  <a:srgbClr val="000000"/>
                </a:solidFill>
              </a:rPr>
              <a:t>; others, such as </a:t>
            </a:r>
            <a:r>
              <a:rPr lang="en-US" sz="2800" b="1">
                <a:solidFill>
                  <a:srgbClr val="000000"/>
                </a:solidFill>
              </a:rPr>
              <a:t>mucinous 
cystic neoplasm</a:t>
            </a:r>
            <a:r>
              <a:rPr lang="en-US" sz="2800">
                <a:solidFill>
                  <a:srgbClr val="000000"/>
                </a:solidFill>
              </a:rPr>
              <a:t>, can be benign but frequently have malignant potential.</a:t>
            </a:r>
          </a:p>
          <a:p>
            <a:r>
              <a:rPr lang="en-US" sz="2800">
                <a:solidFill>
                  <a:srgbClr val="000000"/>
                </a:solidFill>
              </a:rPr>
              <a:t>
</a:t>
            </a:r>
            <a:r>
              <a:rPr lang="en-US" sz="3400" b="1" u="sng">
                <a:solidFill>
                  <a:srgbClr val="6600CC"/>
                </a:solidFill>
              </a:rPr>
              <a:t>Pancreatic Carcinoma </a:t>
            </a:r>
            <a:r>
              <a:rPr lang="en-US" sz="2800">
                <a:solidFill>
                  <a:srgbClr val="000000"/>
                </a:solidFill>
              </a:rPr>
              <a:t>has a very poor prognosis in that the 5-year survival rate is less than 
5%.
Pathogenesis: like all cancers, it arises as a consequence of inherited and acquired mutations 
in cancer-associated genes.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1048601"/>
          <p:cNvSpPr txBox="1"/>
          <p:nvPr/>
        </p:nvSpPr>
        <p:spPr>
          <a:xfrm>
            <a:off x="222058" y="172201"/>
            <a:ext cx="8346292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Gallbladder &amp; extrahepatic bile ducts</a:t>
            </a:r>
          </a:p>
        </p:txBody>
      </p:sp>
      <p:sp>
        <p:nvSpPr>
          <p:cNvPr id="1048603" name="TextBox 1048602"/>
          <p:cNvSpPr txBox="1"/>
          <p:nvPr/>
        </p:nvSpPr>
        <p:spPr>
          <a:xfrm>
            <a:off x="535466" y="995668"/>
            <a:ext cx="4572000" cy="59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500" b="1" u="sng">
                <a:solidFill>
                  <a:srgbClr val="6600CC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Cholelithiasis</a:t>
            </a:r>
          </a:p>
        </p:txBody>
      </p:sp>
      <p:sp>
        <p:nvSpPr>
          <p:cNvPr id="1048604" name="TextBox 1048603"/>
          <p:cNvSpPr txBox="1"/>
          <p:nvPr/>
        </p:nvSpPr>
        <p:spPr>
          <a:xfrm>
            <a:off x="426708" y="1857235"/>
            <a:ext cx="8717292" cy="3977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Also called gallstones</a:t>
            </a:r>
          </a:p>
          <a:p>
            <a:r>
              <a:rPr lang="en-US" sz="2900" b="1">
                <a:solidFill>
                  <a:srgbClr val="000000"/>
                </a:solidFill>
              </a:rPr>
              <a:t>Types</a:t>
            </a:r>
            <a:r>
              <a:rPr lang="en-US" sz="2900">
                <a:solidFill>
                  <a:srgbClr val="000000"/>
                </a:solidFill>
              </a:rPr>
              <a:t>
-80% of gallstones  cholesterol stones</a:t>
            </a:r>
          </a:p>
          <a:p>
            <a:r>
              <a:rPr lang="en-US" sz="2900">
                <a:solidFill>
                  <a:srgbClr val="000000"/>
                </a:solidFill>
              </a:rPr>
              <a:t>-20%  pigment stones composed of bilirubin calcium salts</a:t>
            </a:r>
          </a:p>
          <a:p>
            <a:r>
              <a:rPr lang="en-US" sz="2900">
                <a:solidFill>
                  <a:srgbClr val="000000"/>
                </a:solidFill>
              </a:rPr>
              <a:t>
Gallstones impact at neck just proximal to cystic duct
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extBox 1048686"/>
          <p:cNvSpPr txBox="1"/>
          <p:nvPr/>
        </p:nvSpPr>
        <p:spPr>
          <a:xfrm>
            <a:off x="82494" y="0"/>
            <a:ext cx="9061506" cy="2987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There is a progressive accumulation of genetic changes in pancreatic epithelium as it proceeds from non-neoplastic, to noninvasive lesions to invasive carcinoma. The more common molecular alterations in pancreatic carcinogenesis affect K-RAS (oncogene)</a:t>
            </a:r>
          </a:p>
        </p:txBody>
      </p:sp>
      <p:sp>
        <p:nvSpPr>
          <p:cNvPr id="1048688" name="TextBox 1048687"/>
          <p:cNvSpPr txBox="1"/>
          <p:nvPr/>
        </p:nvSpPr>
        <p:spPr>
          <a:xfrm>
            <a:off x="126692" y="3428999"/>
            <a:ext cx="8973109" cy="2987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Risk factors</a:t>
            </a:r>
          </a:p>
          <a:p>
            <a:r>
              <a:rPr lang="en-US" sz="3200">
                <a:solidFill>
                  <a:srgbClr val="000000"/>
                </a:solidFill>
              </a:rPr>
              <a:t> elderly (60 and 80 years).</a:t>
            </a:r>
          </a:p>
          <a:p>
            <a:r>
              <a:rPr lang="en-US" sz="3200">
                <a:solidFill>
                  <a:srgbClr val="000000"/>
                </a:solidFill>
              </a:rPr>
              <a:t> Smoking has the strongest environmental influence. Chronic pancreatitis </a:t>
            </a:r>
          </a:p>
          <a:p>
            <a:r>
              <a:rPr lang="en-US" sz="3200">
                <a:solidFill>
                  <a:srgbClr val="000000"/>
                </a:solidFill>
              </a:rPr>
              <a:t>diabetes mellitus </a:t>
            </a:r>
          </a:p>
          <a:p>
            <a:r>
              <a:rPr lang="en-US" sz="3200">
                <a:solidFill>
                  <a:srgbClr val="000000"/>
                </a:solidFill>
              </a:rPr>
              <a:t> Familial clustering of pancreatic cancer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extBox 1048688"/>
          <p:cNvSpPr txBox="1"/>
          <p:nvPr/>
        </p:nvSpPr>
        <p:spPr>
          <a:xfrm>
            <a:off x="159111" y="0"/>
            <a:ext cx="8998557" cy="45491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b="1" u="sng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Microscopical features
</a:t>
            </a:r>
            <a:r>
              <a:rPr lang="en-US" sz="3300">
                <a:solidFill>
                  <a:srgbClr val="000000"/>
                </a:solidFill>
              </a:rPr>
              <a:t> Most carcinomas are ductal adenocarcinomas . 
 It is highly invasive; </a:t>
            </a:r>
          </a:p>
          <a:p>
            <a:r>
              <a:rPr lang="en-US" sz="3300">
                <a:solidFill>
                  <a:srgbClr val="000000"/>
                </a:solidFill>
              </a:rPr>
              <a:t> Perineural and lymphatic invasions are commonly seen.
Endoscopic ultrasonography and CT, are helpful in diagnosis and in performing guided 
percutaneous needle biopsy.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extBox 1048681"/>
          <p:cNvSpPr txBox="1"/>
          <p:nvPr/>
        </p:nvSpPr>
        <p:spPr>
          <a:xfrm>
            <a:off x="319831" y="453807"/>
            <a:ext cx="7381959" cy="777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Neuroendocrine neoplasms</a:t>
            </a:r>
            <a:r>
              <a:rPr lang="en-US" altLang="ar" sz="3200" b="1">
                <a:solidFill>
                  <a:srgbClr val="FF0000"/>
                </a:solidFill>
              </a:rPr>
              <a:t> </a:t>
            </a:r>
            <a:r>
              <a:rPr lang="en-US" altLang="ar" sz="4700" b="1">
                <a:solidFill>
                  <a:srgbClr val="FF0000"/>
                </a:solidFill>
              </a:rPr>
              <a:t>SSS</a:t>
            </a:r>
            <a:endParaRPr lang="en-US" sz="4700" b="1">
              <a:solidFill>
                <a:srgbClr val="FF0000"/>
              </a:solidFill>
            </a:endParaRPr>
          </a:p>
        </p:txBody>
      </p:sp>
      <p:sp>
        <p:nvSpPr>
          <p:cNvPr id="1048683" name="TextBox 1048682"/>
          <p:cNvSpPr txBox="1"/>
          <p:nvPr/>
        </p:nvSpPr>
        <p:spPr>
          <a:xfrm>
            <a:off x="448412" y="1027847"/>
            <a:ext cx="8819084" cy="5120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Can be either well differentiated tumors or poorly differentiated carcinomas
Neoplasms which express neuroendocrine markers (synaptophysin, chromogranin A, NCAM / CD56 or protein gene product (PGP))
</a:t>
            </a:r>
            <a:r>
              <a:rPr lang="en-US" sz="2800" b="1">
                <a:solidFill>
                  <a:srgbClr val="0000FF"/>
                </a:solidFill>
              </a:rPr>
              <a:t>Functional tumors</a:t>
            </a:r>
            <a:r>
              <a:rPr lang="en-US" sz="2800">
                <a:solidFill>
                  <a:srgbClr val="0000FF"/>
                </a:solidFill>
              </a:rPr>
              <a:t> are associated with elevated serum hormone levels and are associated with a clinical hormonal syndrome (see clinical features below)
</a:t>
            </a:r>
            <a:r>
              <a:rPr lang="en-US" sz="2800" b="1">
                <a:solidFill>
                  <a:srgbClr val="0000FF"/>
                </a:solidFill>
              </a:rPr>
              <a:t>Nonfunctional tumors</a:t>
            </a:r>
            <a:r>
              <a:rPr lang="en-US" sz="2800">
                <a:solidFill>
                  <a:srgbClr val="0000FF"/>
                </a:solidFill>
              </a:rPr>
              <a:t> are not associated with a clinical hormonal syndrome but may still be associated with elevated serum hormone levels or tissue hormone expression on immunohistochemistry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extBox 1048683"/>
          <p:cNvSpPr txBox="1"/>
          <p:nvPr/>
        </p:nvSpPr>
        <p:spPr>
          <a:xfrm>
            <a:off x="0" y="0"/>
            <a:ext cx="9507509" cy="71399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>
                <a:solidFill>
                  <a:srgbClr val="0000FF"/>
                </a:solidFill>
              </a:rPr>
              <a:t>Insulinoma:
Most common functioning pancreatic neuroendocrine tumor
Insulin secretion
Benign in 90%
Gastrinoma:
Second most common functioning pancreatic neuroendocrine tumor
Gastrin secretion</a:t>
            </a:r>
          </a:p>
          <a:p>
            <a:r>
              <a:rPr lang="en-US" sz="3100">
                <a:solidFill>
                  <a:srgbClr val="0000FF"/>
                </a:solidFill>
              </a:rPr>
              <a:t>
Glucagonoma:
4Ds: diabetes, dermatitis (necrolytic migratory erythema), deep vein thrombosis, depression
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extBox 1048684"/>
          <p:cNvSpPr txBox="1"/>
          <p:nvPr/>
        </p:nvSpPr>
        <p:spPr>
          <a:xfrm>
            <a:off x="0" y="0"/>
            <a:ext cx="9357502" cy="4549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>
                <a:solidFill>
                  <a:srgbClr val="0000FF"/>
                </a:solidFill>
              </a:rPr>
              <a:t>VIPoma:
 watery diarrhea, hypokalemia, achlorhydria / hypochlorhydria
</a:t>
            </a:r>
          </a:p>
          <a:p>
            <a:r>
              <a:rPr lang="en-US" sz="3300">
                <a:solidFill>
                  <a:srgbClr val="0000FF"/>
                </a:solidFill>
              </a:rPr>
              <a:t>Somatostatinoma:
Diabetes mellitus, diarrhea or steatorrhea, anemia, malabsorption, cholelithiasis</a:t>
            </a:r>
          </a:p>
          <a:p>
            <a:r>
              <a:rPr lang="en-US" sz="3300">
                <a:solidFill>
                  <a:srgbClr val="0000FF"/>
                </a:solidFill>
              </a:rPr>
              <a:t>
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1048604"/>
          <p:cNvSpPr txBox="1"/>
          <p:nvPr/>
        </p:nvSpPr>
        <p:spPr>
          <a:xfrm>
            <a:off x="0" y="0"/>
            <a:ext cx="8979806" cy="5044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b="1" u="sng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Risk factors:
</a:t>
            </a:r>
            <a:r>
              <a:rPr lang="en-US" sz="3300">
                <a:solidFill>
                  <a:srgbClr val="000000"/>
                </a:solidFill>
              </a:rPr>
              <a:t>increasing age</a:t>
            </a:r>
          </a:p>
          <a:p>
            <a:r>
              <a:rPr lang="en-US" sz="3300">
                <a:solidFill>
                  <a:srgbClr val="000000"/>
                </a:solidFill>
              </a:rPr>
              <a:t> Fat,</a:t>
            </a:r>
          </a:p>
          <a:p>
            <a:r>
              <a:rPr lang="en-US" sz="3300">
                <a:solidFill>
                  <a:srgbClr val="000000"/>
                </a:solidFill>
              </a:rPr>
              <a:t> fertile [multiple pregnancies</a:t>
            </a:r>
            <a:r>
              <a:rPr lang="en-US" altLang="ar" sz="3300">
                <a:solidFill>
                  <a:srgbClr val="000000"/>
                </a:solidFill>
              </a:rPr>
              <a:t>]</a:t>
            </a:r>
            <a:endParaRPr lang="en-US" sz="3300">
              <a:solidFill>
                <a:srgbClr val="000000"/>
              </a:solidFill>
            </a:endParaRPr>
          </a:p>
          <a:p>
            <a:r>
              <a:rPr lang="en-US" sz="3300">
                <a:solidFill>
                  <a:srgbClr val="000000"/>
                </a:solidFill>
              </a:rPr>
              <a:t> forty</a:t>
            </a:r>
          </a:p>
          <a:p>
            <a:r>
              <a:rPr lang="en-US" sz="3300">
                <a:solidFill>
                  <a:srgbClr val="000000"/>
                </a:solidFill>
              </a:rPr>
              <a:t> female </a:t>
            </a:r>
          </a:p>
          <a:p>
            <a:r>
              <a:rPr lang="en-US" sz="3300">
                <a:solidFill>
                  <a:srgbClr val="000000"/>
                </a:solidFill>
              </a:rPr>
              <a:t>obesity  </a:t>
            </a:r>
          </a:p>
          <a:p>
            <a:r>
              <a:rPr lang="en-US" sz="3300">
                <a:solidFill>
                  <a:srgbClr val="000000"/>
                </a:solidFill>
              </a:rPr>
              <a:t>rapid weight loss</a:t>
            </a:r>
          </a:p>
          <a:p>
            <a:endParaRPr lang="en-US" sz="3300">
              <a:solidFill>
                <a:srgbClr val="000000"/>
              </a:solidFill>
            </a:endParaRPr>
          </a:p>
          <a:p>
            <a:r>
              <a:rPr lang="en-US" sz="33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48606" name="TextBox 1048605"/>
          <p:cNvSpPr txBox="1"/>
          <p:nvPr/>
        </p:nvSpPr>
        <p:spPr>
          <a:xfrm>
            <a:off x="25844" y="4237788"/>
            <a:ext cx="9092310" cy="1971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Complications</a:t>
            </a:r>
            <a:r>
              <a:rPr lang="en-US" sz="3100">
                <a:solidFill>
                  <a:srgbClr val="000000"/>
                </a:solidFill>
              </a:rPr>
              <a:t>:
1 - 2% have acute or chronic cholecystitis, choledocholithiasis, cholangitis, empyema, gallstone ileus, acute pancreatitis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extBox 1048606"/>
          <p:cNvSpPr txBox="1"/>
          <p:nvPr/>
        </p:nvSpPr>
        <p:spPr>
          <a:xfrm>
            <a:off x="117591" y="0"/>
            <a:ext cx="9232943" cy="19710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 b="1" u="sng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Microscopic (histologic) description
</a:t>
            </a:r>
            <a:r>
              <a:rPr lang="en-US" sz="3100">
                <a:solidFill>
                  <a:srgbClr val="000000"/>
                </a:solidFill>
              </a:rPr>
              <a:t>Minimal / mild lymphocytic mucosal inflammation,  fibrosis, thickening of muscularis propria</a:t>
            </a:r>
            <a:r>
              <a:rPr lang="en-US" altLang="ar" sz="3100">
                <a:solidFill>
                  <a:srgbClr val="000000"/>
                </a:solidFill>
              </a:rPr>
              <a:t> ,</a:t>
            </a:r>
            <a:r>
              <a:rPr lang="en-US" sz="3100">
                <a:solidFill>
                  <a:srgbClr val="000000"/>
                </a:solidFill>
              </a:rPr>
              <a:t>cholesterolosis, focal epithelial metaplasia .</a:t>
            </a:r>
          </a:p>
        </p:txBody>
      </p:sp>
      <p:sp>
        <p:nvSpPr>
          <p:cNvPr id="1048608" name="TextBox 1048607"/>
          <p:cNvSpPr txBox="1"/>
          <p:nvPr/>
        </p:nvSpPr>
        <p:spPr>
          <a:xfrm>
            <a:off x="117591" y="2204722"/>
            <a:ext cx="4572000" cy="59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5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Acute cholecystitis</a:t>
            </a:r>
          </a:p>
        </p:txBody>
      </p:sp>
      <p:sp>
        <p:nvSpPr>
          <p:cNvPr id="1048609" name="TextBox 1048608"/>
          <p:cNvSpPr txBox="1"/>
          <p:nvPr/>
        </p:nvSpPr>
        <p:spPr>
          <a:xfrm>
            <a:off x="0" y="2766062"/>
            <a:ext cx="9057487" cy="4701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Either gallstone associated (</a:t>
            </a:r>
            <a:r>
              <a:rPr lang="en-US" sz="2800" b="1">
                <a:solidFill>
                  <a:srgbClr val="000000"/>
                </a:solidFill>
              </a:rPr>
              <a:t>acute calculous cholecystitis)</a:t>
            </a:r>
            <a:r>
              <a:rPr lang="en-US" sz="2800">
                <a:solidFill>
                  <a:srgbClr val="000000"/>
                </a:solidFill>
              </a:rPr>
              <a:t> or not (</a:t>
            </a:r>
            <a:r>
              <a:rPr lang="en-US" sz="2800" b="1">
                <a:solidFill>
                  <a:srgbClr val="000000"/>
                </a:solidFill>
              </a:rPr>
              <a:t>acute acalculous cholecystitis)
</a:t>
            </a:r>
            <a:r>
              <a:rPr lang="en-US" sz="2800">
                <a:solidFill>
                  <a:srgbClr val="000000"/>
                </a:solidFill>
              </a:rPr>
              <a:t>10% perforate without treatment
</a:t>
            </a:r>
            <a:r>
              <a:rPr lang="en-US" sz="2800" b="1">
                <a:solidFill>
                  <a:srgbClr val="000000"/>
                </a:solidFill>
              </a:rPr>
              <a:t>Gross description
</a:t>
            </a:r>
            <a:r>
              <a:rPr lang="en-US" sz="2800">
                <a:solidFill>
                  <a:srgbClr val="000000"/>
                </a:solidFill>
              </a:rPr>
              <a:t>Enlarged, distended gallbladder
Congested vessels , serosal and mucosal exudate, thickened wall with edema and hemorrhage
Ulcers with blood clot, pus and bile
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extBox 1048609"/>
          <p:cNvSpPr txBox="1"/>
          <p:nvPr/>
        </p:nvSpPr>
        <p:spPr>
          <a:xfrm>
            <a:off x="140360" y="0"/>
            <a:ext cx="9085613" cy="2250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900" b="1" u="sng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Microscopic  description
</a:t>
            </a:r>
            <a:r>
              <a:rPr lang="en-US" sz="2900">
                <a:solidFill>
                  <a:srgbClr val="000000"/>
                </a:solidFill>
              </a:rPr>
              <a:t>Initially edema, congestion, hemorrhage, fibrin deposition in and around muscular layer
Later mucosal and mural necrosis with neutrophils
</a:t>
            </a:r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62" y="2131651"/>
            <a:ext cx="6106351" cy="42123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extBox 1048610"/>
          <p:cNvSpPr txBox="1"/>
          <p:nvPr/>
        </p:nvSpPr>
        <p:spPr>
          <a:xfrm>
            <a:off x="200628" y="250942"/>
            <a:ext cx="4572000" cy="586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4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Chronic cholecystitis</a:t>
            </a:r>
          </a:p>
        </p:txBody>
      </p:sp>
      <p:sp>
        <p:nvSpPr>
          <p:cNvPr id="1048612" name="TextBox 1048611"/>
          <p:cNvSpPr txBox="1"/>
          <p:nvPr/>
        </p:nvSpPr>
        <p:spPr>
          <a:xfrm>
            <a:off x="382782" y="761482"/>
            <a:ext cx="8670415" cy="3380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The most common disease of the gallbladder, typically secondary to cholelithiasis
</a:t>
            </a:r>
            <a:r>
              <a:rPr lang="en-US" sz="3100" b="1">
                <a:solidFill>
                  <a:srgbClr val="000000"/>
                </a:solidFill>
              </a:rPr>
              <a:t>Variety of histologic findings</a:t>
            </a:r>
            <a:r>
              <a:rPr lang="en-US" sz="3100">
                <a:solidFill>
                  <a:srgbClr val="000000"/>
                </a:solidFill>
              </a:rPr>
              <a:t>, including variable amounts of mononuclear cell predominant inflammation, mucosal changes including metaplasia, muscular hypertrophy and transmural fibrosis</a:t>
            </a:r>
          </a:p>
        </p:txBody>
      </p:sp>
      <p:sp>
        <p:nvSpPr>
          <p:cNvPr id="1048613" name="TextBox 1048612"/>
          <p:cNvSpPr txBox="1"/>
          <p:nvPr/>
        </p:nvSpPr>
        <p:spPr>
          <a:xfrm>
            <a:off x="200627" y="4271389"/>
            <a:ext cx="8772206" cy="24409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 b="1" u="sng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Gross description
</a:t>
            </a:r>
            <a:r>
              <a:rPr lang="en-US" sz="3100">
                <a:solidFill>
                  <a:srgbClr val="000000"/>
                </a:solidFill>
              </a:rPr>
              <a:t>Nearly normal to thickened gallbladder Gallbladder may appear shrunken due to marked fibrosis
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77"/>
            <a:ext cx="9144000" cy="6661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1048590"/>
          <p:cNvSpPr txBox="1"/>
          <p:nvPr/>
        </p:nvSpPr>
        <p:spPr>
          <a:xfrm>
            <a:off x="306437" y="345701"/>
            <a:ext cx="6893096" cy="612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500" b="1" u="sng">
                <a:solidFill>
                  <a:srgbClr val="FF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Gallbladder carcinoma</a:t>
            </a:r>
          </a:p>
        </p:txBody>
      </p:sp>
      <p:sp>
        <p:nvSpPr>
          <p:cNvPr id="1048592" name="TextBox 1048591"/>
          <p:cNvSpPr txBox="1"/>
          <p:nvPr/>
        </p:nvSpPr>
        <p:spPr>
          <a:xfrm rot="21596152">
            <a:off x="197365" y="1032640"/>
            <a:ext cx="8843352" cy="14249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Aggressive cancer, with an overall 5 year survival rate of &lt; 10%
 </a:t>
            </a:r>
          </a:p>
        </p:txBody>
      </p:sp>
      <p:sp>
        <p:nvSpPr>
          <p:cNvPr id="1048593" name="TextBox 1048592"/>
          <p:cNvSpPr txBox="1"/>
          <p:nvPr/>
        </p:nvSpPr>
        <p:spPr>
          <a:xfrm>
            <a:off x="306437" y="2004059"/>
            <a:ext cx="8715953" cy="1424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Commonly occurs in the sixth and seventh decades
F:M = 3:1</a:t>
            </a:r>
          </a:p>
        </p:txBody>
      </p:sp>
      <p:sp>
        <p:nvSpPr>
          <p:cNvPr id="1048594" name="TextBox 1048593"/>
          <p:cNvSpPr txBox="1"/>
          <p:nvPr/>
        </p:nvSpPr>
        <p:spPr>
          <a:xfrm>
            <a:off x="196613" y="3429000"/>
            <a:ext cx="8733364" cy="3202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000" b="1" u="sng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Risk factors :
</a:t>
            </a:r>
            <a:r>
              <a:rPr lang="en-US" sz="3000">
                <a:solidFill>
                  <a:srgbClr val="000000"/>
                </a:solidFill>
              </a:rPr>
              <a:t>Cholelithiasis (major risk factor)
Chronic cholecystitis, Obesity
Infections (esp. Salmonella and Opisthorchis viverrini)
Primary sclerosing cholangitis
congenitak anomaly of pancreatobiliary system.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1048589"/>
          <p:cNvSpPr txBox="1"/>
          <p:nvPr/>
        </p:nvSpPr>
        <p:spPr>
          <a:xfrm>
            <a:off x="155093" y="0"/>
            <a:ext cx="8950339" cy="2250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900" b="1" u="sng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Gross description
</a:t>
            </a:r>
            <a:r>
              <a:rPr lang="en-US" sz="2900">
                <a:solidFill>
                  <a:srgbClr val="000000"/>
                </a:solidFill>
              </a:rPr>
              <a:t>Frank tumors may have one or more of the following features:
Thickened and indurated gallbladder wall
Exophytic or polypoid mass . </a:t>
            </a:r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1042" y="2186941"/>
            <a:ext cx="8241916" cy="45984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Office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Lec 5 pancreas &amp; gallbladder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5 pancreas &amp; gallbladder</dc:title>
  <dc:creator>SM-N770F</dc:creator>
  <cp:lastModifiedBy>Taqwa</cp:lastModifiedBy>
  <cp:revision>1</cp:revision>
  <dcterms:created xsi:type="dcterms:W3CDTF">2015-05-11T21:30:45Z</dcterms:created>
  <dcterms:modified xsi:type="dcterms:W3CDTF">2022-10-27T06:39:59Z</dcterms:modified>
</cp:coreProperties>
</file>