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2" r:id="rId4"/>
    <p:sldId id="264" r:id="rId5"/>
    <p:sldId id="263" r:id="rId6"/>
    <p:sldId id="261" r:id="rId7"/>
    <p:sldId id="260" r:id="rId8"/>
    <p:sldId id="259" r:id="rId9"/>
    <p:sldId id="268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100" b="1">
                <a:solidFill>
                  <a:srgbClr val="C00000"/>
                </a:solidFill>
              </a:rPr>
              <a:t>Lec.1 Pathological terms 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C00000"/>
                </a:solidFill>
              </a:rPr>
              <a:t>Dr. Thura Abbas Fadhel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9" y="150933"/>
            <a:ext cx="8250647" cy="6491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0" y="0"/>
            <a:ext cx="7944420" cy="6785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4" y="0"/>
            <a:ext cx="8482732" cy="77157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7" y="188072"/>
            <a:ext cx="8756138" cy="6880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1048646"/>
          <p:cNvSpPr txBox="1"/>
          <p:nvPr/>
        </p:nvSpPr>
        <p:spPr>
          <a:xfrm>
            <a:off x="188871" y="521427"/>
            <a:ext cx="8395177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Pathology</a:t>
            </a:r>
            <a:r>
              <a:rPr lang="en-US" sz="3000">
                <a:solidFill>
                  <a:srgbClr val="000000"/>
                </a:solidFill>
              </a:rPr>
              <a:t>: The study of disease. </a:t>
            </a:r>
          </a:p>
        </p:txBody>
      </p:sp>
      <p:sp>
        <p:nvSpPr>
          <p:cNvPr id="1048659" name="TextBox 1048658"/>
          <p:cNvSpPr txBox="1"/>
          <p:nvPr/>
        </p:nvSpPr>
        <p:spPr>
          <a:xfrm>
            <a:off x="188870" y="1764069"/>
            <a:ext cx="9162593" cy="14503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Gross pathology</a:t>
            </a:r>
            <a:r>
              <a:rPr lang="en-US" sz="3000" b="0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</a:t>
            </a:r>
            <a:r>
              <a:rPr lang="en-US" sz="3000" b="0">
                <a:solidFill>
                  <a:srgbClr val="000000"/>
                </a:solidFill>
              </a:rPr>
              <a:t>refers to macroscopic manifestations of disease in organs, tissues, and body cavities. </a:t>
            </a:r>
          </a:p>
        </p:txBody>
      </p:sp>
      <p:sp>
        <p:nvSpPr>
          <p:cNvPr id="1048661" name="TextBox 1048660"/>
          <p:cNvSpPr txBox="1"/>
          <p:nvPr/>
        </p:nvSpPr>
        <p:spPr>
          <a:xfrm>
            <a:off x="77503" y="3857609"/>
            <a:ext cx="9066497" cy="1945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Fixation</a:t>
            </a:r>
            <a:r>
              <a:rPr lang="en-US" sz="3000">
                <a:solidFill>
                  <a:srgbClr val="000000"/>
                </a:solidFill>
              </a:rPr>
              <a:t> is considered as physiochemical process where cells or tissues are fixed chemically. Fixatives perform various functions such as prevention of autolysis and tissue putrefaction.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extBox 1048657"/>
          <p:cNvSpPr txBox="1"/>
          <p:nvPr/>
        </p:nvSpPr>
        <p:spPr>
          <a:xfrm>
            <a:off x="0" y="2115685"/>
            <a:ext cx="8957424" cy="189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excisional biopsy
</a:t>
            </a:r>
            <a:r>
              <a:rPr lang="en-US" sz="3000">
                <a:solidFill>
                  <a:srgbClr val="000000"/>
                </a:solidFill>
              </a:rPr>
              <a:t>A surgical procedure in which an entire lump or suspicious area is removed for diagnosis. The tissue is then examined under a microscope.</a:t>
            </a:r>
          </a:p>
        </p:txBody>
      </p:sp>
      <p:sp>
        <p:nvSpPr>
          <p:cNvPr id="1048662" name="TextBox 1048661"/>
          <p:cNvSpPr txBox="1"/>
          <p:nvPr/>
        </p:nvSpPr>
        <p:spPr>
          <a:xfrm>
            <a:off x="0" y="299452"/>
            <a:ext cx="8900179" cy="1450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A biopsy</a:t>
            </a:r>
            <a:r>
              <a:rPr lang="en-US" sz="3000">
                <a:solidFill>
                  <a:srgbClr val="000000"/>
                </a:solidFill>
              </a:rPr>
              <a:t> is a medical procedure that involves taking a small sample of tissue so that it can be examined under a microscope. </a:t>
            </a:r>
          </a:p>
        </p:txBody>
      </p:sp>
      <p:sp>
        <p:nvSpPr>
          <p:cNvPr id="1048667" name="TextBox 1048666"/>
          <p:cNvSpPr txBox="1"/>
          <p:nvPr/>
        </p:nvSpPr>
        <p:spPr>
          <a:xfrm>
            <a:off x="121909" y="4376419"/>
            <a:ext cx="9227843" cy="2301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incisional biopsy
</a:t>
            </a:r>
            <a:r>
              <a:rPr lang="en-US" sz="2900" b="0">
                <a:solidFill>
                  <a:srgbClr val="000000"/>
                </a:solidFill>
              </a:rPr>
              <a:t>A surgical procedure in which a portion of a lump or suspicious area is removed for diagnosis. The tissue is then examined under a microscope to check for signs of disease.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extBox 1048664"/>
          <p:cNvSpPr txBox="1"/>
          <p:nvPr/>
        </p:nvSpPr>
        <p:spPr>
          <a:xfrm>
            <a:off x="15099" y="3282126"/>
            <a:ext cx="8995796" cy="293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core needle biopsy </a:t>
            </a:r>
            <a:r>
              <a:rPr lang="en-US" sz="3100">
                <a:solidFill>
                  <a:srgbClr val="000000"/>
                </a:solidFill>
              </a:rPr>
              <a:t>obtains a cylinder of tissue about 1/16th of an inch in diameter. The needle is wider than that used for fine-needle aspiration (another form of needle biopsy), but since a core needle biopsy gathers more material, it means more information is derived.</a:t>
            </a:r>
          </a:p>
        </p:txBody>
      </p:sp>
      <p:sp>
        <p:nvSpPr>
          <p:cNvPr id="1048666" name="TextBox 1048665"/>
          <p:cNvSpPr txBox="1"/>
          <p:nvPr/>
        </p:nvSpPr>
        <p:spPr>
          <a:xfrm>
            <a:off x="15100" y="226002"/>
            <a:ext cx="9128900" cy="2466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A frozen section </a:t>
            </a:r>
            <a:r>
              <a:rPr lang="en-US" sz="3100">
                <a:solidFill>
                  <a:srgbClr val="000000"/>
                </a:solidFill>
              </a:rPr>
              <a:t>examination is a specific type of biopsy procedure that allows a surgeon to establish a rapid diagnosis of a suspicious mass during surgery. The technical name for this procedure is cryosection.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extBox 1048662"/>
          <p:cNvSpPr txBox="1"/>
          <p:nvPr/>
        </p:nvSpPr>
        <p:spPr>
          <a:xfrm>
            <a:off x="0" y="262784"/>
            <a:ext cx="9114263" cy="1463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Immunohistochemistry</a:t>
            </a:r>
            <a:r>
              <a:rPr lang="en-US" sz="3000">
                <a:solidFill>
                  <a:srgbClr val="000000"/>
                </a:solidFill>
              </a:rPr>
              <a:t> (IHC) uses antibodies to detect the location of proteins and other antigens in tissue sections</a:t>
            </a:r>
          </a:p>
        </p:txBody>
      </p:sp>
      <p:sp>
        <p:nvSpPr>
          <p:cNvPr id="1048670" name="TextBox 1048669"/>
          <p:cNvSpPr txBox="1"/>
          <p:nvPr/>
        </p:nvSpPr>
        <p:spPr>
          <a:xfrm>
            <a:off x="48542" y="2481293"/>
            <a:ext cx="9046917" cy="1463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Sentinel lymph node
</a:t>
            </a:r>
            <a:r>
              <a:rPr lang="en-US" sz="3000">
                <a:solidFill>
                  <a:srgbClr val="000000"/>
                </a:solidFill>
              </a:rPr>
              <a:t>The sentinel lymph node is the first lymph node or group of nodes draining a cancer.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extBox 1048670"/>
          <p:cNvSpPr txBox="1"/>
          <p:nvPr/>
        </p:nvSpPr>
        <p:spPr>
          <a:xfrm>
            <a:off x="127459" y="655687"/>
            <a:ext cx="8889082" cy="1450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Cytology</a:t>
            </a:r>
            <a:r>
              <a:rPr lang="en-US" sz="2900">
                <a:solidFill>
                  <a:srgbClr val="000000"/>
                </a:solidFill>
              </a:rPr>
              <a:t> is the study of individual cells of the body, as opposed to histology which is the study of whole human tissue itself. </a:t>
            </a:r>
          </a:p>
        </p:txBody>
      </p:sp>
      <p:sp>
        <p:nvSpPr>
          <p:cNvPr id="1048672" name="TextBox 1048671"/>
          <p:cNvSpPr txBox="1"/>
          <p:nvPr/>
        </p:nvSpPr>
        <p:spPr>
          <a:xfrm>
            <a:off x="127459" y="2443480"/>
            <a:ext cx="9172505" cy="1971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Fine needle aspiration </a:t>
            </a:r>
            <a:r>
              <a:rPr lang="en-US" sz="3100">
                <a:solidFill>
                  <a:srgbClr val="000000"/>
                </a:solidFill>
              </a:rPr>
              <a:t>is a type of biopsy procedure. In fine needle aspiration, a thin needle is inserted into an area of abnormal-appearing tissue or body fluid.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7983" cy="6312700"/>
          </a:xfrm>
          <a:prstGeom prst="rect">
            <a:avLst/>
          </a:prstGeom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43" y="146808"/>
            <a:ext cx="5345308" cy="60576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8434" y="0"/>
            <a:ext cx="8471872" cy="6311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37959" y="0"/>
            <a:ext cx="10532638" cy="65488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Lec.1 Pathological terms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Lec.1 Pathological terms </dc:title>
  <dc:creator>SM-N770F</dc:creator>
  <cp:lastModifiedBy>Taqwa</cp:lastModifiedBy>
  <cp:revision>1</cp:revision>
  <dcterms:created xsi:type="dcterms:W3CDTF">2015-05-12T03:30:45Z</dcterms:created>
  <dcterms:modified xsi:type="dcterms:W3CDTF">2022-10-27T06:36:23Z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803e2811a9814c75b026c353f2d4863d</vt:lpwstr>
  </property>
</Properties>
</file>