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305" r:id="rId4"/>
    <p:sldId id="258" r:id="rId5"/>
    <p:sldId id="259" r:id="rId6"/>
    <p:sldId id="260" r:id="rId7"/>
    <p:sldId id="293" r:id="rId8"/>
    <p:sldId id="265" r:id="rId9"/>
    <p:sldId id="267" r:id="rId10"/>
    <p:sldId id="268" r:id="rId11"/>
    <p:sldId id="269" r:id="rId12"/>
    <p:sldId id="270" r:id="rId13"/>
    <p:sldId id="271" r:id="rId14"/>
    <p:sldId id="263" r:id="rId15"/>
    <p:sldId id="264" r:id="rId16"/>
    <p:sldId id="272" r:id="rId17"/>
    <p:sldId id="273" r:id="rId18"/>
    <p:sldId id="274" r:id="rId19"/>
    <p:sldId id="275" r:id="rId20"/>
    <p:sldId id="276" r:id="rId21"/>
    <p:sldId id="294" r:id="rId22"/>
    <p:sldId id="277" r:id="rId23"/>
    <p:sldId id="278" r:id="rId24"/>
    <p:sldId id="281" r:id="rId25"/>
    <p:sldId id="282" r:id="rId26"/>
    <p:sldId id="283" r:id="rId27"/>
    <p:sldId id="284" r:id="rId28"/>
    <p:sldId id="286" r:id="rId2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06/04/1444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06/04/1444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06/04/1444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06/04/1444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06/04/1444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06/04/1444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06/04/1444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06/04/1444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06/04/1444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06/04/1444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06/04/1444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06/04/1444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Baskerville Old Face" pitchFamily="18" charset="0"/>
              </a:rPr>
              <a:t>Parkinson's Disease and Related Disorders</a:t>
            </a:r>
            <a:br>
              <a:rPr lang="en-GB" dirty="0">
                <a:latin typeface="Baskerville Old Face" pitchFamily="18" charset="0"/>
              </a:rPr>
            </a:br>
            <a:endParaRPr lang="en-GB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4608511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GB" i="1" dirty="0">
                <a:solidFill>
                  <a:srgbClr val="002060"/>
                </a:solidFill>
              </a:rPr>
              <a:t>Facial </a:t>
            </a:r>
            <a:r>
              <a:rPr lang="en-GB" i="1" dirty="0" err="1">
                <a:solidFill>
                  <a:srgbClr val="002060"/>
                </a:solidFill>
              </a:rPr>
              <a:t>bradykinesia</a:t>
            </a:r>
            <a:endParaRPr lang="en-GB" i="1" dirty="0">
              <a:solidFill>
                <a:srgbClr val="002060"/>
              </a:solidFill>
            </a:endParaRPr>
          </a:p>
          <a:p>
            <a:pPr algn="l">
              <a:buNone/>
            </a:pPr>
            <a:r>
              <a:rPr lang="en-GB" i="1" dirty="0"/>
              <a:t> </a:t>
            </a:r>
          </a:p>
          <a:p>
            <a:pPr algn="l" rtl="0"/>
            <a:r>
              <a:rPr lang="en-GB" dirty="0"/>
              <a:t>decreased blink rate and facial expression (masked face).</a:t>
            </a:r>
          </a:p>
          <a:p>
            <a:pPr algn="l" rtl="0">
              <a:buNone/>
            </a:pPr>
            <a:endParaRPr lang="en-GB" dirty="0"/>
          </a:p>
          <a:p>
            <a:pPr algn="l" rtl="0"/>
            <a:r>
              <a:rPr lang="en-GB" dirty="0" err="1"/>
              <a:t>monotonal</a:t>
            </a:r>
            <a:r>
              <a:rPr lang="en-GB" dirty="0"/>
              <a:t> Speech. </a:t>
            </a:r>
          </a:p>
          <a:p>
            <a:pPr algn="l" rtl="0"/>
            <a:endParaRPr lang="en-GB" dirty="0"/>
          </a:p>
          <a:p>
            <a:pPr algn="l" rtl="0"/>
            <a:r>
              <a:rPr lang="en-GB" dirty="0"/>
              <a:t>Drooling (especially night time drooling).</a:t>
            </a:r>
          </a:p>
          <a:p>
            <a:pPr algn="l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/>
          </a:bodyPr>
          <a:lstStyle/>
          <a:p>
            <a:pPr algn="l" rtl="0">
              <a:buNone/>
            </a:pPr>
            <a:r>
              <a:rPr lang="en-GB" i="1" dirty="0" err="1">
                <a:solidFill>
                  <a:srgbClr val="002060"/>
                </a:solidFill>
              </a:rPr>
              <a:t>Truncal</a:t>
            </a:r>
            <a:r>
              <a:rPr lang="en-GB" i="1" dirty="0">
                <a:solidFill>
                  <a:srgbClr val="002060"/>
                </a:solidFill>
              </a:rPr>
              <a:t> </a:t>
            </a:r>
            <a:r>
              <a:rPr lang="en-GB" i="1" dirty="0" err="1">
                <a:solidFill>
                  <a:srgbClr val="002060"/>
                </a:solidFill>
              </a:rPr>
              <a:t>bradykinesia</a:t>
            </a:r>
            <a:r>
              <a:rPr lang="en-GB" i="1" dirty="0">
                <a:solidFill>
                  <a:srgbClr val="002060"/>
                </a:solidFill>
              </a:rPr>
              <a:t> </a:t>
            </a:r>
          </a:p>
          <a:p>
            <a:pPr algn="l" rtl="0">
              <a:buNone/>
            </a:pPr>
            <a:endParaRPr lang="en-GB" dirty="0"/>
          </a:p>
          <a:p>
            <a:pPr algn="l" rtl="0"/>
            <a:r>
              <a:rPr lang="en-GB" dirty="0"/>
              <a:t>slowness or difficulty in rising from a chair or turning in bed</a:t>
            </a:r>
          </a:p>
          <a:p>
            <a:pPr algn="l" rtl="0"/>
            <a:endParaRPr lang="en-GB" dirty="0"/>
          </a:p>
          <a:p>
            <a:pPr algn="l" rtl="0"/>
            <a:r>
              <a:rPr lang="en-GB" dirty="0"/>
              <a:t>small steps  gait with reduced arm swinging.</a:t>
            </a:r>
          </a:p>
          <a:p>
            <a:pPr algn="l" rtl="0">
              <a:buNone/>
            </a:pPr>
            <a:r>
              <a:rPr lang="en-GB" dirty="0"/>
              <a:t> </a:t>
            </a:r>
          </a:p>
          <a:p>
            <a:pPr algn="l" rtl="0"/>
            <a:r>
              <a:rPr lang="en-GB" dirty="0"/>
              <a:t>Freezing, more prominent as patients attempt to navigate doorways or narrow areas and can result in patients getting trapped behind furniture. </a:t>
            </a:r>
          </a:p>
          <a:p>
            <a:pPr algn="l" rtl="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GB" i="1" dirty="0">
                <a:solidFill>
                  <a:srgbClr val="002060"/>
                </a:solidFill>
              </a:rPr>
              <a:t>In the upper extremities:</a:t>
            </a:r>
          </a:p>
          <a:p>
            <a:pPr algn="l" rtl="0">
              <a:buNone/>
            </a:pPr>
            <a:endParaRPr lang="en-GB" dirty="0"/>
          </a:p>
          <a:p>
            <a:pPr algn="l" rtl="0"/>
            <a:r>
              <a:rPr lang="en-GB" dirty="0"/>
              <a:t>small, effortful handwriting (</a:t>
            </a:r>
            <a:r>
              <a:rPr lang="en-GB" dirty="0" err="1"/>
              <a:t>micrographia</a:t>
            </a:r>
            <a:r>
              <a:rPr lang="en-GB" dirty="0"/>
              <a:t>) </a:t>
            </a:r>
          </a:p>
          <a:p>
            <a:pPr algn="l" rtl="0"/>
            <a:r>
              <a:rPr lang="en-GB" dirty="0"/>
              <a:t>difficulty using the hand for fine activities (using a key).</a:t>
            </a:r>
          </a:p>
          <a:p>
            <a:pPr algn="l" rtl="0"/>
            <a:endParaRPr lang="en-GB" dirty="0"/>
          </a:p>
          <a:p>
            <a:pPr algn="l" rtl="0">
              <a:buNone/>
            </a:pPr>
            <a:r>
              <a:rPr lang="en-GB" i="1" dirty="0">
                <a:solidFill>
                  <a:srgbClr val="002060"/>
                </a:solidFill>
              </a:rPr>
              <a:t>In the lower extremities:</a:t>
            </a:r>
          </a:p>
          <a:p>
            <a:pPr algn="l" rtl="0">
              <a:buNone/>
            </a:pPr>
            <a:endParaRPr lang="en-GB" dirty="0"/>
          </a:p>
          <a:p>
            <a:pPr algn="l" rtl="0"/>
            <a:r>
              <a:rPr lang="en-GB" dirty="0"/>
              <a:t>scuffing of foot on the ground(Shuffling gait),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20000"/>
          </a:bodyPr>
          <a:lstStyle/>
          <a:p>
            <a:pPr algn="ctr" rtl="0">
              <a:buNone/>
            </a:pPr>
            <a:r>
              <a:rPr lang="en-GB" sz="3500" i="1" dirty="0">
                <a:solidFill>
                  <a:srgbClr val="C00000"/>
                </a:solidFill>
                <a:latin typeface="Baskerville Old Face" pitchFamily="18" charset="0"/>
              </a:rPr>
              <a:t>Rigidity</a:t>
            </a:r>
          </a:p>
          <a:p>
            <a:pPr algn="ctr" rtl="0">
              <a:buNone/>
            </a:pPr>
            <a:endParaRPr lang="en-GB" dirty="0">
              <a:latin typeface="Baskerville Old Face" pitchFamily="18" charset="0"/>
            </a:endParaRPr>
          </a:p>
          <a:p>
            <a:pPr algn="ctr" rtl="0">
              <a:buNone/>
            </a:pPr>
            <a:r>
              <a:rPr lang="en-GB" dirty="0"/>
              <a:t>an increase in resistance to passive movement about a joint (hypertonia). </a:t>
            </a:r>
          </a:p>
          <a:p>
            <a:pPr algn="ctr" rtl="0">
              <a:buNone/>
            </a:pPr>
            <a:r>
              <a:rPr lang="en-GB" dirty="0"/>
              <a:t>smooth (lead pipe) or oscillating (cogwheeling).</a:t>
            </a:r>
          </a:p>
          <a:p>
            <a:pPr algn="l" rtl="0">
              <a:buNone/>
            </a:pPr>
            <a:endParaRPr lang="en-GB" dirty="0"/>
          </a:p>
          <a:p>
            <a:pPr algn="ctr" rtl="0">
              <a:buNone/>
            </a:pPr>
            <a:r>
              <a:rPr lang="en-GB" sz="3500" i="1" dirty="0">
                <a:solidFill>
                  <a:srgbClr val="C00000"/>
                </a:solidFill>
                <a:latin typeface="Baskerville Old Face" pitchFamily="18" charset="0"/>
              </a:rPr>
              <a:t>Postural instability</a:t>
            </a:r>
          </a:p>
          <a:p>
            <a:pPr algn="ctr" rtl="0">
              <a:buNone/>
            </a:pPr>
            <a:endParaRPr lang="en-GB" dirty="0">
              <a:latin typeface="Baskerville Old Face" pitchFamily="18" charset="0"/>
            </a:endParaRPr>
          </a:p>
          <a:p>
            <a:pPr algn="ctr" rtl="0">
              <a:buNone/>
            </a:pPr>
            <a:r>
              <a:rPr lang="en-GB" dirty="0"/>
              <a:t>imbalance and loss of righting reflexes.</a:t>
            </a:r>
          </a:p>
          <a:p>
            <a:pPr algn="ctr" rtl="0">
              <a:buNone/>
            </a:pPr>
            <a:r>
              <a:rPr lang="en-GB" dirty="0"/>
              <a:t>poorly amenable to treatment and a common source of disability in late disease.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pPr algn="ctr" rtl="0">
              <a:buNone/>
            </a:pPr>
            <a:r>
              <a:rPr lang="en-GB" sz="3900" dirty="0" err="1">
                <a:solidFill>
                  <a:srgbClr val="C00000"/>
                </a:solidFill>
                <a:latin typeface="Baskerville Old Face" pitchFamily="18" charset="0"/>
              </a:rPr>
              <a:t>nonmotor</a:t>
            </a:r>
            <a:r>
              <a:rPr lang="en-GB" sz="3900" dirty="0">
                <a:solidFill>
                  <a:srgbClr val="C00000"/>
                </a:solidFill>
                <a:latin typeface="Baskerville Old Face" pitchFamily="18" charset="0"/>
              </a:rPr>
              <a:t> symptoms </a:t>
            </a:r>
          </a:p>
          <a:p>
            <a:pPr algn="ctr" rtl="0">
              <a:buNone/>
            </a:pPr>
            <a:endParaRPr lang="en-GB" dirty="0"/>
          </a:p>
          <a:p>
            <a:pPr algn="ctr" rtl="0">
              <a:buNone/>
            </a:pPr>
            <a:r>
              <a:rPr lang="en-GB" dirty="0"/>
              <a:t>commonly precede motor signs</a:t>
            </a:r>
          </a:p>
          <a:p>
            <a:pPr algn="ctr" rtl="0">
              <a:buNone/>
            </a:pPr>
            <a:endParaRPr lang="en-GB" dirty="0"/>
          </a:p>
          <a:p>
            <a:pPr algn="l" rtl="0">
              <a:buFont typeface="Wingdings" pitchFamily="2" charset="2"/>
              <a:buChar char="q"/>
            </a:pPr>
            <a:r>
              <a:rPr lang="en-GB" dirty="0"/>
              <a:t>substantial reduction in olfactory function (smell) </a:t>
            </a:r>
          </a:p>
          <a:p>
            <a:pPr algn="l" rtl="0">
              <a:buNone/>
            </a:pPr>
            <a:endParaRPr lang="en-GB" dirty="0"/>
          </a:p>
          <a:p>
            <a:pPr algn="l" rtl="0">
              <a:buFont typeface="Wingdings" pitchFamily="2" charset="2"/>
              <a:buChar char="q"/>
            </a:pPr>
            <a:r>
              <a:rPr lang="en-GB" dirty="0"/>
              <a:t>rapid eye movement (REM) </a:t>
            </a:r>
            <a:r>
              <a:rPr lang="en-GB" dirty="0" err="1"/>
              <a:t>behavior</a:t>
            </a:r>
            <a:r>
              <a:rPr lang="en-GB" dirty="0"/>
              <a:t> disorder (RBD). </a:t>
            </a:r>
          </a:p>
          <a:p>
            <a:pPr algn="ctr" rtl="0">
              <a:buNone/>
            </a:pPr>
            <a:r>
              <a:rPr lang="en-GB" i="1" dirty="0"/>
              <a:t>loss of normal </a:t>
            </a:r>
            <a:r>
              <a:rPr lang="en-GB" i="1" dirty="0" err="1"/>
              <a:t>atonia</a:t>
            </a:r>
            <a:r>
              <a:rPr lang="en-GB" i="1" dirty="0"/>
              <a:t> during REM sleep.</a:t>
            </a:r>
          </a:p>
          <a:p>
            <a:pPr algn="ctr" rtl="0">
              <a:buNone/>
            </a:pPr>
            <a:r>
              <a:rPr lang="en-GB" i="1" dirty="0"/>
              <a:t> patients “act out their dreams” and may kick, hit, talk, or cry out in their sleep.</a:t>
            </a:r>
          </a:p>
          <a:p>
            <a:pPr algn="l" rtl="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C:\Users\iraq\Desktop\Snap1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7500" lnSpcReduction="20000"/>
          </a:bodyPr>
          <a:lstStyle/>
          <a:p>
            <a:pPr algn="ctr" rtl="0">
              <a:buNone/>
            </a:pPr>
            <a:r>
              <a:rPr lang="en-GB" b="1" dirty="0">
                <a:solidFill>
                  <a:srgbClr val="C00000"/>
                </a:solidFill>
                <a:latin typeface="Baskerville Old Face" pitchFamily="18" charset="0"/>
              </a:rPr>
              <a:t>Diagnosis &amp;Differential Diagnosis</a:t>
            </a:r>
          </a:p>
          <a:p>
            <a:pPr algn="ctr" rtl="0">
              <a:buNone/>
            </a:pPr>
            <a:endParaRPr lang="en-GB" dirty="0">
              <a:solidFill>
                <a:srgbClr val="C00000"/>
              </a:solidFill>
              <a:latin typeface="Baskerville Old Face" pitchFamily="18" charset="0"/>
            </a:endParaRPr>
          </a:p>
          <a:p>
            <a:pPr algn="l" rtl="0">
              <a:buNone/>
            </a:pPr>
            <a:r>
              <a:rPr lang="en-GB" dirty="0"/>
              <a:t>Parkinsonism </a:t>
            </a:r>
            <a:r>
              <a:rPr lang="en-GB" sz="4600" dirty="0">
                <a:solidFill>
                  <a:srgbClr val="C00000"/>
                </a:solidFill>
              </a:rPr>
              <a:t>=</a:t>
            </a:r>
            <a:r>
              <a:rPr lang="en-GB" dirty="0"/>
              <a:t> </a:t>
            </a:r>
            <a:r>
              <a:rPr lang="en-GB" dirty="0" err="1"/>
              <a:t>bradykinesia</a:t>
            </a:r>
            <a:r>
              <a:rPr lang="en-GB" dirty="0"/>
              <a:t> with rigidity and/or tremor. </a:t>
            </a:r>
          </a:p>
          <a:p>
            <a:pPr algn="l" rtl="0">
              <a:buNone/>
            </a:pPr>
            <a:endParaRPr lang="en-GB" dirty="0"/>
          </a:p>
          <a:p>
            <a:pPr algn="l" rtl="0">
              <a:buNone/>
            </a:pPr>
            <a:r>
              <a:rPr lang="en-GB" dirty="0"/>
              <a:t>PD is the most common disease  in </a:t>
            </a:r>
            <a:r>
              <a:rPr lang="en-GB" dirty="0" err="1"/>
              <a:t>parkinsonsm</a:t>
            </a:r>
            <a:r>
              <a:rPr lang="en-GB" dirty="0"/>
              <a:t> group (75% ). </a:t>
            </a:r>
          </a:p>
          <a:p>
            <a:pPr algn="l" rtl="0">
              <a:buNone/>
            </a:pPr>
            <a:endParaRPr lang="en-GB" dirty="0"/>
          </a:p>
          <a:p>
            <a:pPr algn="l" rtl="0">
              <a:buNone/>
            </a:pPr>
            <a:r>
              <a:rPr lang="en-GB" i="1" dirty="0">
                <a:solidFill>
                  <a:srgbClr val="C00000"/>
                </a:solidFill>
              </a:rPr>
              <a:t>Old criteria</a:t>
            </a:r>
            <a:r>
              <a:rPr lang="en-GB" dirty="0"/>
              <a:t>: 2 of 3 (tremor, rigidity, </a:t>
            </a:r>
            <a:r>
              <a:rPr lang="en-GB" dirty="0" err="1"/>
              <a:t>bradykinesia</a:t>
            </a:r>
            <a:r>
              <a:rPr lang="en-GB" dirty="0"/>
              <a:t>) </a:t>
            </a:r>
            <a:r>
              <a:rPr lang="en-GB" sz="4600" dirty="0">
                <a:solidFill>
                  <a:srgbClr val="C00000"/>
                </a:solidFill>
              </a:rPr>
              <a:t>=</a:t>
            </a:r>
            <a:r>
              <a:rPr lang="en-GB" dirty="0"/>
              <a:t> 24% error rate.</a:t>
            </a:r>
          </a:p>
          <a:p>
            <a:pPr algn="l" rtl="0">
              <a:buNone/>
            </a:pPr>
            <a:endParaRPr lang="en-GB" dirty="0"/>
          </a:p>
          <a:p>
            <a:pPr algn="l" rtl="0">
              <a:buNone/>
            </a:pPr>
            <a:r>
              <a:rPr lang="en-GB" i="1" dirty="0">
                <a:solidFill>
                  <a:srgbClr val="C00000"/>
                </a:solidFill>
              </a:rPr>
              <a:t>U.K. brain bank criteria</a:t>
            </a:r>
          </a:p>
          <a:p>
            <a:pPr algn="l" rtl="0">
              <a:buNone/>
            </a:pPr>
            <a:r>
              <a:rPr lang="en-GB" dirty="0"/>
              <a:t>parkinsonism associated with rest tremor, asymmetry, and a good response to </a:t>
            </a:r>
            <a:r>
              <a:rPr lang="en-GB" dirty="0" err="1"/>
              <a:t>levodopa</a:t>
            </a:r>
            <a:r>
              <a:rPr lang="en-GB" dirty="0"/>
              <a:t> </a:t>
            </a:r>
            <a:r>
              <a:rPr lang="en-GB" sz="4600" dirty="0">
                <a:solidFill>
                  <a:srgbClr val="C00000"/>
                </a:solidFill>
              </a:rPr>
              <a:t>=</a:t>
            </a:r>
            <a:r>
              <a:rPr lang="en-GB" dirty="0"/>
              <a:t> accurate in 99% of cases.</a:t>
            </a:r>
          </a:p>
          <a:p>
            <a:pPr algn="l" rtl="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323527" y="476672"/>
          <a:ext cx="8496945" cy="5976664"/>
        </p:xfrm>
        <a:graphic>
          <a:graphicData uri="http://schemas.openxmlformats.org/drawingml/2006/table">
            <a:tbl>
              <a:tblPr/>
              <a:tblGrid>
                <a:gridCol w="1577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2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2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454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76664">
                <a:tc>
                  <a:txBody>
                    <a:bodyPr/>
                    <a:lstStyle/>
                    <a:p>
                      <a:pPr algn="l" rtl="1"/>
                      <a:r>
                        <a:rPr lang="en-GB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Parkinson's </a:t>
                      </a:r>
                    </a:p>
                    <a:p>
                      <a:pPr algn="l" rtl="1"/>
                      <a:r>
                        <a:rPr lang="en-GB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Disease</a:t>
                      </a:r>
                      <a:endParaRPr lang="en-GB" sz="16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l" rtl="1"/>
                      <a:r>
                        <a:rPr lang="en-GB" sz="1600" dirty="0">
                          <a:latin typeface="Times New Roman"/>
                          <a:ea typeface="Times New Roman"/>
                          <a:cs typeface="Arial"/>
                        </a:rPr>
                        <a:t>    </a:t>
                      </a:r>
                    </a:p>
                    <a:p>
                      <a:pPr algn="l" rtl="1"/>
                      <a:r>
                        <a:rPr lang="en-GB" sz="1600" dirty="0">
                          <a:latin typeface="Times New Roman"/>
                          <a:ea typeface="Times New Roman"/>
                          <a:cs typeface="Arial"/>
                        </a:rPr>
                        <a:t>     Genetic</a:t>
                      </a:r>
                    </a:p>
                    <a:p>
                      <a:pPr algn="l" rtl="1"/>
                      <a:r>
                        <a:rPr lang="en-GB" sz="1600" dirty="0">
                          <a:latin typeface="Times New Roman"/>
                          <a:ea typeface="Times New Roman"/>
                          <a:cs typeface="Arial"/>
                        </a:rPr>
                        <a:t>    Sporadic</a:t>
                      </a:r>
                    </a:p>
                    <a:p>
                      <a:pPr algn="l" rtl="1"/>
                      <a:r>
                        <a:rPr lang="en-GB" sz="1600" dirty="0">
                          <a:latin typeface="Times New Roman"/>
                          <a:ea typeface="Times New Roman"/>
                          <a:cs typeface="Arial"/>
                        </a:rPr>
                        <a:t>Dementia with </a:t>
                      </a:r>
                      <a:r>
                        <a:rPr lang="en-GB" sz="1600" dirty="0" err="1">
                          <a:latin typeface="Times New Roman"/>
                          <a:ea typeface="Times New Roman"/>
                          <a:cs typeface="Arial"/>
                        </a:rPr>
                        <a:t>Lewy</a:t>
                      </a:r>
                      <a:r>
                        <a:rPr lang="en-GB" sz="1600" dirty="0">
                          <a:latin typeface="Times New Roman"/>
                          <a:ea typeface="Times New Roman"/>
                          <a:cs typeface="Arial"/>
                        </a:rPr>
                        <a:t> bodies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GB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Atypical </a:t>
                      </a:r>
                      <a:r>
                        <a:rPr lang="en-GB" sz="1600" b="1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Parkinsonisms</a:t>
                      </a:r>
                      <a:endParaRPr lang="en-GB" sz="16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l" rtl="1"/>
                      <a:endParaRPr lang="en-GB" sz="16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l" rtl="1"/>
                      <a:r>
                        <a:rPr lang="en-GB" sz="1600" dirty="0">
                          <a:latin typeface="Times New Roman"/>
                          <a:ea typeface="Times New Roman"/>
                          <a:cs typeface="Arial"/>
                        </a:rPr>
                        <a:t>Multiple-system atrophy</a:t>
                      </a:r>
                    </a:p>
                    <a:p>
                      <a:pPr algn="l" rtl="1"/>
                      <a:r>
                        <a:rPr lang="en-GB" sz="1600" dirty="0">
                          <a:latin typeface="Times New Roman"/>
                          <a:ea typeface="Times New Roman"/>
                          <a:cs typeface="Arial"/>
                        </a:rPr>
                        <a:t>     Cerebellar type            (MSA-c)</a:t>
                      </a:r>
                    </a:p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  <a:cs typeface="Arial"/>
                        </a:rPr>
                        <a:t>     Parkinson type </a:t>
                      </a:r>
                    </a:p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  <a:cs typeface="Arial"/>
                        </a:rPr>
                        <a:t>     (MSA-p)</a:t>
                      </a:r>
                    </a:p>
                    <a:p>
                      <a:pPr algn="l" rtl="1"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  <a:cs typeface="Arial"/>
                        </a:rPr>
                        <a:t>Progressive </a:t>
                      </a:r>
                      <a:r>
                        <a:rPr lang="en-GB" sz="1600" dirty="0" err="1">
                          <a:latin typeface="Times New Roman"/>
                          <a:ea typeface="Times New Roman"/>
                          <a:cs typeface="Arial"/>
                        </a:rPr>
                        <a:t>supranuclear</a:t>
                      </a:r>
                      <a:r>
                        <a:rPr lang="en-GB" sz="1600" dirty="0">
                          <a:latin typeface="Times New Roman"/>
                          <a:ea typeface="Times New Roman"/>
                          <a:cs typeface="Arial"/>
                        </a:rPr>
                        <a:t> palsy</a:t>
                      </a:r>
                    </a:p>
                    <a:p>
                      <a:pPr algn="l" rtl="1"/>
                      <a:endParaRPr lang="en-GB" sz="16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l" rtl="1"/>
                      <a:r>
                        <a:rPr lang="en-GB" sz="1600" dirty="0" err="1">
                          <a:latin typeface="Times New Roman"/>
                          <a:ea typeface="Times New Roman"/>
                          <a:cs typeface="Arial"/>
                        </a:rPr>
                        <a:t>Corticobasal</a:t>
                      </a:r>
                      <a:r>
                        <a:rPr lang="en-GB" sz="1600" dirty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GB" sz="1600" dirty="0" err="1">
                          <a:latin typeface="Times New Roman"/>
                          <a:ea typeface="Times New Roman"/>
                          <a:cs typeface="Arial"/>
                        </a:rPr>
                        <a:t>ganglionic</a:t>
                      </a:r>
                      <a:r>
                        <a:rPr lang="en-GB" sz="1600" dirty="0">
                          <a:latin typeface="Times New Roman"/>
                          <a:ea typeface="Times New Roman"/>
                          <a:cs typeface="Arial"/>
                        </a:rPr>
                        <a:t> degeneration</a:t>
                      </a:r>
                    </a:p>
                    <a:p>
                      <a:pPr algn="l" rtl="1"/>
                      <a:endParaRPr lang="en-GB" sz="16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l" rtl="1"/>
                      <a:r>
                        <a:rPr lang="en-GB" sz="1600" dirty="0" err="1">
                          <a:latin typeface="Times New Roman"/>
                          <a:ea typeface="Times New Roman"/>
                          <a:cs typeface="Arial"/>
                        </a:rPr>
                        <a:t>Frontotemporal</a:t>
                      </a:r>
                      <a:r>
                        <a:rPr lang="en-GB" sz="1600" dirty="0">
                          <a:latin typeface="Times New Roman"/>
                          <a:ea typeface="Times New Roman"/>
                          <a:cs typeface="Arial"/>
                        </a:rPr>
                        <a:t> dementia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GB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Secondary Parkinsonism</a:t>
                      </a:r>
                      <a:endParaRPr lang="en-GB" sz="16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l" rtl="1"/>
                      <a:endParaRPr lang="en-GB" sz="16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l" rtl="1"/>
                      <a:r>
                        <a:rPr lang="en-GB" sz="1600" dirty="0">
                          <a:latin typeface="Times New Roman"/>
                          <a:ea typeface="Times New Roman"/>
                          <a:cs typeface="Arial"/>
                        </a:rPr>
                        <a:t>Drug-induced</a:t>
                      </a:r>
                    </a:p>
                    <a:p>
                      <a:pPr algn="l" rtl="1"/>
                      <a:endParaRPr lang="en-GB" sz="16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l" rtl="1"/>
                      <a:r>
                        <a:rPr lang="en-GB" sz="1600" dirty="0" err="1">
                          <a:latin typeface="Times New Roman"/>
                          <a:ea typeface="Times New Roman"/>
                          <a:cs typeface="Arial"/>
                        </a:rPr>
                        <a:t>Tumor</a:t>
                      </a:r>
                      <a:endParaRPr lang="en-GB" sz="16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l" rtl="1"/>
                      <a:endParaRPr lang="en-GB" sz="16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l" rtl="1"/>
                      <a:r>
                        <a:rPr lang="en-GB" sz="1600" dirty="0">
                          <a:latin typeface="Times New Roman"/>
                          <a:ea typeface="Times New Roman"/>
                          <a:cs typeface="Arial"/>
                        </a:rPr>
                        <a:t>Infection</a:t>
                      </a:r>
                    </a:p>
                    <a:p>
                      <a:pPr algn="l" rtl="1"/>
                      <a:endParaRPr lang="en-GB" sz="16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l" rtl="1"/>
                      <a:r>
                        <a:rPr lang="en-GB" sz="1600" dirty="0">
                          <a:latin typeface="Times New Roman"/>
                          <a:ea typeface="Times New Roman"/>
                          <a:cs typeface="Arial"/>
                        </a:rPr>
                        <a:t>Vascular</a:t>
                      </a:r>
                    </a:p>
                    <a:p>
                      <a:pPr algn="l" rtl="1"/>
                      <a:endParaRPr lang="en-GB" sz="16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l" rtl="1"/>
                      <a:r>
                        <a:rPr lang="en-GB" sz="1600" dirty="0">
                          <a:latin typeface="Times New Roman"/>
                          <a:ea typeface="Times New Roman"/>
                          <a:cs typeface="Arial"/>
                        </a:rPr>
                        <a:t>Normal-pressure hydrocephalus</a:t>
                      </a:r>
                    </a:p>
                    <a:p>
                      <a:pPr algn="l" rtl="1"/>
                      <a:endParaRPr lang="en-GB" sz="16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l" rtl="1"/>
                      <a:r>
                        <a:rPr lang="en-GB" sz="1600" dirty="0">
                          <a:latin typeface="Times New Roman"/>
                          <a:ea typeface="Times New Roman"/>
                          <a:cs typeface="Arial"/>
                        </a:rPr>
                        <a:t>Trauma</a:t>
                      </a:r>
                    </a:p>
                    <a:p>
                      <a:pPr algn="l" rtl="1"/>
                      <a:endParaRPr lang="en-GB" sz="16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l" rtl="1"/>
                      <a:r>
                        <a:rPr lang="en-GB" sz="1600" dirty="0">
                          <a:latin typeface="Times New Roman"/>
                          <a:ea typeface="Times New Roman"/>
                          <a:cs typeface="Arial"/>
                        </a:rPr>
                        <a:t>Liver failure</a:t>
                      </a:r>
                    </a:p>
                    <a:p>
                      <a:pPr algn="l" rtl="1"/>
                      <a:endParaRPr lang="en-GB" sz="16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l" rtl="1"/>
                      <a:r>
                        <a:rPr lang="en-GB" sz="1600" dirty="0">
                          <a:latin typeface="Times New Roman"/>
                          <a:ea typeface="Times New Roman"/>
                          <a:cs typeface="Arial"/>
                        </a:rPr>
                        <a:t>Toxins (e.g., carbon monoxide, manganese, MPTP, cyanide, hexane, methanol, carbon disulfide)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GB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Other Neurodegenerative Disorders</a:t>
                      </a:r>
                      <a:endParaRPr lang="en-GB" sz="16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l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  <a:cs typeface="Arial"/>
                        </a:rPr>
                        <a:t>Wilson's disease</a:t>
                      </a:r>
                    </a:p>
                    <a:p>
                      <a:pPr algn="l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  <a:cs typeface="Arial"/>
                        </a:rPr>
                        <a:t>Huntington's disease</a:t>
                      </a:r>
                    </a:p>
                    <a:p>
                      <a:pPr algn="l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latin typeface="Times New Roman"/>
                          <a:ea typeface="Times New Roman"/>
                          <a:cs typeface="Arial"/>
                        </a:rPr>
                        <a:t>Neurodegeneration</a:t>
                      </a:r>
                      <a:r>
                        <a:rPr lang="en-GB" sz="1600" dirty="0">
                          <a:latin typeface="Times New Roman"/>
                          <a:ea typeface="Times New Roman"/>
                          <a:cs typeface="Arial"/>
                        </a:rPr>
                        <a:t> with brain iron accumulation</a:t>
                      </a:r>
                    </a:p>
                    <a:p>
                      <a:pPr algn="l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  <a:cs typeface="Arial"/>
                        </a:rPr>
                        <a:t>SCA 3 (</a:t>
                      </a:r>
                      <a:r>
                        <a:rPr lang="en-GB" sz="1600" dirty="0" err="1">
                          <a:latin typeface="Times New Roman"/>
                          <a:ea typeface="Times New Roman"/>
                          <a:cs typeface="Arial"/>
                        </a:rPr>
                        <a:t>spinocerebellar</a:t>
                      </a:r>
                      <a:r>
                        <a:rPr lang="en-GB" sz="1600" dirty="0">
                          <a:latin typeface="Times New Roman"/>
                          <a:ea typeface="Times New Roman"/>
                          <a:cs typeface="Arial"/>
                        </a:rPr>
                        <a:t> ataxia)</a:t>
                      </a:r>
                    </a:p>
                    <a:p>
                      <a:pPr algn="l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  <a:cs typeface="Arial"/>
                        </a:rPr>
                        <a:t>Fragile X–associated ataxia-tremor-parkinsonism</a:t>
                      </a:r>
                    </a:p>
                    <a:p>
                      <a:pPr algn="l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latin typeface="Times New Roman"/>
                          <a:ea typeface="Times New Roman"/>
                          <a:cs typeface="Arial"/>
                        </a:rPr>
                        <a:t>Prion</a:t>
                      </a:r>
                      <a:r>
                        <a:rPr lang="en-GB" sz="1600" dirty="0">
                          <a:latin typeface="Times New Roman"/>
                          <a:ea typeface="Times New Roman"/>
                          <a:cs typeface="Arial"/>
                        </a:rPr>
                        <a:t> disease</a:t>
                      </a:r>
                    </a:p>
                    <a:p>
                      <a:pPr algn="l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latin typeface="Times New Roman"/>
                          <a:ea typeface="Times New Roman"/>
                          <a:cs typeface="Arial"/>
                        </a:rPr>
                        <a:t>Dystonia</a:t>
                      </a:r>
                      <a:r>
                        <a:rPr lang="en-GB" sz="1600" dirty="0">
                          <a:latin typeface="Times New Roman"/>
                          <a:ea typeface="Times New Roman"/>
                          <a:cs typeface="Arial"/>
                        </a:rPr>
                        <a:t>-parkinsonism (DYT3)</a:t>
                      </a:r>
                    </a:p>
                    <a:p>
                      <a:pPr algn="l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  <a:cs typeface="Arial"/>
                        </a:rPr>
                        <a:t>Alzheimer's disease with parkinsonism</a:t>
                      </a:r>
                    </a:p>
                    <a:p>
                      <a:pPr algn="l" rtl="1"/>
                      <a:r>
                        <a:rPr lang="en-GB" sz="1600" dirty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Users\iraq\Desktop\Snap1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7992888" cy="5976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Users\iraq\Desktop\Snap2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92696"/>
            <a:ext cx="7992888" cy="5616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GB" sz="3900" dirty="0">
                <a:solidFill>
                  <a:srgbClr val="C00000"/>
                </a:solidFill>
                <a:latin typeface="Baskerville Old Face" pitchFamily="18" charset="0"/>
              </a:rPr>
              <a:t>Parkinson's disease (PD) </a:t>
            </a:r>
          </a:p>
          <a:p>
            <a:pPr algn="l">
              <a:buNone/>
            </a:pPr>
            <a:endParaRPr lang="en-GB" sz="3900" dirty="0">
              <a:solidFill>
                <a:srgbClr val="C00000"/>
              </a:solidFill>
              <a:latin typeface="Baskerville Old Face" pitchFamily="18" charset="0"/>
            </a:endParaRPr>
          </a:p>
          <a:p>
            <a:pPr algn="l">
              <a:buNone/>
            </a:pPr>
            <a:r>
              <a:rPr lang="en-GB" dirty="0"/>
              <a:t>2</a:t>
            </a:r>
            <a:r>
              <a:rPr lang="en-GB" baseline="30000" dirty="0"/>
              <a:t>nd</a:t>
            </a:r>
            <a:r>
              <a:rPr lang="en-GB" dirty="0"/>
              <a:t> commonest neurodegenerative disease, affecting 5 million persons in the world. </a:t>
            </a:r>
          </a:p>
          <a:p>
            <a:pPr algn="l">
              <a:buNone/>
            </a:pPr>
            <a:r>
              <a:rPr lang="en-GB" dirty="0"/>
              <a:t>  </a:t>
            </a:r>
          </a:p>
          <a:p>
            <a:pPr algn="l">
              <a:buNone/>
            </a:pPr>
            <a:r>
              <a:rPr lang="en-GB" dirty="0"/>
              <a:t>It affects men and women of </a:t>
            </a:r>
            <a:r>
              <a:rPr lang="en-GB" i="1" dirty="0">
                <a:solidFill>
                  <a:srgbClr val="C00000"/>
                </a:solidFill>
              </a:rPr>
              <a:t>all</a:t>
            </a:r>
            <a:r>
              <a:rPr lang="en-GB" dirty="0"/>
              <a:t> races, </a:t>
            </a:r>
            <a:r>
              <a:rPr lang="en-GB" i="1" dirty="0">
                <a:solidFill>
                  <a:srgbClr val="C00000"/>
                </a:solidFill>
              </a:rPr>
              <a:t>all</a:t>
            </a:r>
            <a:r>
              <a:rPr lang="en-GB" dirty="0"/>
              <a:t> occupations, and </a:t>
            </a:r>
            <a:r>
              <a:rPr lang="en-GB" i="1" dirty="0">
                <a:solidFill>
                  <a:srgbClr val="C00000"/>
                </a:solidFill>
              </a:rPr>
              <a:t>all</a:t>
            </a:r>
            <a:r>
              <a:rPr lang="en-GB" dirty="0"/>
              <a:t> countries.</a:t>
            </a:r>
          </a:p>
          <a:p>
            <a:pPr algn="l">
              <a:buNone/>
            </a:pPr>
            <a:r>
              <a:rPr lang="en-GB" dirty="0"/>
              <a:t> </a:t>
            </a:r>
          </a:p>
          <a:p>
            <a:pPr algn="l">
              <a:buNone/>
            </a:pPr>
            <a:r>
              <a:rPr lang="en-GB" dirty="0"/>
              <a:t> age of onset is about 60 years and the frequency increases with aging.</a:t>
            </a:r>
          </a:p>
          <a:p>
            <a:pPr algn="l">
              <a:buNone/>
            </a:pPr>
            <a:r>
              <a:rPr lang="en-GB" dirty="0"/>
              <a:t> </a:t>
            </a:r>
          </a:p>
          <a:p>
            <a:pPr algn="l">
              <a:buNone/>
            </a:pPr>
            <a:r>
              <a:rPr lang="en-GB" dirty="0"/>
              <a:t> The prevalence will dramatically increase in future decades.</a:t>
            </a:r>
          </a:p>
          <a:p>
            <a:pPr algn="l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0000" lnSpcReduction="20000"/>
          </a:bodyPr>
          <a:lstStyle/>
          <a:p>
            <a:pPr algn="ctr" rtl="0">
              <a:buNone/>
            </a:pPr>
            <a:r>
              <a:rPr lang="en-GB" i="1" dirty="0">
                <a:solidFill>
                  <a:srgbClr val="C00000"/>
                </a:solidFill>
                <a:latin typeface="Baskerville Old Face" pitchFamily="18" charset="0"/>
              </a:rPr>
              <a:t>Magnetic Resonance Imaging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>
                <a:solidFill>
                  <a:srgbClr val="C00000"/>
                </a:solidFill>
                <a:latin typeface="Baskerville Old Face" pitchFamily="18" charset="0"/>
              </a:rPr>
              <a:t>(MRI)</a:t>
            </a:r>
          </a:p>
          <a:p>
            <a:pPr algn="ctr" rtl="0">
              <a:buNone/>
            </a:pPr>
            <a:endParaRPr lang="en-GB" dirty="0">
              <a:latin typeface="Baskerville Old Face" pitchFamily="18" charset="0"/>
            </a:endParaRPr>
          </a:p>
          <a:p>
            <a:pPr algn="ctr" rtl="0">
              <a:buNone/>
            </a:pPr>
            <a:r>
              <a:rPr lang="en-GB" dirty="0"/>
              <a:t>When clinical presentation does not allow a high degree of diagnostic certainty </a:t>
            </a:r>
          </a:p>
          <a:p>
            <a:pPr algn="l" rtl="0"/>
            <a:r>
              <a:rPr lang="en-GB" dirty="0"/>
              <a:t>lack tremor</a:t>
            </a:r>
          </a:p>
          <a:p>
            <a:pPr algn="l" rtl="0"/>
            <a:r>
              <a:rPr lang="en-GB" dirty="0"/>
              <a:t> acute or stepwise progression</a:t>
            </a:r>
          </a:p>
          <a:p>
            <a:pPr algn="l" rtl="0"/>
            <a:r>
              <a:rPr lang="en-GB" dirty="0"/>
              <a:t> younger than 55 years.</a:t>
            </a:r>
            <a:r>
              <a:rPr lang="en-GB" dirty="0">
                <a:latin typeface="Baskerville Old Face" pitchFamily="18" charset="0"/>
              </a:rPr>
              <a:t> </a:t>
            </a:r>
            <a:endParaRPr lang="en-GB" b="1" dirty="0">
              <a:latin typeface="Baskerville Old Face" pitchFamily="18" charset="0"/>
            </a:endParaRPr>
          </a:p>
          <a:p>
            <a:pPr algn="l" rtl="0">
              <a:buNone/>
            </a:pPr>
            <a:endParaRPr lang="en-GB" dirty="0"/>
          </a:p>
          <a:p>
            <a:pPr algn="l" rtl="0">
              <a:buNone/>
            </a:pPr>
            <a:r>
              <a:rPr lang="en-GB" dirty="0"/>
              <a:t>useful to exclude:</a:t>
            </a:r>
          </a:p>
          <a:p>
            <a:pPr algn="l" rtl="0">
              <a:buNone/>
            </a:pPr>
            <a:endParaRPr lang="en-GB" dirty="0"/>
          </a:p>
          <a:p>
            <a:pPr algn="l" rtl="0"/>
            <a:r>
              <a:rPr lang="en-GB" dirty="0"/>
              <a:t> strokes</a:t>
            </a:r>
          </a:p>
          <a:p>
            <a:pPr algn="l" rtl="0"/>
            <a:r>
              <a:rPr lang="en-GB" dirty="0" err="1"/>
              <a:t>Tumors</a:t>
            </a:r>
            <a:endParaRPr lang="en-GB" dirty="0"/>
          </a:p>
          <a:p>
            <a:pPr algn="l" rtl="0"/>
            <a:r>
              <a:rPr lang="en-GB" dirty="0"/>
              <a:t>multi-infarct state</a:t>
            </a:r>
          </a:p>
          <a:p>
            <a:pPr algn="l" rtl="0"/>
            <a:r>
              <a:rPr lang="en-GB" dirty="0"/>
              <a:t> hydrocephalus</a:t>
            </a:r>
          </a:p>
          <a:p>
            <a:pPr algn="l" rtl="0"/>
            <a:r>
              <a:rPr lang="en-GB" dirty="0"/>
              <a:t> Wilson disease. </a:t>
            </a:r>
          </a:p>
          <a:p>
            <a:pPr algn="l" rtl="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4104456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rgbClr val="C00000"/>
                </a:solidFill>
                <a:latin typeface="Baskerville Old Face" pitchFamily="18" charset="0"/>
              </a:rPr>
              <a:t>Treatment</a:t>
            </a:r>
            <a:endParaRPr lang="en-GB" sz="6600" dirty="0">
              <a:solidFill>
                <a:srgbClr val="C00000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GB" sz="3600" u="sng" dirty="0">
                <a:solidFill>
                  <a:srgbClr val="C00000"/>
                </a:solidFill>
                <a:latin typeface="Baskerville Old Face" pitchFamily="18" charset="0"/>
              </a:rPr>
              <a:t>Levodopa</a:t>
            </a:r>
            <a:r>
              <a:rPr lang="en-GB" dirty="0"/>
              <a:t>  </a:t>
            </a:r>
            <a:r>
              <a:rPr lang="en-GB" i="1" dirty="0"/>
              <a:t>(precursor of dopamine) </a:t>
            </a:r>
          </a:p>
          <a:p>
            <a:pPr algn="l" rtl="0">
              <a:buNone/>
            </a:pPr>
            <a:endParaRPr lang="en-GB" i="1" dirty="0"/>
          </a:p>
          <a:p>
            <a:pPr algn="l" rtl="0">
              <a:buFont typeface="Wingdings" pitchFamily="2" charset="2"/>
              <a:buChar char="Ø"/>
            </a:pPr>
            <a:r>
              <a:rPr lang="en-GB" dirty="0"/>
              <a:t>administered in combination with a peripheral decarboxylase inhibitor (</a:t>
            </a:r>
            <a:r>
              <a:rPr lang="en-GB" i="1" dirty="0"/>
              <a:t>carbidopa or benserazide)</a:t>
            </a:r>
          </a:p>
          <a:p>
            <a:pPr algn="l" rtl="0">
              <a:buNone/>
            </a:pPr>
            <a:endParaRPr lang="en-GB" i="1" dirty="0"/>
          </a:p>
          <a:p>
            <a:pPr algn="l" rtl="0">
              <a:buFont typeface="Wingdings" pitchFamily="2" charset="2"/>
              <a:buChar char="Ø"/>
            </a:pPr>
            <a:r>
              <a:rPr lang="en-GB" dirty="0"/>
              <a:t> most effective symptomatic treatment, almost all patients experience improvement. </a:t>
            </a:r>
          </a:p>
          <a:p>
            <a:pPr algn="l" rtl="0">
              <a:buNone/>
            </a:pPr>
            <a:endParaRPr lang="en-GB" dirty="0"/>
          </a:p>
          <a:p>
            <a:pPr algn="ctr" rtl="0">
              <a:buNone/>
            </a:pPr>
            <a:r>
              <a:rPr lang="en-GB" dirty="0"/>
              <a:t> </a:t>
            </a:r>
            <a:r>
              <a:rPr lang="en-GB" i="1" dirty="0">
                <a:solidFill>
                  <a:srgbClr val="C00000"/>
                </a:solidFill>
              </a:rPr>
              <a:t>failure to respond should cause the diagnosis to be questioned </a:t>
            </a:r>
          </a:p>
          <a:p>
            <a:pPr algn="l" rtl="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7500" lnSpcReduction="20000"/>
          </a:bodyPr>
          <a:lstStyle/>
          <a:p>
            <a:pPr algn="l" rtl="0">
              <a:buNone/>
            </a:pPr>
            <a:r>
              <a:rPr lang="en-GB" u="sng" dirty="0">
                <a:solidFill>
                  <a:srgbClr val="C00000"/>
                </a:solidFill>
              </a:rPr>
              <a:t>Acute </a:t>
            </a:r>
            <a:r>
              <a:rPr lang="en-GB" u="sng" dirty="0" err="1">
                <a:solidFill>
                  <a:srgbClr val="C00000"/>
                </a:solidFill>
              </a:rPr>
              <a:t>dopaminergic</a:t>
            </a:r>
            <a:r>
              <a:rPr lang="en-GB" u="sng" dirty="0">
                <a:solidFill>
                  <a:srgbClr val="C00000"/>
                </a:solidFill>
              </a:rPr>
              <a:t> side effects </a:t>
            </a:r>
          </a:p>
          <a:p>
            <a:pPr algn="l" rtl="0">
              <a:buNone/>
            </a:pPr>
            <a:endParaRPr lang="en-GB" u="sng" dirty="0">
              <a:solidFill>
                <a:srgbClr val="C00000"/>
              </a:solidFill>
            </a:endParaRPr>
          </a:p>
          <a:p>
            <a:pPr algn="ctr" rtl="0">
              <a:buNone/>
            </a:pPr>
            <a:r>
              <a:rPr lang="en-GB" dirty="0"/>
              <a:t>(nausea, vomiting, and orthostatic hypotension)</a:t>
            </a:r>
          </a:p>
          <a:p>
            <a:pPr algn="l" rtl="0">
              <a:buNone/>
            </a:pPr>
            <a:endParaRPr lang="en-GB" dirty="0"/>
          </a:p>
          <a:p>
            <a:pPr algn="l" rtl="0">
              <a:buNone/>
            </a:pPr>
            <a:r>
              <a:rPr lang="en-GB" dirty="0"/>
              <a:t>avoided by:</a:t>
            </a:r>
          </a:p>
          <a:p>
            <a:pPr algn="l" rtl="0">
              <a:buNone/>
            </a:pPr>
            <a:r>
              <a:rPr lang="en-GB" dirty="0"/>
              <a:t> </a:t>
            </a:r>
          </a:p>
          <a:p>
            <a:pPr algn="l" rtl="0"/>
            <a:r>
              <a:rPr lang="en-GB" dirty="0"/>
              <a:t>gradual titration.</a:t>
            </a:r>
          </a:p>
          <a:p>
            <a:pPr algn="l" rtl="0">
              <a:buNone/>
            </a:pPr>
            <a:r>
              <a:rPr lang="en-GB" dirty="0"/>
              <a:t> </a:t>
            </a:r>
          </a:p>
          <a:p>
            <a:pPr algn="l" rtl="0"/>
            <a:r>
              <a:rPr lang="en-GB" dirty="0"/>
              <a:t>additional doses of a peripheral decarboxylase inhibitor (e.g., carbidopa)</a:t>
            </a:r>
          </a:p>
          <a:p>
            <a:pPr algn="l" rtl="0">
              <a:buNone/>
            </a:pPr>
            <a:r>
              <a:rPr lang="en-GB" dirty="0"/>
              <a:t> </a:t>
            </a:r>
          </a:p>
          <a:p>
            <a:pPr algn="l" rtl="0"/>
            <a:r>
              <a:rPr lang="en-GB" dirty="0"/>
              <a:t>a peripheral dopamine-blocking agent such as </a:t>
            </a:r>
            <a:r>
              <a:rPr lang="en-GB" dirty="0" err="1"/>
              <a:t>domperidone</a:t>
            </a:r>
            <a:r>
              <a:rPr lang="en-GB" dirty="0"/>
              <a:t>.</a:t>
            </a:r>
          </a:p>
          <a:p>
            <a:pPr algn="l" rtl="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0000" lnSpcReduction="20000"/>
          </a:bodyPr>
          <a:lstStyle/>
          <a:p>
            <a:pPr algn="l" rtl="0">
              <a:buNone/>
            </a:pPr>
            <a:r>
              <a:rPr lang="en-GB" sz="3300" i="1" u="sng" dirty="0">
                <a:solidFill>
                  <a:srgbClr val="C00000"/>
                </a:solidFill>
                <a:latin typeface="Baskerville Old Face" pitchFamily="18" charset="0"/>
              </a:rPr>
              <a:t>Dopamine Agonists</a:t>
            </a:r>
          </a:p>
          <a:p>
            <a:pPr algn="ctr" rtl="0">
              <a:buNone/>
            </a:pPr>
            <a:endParaRPr lang="en-GB" sz="3300" i="1" u="sng" dirty="0">
              <a:solidFill>
                <a:srgbClr val="C00000"/>
              </a:solidFill>
              <a:latin typeface="Baskerville Old Face" pitchFamily="18" charset="0"/>
            </a:endParaRPr>
          </a:p>
          <a:p>
            <a:pPr algn="l" rtl="0">
              <a:buFont typeface="Wingdings" pitchFamily="2" charset="2"/>
              <a:buChar char="q"/>
            </a:pPr>
            <a:r>
              <a:rPr lang="en-GB" i="1" dirty="0"/>
              <a:t>ergot derivatives: </a:t>
            </a:r>
            <a:r>
              <a:rPr lang="en-GB" dirty="0"/>
              <a:t> </a:t>
            </a:r>
            <a:r>
              <a:rPr lang="en-GB" dirty="0" err="1">
                <a:solidFill>
                  <a:srgbClr val="002060"/>
                </a:solidFill>
              </a:rPr>
              <a:t>bromocriptine</a:t>
            </a:r>
            <a:r>
              <a:rPr lang="en-GB" dirty="0">
                <a:solidFill>
                  <a:srgbClr val="002060"/>
                </a:solidFill>
              </a:rPr>
              <a:t>, </a:t>
            </a:r>
            <a:r>
              <a:rPr lang="en-GB" dirty="0" err="1">
                <a:solidFill>
                  <a:srgbClr val="002060"/>
                </a:solidFill>
              </a:rPr>
              <a:t>pergolide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/>
              <a:t>&amp;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cabergoline</a:t>
            </a:r>
            <a:endParaRPr lang="en-GB" dirty="0">
              <a:solidFill>
                <a:srgbClr val="002060"/>
              </a:solidFill>
            </a:endParaRPr>
          </a:p>
          <a:p>
            <a:pPr algn="ctr" rtl="0">
              <a:buNone/>
            </a:pP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/>
              <a:t>(</a:t>
            </a:r>
            <a:r>
              <a:rPr lang="en-GB" i="1" dirty="0"/>
              <a:t>cardiac </a:t>
            </a:r>
            <a:r>
              <a:rPr lang="en-GB" i="1" dirty="0" err="1"/>
              <a:t>valvular</a:t>
            </a:r>
            <a:r>
              <a:rPr lang="en-GB" i="1" dirty="0"/>
              <a:t> damage) </a:t>
            </a:r>
          </a:p>
          <a:p>
            <a:pPr algn="l" rtl="0">
              <a:buNone/>
            </a:pPr>
            <a:endParaRPr lang="en-GB" i="1" dirty="0"/>
          </a:p>
          <a:p>
            <a:pPr algn="l" rtl="0">
              <a:buFont typeface="Wingdings" pitchFamily="2" charset="2"/>
              <a:buChar char="q"/>
            </a:pPr>
            <a:r>
              <a:rPr lang="en-GB" i="1" dirty="0"/>
              <a:t>non-ergot dopamine agonists: </a:t>
            </a:r>
            <a:r>
              <a:rPr lang="en-GB" dirty="0"/>
              <a:t> </a:t>
            </a:r>
            <a:r>
              <a:rPr lang="en-GB" dirty="0" err="1">
                <a:solidFill>
                  <a:srgbClr val="002060"/>
                </a:solidFill>
              </a:rPr>
              <a:t>pramipexole</a:t>
            </a:r>
            <a:r>
              <a:rPr lang="en-GB" dirty="0">
                <a:solidFill>
                  <a:srgbClr val="002060"/>
                </a:solidFill>
              </a:rPr>
              <a:t>, </a:t>
            </a:r>
            <a:r>
              <a:rPr lang="en-GB" dirty="0" err="1">
                <a:solidFill>
                  <a:srgbClr val="002060"/>
                </a:solidFill>
              </a:rPr>
              <a:t>ropinirole</a:t>
            </a:r>
            <a:r>
              <a:rPr lang="en-GB" dirty="0">
                <a:solidFill>
                  <a:srgbClr val="002060"/>
                </a:solidFill>
              </a:rPr>
              <a:t> &amp; </a:t>
            </a:r>
            <a:r>
              <a:rPr lang="en-GB" dirty="0" err="1">
                <a:solidFill>
                  <a:srgbClr val="002060"/>
                </a:solidFill>
              </a:rPr>
              <a:t>rotigotine</a:t>
            </a:r>
            <a:r>
              <a:rPr lang="en-GB" dirty="0">
                <a:solidFill>
                  <a:srgbClr val="002060"/>
                </a:solidFill>
              </a:rPr>
              <a:t>.</a:t>
            </a:r>
          </a:p>
          <a:p>
            <a:pPr algn="l" rtl="0">
              <a:buNone/>
            </a:pPr>
            <a:endParaRPr lang="en-GB" dirty="0">
              <a:solidFill>
                <a:srgbClr val="002060"/>
              </a:solidFill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GB" dirty="0"/>
              <a:t>have modest effect on parkinsonism. </a:t>
            </a:r>
          </a:p>
          <a:p>
            <a:pPr algn="l" rtl="0">
              <a:buFont typeface="Wingdings" pitchFamily="2" charset="2"/>
              <a:buChar char="Ø"/>
            </a:pPr>
            <a:r>
              <a:rPr lang="en-GB" dirty="0"/>
              <a:t>They are longer acting, </a:t>
            </a:r>
            <a:r>
              <a:rPr lang="en-GB" sz="4300" dirty="0">
                <a:solidFill>
                  <a:srgbClr val="C00000"/>
                </a:solidFill>
              </a:rPr>
              <a:t>so</a:t>
            </a:r>
            <a:r>
              <a:rPr lang="en-GB" dirty="0"/>
              <a:t> less prone to induce </a:t>
            </a:r>
            <a:r>
              <a:rPr lang="en-GB" dirty="0" err="1"/>
              <a:t>dyskinesia</a:t>
            </a:r>
            <a:r>
              <a:rPr lang="en-GB" dirty="0"/>
              <a:t>.</a:t>
            </a:r>
          </a:p>
          <a:p>
            <a:pPr algn="l" rtl="0">
              <a:buNone/>
            </a:pPr>
            <a:endParaRPr lang="en-GB" dirty="0"/>
          </a:p>
          <a:p>
            <a:pPr algn="ctr" rtl="0">
              <a:buNone/>
            </a:pPr>
            <a:r>
              <a:rPr lang="en-GB" dirty="0"/>
              <a:t> For this reason, many physicians initiate therapy with a dopamine agonist.</a:t>
            </a:r>
          </a:p>
          <a:p>
            <a:pPr algn="ctr" rtl="0">
              <a:buNone/>
            </a:pPr>
            <a:r>
              <a:rPr lang="en-GB" dirty="0"/>
              <a:t> </a:t>
            </a:r>
          </a:p>
          <a:p>
            <a:pPr algn="l" rtl="0">
              <a:buFont typeface="Wingdings" pitchFamily="2" charset="2"/>
              <a:buChar char="Ø"/>
            </a:pPr>
            <a:r>
              <a:rPr lang="en-GB" dirty="0"/>
              <a:t>On the other hand, they can be used as adjuncts to </a:t>
            </a:r>
            <a:r>
              <a:rPr lang="en-GB" dirty="0" err="1"/>
              <a:t>levodopa</a:t>
            </a:r>
            <a:r>
              <a:rPr lang="en-GB" dirty="0"/>
              <a:t> to enhance motor function and reduce "off" time in fluctuating patients.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>
              <a:buNone/>
            </a:pPr>
            <a:r>
              <a:rPr lang="en-GB" u="sng" dirty="0">
                <a:solidFill>
                  <a:srgbClr val="C00000"/>
                </a:solidFill>
              </a:rPr>
              <a:t>Acute side effects of dopamine agonists include:</a:t>
            </a:r>
          </a:p>
          <a:p>
            <a:pPr algn="l" rtl="0">
              <a:buNone/>
            </a:pPr>
            <a:endParaRPr lang="en-GB" dirty="0"/>
          </a:p>
          <a:p>
            <a:pPr lvl="0" algn="l" rtl="0"/>
            <a:r>
              <a:rPr lang="en-GB" dirty="0"/>
              <a:t>nausea, vomiting, and orthostatic hypotension. </a:t>
            </a:r>
          </a:p>
          <a:p>
            <a:pPr lvl="0" algn="l" rtl="0">
              <a:buNone/>
            </a:pPr>
            <a:endParaRPr lang="en-GB" dirty="0"/>
          </a:p>
          <a:p>
            <a:pPr lvl="0" algn="l" rtl="0"/>
            <a:r>
              <a:rPr lang="en-GB" dirty="0"/>
              <a:t> Hallucinations and cognitive impairment.</a:t>
            </a:r>
          </a:p>
          <a:p>
            <a:pPr lvl="0" algn="l" rtl="0">
              <a:buNone/>
            </a:pPr>
            <a:r>
              <a:rPr lang="en-GB" dirty="0"/>
              <a:t> </a:t>
            </a:r>
          </a:p>
          <a:p>
            <a:pPr lvl="0" algn="l" rtl="0"/>
            <a:r>
              <a:rPr lang="en-GB" dirty="0"/>
              <a:t>Sedation with sudden unintended episodes of falling asleep.</a:t>
            </a:r>
          </a:p>
          <a:p>
            <a:pPr lvl="0" algn="l" rtl="0">
              <a:buNone/>
            </a:pPr>
            <a:endParaRPr lang="en-GB" dirty="0"/>
          </a:p>
          <a:p>
            <a:pPr lvl="0" algn="l" rtl="0"/>
            <a:r>
              <a:rPr lang="en-GB" dirty="0"/>
              <a:t>Impulse-control disorders: pathologic gambling, </a:t>
            </a:r>
            <a:r>
              <a:rPr lang="en-GB" dirty="0" err="1"/>
              <a:t>hypersexuality</a:t>
            </a:r>
            <a:r>
              <a:rPr lang="en-GB" dirty="0"/>
              <a:t>, and compulsive eating and shopping. </a:t>
            </a:r>
          </a:p>
          <a:p>
            <a:pPr algn="l" rtl="0"/>
            <a:endParaRPr lang="en-GB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pPr algn="l" rtl="0">
              <a:buNone/>
            </a:pPr>
            <a:r>
              <a:rPr lang="en-GB" sz="3600" i="1" u="sng" dirty="0">
                <a:solidFill>
                  <a:srgbClr val="C00000"/>
                </a:solidFill>
                <a:latin typeface="Baskerville Old Face" pitchFamily="18" charset="0"/>
              </a:rPr>
              <a:t>MAO-B Inhibitors      </a:t>
            </a:r>
            <a:r>
              <a:rPr lang="en-GB" i="1" dirty="0" err="1"/>
              <a:t>Selegiline</a:t>
            </a:r>
            <a:r>
              <a:rPr lang="en-GB" i="1" dirty="0"/>
              <a:t> &amp; </a:t>
            </a:r>
            <a:r>
              <a:rPr lang="en-GB" i="1" dirty="0" err="1"/>
              <a:t>rasagiline</a:t>
            </a:r>
            <a:r>
              <a:rPr lang="en-GB" i="1" dirty="0"/>
              <a:t> </a:t>
            </a:r>
          </a:p>
          <a:p>
            <a:pPr algn="l" rtl="0">
              <a:buNone/>
            </a:pPr>
            <a:endParaRPr lang="en-GB" i="1" dirty="0"/>
          </a:p>
          <a:p>
            <a:pPr algn="l" rtl="0">
              <a:buNone/>
            </a:pPr>
            <a:r>
              <a:rPr lang="en-GB" dirty="0"/>
              <a:t>block central dopamine metabolism and increase synaptic concentrations of the neurotransmitter.</a:t>
            </a:r>
          </a:p>
          <a:p>
            <a:pPr algn="l" rtl="0">
              <a:buNone/>
            </a:pPr>
            <a:r>
              <a:rPr lang="en-GB" dirty="0"/>
              <a:t> </a:t>
            </a:r>
          </a:p>
          <a:p>
            <a:pPr algn="l" rtl="0">
              <a:buFont typeface="Wingdings" pitchFamily="2" charset="2"/>
              <a:buChar char="Ø"/>
            </a:pPr>
            <a:r>
              <a:rPr lang="en-GB" i="1" dirty="0"/>
              <a:t>provide modest </a:t>
            </a:r>
            <a:r>
              <a:rPr lang="en-GB" i="1" dirty="0" err="1"/>
              <a:t>antiparkinsonian</a:t>
            </a:r>
            <a:r>
              <a:rPr lang="en-GB" i="1" dirty="0"/>
              <a:t> </a:t>
            </a:r>
            <a:r>
              <a:rPr lang="en-GB" dirty="0"/>
              <a:t>benefits when used as </a:t>
            </a:r>
            <a:r>
              <a:rPr lang="en-GB" dirty="0" err="1"/>
              <a:t>monotherapy</a:t>
            </a:r>
            <a:r>
              <a:rPr lang="en-GB" dirty="0"/>
              <a:t> in early disease.</a:t>
            </a:r>
          </a:p>
          <a:p>
            <a:pPr algn="l" rtl="0">
              <a:buNone/>
            </a:pPr>
            <a:endParaRPr lang="en-GB" dirty="0"/>
          </a:p>
          <a:p>
            <a:pPr algn="l" rtl="0">
              <a:buFont typeface="Wingdings" pitchFamily="2" charset="2"/>
              <a:buChar char="Ø"/>
            </a:pPr>
            <a:r>
              <a:rPr lang="en-GB" i="1" dirty="0"/>
              <a:t>reduced "off" time </a:t>
            </a:r>
            <a:r>
              <a:rPr lang="en-GB" dirty="0"/>
              <a:t>when used as an adjunct to </a:t>
            </a:r>
            <a:r>
              <a:rPr lang="en-GB" dirty="0" err="1"/>
              <a:t>levodopa</a:t>
            </a:r>
            <a:r>
              <a:rPr lang="en-GB" dirty="0"/>
              <a:t> in patients with motor fluctuations. </a:t>
            </a:r>
          </a:p>
          <a:p>
            <a:pPr algn="l" rtl="0">
              <a:buNone/>
            </a:pPr>
            <a:endParaRPr lang="en-GB" dirty="0"/>
          </a:p>
          <a:p>
            <a:pPr algn="l" rtl="0">
              <a:buFont typeface="Wingdings" pitchFamily="2" charset="2"/>
              <a:buChar char="Ø"/>
            </a:pPr>
            <a:r>
              <a:rPr lang="en-GB" dirty="0"/>
              <a:t>has a </a:t>
            </a:r>
            <a:r>
              <a:rPr lang="en-GB" i="1" dirty="0"/>
              <a:t>disease-modifying effects</a:t>
            </a:r>
            <a:r>
              <a:rPr lang="en-GB" dirty="0"/>
              <a:t>, and significantly delayed the time until the emergence of disability, necessitating the introduction of </a:t>
            </a:r>
            <a:r>
              <a:rPr lang="en-GB" dirty="0" err="1"/>
              <a:t>levodopa</a:t>
            </a:r>
            <a:r>
              <a:rPr lang="en-GB" dirty="0"/>
              <a:t> in untreated PD patients. </a:t>
            </a:r>
          </a:p>
          <a:p>
            <a:pPr algn="l" rtl="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>
              <a:buNone/>
            </a:pPr>
            <a:r>
              <a:rPr lang="en-GB" sz="3300" u="sng" dirty="0">
                <a:solidFill>
                  <a:srgbClr val="C00000"/>
                </a:solidFill>
                <a:latin typeface="Baskerville Old Face" pitchFamily="18" charset="0"/>
              </a:rPr>
              <a:t>COMT Inhibitors      </a:t>
            </a:r>
            <a:r>
              <a:rPr lang="en-GB" i="1" dirty="0" err="1"/>
              <a:t>tolcapone</a:t>
            </a:r>
            <a:r>
              <a:rPr lang="en-GB" i="1" dirty="0"/>
              <a:t> &amp; </a:t>
            </a:r>
            <a:r>
              <a:rPr lang="en-GB" i="1" dirty="0" err="1"/>
              <a:t>entacapone</a:t>
            </a:r>
            <a:r>
              <a:rPr lang="en-GB" dirty="0"/>
              <a:t>. </a:t>
            </a:r>
          </a:p>
          <a:p>
            <a:pPr algn="l" rtl="0">
              <a:buNone/>
            </a:pPr>
            <a:endParaRPr lang="en-GB" dirty="0"/>
          </a:p>
          <a:p>
            <a:pPr algn="l" rtl="0">
              <a:buNone/>
            </a:pPr>
            <a:r>
              <a:rPr lang="en-GB" dirty="0"/>
              <a:t>When </a:t>
            </a:r>
            <a:r>
              <a:rPr lang="en-GB" dirty="0" err="1"/>
              <a:t>levodopa</a:t>
            </a:r>
            <a:r>
              <a:rPr lang="en-GB" dirty="0"/>
              <a:t> is administered with a decarboxylase inhibitor, it is primarily metabolized by </a:t>
            </a:r>
            <a:r>
              <a:rPr lang="en-GB" dirty="0" err="1"/>
              <a:t>catechol</a:t>
            </a:r>
            <a:r>
              <a:rPr lang="en-GB" dirty="0"/>
              <a:t>-</a:t>
            </a:r>
            <a:r>
              <a:rPr lang="en-GB" i="1" dirty="0"/>
              <a:t>O</a:t>
            </a:r>
            <a:r>
              <a:rPr lang="en-GB" dirty="0"/>
              <a:t>-</a:t>
            </a:r>
            <a:r>
              <a:rPr lang="en-GB" dirty="0" err="1"/>
              <a:t>methyltransferase</a:t>
            </a:r>
            <a:r>
              <a:rPr lang="en-GB" dirty="0"/>
              <a:t> (COMT). </a:t>
            </a:r>
          </a:p>
          <a:p>
            <a:pPr algn="l" rtl="0">
              <a:buNone/>
            </a:pPr>
            <a:endParaRPr lang="en-GB" dirty="0"/>
          </a:p>
          <a:p>
            <a:pPr algn="l" rtl="0">
              <a:buNone/>
            </a:pPr>
            <a:r>
              <a:rPr lang="en-GB" dirty="0"/>
              <a:t>Inhibitors of COMT increase the elimination half-life of </a:t>
            </a:r>
            <a:r>
              <a:rPr lang="en-GB" dirty="0" err="1"/>
              <a:t>levodopa</a:t>
            </a:r>
            <a:r>
              <a:rPr lang="en-GB" dirty="0"/>
              <a:t> and enhance its brain availability.</a:t>
            </a:r>
          </a:p>
          <a:p>
            <a:pPr algn="l" rtl="0">
              <a:buNone/>
            </a:pPr>
            <a:r>
              <a:rPr lang="en-GB" dirty="0"/>
              <a:t> </a:t>
            </a:r>
          </a:p>
          <a:p>
            <a:pPr algn="l" rtl="0">
              <a:buNone/>
            </a:pPr>
            <a:r>
              <a:rPr lang="en-GB" dirty="0"/>
              <a:t>Combining </a:t>
            </a:r>
            <a:r>
              <a:rPr lang="en-GB" dirty="0" err="1"/>
              <a:t>levodopa</a:t>
            </a:r>
            <a:r>
              <a:rPr lang="en-GB" dirty="0"/>
              <a:t> with a COMT inhibitor reduces "off" time and prolongs "on" time in fluctuating patients.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62500" lnSpcReduction="20000"/>
          </a:bodyPr>
          <a:lstStyle/>
          <a:p>
            <a:pPr algn="ctr" rtl="0">
              <a:buNone/>
            </a:pPr>
            <a:r>
              <a:rPr lang="en-GB" sz="3800" dirty="0">
                <a:latin typeface="Baskerville Old Face" pitchFamily="18" charset="0"/>
              </a:rPr>
              <a:t>Other Medical Therapies</a:t>
            </a:r>
          </a:p>
          <a:p>
            <a:pPr algn="l" rtl="0">
              <a:buNone/>
            </a:pPr>
            <a:endParaRPr lang="en-GB" dirty="0"/>
          </a:p>
          <a:p>
            <a:pPr algn="l" rtl="0">
              <a:buNone/>
            </a:pPr>
            <a:r>
              <a:rPr lang="en-GB" u="sng" dirty="0" err="1">
                <a:solidFill>
                  <a:srgbClr val="C00000"/>
                </a:solidFill>
                <a:latin typeface="Baskerville Old Face" pitchFamily="18" charset="0"/>
              </a:rPr>
              <a:t>Anticholinergic</a:t>
            </a:r>
            <a:r>
              <a:rPr lang="en-GB" u="sng" dirty="0">
                <a:solidFill>
                  <a:srgbClr val="C00000"/>
                </a:solidFill>
                <a:latin typeface="Baskerville Old Face" pitchFamily="18" charset="0"/>
              </a:rPr>
              <a:t> Drugs </a:t>
            </a:r>
            <a:r>
              <a:rPr lang="en-GB" dirty="0">
                <a:solidFill>
                  <a:srgbClr val="C00000"/>
                </a:solidFill>
                <a:latin typeface="Baskerville Old Face" pitchFamily="18" charset="0"/>
              </a:rPr>
              <a:t>      </a:t>
            </a:r>
            <a:r>
              <a:rPr lang="en-GB" i="1" dirty="0" err="1"/>
              <a:t>trihexyphenidyl</a:t>
            </a:r>
            <a:r>
              <a:rPr lang="en-GB" i="1" dirty="0"/>
              <a:t> &amp; </a:t>
            </a:r>
            <a:r>
              <a:rPr lang="en-GB" i="1" dirty="0" err="1"/>
              <a:t>benztropine</a:t>
            </a:r>
            <a:r>
              <a:rPr lang="en-GB" dirty="0"/>
              <a:t>. </a:t>
            </a:r>
          </a:p>
          <a:p>
            <a:pPr algn="l" rtl="0">
              <a:buNone/>
            </a:pPr>
            <a:endParaRPr lang="en-GB" dirty="0"/>
          </a:p>
          <a:p>
            <a:pPr algn="l" rtl="0"/>
            <a:r>
              <a:rPr lang="en-GB" dirty="0"/>
              <a:t>Their major clinical effect is on tremor.</a:t>
            </a:r>
          </a:p>
          <a:p>
            <a:pPr algn="l" rtl="0"/>
            <a:r>
              <a:rPr lang="en-GB" dirty="0"/>
              <a:t>Their use is limited particularly in the elderly, due to their side effects (urinary dysfunction, glaucoma, and cognitive impairment).</a:t>
            </a:r>
          </a:p>
          <a:p>
            <a:pPr algn="l" rtl="0">
              <a:buNone/>
            </a:pPr>
            <a:endParaRPr lang="en-GB" dirty="0"/>
          </a:p>
          <a:p>
            <a:pPr algn="l" rtl="0">
              <a:buNone/>
            </a:pPr>
            <a:r>
              <a:rPr lang="en-GB" u="sng" dirty="0" err="1">
                <a:solidFill>
                  <a:srgbClr val="C00000"/>
                </a:solidFill>
                <a:latin typeface="Baskerville Old Face" pitchFamily="18" charset="0"/>
              </a:rPr>
              <a:t>Amantadine</a:t>
            </a:r>
            <a:r>
              <a:rPr lang="en-GB" u="sng" dirty="0"/>
              <a:t> </a:t>
            </a:r>
          </a:p>
          <a:p>
            <a:pPr algn="l" rtl="0"/>
            <a:r>
              <a:rPr lang="en-GB" dirty="0"/>
              <a:t>in  early disease it has mild symptomatic effects.</a:t>
            </a:r>
          </a:p>
          <a:p>
            <a:pPr algn="l" rtl="0"/>
            <a:r>
              <a:rPr lang="en-GB" dirty="0"/>
              <a:t>widely used as an </a:t>
            </a:r>
            <a:r>
              <a:rPr lang="en-GB" dirty="0" err="1"/>
              <a:t>antidyskinesia</a:t>
            </a:r>
            <a:r>
              <a:rPr lang="en-GB" dirty="0"/>
              <a:t> agent in patients with advanced PD.</a:t>
            </a:r>
          </a:p>
          <a:p>
            <a:pPr algn="l" rtl="0">
              <a:buNone/>
            </a:pPr>
            <a:endParaRPr lang="en-GB" dirty="0"/>
          </a:p>
          <a:p>
            <a:pPr algn="ctr" rtl="0">
              <a:buNone/>
            </a:pPr>
            <a:r>
              <a:rPr lang="en-GB" i="1" dirty="0">
                <a:solidFill>
                  <a:srgbClr val="C00000"/>
                </a:solidFill>
              </a:rPr>
              <a:t>Indeed, it is the only oral agent that reduce </a:t>
            </a:r>
            <a:r>
              <a:rPr lang="en-GB" i="1" dirty="0" err="1">
                <a:solidFill>
                  <a:srgbClr val="C00000"/>
                </a:solidFill>
              </a:rPr>
              <a:t>dyskinesia</a:t>
            </a:r>
            <a:r>
              <a:rPr lang="en-GB" i="1" dirty="0">
                <a:solidFill>
                  <a:srgbClr val="C00000"/>
                </a:solidFill>
              </a:rPr>
              <a:t> while improving </a:t>
            </a:r>
            <a:r>
              <a:rPr lang="en-GB" i="1" dirty="0" err="1">
                <a:solidFill>
                  <a:srgbClr val="C00000"/>
                </a:solidFill>
              </a:rPr>
              <a:t>parkinsonian</a:t>
            </a:r>
            <a:r>
              <a:rPr lang="en-GB" i="1" dirty="0">
                <a:solidFill>
                  <a:srgbClr val="C00000"/>
                </a:solidFill>
              </a:rPr>
              <a:t> features. </a:t>
            </a:r>
          </a:p>
          <a:p>
            <a:pPr algn="ctr" rtl="0">
              <a:buNone/>
            </a:pPr>
            <a:endParaRPr lang="en-GB" i="1" dirty="0">
              <a:solidFill>
                <a:srgbClr val="C00000"/>
              </a:solidFill>
            </a:endParaRPr>
          </a:p>
          <a:p>
            <a:pPr algn="l" rtl="0"/>
            <a:r>
              <a:rPr lang="en-GB" dirty="0"/>
              <a:t>Side effects include </a:t>
            </a:r>
            <a:r>
              <a:rPr lang="en-GB" dirty="0" err="1"/>
              <a:t>livido</a:t>
            </a:r>
            <a:r>
              <a:rPr lang="en-GB" dirty="0"/>
              <a:t> </a:t>
            </a:r>
            <a:r>
              <a:rPr lang="en-GB" dirty="0" err="1"/>
              <a:t>reticularis</a:t>
            </a:r>
            <a:r>
              <a:rPr lang="en-GB" dirty="0"/>
              <a:t>, weight gain, and impaired cognitive function.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iraq\Desktop\Basal+Ganglia+Definition_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568952" cy="6264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4824536"/>
          </a:xfrm>
        </p:spPr>
        <p:txBody>
          <a:bodyPr>
            <a:normAutofit fontScale="92500" lnSpcReduction="20000"/>
          </a:bodyPr>
          <a:lstStyle/>
          <a:p>
            <a:pPr algn="ctr" rtl="0">
              <a:buNone/>
            </a:pPr>
            <a:r>
              <a:rPr lang="en-GB" sz="3600" dirty="0">
                <a:solidFill>
                  <a:srgbClr val="C00000"/>
                </a:solidFill>
                <a:latin typeface="Baskerville Old Face" pitchFamily="18" charset="0"/>
              </a:rPr>
              <a:t>Pathology </a:t>
            </a:r>
          </a:p>
          <a:p>
            <a:pPr algn="ctr" rtl="0">
              <a:buNone/>
            </a:pPr>
            <a:endParaRPr lang="en-GB" sz="3600" dirty="0">
              <a:solidFill>
                <a:srgbClr val="C00000"/>
              </a:solidFill>
              <a:latin typeface="Baskerville Old Face" pitchFamily="18" charset="0"/>
            </a:endParaRPr>
          </a:p>
          <a:p>
            <a:pPr algn="l" rtl="0">
              <a:buNone/>
            </a:pPr>
            <a:r>
              <a:rPr lang="en-GB" dirty="0"/>
              <a:t>the hallmarks of PD </a:t>
            </a:r>
          </a:p>
          <a:p>
            <a:pPr algn="l" rtl="0">
              <a:buNone/>
            </a:pPr>
            <a:endParaRPr lang="en-GB" dirty="0"/>
          </a:p>
          <a:p>
            <a:pPr algn="l" rtl="0">
              <a:buFont typeface="Wingdings" pitchFamily="2" charset="2"/>
              <a:buChar char="Ø"/>
            </a:pPr>
            <a:r>
              <a:rPr lang="en-GB" dirty="0"/>
              <a:t> degeneration of </a:t>
            </a:r>
            <a:r>
              <a:rPr lang="en-GB" dirty="0" err="1"/>
              <a:t>dopaminergic</a:t>
            </a:r>
            <a:r>
              <a:rPr lang="en-GB" dirty="0"/>
              <a:t> neurons in the </a:t>
            </a:r>
            <a:r>
              <a:rPr lang="en-GB" dirty="0" err="1"/>
              <a:t>substantia</a:t>
            </a:r>
            <a:r>
              <a:rPr lang="en-GB" dirty="0"/>
              <a:t> </a:t>
            </a:r>
            <a:r>
              <a:rPr lang="en-GB" dirty="0" err="1"/>
              <a:t>nigra</a:t>
            </a:r>
            <a:endParaRPr lang="en-GB" dirty="0"/>
          </a:p>
          <a:p>
            <a:pPr algn="l" rtl="0">
              <a:buNone/>
            </a:pPr>
            <a:endParaRPr lang="en-GB" dirty="0"/>
          </a:p>
          <a:p>
            <a:pPr algn="l" rtl="0">
              <a:buFont typeface="Wingdings" pitchFamily="2" charset="2"/>
              <a:buChar char="Ø"/>
            </a:pPr>
            <a:r>
              <a:rPr lang="en-GB" dirty="0"/>
              <a:t> reduced </a:t>
            </a:r>
            <a:r>
              <a:rPr lang="en-GB" dirty="0" err="1"/>
              <a:t>striatal</a:t>
            </a:r>
            <a:r>
              <a:rPr lang="en-GB" dirty="0"/>
              <a:t> dopamine.</a:t>
            </a:r>
          </a:p>
          <a:p>
            <a:pPr algn="l" rtl="0">
              <a:buNone/>
            </a:pPr>
            <a:endParaRPr lang="en-GB" dirty="0"/>
          </a:p>
          <a:p>
            <a:pPr algn="l" rtl="0">
              <a:buFont typeface="Wingdings" pitchFamily="2" charset="2"/>
              <a:buChar char="Ø"/>
            </a:pPr>
            <a:r>
              <a:rPr lang="en-GB" dirty="0" err="1"/>
              <a:t>intracytoplasmic</a:t>
            </a:r>
            <a:r>
              <a:rPr lang="en-GB" dirty="0"/>
              <a:t> inclusions ( </a:t>
            </a:r>
            <a:r>
              <a:rPr lang="en-GB" dirty="0" err="1"/>
              <a:t>Lewy</a:t>
            </a:r>
            <a:r>
              <a:rPr lang="en-GB" dirty="0"/>
              <a:t> bodies) . </a:t>
            </a:r>
          </a:p>
          <a:p>
            <a:pPr algn="l" rtl="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4824536"/>
          </a:xfrm>
        </p:spPr>
        <p:txBody>
          <a:bodyPr>
            <a:noAutofit/>
          </a:bodyPr>
          <a:lstStyle/>
          <a:p>
            <a:pPr algn="ctr" rtl="0">
              <a:buNone/>
            </a:pPr>
            <a:r>
              <a:rPr lang="en-GB" sz="2400" dirty="0">
                <a:solidFill>
                  <a:srgbClr val="C00000"/>
                </a:solidFill>
                <a:latin typeface="Baskerville Old Face" pitchFamily="18" charset="0"/>
              </a:rPr>
              <a:t>Pathology </a:t>
            </a:r>
          </a:p>
          <a:p>
            <a:pPr algn="l" rtl="0">
              <a:buNone/>
            </a:pPr>
            <a:endParaRPr lang="en-GB" sz="2400" dirty="0"/>
          </a:p>
          <a:p>
            <a:pPr algn="l" rtl="0">
              <a:buNone/>
            </a:pPr>
            <a:r>
              <a:rPr lang="en-GB" sz="2400" dirty="0"/>
              <a:t>neuronal degeneration with inclusion body formation can also affect </a:t>
            </a:r>
          </a:p>
          <a:p>
            <a:pPr algn="l" rtl="0">
              <a:buNone/>
            </a:pPr>
            <a:endParaRPr lang="en-GB" sz="2400" dirty="0"/>
          </a:p>
          <a:p>
            <a:pPr algn="l" rtl="0">
              <a:buFont typeface="Wingdings" pitchFamily="2" charset="2"/>
              <a:buChar char="Ø"/>
            </a:pPr>
            <a:r>
              <a:rPr lang="en-GB" sz="2400" dirty="0"/>
              <a:t>cholinergic neurons of the nucleus </a:t>
            </a:r>
            <a:r>
              <a:rPr lang="en-GB" sz="2400" dirty="0" err="1"/>
              <a:t>basalis</a:t>
            </a:r>
            <a:r>
              <a:rPr lang="en-GB" sz="2400" dirty="0"/>
              <a:t> of </a:t>
            </a:r>
            <a:r>
              <a:rPr lang="en-GB" sz="2400" dirty="0" err="1"/>
              <a:t>Meynert</a:t>
            </a:r>
            <a:r>
              <a:rPr lang="en-GB" sz="2400" dirty="0"/>
              <a:t> (NBM), </a:t>
            </a:r>
          </a:p>
          <a:p>
            <a:pPr algn="l" rtl="0">
              <a:buFont typeface="Wingdings" pitchFamily="2" charset="2"/>
              <a:buChar char="Ø"/>
            </a:pPr>
            <a:r>
              <a:rPr lang="en-GB" sz="2400" dirty="0" err="1"/>
              <a:t>norepinephrine</a:t>
            </a:r>
            <a:r>
              <a:rPr lang="en-GB" sz="2400" dirty="0"/>
              <a:t> neurons of the locus </a:t>
            </a:r>
            <a:r>
              <a:rPr lang="en-GB" sz="2400" dirty="0" err="1"/>
              <a:t>coeruleus</a:t>
            </a:r>
            <a:r>
              <a:rPr lang="en-GB" sz="2400" dirty="0"/>
              <a:t> (LC), </a:t>
            </a:r>
          </a:p>
          <a:p>
            <a:pPr algn="l" rtl="0">
              <a:buFont typeface="Wingdings" pitchFamily="2" charset="2"/>
              <a:buChar char="Ø"/>
            </a:pPr>
            <a:r>
              <a:rPr lang="en-GB" sz="2400" dirty="0"/>
              <a:t>serotonin neurons in the </a:t>
            </a:r>
            <a:r>
              <a:rPr lang="en-GB" sz="2400" dirty="0" err="1"/>
              <a:t>raphe</a:t>
            </a:r>
            <a:r>
              <a:rPr lang="en-GB" sz="2400" dirty="0"/>
              <a:t> nuclei.</a:t>
            </a:r>
          </a:p>
          <a:p>
            <a:pPr algn="l" rtl="0">
              <a:buFont typeface="Wingdings" pitchFamily="2" charset="2"/>
              <a:buChar char="Ø"/>
            </a:pPr>
            <a:r>
              <a:rPr lang="en-GB" sz="2400" dirty="0"/>
              <a:t>neurons of the olfactory system, cerebral hemispheres, spinal cord, and peripheral autonomic nervous system. </a:t>
            </a:r>
          </a:p>
          <a:p>
            <a:pPr algn="l" rtl="0">
              <a:buNone/>
            </a:pPr>
            <a:endParaRPr lang="en-GB" sz="2400" dirty="0"/>
          </a:p>
          <a:p>
            <a:pPr algn="l" rtl="0">
              <a:buNone/>
            </a:pPr>
            <a:r>
              <a:rPr lang="en-GB" sz="2400" dirty="0"/>
              <a:t>"</a:t>
            </a:r>
            <a:r>
              <a:rPr lang="en-GB" sz="2400" dirty="0" err="1"/>
              <a:t>nondopaminergic</a:t>
            </a:r>
            <a:r>
              <a:rPr lang="en-GB" sz="2400" dirty="0"/>
              <a:t>" pathology </a:t>
            </a:r>
            <a:r>
              <a:rPr lang="en-GB" sz="2400" dirty="0">
                <a:solidFill>
                  <a:srgbClr val="C00000"/>
                </a:solidFill>
              </a:rPr>
              <a:t>= </a:t>
            </a:r>
            <a:r>
              <a:rPr lang="en-GB" sz="2400" dirty="0" err="1"/>
              <a:t>nondopaminergic</a:t>
            </a:r>
            <a:r>
              <a:rPr lang="en-GB" sz="2400" dirty="0"/>
              <a:t> clinical features.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20000"/>
          </a:bodyPr>
          <a:lstStyle/>
          <a:p>
            <a:pPr algn="ctr" rtl="0">
              <a:buNone/>
            </a:pPr>
            <a:r>
              <a:rPr lang="en-GB" sz="4000" u="sng" dirty="0" err="1">
                <a:solidFill>
                  <a:srgbClr val="C00000"/>
                </a:solidFill>
                <a:latin typeface="Baskerville Old Face" pitchFamily="18" charset="0"/>
              </a:rPr>
              <a:t>Etiology</a:t>
            </a:r>
            <a:endParaRPr lang="en-GB" sz="4000" u="sng" dirty="0">
              <a:solidFill>
                <a:srgbClr val="C00000"/>
              </a:solidFill>
              <a:latin typeface="Baskerville Old Face" pitchFamily="18" charset="0"/>
            </a:endParaRPr>
          </a:p>
          <a:p>
            <a:pPr algn="ctr" rtl="0">
              <a:buNone/>
            </a:pPr>
            <a:r>
              <a:rPr lang="en-GB" sz="4000" u="sng" dirty="0">
                <a:latin typeface="Baskerville Old Face" pitchFamily="18" charset="0"/>
              </a:rPr>
              <a:t> </a:t>
            </a:r>
            <a:endParaRPr lang="en-GB" sz="4000" dirty="0">
              <a:latin typeface="Baskerville Old Face" pitchFamily="18" charset="0"/>
            </a:endParaRPr>
          </a:p>
          <a:p>
            <a:pPr algn="l" rtl="0">
              <a:buFont typeface="Wingdings" pitchFamily="2" charset="2"/>
              <a:buChar char="q"/>
            </a:pPr>
            <a:r>
              <a:rPr lang="en-GB" dirty="0"/>
              <a:t> Sporadic (unknown cause)  </a:t>
            </a:r>
            <a:r>
              <a:rPr lang="en-GB" sz="3000" dirty="0">
                <a:solidFill>
                  <a:srgbClr val="FF0000"/>
                </a:solidFill>
              </a:rPr>
              <a:t>           </a:t>
            </a:r>
            <a:r>
              <a:rPr lang="en-GB" dirty="0"/>
              <a:t>85–90%. </a:t>
            </a:r>
          </a:p>
          <a:p>
            <a:pPr algn="ctr" rtl="0">
              <a:buNone/>
            </a:pPr>
            <a:r>
              <a:rPr lang="en-GB" dirty="0"/>
              <a:t>older patients (&gt;50 years).</a:t>
            </a:r>
          </a:p>
          <a:p>
            <a:pPr algn="l" rtl="0">
              <a:buNone/>
            </a:pPr>
            <a:endParaRPr lang="en-GB" dirty="0"/>
          </a:p>
          <a:p>
            <a:pPr algn="l" rtl="0">
              <a:buFont typeface="Wingdings" pitchFamily="2" charset="2"/>
              <a:buChar char="q"/>
            </a:pPr>
            <a:r>
              <a:rPr lang="en-GB" dirty="0"/>
              <a:t>environmental factors</a:t>
            </a:r>
          </a:p>
          <a:p>
            <a:pPr algn="l" rtl="0">
              <a:buNone/>
            </a:pPr>
            <a:r>
              <a:rPr lang="en-GB" dirty="0"/>
              <a:t>   risk with exposure to pesticides, rural living, and drinking well water.</a:t>
            </a:r>
          </a:p>
          <a:p>
            <a:pPr algn="l" rtl="0">
              <a:buNone/>
            </a:pPr>
            <a:r>
              <a:rPr lang="en-GB" dirty="0"/>
              <a:t>   risk with cigarette smoking and caffeine.</a:t>
            </a:r>
          </a:p>
          <a:p>
            <a:pPr algn="l" rtl="0">
              <a:buNone/>
            </a:pPr>
            <a:endParaRPr lang="en-GB" dirty="0"/>
          </a:p>
          <a:p>
            <a:pPr algn="l" rtl="0">
              <a:buFont typeface="Wingdings" pitchFamily="2" charset="2"/>
              <a:buChar char="q"/>
            </a:pPr>
            <a:r>
              <a:rPr lang="en-GB" dirty="0"/>
              <a:t>genetic factors            younger patients. </a:t>
            </a:r>
          </a:p>
          <a:p>
            <a:pPr algn="l" rtl="0"/>
            <a:endParaRPr lang="en-GB" dirty="0"/>
          </a:p>
        </p:txBody>
      </p:sp>
      <p:cxnSp>
        <p:nvCxnSpPr>
          <p:cNvPr id="7" name="رابط كسهم مستقيم 6"/>
          <p:cNvCxnSpPr/>
          <p:nvPr/>
        </p:nvCxnSpPr>
        <p:spPr>
          <a:xfrm>
            <a:off x="5220072" y="1988840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رابط كسهم مستقيم 16"/>
          <p:cNvCxnSpPr/>
          <p:nvPr/>
        </p:nvCxnSpPr>
        <p:spPr>
          <a:xfrm>
            <a:off x="3275856" y="5517232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رابط كسهم مستقيم 20"/>
          <p:cNvCxnSpPr/>
          <p:nvPr/>
        </p:nvCxnSpPr>
        <p:spPr>
          <a:xfrm flipV="1">
            <a:off x="683568" y="357301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/>
          <p:nvPr/>
        </p:nvCxnSpPr>
        <p:spPr>
          <a:xfrm>
            <a:off x="683568" y="429309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3672408"/>
          </a:xfrm>
        </p:spPr>
        <p:txBody>
          <a:bodyPr>
            <a:normAutofit/>
          </a:bodyPr>
          <a:lstStyle/>
          <a:p>
            <a:r>
              <a:rPr lang="en-GB" sz="4800" dirty="0">
                <a:solidFill>
                  <a:srgbClr val="C00000"/>
                </a:solidFill>
                <a:latin typeface="Baskerville Old Face" pitchFamily="18" charset="0"/>
              </a:rPr>
              <a:t>Clinical Features</a:t>
            </a:r>
            <a:br>
              <a:rPr lang="en-GB" sz="4800" dirty="0">
                <a:solidFill>
                  <a:srgbClr val="C00000"/>
                </a:solidFill>
                <a:latin typeface="Baskerville Old Face" pitchFamily="18" charset="0"/>
              </a:rPr>
            </a:br>
            <a:endParaRPr lang="en-GB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32648"/>
          </a:xfrm>
        </p:spPr>
        <p:txBody>
          <a:bodyPr>
            <a:normAutofit fontScale="77500" lnSpcReduction="20000"/>
          </a:bodyPr>
          <a:lstStyle/>
          <a:p>
            <a:pPr algn="ctr" rtl="0">
              <a:buNone/>
            </a:pPr>
            <a:r>
              <a:rPr lang="en-GB" sz="4600" i="1" dirty="0">
                <a:solidFill>
                  <a:srgbClr val="C00000"/>
                </a:solidFill>
                <a:latin typeface="Baskerville Old Face" pitchFamily="18" charset="0"/>
              </a:rPr>
              <a:t>Tremor</a:t>
            </a:r>
          </a:p>
          <a:p>
            <a:pPr algn="ctr" rtl="0">
              <a:buNone/>
            </a:pPr>
            <a:endParaRPr lang="en-GB" sz="4600" dirty="0">
              <a:solidFill>
                <a:srgbClr val="C00000"/>
              </a:solidFill>
              <a:latin typeface="Baskerville Old Face" pitchFamily="18" charset="0"/>
            </a:endParaRPr>
          </a:p>
          <a:p>
            <a:pPr algn="l" rtl="0">
              <a:buClr>
                <a:srgbClr val="C00000"/>
              </a:buClr>
              <a:buFont typeface="Wingdings" pitchFamily="2" charset="2"/>
              <a:buChar char="Ø"/>
            </a:pPr>
            <a:r>
              <a:rPr lang="en-GB" dirty="0"/>
              <a:t>is the most common initial symptom (85% of patients).</a:t>
            </a:r>
          </a:p>
          <a:p>
            <a:pPr algn="l" rtl="0">
              <a:buNone/>
            </a:pPr>
            <a:r>
              <a:rPr lang="en-GB" dirty="0"/>
              <a:t> </a:t>
            </a:r>
          </a:p>
          <a:p>
            <a:pPr algn="l" rtl="0">
              <a:buClr>
                <a:srgbClr val="C00000"/>
              </a:buClr>
              <a:buFont typeface="Wingdings" pitchFamily="2" charset="2"/>
              <a:buChar char="Ø"/>
            </a:pPr>
            <a:r>
              <a:rPr lang="en-GB" dirty="0"/>
              <a:t>usually asymmetric, resting tremor and slow (3–5 Hz).</a:t>
            </a:r>
          </a:p>
          <a:p>
            <a:pPr algn="l" rtl="0">
              <a:buNone/>
            </a:pPr>
            <a:endParaRPr lang="en-GB" dirty="0"/>
          </a:p>
          <a:p>
            <a:pPr algn="l" rtl="0">
              <a:buClr>
                <a:srgbClr val="C00000"/>
              </a:buClr>
              <a:buFont typeface="Wingdings" pitchFamily="2" charset="2"/>
              <a:buChar char="Ø"/>
            </a:pPr>
            <a:r>
              <a:rPr lang="en-GB" dirty="0"/>
              <a:t>It is typically distal with </a:t>
            </a:r>
            <a:r>
              <a:rPr lang="en-GB" i="1" dirty="0" err="1">
                <a:solidFill>
                  <a:srgbClr val="002060"/>
                </a:solidFill>
              </a:rPr>
              <a:t>pronation–supination</a:t>
            </a:r>
            <a:r>
              <a:rPr lang="en-GB" dirty="0"/>
              <a:t> tremor of the forearm or a </a:t>
            </a:r>
            <a:r>
              <a:rPr lang="en-GB" i="1" dirty="0">
                <a:solidFill>
                  <a:srgbClr val="002060"/>
                </a:solidFill>
              </a:rPr>
              <a:t>pill‐rolling</a:t>
            </a:r>
            <a:r>
              <a:rPr lang="en-GB" dirty="0"/>
              <a:t> tremor of the finger. </a:t>
            </a:r>
          </a:p>
          <a:p>
            <a:pPr algn="l" rtl="0">
              <a:buNone/>
            </a:pPr>
            <a:endParaRPr lang="en-GB" dirty="0"/>
          </a:p>
          <a:p>
            <a:pPr algn="l" rtl="0">
              <a:buClr>
                <a:srgbClr val="C00000"/>
              </a:buClr>
              <a:buFont typeface="Wingdings" pitchFamily="2" charset="2"/>
              <a:buChar char="Ø"/>
            </a:pPr>
            <a:r>
              <a:rPr lang="en-GB" dirty="0"/>
              <a:t>It may affect chin, lip, or tongue, but head and neck are rarely affected.</a:t>
            </a:r>
          </a:p>
          <a:p>
            <a:pPr algn="l" rtl="0">
              <a:buNone/>
            </a:pPr>
            <a:endParaRPr lang="en-GB" dirty="0"/>
          </a:p>
          <a:p>
            <a:pPr algn="l" rtl="0">
              <a:buClr>
                <a:srgbClr val="C00000"/>
              </a:buClr>
              <a:buFont typeface="Wingdings" pitchFamily="2" charset="2"/>
              <a:buChar char="Ø"/>
            </a:pPr>
            <a:r>
              <a:rPr lang="en-GB" dirty="0"/>
              <a:t> As with other tremors, the amplitude increases with stress and resolves during sleep.</a:t>
            </a:r>
          </a:p>
          <a:p>
            <a:pPr algn="l" rtl="0">
              <a:buNone/>
            </a:pPr>
            <a:r>
              <a:rPr lang="en-GB" dirty="0"/>
              <a:t> </a:t>
            </a:r>
          </a:p>
          <a:p>
            <a:pPr algn="l" rtl="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36713"/>
            <a:ext cx="8229600" cy="4968552"/>
          </a:xfrm>
        </p:spPr>
        <p:txBody>
          <a:bodyPr>
            <a:normAutofit lnSpcReduction="10000"/>
          </a:bodyPr>
          <a:lstStyle/>
          <a:p>
            <a:pPr algn="ctr" rtl="0">
              <a:buNone/>
            </a:pPr>
            <a:r>
              <a:rPr lang="en-GB" i="1" dirty="0" err="1">
                <a:solidFill>
                  <a:srgbClr val="C00000"/>
                </a:solidFill>
                <a:latin typeface="Baskerville Old Face" pitchFamily="18" charset="0"/>
              </a:rPr>
              <a:t>Bradykinesia</a:t>
            </a:r>
            <a:endParaRPr lang="en-GB" dirty="0"/>
          </a:p>
          <a:p>
            <a:pPr algn="ctr" rtl="0">
              <a:buNone/>
            </a:pPr>
            <a:r>
              <a:rPr lang="en-GB" dirty="0"/>
              <a:t> </a:t>
            </a:r>
            <a:r>
              <a:rPr lang="en-GB" dirty="0">
                <a:solidFill>
                  <a:srgbClr val="C00000"/>
                </a:solidFill>
              </a:rPr>
              <a:t>(slowness of movement) </a:t>
            </a:r>
          </a:p>
          <a:p>
            <a:pPr algn="ctr" rtl="0">
              <a:buNone/>
            </a:pPr>
            <a:endParaRPr lang="en-GB" dirty="0">
              <a:solidFill>
                <a:srgbClr val="C00000"/>
              </a:solidFill>
            </a:endParaRPr>
          </a:p>
          <a:p>
            <a:pPr algn="l" rtl="0">
              <a:buNone/>
            </a:pPr>
            <a:r>
              <a:rPr lang="en-GB" dirty="0"/>
              <a:t>Symptoms  may include:</a:t>
            </a:r>
          </a:p>
          <a:p>
            <a:pPr algn="l" rtl="0"/>
            <a:r>
              <a:rPr lang="en-GB" dirty="0"/>
              <a:t> subjective sense of weakness. </a:t>
            </a:r>
          </a:p>
          <a:p>
            <a:pPr algn="l" rtl="0"/>
            <a:r>
              <a:rPr lang="en-GB" dirty="0"/>
              <a:t>loss of dexterity "message not getting to the limb“.</a:t>
            </a:r>
          </a:p>
          <a:p>
            <a:pPr algn="l" rtl="0"/>
            <a:r>
              <a:rPr lang="en-GB" dirty="0"/>
              <a:t> fatigability, when performing repeated actions.</a:t>
            </a:r>
          </a:p>
          <a:p>
            <a:pPr algn="l" rtl="0">
              <a:buNone/>
            </a:pP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2836</TotalTime>
  <Words>1213</Words>
  <Application>Microsoft Office PowerPoint</Application>
  <PresentationFormat>On-screen Show (4:3)</PresentationFormat>
  <Paragraphs>239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Baskerville Old Face</vt:lpstr>
      <vt:lpstr>Calibri</vt:lpstr>
      <vt:lpstr>Times New Roman</vt:lpstr>
      <vt:lpstr>Wingdings</vt:lpstr>
      <vt:lpstr>سمة Office</vt:lpstr>
      <vt:lpstr>Parkinson's Disease and Related Disorders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Clinical Features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Treatment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Parkinson's Disease and Related Disorders</dc:title>
  <dc:creator>iraq</dc:creator>
  <cp:lastModifiedBy>Taqwa</cp:lastModifiedBy>
  <cp:revision>99</cp:revision>
  <dcterms:created xsi:type="dcterms:W3CDTF">2016-11-30T02:50:57Z</dcterms:created>
  <dcterms:modified xsi:type="dcterms:W3CDTF">2022-10-31T08:33:33Z</dcterms:modified>
</cp:coreProperties>
</file>