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7" r:id="rId1"/>
  </p:sldMasterIdLst>
  <p:sldIdLst>
    <p:sldId id="256" r:id="rId2"/>
    <p:sldId id="328" r:id="rId3"/>
    <p:sldId id="329" r:id="rId4"/>
    <p:sldId id="330" r:id="rId5"/>
    <p:sldId id="332" r:id="rId6"/>
    <p:sldId id="281" r:id="rId7"/>
    <p:sldId id="317" r:id="rId8"/>
    <p:sldId id="316" r:id="rId9"/>
    <p:sldId id="318" r:id="rId10"/>
    <p:sldId id="320" r:id="rId11"/>
    <p:sldId id="321" r:id="rId12"/>
    <p:sldId id="322" r:id="rId13"/>
    <p:sldId id="331"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612"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914400" y="2130426"/>
            <a:ext cx="10363200" cy="1470025"/>
          </a:xfrm>
        </p:spPr>
        <p:txBody>
          <a:bodyPr/>
          <a:lstStyle/>
          <a:p>
            <a:r>
              <a:rPr lang="ar-SA"/>
              <a:t>انقر لتحرير نمط العنوان الرئيسي</a:t>
            </a:r>
            <a:endParaRPr lang="en-US"/>
          </a:p>
        </p:txBody>
      </p:sp>
      <p:sp>
        <p:nvSpPr>
          <p:cNvPr id="3" name="عنوان فرعي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الثانوي الرئيسي</a:t>
            </a:r>
            <a:endParaRPr lang="en-US"/>
          </a:p>
        </p:txBody>
      </p:sp>
      <p:sp>
        <p:nvSpPr>
          <p:cNvPr id="4" name="عنصر نائب للتاريخ 3"/>
          <p:cNvSpPr>
            <a:spLocks noGrp="1"/>
          </p:cNvSpPr>
          <p:nvPr>
            <p:ph type="dt" sz="half" idx="10"/>
          </p:nvPr>
        </p:nvSpPr>
        <p:spPr/>
        <p:txBody>
          <a:bodyPr/>
          <a:lstStyle/>
          <a:p>
            <a:fld id="{D206AFE2-850C-4B95-B7B2-8444DB4FAF2A}" type="datetimeFigureOut">
              <a:rPr lang="en-US" smtClean="0"/>
              <a:pPr/>
              <a:t>10/27/2022</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B35EB88D-F8BF-44A5-9569-92219316C3C0}" type="slidenum">
              <a:rPr lang="en-US" smtClean="0"/>
              <a:pPr/>
              <a:t>‹#›</a:t>
            </a:fld>
            <a:endParaRPr lang="en-US"/>
          </a:p>
        </p:txBody>
      </p:sp>
    </p:spTree>
    <p:extLst>
      <p:ext uri="{BB962C8B-B14F-4D97-AF65-F5344CB8AC3E}">
        <p14:creationId xmlns:p14="http://schemas.microsoft.com/office/powerpoint/2010/main" val="3552956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en-US"/>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p:cNvSpPr>
            <a:spLocks noGrp="1"/>
          </p:cNvSpPr>
          <p:nvPr>
            <p:ph type="dt" sz="half" idx="10"/>
          </p:nvPr>
        </p:nvSpPr>
        <p:spPr/>
        <p:txBody>
          <a:bodyPr/>
          <a:lstStyle/>
          <a:p>
            <a:fld id="{D206AFE2-850C-4B95-B7B2-8444DB4FAF2A}" type="datetimeFigureOut">
              <a:rPr lang="en-US" smtClean="0"/>
              <a:pPr/>
              <a:t>10/27/2022</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B35EB88D-F8BF-44A5-9569-92219316C3C0}" type="slidenum">
              <a:rPr lang="en-US" smtClean="0"/>
              <a:pPr/>
              <a:t>‹#›</a:t>
            </a:fld>
            <a:endParaRPr lang="en-US"/>
          </a:p>
        </p:txBody>
      </p:sp>
    </p:spTree>
    <p:extLst>
      <p:ext uri="{BB962C8B-B14F-4D97-AF65-F5344CB8AC3E}">
        <p14:creationId xmlns:p14="http://schemas.microsoft.com/office/powerpoint/2010/main" val="6505724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8839200" y="274639"/>
            <a:ext cx="2743200" cy="5851525"/>
          </a:xfrm>
        </p:spPr>
        <p:txBody>
          <a:bodyPr vert="eaVert"/>
          <a:lstStyle/>
          <a:p>
            <a:r>
              <a:rPr lang="ar-SA"/>
              <a:t>انقر لتحرير نمط العنوان الرئيسي</a:t>
            </a:r>
            <a:endParaRPr lang="en-US"/>
          </a:p>
        </p:txBody>
      </p:sp>
      <p:sp>
        <p:nvSpPr>
          <p:cNvPr id="3" name="عنصر نائب للعنوان العمودي 2"/>
          <p:cNvSpPr>
            <a:spLocks noGrp="1"/>
          </p:cNvSpPr>
          <p:nvPr>
            <p:ph type="body" orient="vert" idx="1"/>
          </p:nvPr>
        </p:nvSpPr>
        <p:spPr>
          <a:xfrm>
            <a:off x="609600" y="274639"/>
            <a:ext cx="8026400" cy="5851525"/>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p:cNvSpPr>
            <a:spLocks noGrp="1"/>
          </p:cNvSpPr>
          <p:nvPr>
            <p:ph type="dt" sz="half" idx="10"/>
          </p:nvPr>
        </p:nvSpPr>
        <p:spPr/>
        <p:txBody>
          <a:bodyPr/>
          <a:lstStyle/>
          <a:p>
            <a:fld id="{D206AFE2-850C-4B95-B7B2-8444DB4FAF2A}" type="datetimeFigureOut">
              <a:rPr lang="en-US" smtClean="0"/>
              <a:pPr/>
              <a:t>10/27/2022</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B35EB88D-F8BF-44A5-9569-92219316C3C0}" type="slidenum">
              <a:rPr lang="en-US" smtClean="0"/>
              <a:pPr/>
              <a:t>‹#›</a:t>
            </a:fld>
            <a:endParaRPr lang="en-US"/>
          </a:p>
        </p:txBody>
      </p:sp>
    </p:spTree>
    <p:extLst>
      <p:ext uri="{BB962C8B-B14F-4D97-AF65-F5344CB8AC3E}">
        <p14:creationId xmlns:p14="http://schemas.microsoft.com/office/powerpoint/2010/main" val="24656091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en-US"/>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p:cNvSpPr>
            <a:spLocks noGrp="1"/>
          </p:cNvSpPr>
          <p:nvPr>
            <p:ph type="dt" sz="half" idx="10"/>
          </p:nvPr>
        </p:nvSpPr>
        <p:spPr/>
        <p:txBody>
          <a:bodyPr/>
          <a:lstStyle/>
          <a:p>
            <a:fld id="{D206AFE2-850C-4B95-B7B2-8444DB4FAF2A}" type="datetimeFigureOut">
              <a:rPr lang="en-US" smtClean="0"/>
              <a:pPr/>
              <a:t>10/27/2022</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B35EB88D-F8BF-44A5-9569-92219316C3C0}" type="slidenum">
              <a:rPr lang="en-US" smtClean="0"/>
              <a:pPr/>
              <a:t>‹#›</a:t>
            </a:fld>
            <a:endParaRPr lang="en-US"/>
          </a:p>
        </p:txBody>
      </p:sp>
    </p:spTree>
    <p:extLst>
      <p:ext uri="{BB962C8B-B14F-4D97-AF65-F5344CB8AC3E}">
        <p14:creationId xmlns:p14="http://schemas.microsoft.com/office/powerpoint/2010/main" val="28153256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963084" y="4406901"/>
            <a:ext cx="10363200" cy="1362075"/>
          </a:xfrm>
        </p:spPr>
        <p:txBody>
          <a:bodyPr anchor="t"/>
          <a:lstStyle>
            <a:lvl1pPr algn="l">
              <a:defRPr sz="4000" b="1" cap="all"/>
            </a:lvl1pPr>
          </a:lstStyle>
          <a:p>
            <a:r>
              <a:rPr lang="ar-SA"/>
              <a:t>انقر لتحرير نمط العنوان الرئيسي</a:t>
            </a:r>
            <a:endParaRPr lang="en-US"/>
          </a:p>
        </p:txBody>
      </p:sp>
      <p:sp>
        <p:nvSpPr>
          <p:cNvPr id="3" name="عنصر نائب للنص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عنصر نائب للتاريخ 3"/>
          <p:cNvSpPr>
            <a:spLocks noGrp="1"/>
          </p:cNvSpPr>
          <p:nvPr>
            <p:ph type="dt" sz="half" idx="10"/>
          </p:nvPr>
        </p:nvSpPr>
        <p:spPr/>
        <p:txBody>
          <a:bodyPr/>
          <a:lstStyle/>
          <a:p>
            <a:fld id="{D206AFE2-850C-4B95-B7B2-8444DB4FAF2A}" type="datetimeFigureOut">
              <a:rPr lang="en-US" smtClean="0"/>
              <a:pPr/>
              <a:t>10/27/2022</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B35EB88D-F8BF-44A5-9569-92219316C3C0}" type="slidenum">
              <a:rPr lang="en-US" smtClean="0"/>
              <a:pPr/>
              <a:t>‹#›</a:t>
            </a:fld>
            <a:endParaRPr lang="en-US"/>
          </a:p>
        </p:txBody>
      </p:sp>
    </p:spTree>
    <p:extLst>
      <p:ext uri="{BB962C8B-B14F-4D97-AF65-F5344CB8AC3E}">
        <p14:creationId xmlns:p14="http://schemas.microsoft.com/office/powerpoint/2010/main" val="804113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en-US"/>
          </a:p>
        </p:txBody>
      </p:sp>
      <p:sp>
        <p:nvSpPr>
          <p:cNvPr id="3" name="عنصر نائب للمحتوى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محتوى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5" name="عنصر نائب للتاريخ 4"/>
          <p:cNvSpPr>
            <a:spLocks noGrp="1"/>
          </p:cNvSpPr>
          <p:nvPr>
            <p:ph type="dt" sz="half" idx="10"/>
          </p:nvPr>
        </p:nvSpPr>
        <p:spPr/>
        <p:txBody>
          <a:bodyPr/>
          <a:lstStyle/>
          <a:p>
            <a:fld id="{D206AFE2-850C-4B95-B7B2-8444DB4FAF2A}" type="datetimeFigureOut">
              <a:rPr lang="en-US" smtClean="0"/>
              <a:pPr/>
              <a:t>10/27/2022</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B35EB88D-F8BF-44A5-9569-92219316C3C0}" type="slidenum">
              <a:rPr lang="en-US" smtClean="0"/>
              <a:pPr/>
              <a:t>‹#›</a:t>
            </a:fld>
            <a:endParaRPr lang="en-US"/>
          </a:p>
        </p:txBody>
      </p:sp>
    </p:spTree>
    <p:extLst>
      <p:ext uri="{BB962C8B-B14F-4D97-AF65-F5344CB8AC3E}">
        <p14:creationId xmlns:p14="http://schemas.microsoft.com/office/powerpoint/2010/main" val="27741738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a:t>انقر لتحرير نمط العنوان الرئيسي</a:t>
            </a:r>
            <a:endParaRPr lang="en-US"/>
          </a:p>
        </p:txBody>
      </p:sp>
      <p:sp>
        <p:nvSpPr>
          <p:cNvPr id="3" name="عنصر نائب للنص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5" name="عنصر نائب للنص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7" name="عنصر نائب للتاريخ 6"/>
          <p:cNvSpPr>
            <a:spLocks noGrp="1"/>
          </p:cNvSpPr>
          <p:nvPr>
            <p:ph type="dt" sz="half" idx="10"/>
          </p:nvPr>
        </p:nvSpPr>
        <p:spPr/>
        <p:txBody>
          <a:bodyPr/>
          <a:lstStyle/>
          <a:p>
            <a:fld id="{D206AFE2-850C-4B95-B7B2-8444DB4FAF2A}" type="datetimeFigureOut">
              <a:rPr lang="en-US" smtClean="0"/>
              <a:pPr/>
              <a:t>10/27/2022</a:t>
            </a:fld>
            <a:endParaRPr lang="en-US"/>
          </a:p>
        </p:txBody>
      </p:sp>
      <p:sp>
        <p:nvSpPr>
          <p:cNvPr id="8" name="عنصر نائب للتذييل 7"/>
          <p:cNvSpPr>
            <a:spLocks noGrp="1"/>
          </p:cNvSpPr>
          <p:nvPr>
            <p:ph type="ftr" sz="quarter" idx="11"/>
          </p:nvPr>
        </p:nvSpPr>
        <p:spPr/>
        <p:txBody>
          <a:bodyPr/>
          <a:lstStyle/>
          <a:p>
            <a:endParaRPr lang="en-US"/>
          </a:p>
        </p:txBody>
      </p:sp>
      <p:sp>
        <p:nvSpPr>
          <p:cNvPr id="9" name="عنصر نائب لرقم الشريحة 8"/>
          <p:cNvSpPr>
            <a:spLocks noGrp="1"/>
          </p:cNvSpPr>
          <p:nvPr>
            <p:ph type="sldNum" sz="quarter" idx="12"/>
          </p:nvPr>
        </p:nvSpPr>
        <p:spPr/>
        <p:txBody>
          <a:bodyPr/>
          <a:lstStyle/>
          <a:p>
            <a:fld id="{B35EB88D-F8BF-44A5-9569-92219316C3C0}" type="slidenum">
              <a:rPr lang="en-US" smtClean="0"/>
              <a:pPr/>
              <a:t>‹#›</a:t>
            </a:fld>
            <a:endParaRPr lang="en-US"/>
          </a:p>
        </p:txBody>
      </p:sp>
    </p:spTree>
    <p:extLst>
      <p:ext uri="{BB962C8B-B14F-4D97-AF65-F5344CB8AC3E}">
        <p14:creationId xmlns:p14="http://schemas.microsoft.com/office/powerpoint/2010/main" val="34220080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en-US"/>
          </a:p>
        </p:txBody>
      </p:sp>
      <p:sp>
        <p:nvSpPr>
          <p:cNvPr id="3" name="عنصر نائب للتاريخ 2"/>
          <p:cNvSpPr>
            <a:spLocks noGrp="1"/>
          </p:cNvSpPr>
          <p:nvPr>
            <p:ph type="dt" sz="half" idx="10"/>
          </p:nvPr>
        </p:nvSpPr>
        <p:spPr/>
        <p:txBody>
          <a:bodyPr/>
          <a:lstStyle/>
          <a:p>
            <a:fld id="{D206AFE2-850C-4B95-B7B2-8444DB4FAF2A}" type="datetimeFigureOut">
              <a:rPr lang="en-US" smtClean="0"/>
              <a:pPr/>
              <a:t>10/27/2022</a:t>
            </a:fld>
            <a:endParaRPr lang="en-US"/>
          </a:p>
        </p:txBody>
      </p:sp>
      <p:sp>
        <p:nvSpPr>
          <p:cNvPr id="4" name="عنصر نائب للتذييل 3"/>
          <p:cNvSpPr>
            <a:spLocks noGrp="1"/>
          </p:cNvSpPr>
          <p:nvPr>
            <p:ph type="ftr" sz="quarter" idx="11"/>
          </p:nvPr>
        </p:nvSpPr>
        <p:spPr/>
        <p:txBody>
          <a:bodyPr/>
          <a:lstStyle/>
          <a:p>
            <a:endParaRPr lang="en-US"/>
          </a:p>
        </p:txBody>
      </p:sp>
      <p:sp>
        <p:nvSpPr>
          <p:cNvPr id="5" name="عنصر نائب لرقم الشريحة 4"/>
          <p:cNvSpPr>
            <a:spLocks noGrp="1"/>
          </p:cNvSpPr>
          <p:nvPr>
            <p:ph type="sldNum" sz="quarter" idx="12"/>
          </p:nvPr>
        </p:nvSpPr>
        <p:spPr/>
        <p:txBody>
          <a:bodyPr/>
          <a:lstStyle/>
          <a:p>
            <a:fld id="{B35EB88D-F8BF-44A5-9569-92219316C3C0}" type="slidenum">
              <a:rPr lang="en-US" smtClean="0"/>
              <a:pPr/>
              <a:t>‹#›</a:t>
            </a:fld>
            <a:endParaRPr lang="en-US"/>
          </a:p>
        </p:txBody>
      </p:sp>
    </p:spTree>
    <p:extLst>
      <p:ext uri="{BB962C8B-B14F-4D97-AF65-F5344CB8AC3E}">
        <p14:creationId xmlns:p14="http://schemas.microsoft.com/office/powerpoint/2010/main" val="658351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D206AFE2-850C-4B95-B7B2-8444DB4FAF2A}" type="datetimeFigureOut">
              <a:rPr lang="en-US" smtClean="0"/>
              <a:pPr/>
              <a:t>10/27/2022</a:t>
            </a:fld>
            <a:endParaRPr lang="en-US"/>
          </a:p>
        </p:txBody>
      </p:sp>
      <p:sp>
        <p:nvSpPr>
          <p:cNvPr id="3" name="عنصر نائب للتذييل 2"/>
          <p:cNvSpPr>
            <a:spLocks noGrp="1"/>
          </p:cNvSpPr>
          <p:nvPr>
            <p:ph type="ftr" sz="quarter" idx="11"/>
          </p:nvPr>
        </p:nvSpPr>
        <p:spPr/>
        <p:txBody>
          <a:bodyPr/>
          <a:lstStyle/>
          <a:p>
            <a:endParaRPr lang="en-US"/>
          </a:p>
        </p:txBody>
      </p:sp>
      <p:sp>
        <p:nvSpPr>
          <p:cNvPr id="4" name="عنصر نائب لرقم الشريحة 3"/>
          <p:cNvSpPr>
            <a:spLocks noGrp="1"/>
          </p:cNvSpPr>
          <p:nvPr>
            <p:ph type="sldNum" sz="quarter" idx="12"/>
          </p:nvPr>
        </p:nvSpPr>
        <p:spPr/>
        <p:txBody>
          <a:bodyPr/>
          <a:lstStyle/>
          <a:p>
            <a:fld id="{B35EB88D-F8BF-44A5-9569-92219316C3C0}" type="slidenum">
              <a:rPr lang="en-US" smtClean="0"/>
              <a:pPr/>
              <a:t>‹#›</a:t>
            </a:fld>
            <a:endParaRPr lang="en-US"/>
          </a:p>
        </p:txBody>
      </p:sp>
    </p:spTree>
    <p:extLst>
      <p:ext uri="{BB962C8B-B14F-4D97-AF65-F5344CB8AC3E}">
        <p14:creationId xmlns:p14="http://schemas.microsoft.com/office/powerpoint/2010/main" val="20039844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09601" y="273050"/>
            <a:ext cx="4011084" cy="1162050"/>
          </a:xfrm>
        </p:spPr>
        <p:txBody>
          <a:bodyPr anchor="b"/>
          <a:lstStyle>
            <a:lvl1pPr algn="l">
              <a:defRPr sz="2000" b="1"/>
            </a:lvl1pPr>
          </a:lstStyle>
          <a:p>
            <a:r>
              <a:rPr lang="ar-SA"/>
              <a:t>انقر لتحرير نمط العنوان الرئيسي</a:t>
            </a:r>
            <a:endParaRPr lang="en-US"/>
          </a:p>
        </p:txBody>
      </p:sp>
      <p:sp>
        <p:nvSpPr>
          <p:cNvPr id="3" name="عنصر نائب للمحتوى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نص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D206AFE2-850C-4B95-B7B2-8444DB4FAF2A}" type="datetimeFigureOut">
              <a:rPr lang="en-US" smtClean="0"/>
              <a:pPr/>
              <a:t>10/27/2022</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B35EB88D-F8BF-44A5-9569-92219316C3C0}" type="slidenum">
              <a:rPr lang="en-US" smtClean="0"/>
              <a:pPr/>
              <a:t>‹#›</a:t>
            </a:fld>
            <a:endParaRPr lang="en-US"/>
          </a:p>
        </p:txBody>
      </p:sp>
    </p:spTree>
    <p:extLst>
      <p:ext uri="{BB962C8B-B14F-4D97-AF65-F5344CB8AC3E}">
        <p14:creationId xmlns:p14="http://schemas.microsoft.com/office/powerpoint/2010/main" val="19759142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2389717" y="4800600"/>
            <a:ext cx="7315200" cy="566738"/>
          </a:xfrm>
        </p:spPr>
        <p:txBody>
          <a:bodyPr anchor="b"/>
          <a:lstStyle>
            <a:lvl1pPr algn="l">
              <a:defRPr sz="2000" b="1"/>
            </a:lvl1pPr>
          </a:lstStyle>
          <a:p>
            <a:r>
              <a:rPr lang="ar-SA"/>
              <a:t>انقر لتحرير نمط العنوان الرئيسي</a:t>
            </a:r>
            <a:endParaRPr lang="en-US"/>
          </a:p>
        </p:txBody>
      </p:sp>
      <p:sp>
        <p:nvSpPr>
          <p:cNvPr id="3" name="عنصر نائب للصورة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عنصر نائب للنص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D206AFE2-850C-4B95-B7B2-8444DB4FAF2A}" type="datetimeFigureOut">
              <a:rPr lang="en-US" smtClean="0"/>
              <a:pPr/>
              <a:t>10/27/2022</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B35EB88D-F8BF-44A5-9569-92219316C3C0}" type="slidenum">
              <a:rPr lang="en-US" smtClean="0"/>
              <a:pPr/>
              <a:t>‹#›</a:t>
            </a:fld>
            <a:endParaRPr lang="en-US"/>
          </a:p>
        </p:txBody>
      </p:sp>
    </p:spTree>
    <p:extLst>
      <p:ext uri="{BB962C8B-B14F-4D97-AF65-F5344CB8AC3E}">
        <p14:creationId xmlns:p14="http://schemas.microsoft.com/office/powerpoint/2010/main" val="4059002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ar-SA"/>
              <a:t>انقر لتحرير نمط العنوان الرئيسي</a:t>
            </a:r>
            <a:endParaRPr lang="en-US"/>
          </a:p>
        </p:txBody>
      </p:sp>
      <p:sp>
        <p:nvSpPr>
          <p:cNvPr id="3" name="عنصر نائب للنص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06AFE2-850C-4B95-B7B2-8444DB4FAF2A}" type="datetimeFigureOut">
              <a:rPr lang="en-US" smtClean="0"/>
              <a:pPr/>
              <a:t>10/27/2022</a:t>
            </a:fld>
            <a:endParaRPr lang="en-US"/>
          </a:p>
        </p:txBody>
      </p:sp>
      <p:sp>
        <p:nvSpPr>
          <p:cNvPr id="5" name="عنصر نائب للتذييل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عنصر نائب لرقم الشريحة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5EB88D-F8BF-44A5-9569-92219316C3C0}" type="slidenum">
              <a:rPr lang="en-US" smtClean="0"/>
              <a:pPr/>
              <a:t>‹#›</a:t>
            </a:fld>
            <a:endParaRPr lang="en-US"/>
          </a:p>
        </p:txBody>
      </p:sp>
    </p:spTree>
    <p:extLst>
      <p:ext uri="{BB962C8B-B14F-4D97-AF65-F5344CB8AC3E}">
        <p14:creationId xmlns:p14="http://schemas.microsoft.com/office/powerpoint/2010/main" val="840250183"/>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27904" y="2136184"/>
            <a:ext cx="10135674" cy="2098226"/>
          </a:xfrm>
        </p:spPr>
        <p:txBody>
          <a:bodyPr/>
          <a:lstStyle/>
          <a:p>
            <a:r>
              <a:rPr lang="en-US" sz="6000" i="1" dirty="0"/>
              <a:t>Bio Lab</a:t>
            </a:r>
            <a:br>
              <a:rPr lang="ar-IQ" b="1" dirty="0"/>
            </a:br>
            <a:r>
              <a:rPr lang="en-US" b="1" dirty="0"/>
              <a:t>RNAs &amp; </a:t>
            </a:r>
            <a:r>
              <a:rPr lang="en-US" b="1" dirty="0">
                <a:solidFill>
                  <a:prstClr val="black"/>
                </a:solidFill>
              </a:rPr>
              <a:t>Gene Expression </a:t>
            </a:r>
            <a:br>
              <a:rPr lang="en-US" b="1" i="1" dirty="0"/>
            </a:br>
            <a:r>
              <a:rPr lang="en-US" sz="1800" b="1" i="1" dirty="0"/>
              <a:t>2</a:t>
            </a:r>
            <a:r>
              <a:rPr lang="en-US" sz="1800" b="1" i="1" baseline="30000" dirty="0"/>
              <a:t>nd</a:t>
            </a:r>
            <a:r>
              <a:rPr lang="en-US" sz="1800" b="1" i="1" dirty="0"/>
              <a:t> semester</a:t>
            </a:r>
            <a:endParaRPr lang="en-US" sz="1800"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20953" t="5714" r="23810" b="6667"/>
          <a:stretch/>
        </p:blipFill>
        <p:spPr>
          <a:xfrm>
            <a:off x="10900176" y="0"/>
            <a:ext cx="1291824" cy="2049098"/>
          </a:xfrm>
          <a:prstGeom prst="rect">
            <a:avLst/>
          </a:prstGeom>
          <a:ln>
            <a:noFill/>
          </a:ln>
          <a:effectLst>
            <a:softEdge rad="112500"/>
          </a:effectLst>
        </p:spPr>
      </p:pic>
    </p:spTree>
    <p:extLst>
      <p:ext uri="{BB962C8B-B14F-4D97-AF65-F5344CB8AC3E}">
        <p14:creationId xmlns:p14="http://schemas.microsoft.com/office/powerpoint/2010/main" val="8614501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l"/>
            <a:r>
              <a:rPr lang="en-US" sz="2800" b="1" dirty="0">
                <a:solidFill>
                  <a:prstClr val="black"/>
                </a:solidFill>
                <a:latin typeface="Times New Roman" pitchFamily="18" charset="0"/>
                <a:cs typeface="Times New Roman" pitchFamily="18" charset="0"/>
              </a:rPr>
              <a:t>How do scientists measure gene expression? </a:t>
            </a:r>
            <a:endParaRPr lang="en-US" sz="2800" dirty="0"/>
          </a:p>
        </p:txBody>
      </p:sp>
      <p:sp>
        <p:nvSpPr>
          <p:cNvPr id="3" name="عنصر نائب للمحتوى 2"/>
          <p:cNvSpPr>
            <a:spLocks noGrp="1"/>
          </p:cNvSpPr>
          <p:nvPr>
            <p:ph idx="1"/>
          </p:nvPr>
        </p:nvSpPr>
        <p:spPr/>
        <p:txBody>
          <a:bodyPr>
            <a:normAutofit/>
          </a:bodyPr>
          <a:lstStyle/>
          <a:p>
            <a:r>
              <a:rPr lang="en-US" sz="2400" dirty="0">
                <a:solidFill>
                  <a:prstClr val="black"/>
                </a:solidFill>
                <a:latin typeface="Times New Roman" pitchFamily="18" charset="0"/>
                <a:cs typeface="Times New Roman" pitchFamily="18" charset="0"/>
              </a:rPr>
              <a:t>Gene expression is dynamic, and the same gene may act in different ways under different circumstances. For example, imagine that two organisms have similar genotypes but different phenotypes. What is the cause of this variation in phenotype? Could the difference stem from differing regulation of gene expression? Could temperature affect expression of the organism's DNA ? Might some other factor be responsible? To go about answering these types of questions, researchers often use many laboratory techniques such as serial analysis of gene expression (SAGE), these techniques make it possible to identify which genes are turned on and which are turned off within cells. Also, this information can be used to help determine what circumstances trigger expression of various genes.</a:t>
            </a:r>
            <a:endParaRPr lang="en-US" sz="2400" dirty="0"/>
          </a:p>
        </p:txBody>
      </p:sp>
    </p:spTree>
    <p:extLst>
      <p:ext uri="{BB962C8B-B14F-4D97-AF65-F5344CB8AC3E}">
        <p14:creationId xmlns:p14="http://schemas.microsoft.com/office/powerpoint/2010/main" val="22848005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09600" y="274638"/>
            <a:ext cx="10972800" cy="5927858"/>
          </a:xfrm>
        </p:spPr>
        <p:txBody>
          <a:bodyPr/>
          <a:lstStyle/>
          <a:p>
            <a:endParaRPr lang="en-US" dirty="0"/>
          </a:p>
        </p:txBody>
      </p:sp>
      <p:pic>
        <p:nvPicPr>
          <p:cNvPr id="3" name="Picture 4"/>
          <p:cNvPicPr>
            <a:picLocks noChangeAspect="1" noChangeArrowheads="1"/>
          </p:cNvPicPr>
          <p:nvPr/>
        </p:nvPicPr>
        <p:blipFill>
          <a:blip r:embed="rId2" cstate="print"/>
          <a:srcRect/>
          <a:stretch>
            <a:fillRect/>
          </a:stretch>
        </p:blipFill>
        <p:spPr bwMode="auto">
          <a:xfrm>
            <a:off x="1140178" y="760164"/>
            <a:ext cx="9787466" cy="5155214"/>
          </a:xfrm>
          <a:prstGeom prst="rect">
            <a:avLst/>
          </a:prstGeom>
          <a:noFill/>
          <a:ln w="9525">
            <a:noFill/>
            <a:miter lim="800000"/>
            <a:headEnd/>
            <a:tailEnd/>
          </a:ln>
        </p:spPr>
      </p:pic>
    </p:spTree>
    <p:extLst>
      <p:ext uri="{BB962C8B-B14F-4D97-AF65-F5344CB8AC3E}">
        <p14:creationId xmlns:p14="http://schemas.microsoft.com/office/powerpoint/2010/main" val="23322841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09600" y="274637"/>
            <a:ext cx="10972800" cy="6015993"/>
          </a:xfrm>
        </p:spPr>
        <p:txBody>
          <a:bodyPr>
            <a:normAutofit/>
          </a:bodyPr>
          <a:lstStyle/>
          <a:p>
            <a:pPr marL="274320" lvl="0" indent="-274320" algn="l">
              <a:spcBef>
                <a:spcPct val="20000"/>
              </a:spcBef>
            </a:pPr>
            <a:r>
              <a:rPr lang="en-US" sz="2400" dirty="0">
                <a:solidFill>
                  <a:prstClr val="black"/>
                </a:solidFill>
                <a:latin typeface="Times New Roman" pitchFamily="18" charset="0"/>
                <a:ea typeface="+mn-ea"/>
                <a:cs typeface="Times New Roman" pitchFamily="18" charset="0"/>
              </a:rPr>
              <a:t>Regulation of gene expression refers to the control of the amount and timing of appearance of the functional product of a gene. Control of expression is vital to allow a cell to produce the gene products it needs when it needs them, this gives cells the flexibility to adapt to a variable environment, example of where gene expression is important like:</a:t>
            </a:r>
            <a:br>
              <a:rPr lang="en-US" sz="2400" dirty="0">
                <a:solidFill>
                  <a:prstClr val="black"/>
                </a:solidFill>
                <a:latin typeface="Times New Roman" pitchFamily="18" charset="0"/>
                <a:ea typeface="+mn-ea"/>
                <a:cs typeface="Times New Roman" pitchFamily="18" charset="0"/>
              </a:rPr>
            </a:br>
            <a:r>
              <a:rPr lang="en-US" sz="2400" dirty="0">
                <a:solidFill>
                  <a:prstClr val="black"/>
                </a:solidFill>
                <a:latin typeface="Times New Roman" pitchFamily="18" charset="0"/>
                <a:ea typeface="+mn-ea"/>
                <a:cs typeface="Times New Roman" pitchFamily="18" charset="0"/>
              </a:rPr>
              <a:t>*Control of insulin expression so it gives a signal for blood glucose regulation.</a:t>
            </a:r>
            <a:br>
              <a:rPr lang="en-US" sz="2400" dirty="0">
                <a:solidFill>
                  <a:prstClr val="black"/>
                </a:solidFill>
                <a:latin typeface="Times New Roman" pitchFamily="18" charset="0"/>
                <a:ea typeface="+mn-ea"/>
                <a:cs typeface="Times New Roman" pitchFamily="18" charset="0"/>
              </a:rPr>
            </a:br>
            <a:br>
              <a:rPr lang="en-US" sz="2400" dirty="0">
                <a:solidFill>
                  <a:prstClr val="black"/>
                </a:solidFill>
                <a:latin typeface="Times New Roman" pitchFamily="18" charset="0"/>
                <a:ea typeface="+mn-ea"/>
                <a:cs typeface="Times New Roman" pitchFamily="18" charset="0"/>
              </a:rPr>
            </a:br>
            <a:br>
              <a:rPr lang="en-US" sz="2400" dirty="0">
                <a:solidFill>
                  <a:prstClr val="black"/>
                </a:solidFill>
                <a:latin typeface="Times New Roman" pitchFamily="18" charset="0"/>
                <a:ea typeface="+mn-ea"/>
                <a:cs typeface="Times New Roman" pitchFamily="18" charset="0"/>
              </a:rPr>
            </a:br>
            <a:r>
              <a:rPr lang="en-US" sz="2400" dirty="0">
                <a:solidFill>
                  <a:prstClr val="black"/>
                </a:solidFill>
                <a:latin typeface="Times New Roman" pitchFamily="18" charset="0"/>
                <a:ea typeface="+mn-ea"/>
                <a:cs typeface="Times New Roman" pitchFamily="18" charset="0"/>
              </a:rPr>
              <a:t>*A large number of  methods have been developed for analyzing gene expression like PCR technique.</a:t>
            </a:r>
            <a:endParaRPr lang="en-US" sz="2400" dirty="0"/>
          </a:p>
        </p:txBody>
      </p:sp>
    </p:spTree>
    <p:extLst>
      <p:ext uri="{BB962C8B-B14F-4D97-AF65-F5344CB8AC3E}">
        <p14:creationId xmlns:p14="http://schemas.microsoft.com/office/powerpoint/2010/main" val="29091430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09600" y="274637"/>
            <a:ext cx="10972800" cy="5708151"/>
          </a:xfrm>
        </p:spPr>
        <p:txBody>
          <a:bodyPr>
            <a:normAutofit/>
          </a:bodyPr>
          <a:lstStyle/>
          <a:p>
            <a:r>
              <a:rPr lang="en-US" sz="8000" i="1" dirty="0">
                <a:solidFill>
                  <a:srgbClr val="FF0000"/>
                </a:solidFill>
              </a:rPr>
              <a:t>THANK  YOU</a:t>
            </a:r>
            <a:endParaRPr lang="ar-IQ" sz="8000" i="1" dirty="0">
              <a:solidFill>
                <a:srgbClr val="FF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371600" y="685800"/>
            <a:ext cx="9601200" cy="640724"/>
          </a:xfrm>
        </p:spPr>
        <p:txBody>
          <a:bodyPr>
            <a:normAutofit fontScale="90000"/>
          </a:bodyPr>
          <a:lstStyle/>
          <a:p>
            <a:pPr marL="571500" indent="-571500" algn="l">
              <a:buFont typeface="Wingdings" pitchFamily="2" charset="2"/>
              <a:buChar char="Ø"/>
            </a:pPr>
            <a:r>
              <a:rPr lang="en-US" sz="4000" b="1" i="1" dirty="0"/>
              <a:t> </a:t>
            </a:r>
            <a:r>
              <a:rPr lang="en-US" altLang="tr-TR" sz="3600" b="1" dirty="0"/>
              <a:t>What is RNA ?</a:t>
            </a:r>
            <a:endParaRPr lang="en-US" sz="4000" b="1" dirty="0">
              <a:cs typeface="Times New Roman" pitchFamily="18" charset="0"/>
            </a:endParaRPr>
          </a:p>
        </p:txBody>
      </p:sp>
      <p:sp>
        <p:nvSpPr>
          <p:cNvPr id="3" name="عنصر نائب للمحتوى 2"/>
          <p:cNvSpPr>
            <a:spLocks noGrp="1"/>
          </p:cNvSpPr>
          <p:nvPr>
            <p:ph idx="1"/>
          </p:nvPr>
        </p:nvSpPr>
        <p:spPr>
          <a:xfrm>
            <a:off x="1371600" y="1326525"/>
            <a:ext cx="9601200" cy="5203064"/>
          </a:xfrm>
        </p:spPr>
        <p:txBody>
          <a:bodyPr>
            <a:noAutofit/>
          </a:bodyPr>
          <a:lstStyle/>
          <a:p>
            <a:r>
              <a:rPr lang="en-US" dirty="0"/>
              <a:t>It is ribonucleic acid, it consists of nucleotides containing sugar ribose, phosphate molecule &amp; 4 nitrogen bases adenine(A), uracil (U), </a:t>
            </a:r>
            <a:r>
              <a:rPr lang="en-US" dirty="0" err="1"/>
              <a:t>cytocine</a:t>
            </a:r>
            <a:r>
              <a:rPr lang="en-US" dirty="0"/>
              <a:t>(C) and Guanine(G)</a:t>
            </a:r>
          </a:p>
          <a:p>
            <a:r>
              <a:rPr lang="en-US" dirty="0"/>
              <a:t>Its structure is single strand </a:t>
            </a:r>
          </a:p>
          <a:p>
            <a:r>
              <a:rPr lang="en-US" dirty="0"/>
              <a:t>It has many types coded &amp; non coded.  </a:t>
            </a:r>
          </a:p>
        </p:txBody>
      </p:sp>
    </p:spTree>
    <p:extLst>
      <p:ext uri="{BB962C8B-B14F-4D97-AF65-F5344CB8AC3E}">
        <p14:creationId xmlns:p14="http://schemas.microsoft.com/office/powerpoint/2010/main" val="42000498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83474" y="235449"/>
            <a:ext cx="10972800" cy="5971616"/>
          </a:xfrm>
        </p:spPr>
        <p:txBody>
          <a:bodyPr>
            <a:normAutofit fontScale="90000"/>
          </a:bodyPr>
          <a:lstStyle/>
          <a:p>
            <a:pPr algn="l"/>
            <a:r>
              <a:rPr lang="en-US" b="1" dirty="0">
                <a:solidFill>
                  <a:srgbClr val="FF0000"/>
                </a:solidFill>
              </a:rPr>
              <a:t>Types of RNA:</a:t>
            </a:r>
            <a:br>
              <a:rPr lang="en-US" dirty="0"/>
            </a:br>
            <a:r>
              <a:rPr lang="en-US" dirty="0"/>
              <a:t>1-mRNA: coding messenger RNA that carries genetic information from DNA in the nucleus to the ribosome in the cytoplasm &amp; translate to protein.</a:t>
            </a:r>
            <a:br>
              <a:rPr lang="en-US" dirty="0"/>
            </a:br>
            <a:r>
              <a:rPr lang="en-US" dirty="0"/>
              <a:t>2-rRNA: noncoding ribosomal RNA.</a:t>
            </a:r>
            <a:br>
              <a:rPr lang="en-US" dirty="0"/>
            </a:br>
            <a:r>
              <a:rPr lang="en-US" dirty="0"/>
              <a:t>3-tRNA: noncoding transfer RNA </a:t>
            </a:r>
            <a:br>
              <a:rPr lang="en-US" dirty="0"/>
            </a:br>
            <a:r>
              <a:rPr lang="en-US" dirty="0"/>
              <a:t>4-small RNAs that important in gene expression that code for mRNA &amp; </a:t>
            </a:r>
            <a:r>
              <a:rPr lang="en-US" dirty="0" err="1"/>
              <a:t>rRNA</a:t>
            </a:r>
            <a:br>
              <a:rPr lang="en-US" dirty="0"/>
            </a:br>
            <a:r>
              <a:rPr lang="en-US" dirty="0"/>
              <a:t> </a:t>
            </a:r>
          </a:p>
        </p:txBody>
      </p:sp>
    </p:spTree>
    <p:extLst>
      <p:ext uri="{BB962C8B-B14F-4D97-AF65-F5344CB8AC3E}">
        <p14:creationId xmlns:p14="http://schemas.microsoft.com/office/powerpoint/2010/main" val="4793011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l"/>
            <a:r>
              <a:rPr lang="en-US" dirty="0">
                <a:solidFill>
                  <a:srgbClr val="FF0000"/>
                </a:solidFill>
              </a:rPr>
              <a:t>Transcription &amp; Translation</a:t>
            </a:r>
          </a:p>
        </p:txBody>
      </p:sp>
      <p:sp>
        <p:nvSpPr>
          <p:cNvPr id="3" name="عنصر نائب للمحتوى 2"/>
          <p:cNvSpPr>
            <a:spLocks noGrp="1"/>
          </p:cNvSpPr>
          <p:nvPr>
            <p:ph idx="1"/>
          </p:nvPr>
        </p:nvSpPr>
        <p:spPr/>
        <p:txBody>
          <a:bodyPr>
            <a:normAutofit lnSpcReduction="10000"/>
          </a:bodyPr>
          <a:lstStyle/>
          <a:p>
            <a:r>
              <a:rPr lang="en-US" dirty="0">
                <a:solidFill>
                  <a:srgbClr val="FF0000"/>
                </a:solidFill>
              </a:rPr>
              <a:t>Transcription </a:t>
            </a:r>
            <a:r>
              <a:rPr lang="en-US" dirty="0"/>
              <a:t>: the process after DNA replication ,it is a segment of  DNA become a template for the production of mRNA molecule, it is in the nucleus.</a:t>
            </a:r>
          </a:p>
          <a:p>
            <a:r>
              <a:rPr lang="en-US" dirty="0">
                <a:solidFill>
                  <a:srgbClr val="FF0000"/>
                </a:solidFill>
              </a:rPr>
              <a:t>Translation</a:t>
            </a:r>
            <a:r>
              <a:rPr lang="en-US" dirty="0"/>
              <a:t>: the process occurs in the cytoplasm at the ribosomes, the  </a:t>
            </a:r>
            <a:r>
              <a:rPr lang="en-US" dirty="0" err="1"/>
              <a:t>tRNA</a:t>
            </a:r>
            <a:r>
              <a:rPr lang="en-US" dirty="0"/>
              <a:t> molecules bring Amino acids to ribosomes to synthesis </a:t>
            </a:r>
            <a:r>
              <a:rPr lang="en-US" dirty="0" err="1"/>
              <a:t>polypeptid</a:t>
            </a:r>
            <a:r>
              <a:rPr lang="en-US" dirty="0"/>
              <a:t> &amp; mRNA come from nucleus &amp; bind to the ribosomes, </a:t>
            </a:r>
            <a:r>
              <a:rPr lang="en-US" dirty="0" err="1"/>
              <a:t>tRNA</a:t>
            </a:r>
            <a:r>
              <a:rPr lang="en-US" dirty="0"/>
              <a:t> binds with A.A and their anticodons bind mRNA codons</a:t>
            </a:r>
          </a:p>
          <a:p>
            <a:r>
              <a:rPr lang="en-US" dirty="0"/>
              <a:t>   </a:t>
            </a:r>
          </a:p>
          <a:p>
            <a:endParaRPr lang="en-US" dirty="0"/>
          </a:p>
        </p:txBody>
      </p:sp>
    </p:spTree>
    <p:extLst>
      <p:ext uri="{BB962C8B-B14F-4D97-AF65-F5344CB8AC3E}">
        <p14:creationId xmlns:p14="http://schemas.microsoft.com/office/powerpoint/2010/main" val="31443336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09600" y="274637"/>
            <a:ext cx="10972800" cy="6170229"/>
          </a:xfrm>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1855" y="506776"/>
            <a:ext cx="9661793" cy="5739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422615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371600" y="685800"/>
            <a:ext cx="9601200" cy="640724"/>
          </a:xfrm>
        </p:spPr>
        <p:txBody>
          <a:bodyPr>
            <a:normAutofit fontScale="90000"/>
          </a:bodyPr>
          <a:lstStyle/>
          <a:p>
            <a:pPr marL="571500" indent="-571500" algn="l">
              <a:buFont typeface="Wingdings" pitchFamily="2" charset="2"/>
              <a:buChar char="Ø"/>
            </a:pPr>
            <a:r>
              <a:rPr lang="en-US" dirty="0">
                <a:solidFill>
                  <a:srgbClr val="FF0000"/>
                </a:solidFill>
              </a:rPr>
              <a:t>Gene Expression </a:t>
            </a:r>
            <a:endParaRPr lang="en-US" sz="4000" b="1" dirty="0">
              <a:solidFill>
                <a:srgbClr val="FF0000"/>
              </a:solidFill>
              <a:cs typeface="Times New Roman" pitchFamily="18" charset="0"/>
            </a:endParaRPr>
          </a:p>
        </p:txBody>
      </p:sp>
      <p:sp>
        <p:nvSpPr>
          <p:cNvPr id="4" name="عنصر نائب للمحتوى 3"/>
          <p:cNvSpPr>
            <a:spLocks noGrp="1"/>
          </p:cNvSpPr>
          <p:nvPr>
            <p:ph idx="1"/>
          </p:nvPr>
        </p:nvSpPr>
        <p:spPr/>
        <p:txBody>
          <a:bodyPr>
            <a:normAutofit/>
          </a:bodyPr>
          <a:lstStyle/>
          <a:p>
            <a:r>
              <a:rPr lang="en-US" sz="2400" dirty="0">
                <a:solidFill>
                  <a:prstClr val="black"/>
                </a:solidFill>
                <a:latin typeface="Times New Roman" pitchFamily="18" charset="0"/>
                <a:cs typeface="Times New Roman" pitchFamily="18" charset="0"/>
              </a:rPr>
              <a:t>Gene expression is the process by which information from a gene is used in the synthesis of a functional gene product. These products are often proteins.</a:t>
            </a:r>
          </a:p>
          <a:p>
            <a:endParaRPr lang="en-US" sz="2400" dirty="0">
              <a:solidFill>
                <a:prstClr val="black"/>
              </a:solidFill>
              <a:latin typeface="Times New Roman" pitchFamily="18" charset="0"/>
              <a:cs typeface="Times New Roman" pitchFamily="18" charset="0"/>
            </a:endParaRPr>
          </a:p>
          <a:p>
            <a:r>
              <a:rPr lang="en-US" sz="2400" dirty="0">
                <a:latin typeface="Times New Roman" pitchFamily="18" charset="0"/>
                <a:cs typeface="Times New Roman" pitchFamily="18" charset="0"/>
              </a:rPr>
              <a:t>The process of gene expression is used by all known life ,eukaryotes (including multicellular organisms), prokaryotes(bacteria and archaea), and utilized by viruses to generate the macromolecular machinery for life.</a:t>
            </a:r>
            <a:endParaRPr lang="en-US" sz="2400" dirty="0"/>
          </a:p>
        </p:txBody>
      </p:sp>
    </p:spTree>
    <p:extLst>
      <p:ext uri="{BB962C8B-B14F-4D97-AF65-F5344CB8AC3E}">
        <p14:creationId xmlns:p14="http://schemas.microsoft.com/office/powerpoint/2010/main" val="42000498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2525" y="793750"/>
            <a:ext cx="9888538" cy="527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746307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09600" y="274636"/>
            <a:ext cx="10972800" cy="6203281"/>
          </a:xfrm>
        </p:spPr>
        <p:txBody>
          <a:bodyPr>
            <a:normAutofit/>
          </a:bodyPr>
          <a:lstStyle/>
          <a:p>
            <a:r>
              <a:rPr lang="en-US" sz="2400" dirty="0">
                <a:solidFill>
                  <a:prstClr val="black"/>
                </a:solidFill>
                <a:latin typeface="Times New Roman" pitchFamily="18" charset="0"/>
                <a:cs typeface="Times New Roman" pitchFamily="18" charset="0"/>
              </a:rPr>
              <a:t>In genetics, gene expression is the most fundamental level at which the genotype gives rise to the phenotype, i.e. observable trait(in this cat</a:t>
            </a:r>
            <a:r>
              <a:rPr lang="en-US" sz="2800" dirty="0">
                <a:solidFill>
                  <a:prstClr val="black"/>
                </a:solidFill>
                <a:latin typeface="Times New Roman" pitchFamily="18" charset="0"/>
                <a:cs typeface="Times New Roman" pitchFamily="18" charset="0"/>
              </a:rPr>
              <a:t>)</a:t>
            </a:r>
            <a:br>
              <a:rPr lang="en-US" sz="2800" b="1" dirty="0">
                <a:solidFill>
                  <a:prstClr val="black"/>
                </a:solidFill>
                <a:latin typeface="Times New Roman" pitchFamily="18" charset="0"/>
                <a:cs typeface="Times New Roman" pitchFamily="18" charset="0"/>
              </a:rPr>
            </a:br>
            <a:br>
              <a:rPr lang="en-US" sz="2800" b="1" dirty="0">
                <a:solidFill>
                  <a:prstClr val="black"/>
                </a:solidFill>
                <a:latin typeface="Times New Roman" pitchFamily="18" charset="0"/>
                <a:cs typeface="Times New Roman" pitchFamily="18" charset="0"/>
              </a:rPr>
            </a:br>
            <a:br>
              <a:rPr lang="en-US" sz="2800" b="1" dirty="0">
                <a:solidFill>
                  <a:prstClr val="black"/>
                </a:solidFill>
                <a:latin typeface="Times New Roman" pitchFamily="18" charset="0"/>
                <a:cs typeface="Times New Roman" pitchFamily="18" charset="0"/>
              </a:rPr>
            </a:br>
            <a:br>
              <a:rPr lang="en-US" sz="2800" b="1" dirty="0">
                <a:solidFill>
                  <a:prstClr val="black"/>
                </a:solidFill>
                <a:latin typeface="Times New Roman" pitchFamily="18" charset="0"/>
                <a:cs typeface="Times New Roman" pitchFamily="18" charset="0"/>
              </a:rPr>
            </a:br>
            <a:br>
              <a:rPr lang="en-US" sz="2800" b="1" dirty="0">
                <a:solidFill>
                  <a:prstClr val="black"/>
                </a:solidFill>
                <a:latin typeface="Times New Roman" pitchFamily="18" charset="0"/>
                <a:cs typeface="Times New Roman" pitchFamily="18" charset="0"/>
              </a:rPr>
            </a:br>
            <a:br>
              <a:rPr lang="en-US" sz="2800" b="1" dirty="0">
                <a:solidFill>
                  <a:prstClr val="black"/>
                </a:solidFill>
                <a:latin typeface="Times New Roman" pitchFamily="18" charset="0"/>
                <a:cs typeface="Times New Roman" pitchFamily="18" charset="0"/>
              </a:rPr>
            </a:br>
            <a:br>
              <a:rPr lang="en-US" sz="2800" b="1" dirty="0">
                <a:solidFill>
                  <a:prstClr val="black"/>
                </a:solidFill>
                <a:latin typeface="Times New Roman" pitchFamily="18" charset="0"/>
                <a:cs typeface="Times New Roman" pitchFamily="18" charset="0"/>
              </a:rPr>
            </a:br>
            <a:br>
              <a:rPr lang="en-US" sz="2800" b="1" dirty="0">
                <a:solidFill>
                  <a:prstClr val="black"/>
                </a:solidFill>
                <a:latin typeface="Times New Roman" pitchFamily="18" charset="0"/>
                <a:cs typeface="Times New Roman" pitchFamily="18" charset="0"/>
              </a:rPr>
            </a:br>
            <a:endParaRPr lang="en-US" sz="2800"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3552" y="2291509"/>
            <a:ext cx="10256703" cy="3822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011035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09600" y="274636"/>
            <a:ext cx="10972800" cy="5520235"/>
          </a:xfrm>
        </p:spPr>
        <p:txBody>
          <a:bodyPr>
            <a:noAutofit/>
          </a:bodyPr>
          <a:lstStyle/>
          <a:p>
            <a:pPr algn="l"/>
            <a:r>
              <a:rPr lang="en-US" sz="2400" dirty="0">
                <a:solidFill>
                  <a:prstClr val="black"/>
                </a:solidFill>
                <a:latin typeface="Times New Roman" pitchFamily="18" charset="0"/>
                <a:ea typeface="+mn-ea"/>
                <a:cs typeface="Times New Roman" pitchFamily="18" charset="0"/>
              </a:rPr>
              <a:t>The genetic code stored in DNA is "interpreted“  by gene expression, and the properties of the expression give rise to the organism's phenotype. Such phenotypes are often expressed by the synthesis of proteins that control the organism's shape, or that act as enzymes </a:t>
            </a:r>
            <a:r>
              <a:rPr lang="en-US" sz="2400" dirty="0" err="1">
                <a:solidFill>
                  <a:prstClr val="black"/>
                </a:solidFill>
                <a:latin typeface="Times New Roman" pitchFamily="18" charset="0"/>
                <a:ea typeface="+mn-ea"/>
                <a:cs typeface="Times New Roman" pitchFamily="18" charset="0"/>
              </a:rPr>
              <a:t>catalysing</a:t>
            </a:r>
            <a:r>
              <a:rPr lang="en-US" sz="2400" dirty="0">
                <a:solidFill>
                  <a:prstClr val="black"/>
                </a:solidFill>
                <a:latin typeface="Times New Roman" pitchFamily="18" charset="0"/>
                <a:ea typeface="+mn-ea"/>
                <a:cs typeface="Times New Roman" pitchFamily="18" charset="0"/>
              </a:rPr>
              <a:t> specific metabolic pathways </a:t>
            </a:r>
            <a:r>
              <a:rPr lang="en-US" sz="2400" dirty="0" err="1">
                <a:solidFill>
                  <a:prstClr val="black"/>
                </a:solidFill>
                <a:latin typeface="Times New Roman" pitchFamily="18" charset="0"/>
                <a:ea typeface="+mn-ea"/>
                <a:cs typeface="Times New Roman" pitchFamily="18" charset="0"/>
              </a:rPr>
              <a:t>characterising</a:t>
            </a:r>
            <a:r>
              <a:rPr lang="en-US" sz="2400" dirty="0">
                <a:solidFill>
                  <a:prstClr val="black"/>
                </a:solidFill>
                <a:latin typeface="Times New Roman" pitchFamily="18" charset="0"/>
                <a:ea typeface="+mn-ea"/>
                <a:cs typeface="Times New Roman" pitchFamily="18" charset="0"/>
              </a:rPr>
              <a:t> the organism.</a:t>
            </a:r>
            <a:br>
              <a:rPr lang="en-US" sz="2400" dirty="0">
                <a:solidFill>
                  <a:prstClr val="black"/>
                </a:solidFill>
                <a:latin typeface="Times New Roman" pitchFamily="18" charset="0"/>
                <a:ea typeface="+mn-ea"/>
                <a:cs typeface="Times New Roman" pitchFamily="18" charset="0"/>
              </a:rPr>
            </a:br>
            <a:r>
              <a:rPr lang="en-US" sz="2400" dirty="0">
                <a:solidFill>
                  <a:prstClr val="black"/>
                </a:solidFill>
                <a:latin typeface="Times New Roman" pitchFamily="18" charset="0"/>
                <a:ea typeface="+mn-ea"/>
                <a:cs typeface="Times New Roman" pitchFamily="18" charset="0"/>
              </a:rPr>
              <a:t>Ex.( colors of butter fly)</a:t>
            </a:r>
            <a:br>
              <a:rPr lang="en-US" sz="2400" dirty="0">
                <a:solidFill>
                  <a:prstClr val="black"/>
                </a:solidFill>
                <a:latin typeface="Times New Roman" pitchFamily="18" charset="0"/>
                <a:ea typeface="+mn-ea"/>
                <a:cs typeface="Times New Roman" pitchFamily="18" charset="0"/>
              </a:rPr>
            </a:br>
            <a:endParaRPr lang="en-US" sz="24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7610" y="3754915"/>
            <a:ext cx="7260115" cy="22272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15608705"/>
      </p:ext>
    </p:extLst>
  </p:cSld>
  <p:clrMapOvr>
    <a:masterClrMapping/>
  </p:clrMapOvr>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1443</TotalTime>
  <Words>616</Words>
  <Application>Microsoft Office PowerPoint</Application>
  <PresentationFormat>Widescreen</PresentationFormat>
  <Paragraphs>20</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Times New Roman</vt:lpstr>
      <vt:lpstr>Wingdings</vt:lpstr>
      <vt:lpstr>نسق Office</vt:lpstr>
      <vt:lpstr>Bio Lab RNAs &amp; Gene Expression  2nd semester</vt:lpstr>
      <vt:lpstr> What is RNA ?</vt:lpstr>
      <vt:lpstr>Types of RNA: 1-mRNA: coding messenger RNA that carries genetic information from DNA in the nucleus to the ribosome in the cytoplasm &amp; translate to protein. 2-rRNA: noncoding ribosomal RNA. 3-tRNA: noncoding transfer RNA  4-small RNAs that important in gene expression that code for mRNA &amp; rRNA  </vt:lpstr>
      <vt:lpstr>Transcription &amp; Translation</vt:lpstr>
      <vt:lpstr>PowerPoint Presentation</vt:lpstr>
      <vt:lpstr>Gene Expression </vt:lpstr>
      <vt:lpstr>PowerPoint Presentation</vt:lpstr>
      <vt:lpstr>In genetics, gene expression is the most fundamental level at which the genotype gives rise to the phenotype, i.e. observable trait(in this cat)        </vt:lpstr>
      <vt:lpstr>The genetic code stored in DNA is "interpreted“  by gene expression, and the properties of the expression give rise to the organism's phenotype. Such phenotypes are often expressed by the synthesis of proteins that control the organism's shape, or that act as enzymes catalysing specific metabolic pathways characterising the organism. Ex.( colors of butter fly) </vt:lpstr>
      <vt:lpstr>How do scientists measure gene expression? </vt:lpstr>
      <vt:lpstr>PowerPoint Presentation</vt:lpstr>
      <vt:lpstr>Regulation of gene expression refers to the control of the amount and timing of appearance of the functional product of a gene. Control of expression is vital to allow a cell to produce the gene products it needs when it needs them, this gives cells the flexibility to adapt to a variable environment, example of where gene expression is important like: *Control of insulin expression so it gives a signal for blood glucose regulation.   *A large number of  methods have been developed for analyzing gene expression like PCR technique.</vt:lpstr>
      <vt:lpstr>THANK  YOU</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اخلاقيات البحث العلمي Research Ethics</dc:title>
  <dc:creator>jasim</dc:creator>
  <cp:lastModifiedBy>Taqwa</cp:lastModifiedBy>
  <cp:revision>313</cp:revision>
  <dcterms:created xsi:type="dcterms:W3CDTF">2015-11-02T18:43:59Z</dcterms:created>
  <dcterms:modified xsi:type="dcterms:W3CDTF">2022-10-27T09:12:28Z</dcterms:modified>
</cp:coreProperties>
</file>