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05" r:id="rId2"/>
    <p:sldId id="307" r:id="rId3"/>
    <p:sldId id="308" r:id="rId4"/>
    <p:sldId id="309" r:id="rId5"/>
    <p:sldId id="310" r:id="rId6"/>
    <p:sldId id="311" r:id="rId7"/>
    <p:sldId id="312" r:id="rId8"/>
    <p:sldId id="313" r:id="rId9"/>
    <p:sldId id="314" r:id="rId10"/>
    <p:sldId id="315"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1"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42"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4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44"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5"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46"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t>2022/10/27</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US" altLang="zh-CN"/>
              <a:t>Click to edit Master title style</a:t>
            </a:r>
            <a:endParaRPr lang="en-US" dirty="0"/>
          </a:p>
        </p:txBody>
      </p:sp>
      <p:sp>
        <p:nvSpPr>
          <p:cNvPr id="1048609"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10" name="Date Placeholder 3"/>
          <p:cNvSpPr>
            <a:spLocks noGrp="1"/>
          </p:cNvSpPr>
          <p:nvPr>
            <p:ph type="dt" sz="half" idx="10"/>
          </p:nvPr>
        </p:nvSpPr>
        <p:spPr/>
        <p:txBody>
          <a:bodyPr/>
          <a:lstStyle/>
          <a:p>
            <a:fld id="{70BC1078-46ED-40F9-8930-935BAD7C2B02}" type="datetimeFigureOut">
              <a:rPr lang="zh-CN" altLang="en-US" smtClean="0"/>
              <a:t>2022/10/27</a:t>
            </a:fld>
            <a:endParaRPr lang="zh-CN" altLang="en-US"/>
          </a:p>
        </p:txBody>
      </p:sp>
      <p:sp>
        <p:nvSpPr>
          <p:cNvPr id="1048611" name="Footer Placeholder 4"/>
          <p:cNvSpPr>
            <a:spLocks noGrp="1"/>
          </p:cNvSpPr>
          <p:nvPr>
            <p:ph type="ftr" sz="quarter" idx="11"/>
          </p:nvPr>
        </p:nvSpPr>
        <p:spPr/>
        <p:txBody>
          <a:bodyPr/>
          <a:lstStyle/>
          <a:p>
            <a:endParaRPr lang="zh-CN" altLang="en-US"/>
          </a:p>
        </p:txBody>
      </p:sp>
      <p:sp>
        <p:nvSpPr>
          <p:cNvPr id="1048612"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592"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1048593"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94" name="Date Placeholder 3"/>
          <p:cNvSpPr>
            <a:spLocks noGrp="1"/>
          </p:cNvSpPr>
          <p:nvPr>
            <p:ph type="dt" sz="half" idx="10"/>
          </p:nvPr>
        </p:nvSpPr>
        <p:spPr/>
        <p:txBody>
          <a:bodyPr/>
          <a:lstStyle/>
          <a:p>
            <a:fld id="{70BC1078-46ED-40F9-8930-935BAD7C2B02}" type="datetimeFigureOut">
              <a:rPr lang="zh-CN" altLang="en-US" smtClean="0"/>
              <a:t>2022/10/27</a:t>
            </a:fld>
            <a:endParaRPr lang="zh-CN" altLang="en-US"/>
          </a:p>
        </p:txBody>
      </p:sp>
      <p:sp>
        <p:nvSpPr>
          <p:cNvPr id="1048595" name="Footer Placeholder 4"/>
          <p:cNvSpPr>
            <a:spLocks noGrp="1"/>
          </p:cNvSpPr>
          <p:nvPr>
            <p:ph type="ftr" sz="quarter" idx="11"/>
          </p:nvPr>
        </p:nvSpPr>
        <p:spPr/>
        <p:txBody>
          <a:bodyPr/>
          <a:lstStyle/>
          <a:p>
            <a:endParaRPr lang="zh-CN" altLang="en-US"/>
          </a:p>
        </p:txBody>
      </p:sp>
      <p:sp>
        <p:nvSpPr>
          <p:cNvPr id="104859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altLang="zh-CN"/>
              <a:t>Click to edit Master title style</a:t>
            </a:r>
            <a:endParaRPr lang="en-US" dirty="0"/>
          </a:p>
        </p:txBody>
      </p:sp>
      <p:sp>
        <p:nvSpPr>
          <p:cNvPr id="1048598"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99" name="Date Placeholder 3"/>
          <p:cNvSpPr>
            <a:spLocks noGrp="1"/>
          </p:cNvSpPr>
          <p:nvPr>
            <p:ph type="dt" sz="half" idx="10"/>
          </p:nvPr>
        </p:nvSpPr>
        <p:spPr/>
        <p:txBody>
          <a:bodyPr/>
          <a:lstStyle/>
          <a:p>
            <a:fld id="{70BC1078-46ED-40F9-8930-935BAD7C2B02}" type="datetimeFigureOut">
              <a:rPr lang="zh-CN" altLang="en-US" smtClean="0"/>
              <a:t>2022/10/27</a:t>
            </a:fld>
            <a:endParaRPr lang="zh-CN" altLang="en-US"/>
          </a:p>
        </p:txBody>
      </p:sp>
      <p:sp>
        <p:nvSpPr>
          <p:cNvPr id="1048600" name="Footer Placeholder 4"/>
          <p:cNvSpPr>
            <a:spLocks noGrp="1"/>
          </p:cNvSpPr>
          <p:nvPr>
            <p:ph type="ftr" sz="quarter" idx="11"/>
          </p:nvPr>
        </p:nvSpPr>
        <p:spPr/>
        <p:txBody>
          <a:bodyPr/>
          <a:lstStyle/>
          <a:p>
            <a:endParaRPr lang="zh-CN" altLang="en-US"/>
          </a:p>
        </p:txBody>
      </p:sp>
      <p:sp>
        <p:nvSpPr>
          <p:cNvPr id="1048601"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13"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1048614"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1048615" name="Date Placeholder 3"/>
          <p:cNvSpPr>
            <a:spLocks noGrp="1"/>
          </p:cNvSpPr>
          <p:nvPr>
            <p:ph type="dt" sz="half" idx="10"/>
          </p:nvPr>
        </p:nvSpPr>
        <p:spPr/>
        <p:txBody>
          <a:bodyPr/>
          <a:lstStyle/>
          <a:p>
            <a:fld id="{70BC1078-46ED-40F9-8930-935BAD7C2B02}" type="datetimeFigureOut">
              <a:rPr lang="zh-CN" altLang="en-US" smtClean="0"/>
              <a:t>2022/10/27</a:t>
            </a:fld>
            <a:endParaRPr lang="zh-CN" altLang="en-US"/>
          </a:p>
        </p:txBody>
      </p:sp>
      <p:sp>
        <p:nvSpPr>
          <p:cNvPr id="1048616" name="Footer Placeholder 4"/>
          <p:cNvSpPr>
            <a:spLocks noGrp="1"/>
          </p:cNvSpPr>
          <p:nvPr>
            <p:ph type="ftr" sz="quarter" idx="11"/>
          </p:nvPr>
        </p:nvSpPr>
        <p:spPr/>
        <p:txBody>
          <a:bodyPr/>
          <a:lstStyle/>
          <a:p>
            <a:endParaRPr lang="zh-CN" altLang="en-US"/>
          </a:p>
        </p:txBody>
      </p:sp>
      <p:sp>
        <p:nvSpPr>
          <p:cNvPr id="1048617"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en-US" altLang="zh-CN"/>
              <a:t>Click to edit Master title style</a:t>
            </a:r>
            <a:endParaRPr lang="en-US" dirty="0"/>
          </a:p>
        </p:txBody>
      </p:sp>
      <p:sp>
        <p:nvSpPr>
          <p:cNvPr id="1048619" name="Content Placeholder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20" name="Content Placeholder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21" name="Date Placeholder 4"/>
          <p:cNvSpPr>
            <a:spLocks noGrp="1"/>
          </p:cNvSpPr>
          <p:nvPr>
            <p:ph type="dt" sz="half" idx="10"/>
          </p:nvPr>
        </p:nvSpPr>
        <p:spPr/>
        <p:txBody>
          <a:bodyPr/>
          <a:lstStyle/>
          <a:p>
            <a:fld id="{70BC1078-46ED-40F9-8930-935BAD7C2B02}" type="datetimeFigureOut">
              <a:rPr lang="zh-CN" altLang="en-US" smtClean="0"/>
              <a:t>2022/10/27</a:t>
            </a:fld>
            <a:endParaRPr lang="zh-CN" altLang="en-US"/>
          </a:p>
        </p:txBody>
      </p:sp>
      <p:sp>
        <p:nvSpPr>
          <p:cNvPr id="1048622" name="Footer Placeholder 5"/>
          <p:cNvSpPr>
            <a:spLocks noGrp="1"/>
          </p:cNvSpPr>
          <p:nvPr>
            <p:ph type="ftr" sz="quarter" idx="11"/>
          </p:nvPr>
        </p:nvSpPr>
        <p:spPr/>
        <p:txBody>
          <a:bodyPr/>
          <a:lstStyle/>
          <a:p>
            <a:endParaRPr lang="zh-CN" altLang="en-US"/>
          </a:p>
        </p:txBody>
      </p:sp>
      <p:sp>
        <p:nvSpPr>
          <p:cNvPr id="1048623"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24"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1048625"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626" name="Content Placeholder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27"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628"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29" name="Date Placeholder 6"/>
          <p:cNvSpPr>
            <a:spLocks noGrp="1"/>
          </p:cNvSpPr>
          <p:nvPr>
            <p:ph type="dt" sz="half" idx="10"/>
          </p:nvPr>
        </p:nvSpPr>
        <p:spPr/>
        <p:txBody>
          <a:bodyPr/>
          <a:lstStyle/>
          <a:p>
            <a:fld id="{70BC1078-46ED-40F9-8930-935BAD7C2B02}" type="datetimeFigureOut">
              <a:rPr lang="zh-CN" altLang="en-US" smtClean="0"/>
              <a:t>2022/10/27</a:t>
            </a:fld>
            <a:endParaRPr lang="zh-CN" altLang="en-US"/>
          </a:p>
        </p:txBody>
      </p:sp>
      <p:sp>
        <p:nvSpPr>
          <p:cNvPr id="1048630" name="Footer Placeholder 7"/>
          <p:cNvSpPr>
            <a:spLocks noGrp="1"/>
          </p:cNvSpPr>
          <p:nvPr>
            <p:ph type="ftr" sz="quarter" idx="11"/>
          </p:nvPr>
        </p:nvSpPr>
        <p:spPr/>
        <p:txBody>
          <a:bodyPr/>
          <a:lstStyle/>
          <a:p>
            <a:endParaRPr lang="zh-CN" altLang="en-US"/>
          </a:p>
        </p:txBody>
      </p:sp>
      <p:sp>
        <p:nvSpPr>
          <p:cNvPr id="1048631"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ltLang="zh-CN"/>
              <a:t>Click to edit Master title style</a:t>
            </a:r>
            <a:endParaRPr lang="en-US" dirty="0"/>
          </a:p>
        </p:txBody>
      </p:sp>
      <p:sp>
        <p:nvSpPr>
          <p:cNvPr id="1048589" name="Date Placeholder 2"/>
          <p:cNvSpPr>
            <a:spLocks noGrp="1"/>
          </p:cNvSpPr>
          <p:nvPr>
            <p:ph type="dt" sz="half" idx="10"/>
          </p:nvPr>
        </p:nvSpPr>
        <p:spPr/>
        <p:txBody>
          <a:bodyPr/>
          <a:lstStyle/>
          <a:p>
            <a:fld id="{70BC1078-46ED-40F9-8930-935BAD7C2B02}" type="datetimeFigureOut">
              <a:rPr lang="zh-CN" altLang="en-US" smtClean="0"/>
              <a:t>2022/10/27</a:t>
            </a:fld>
            <a:endParaRPr lang="zh-CN" altLang="en-US"/>
          </a:p>
        </p:txBody>
      </p:sp>
      <p:sp>
        <p:nvSpPr>
          <p:cNvPr id="1048590" name="Footer Placeholder 3"/>
          <p:cNvSpPr>
            <a:spLocks noGrp="1"/>
          </p:cNvSpPr>
          <p:nvPr>
            <p:ph type="ftr" sz="quarter" idx="11"/>
          </p:nvPr>
        </p:nvSpPr>
        <p:spPr/>
        <p:txBody>
          <a:bodyPr/>
          <a:lstStyle/>
          <a:p>
            <a:endParaRPr lang="zh-CN" altLang="en-US"/>
          </a:p>
        </p:txBody>
      </p:sp>
      <p:sp>
        <p:nvSpPr>
          <p:cNvPr id="1048591"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32" name="Date Placeholder 1"/>
          <p:cNvSpPr>
            <a:spLocks noGrp="1"/>
          </p:cNvSpPr>
          <p:nvPr>
            <p:ph type="dt" sz="half" idx="10"/>
          </p:nvPr>
        </p:nvSpPr>
        <p:spPr/>
        <p:txBody>
          <a:bodyPr/>
          <a:lstStyle/>
          <a:p>
            <a:fld id="{70BC1078-46ED-40F9-8930-935BAD7C2B02}" type="datetimeFigureOut">
              <a:rPr lang="zh-CN" altLang="en-US" smtClean="0"/>
              <a:t>2022/10/27</a:t>
            </a:fld>
            <a:endParaRPr lang="zh-CN" altLang="en-US"/>
          </a:p>
        </p:txBody>
      </p:sp>
      <p:sp>
        <p:nvSpPr>
          <p:cNvPr id="1048633" name="Footer Placeholder 2"/>
          <p:cNvSpPr>
            <a:spLocks noGrp="1"/>
          </p:cNvSpPr>
          <p:nvPr>
            <p:ph type="ftr" sz="quarter" idx="11"/>
          </p:nvPr>
        </p:nvSpPr>
        <p:spPr/>
        <p:txBody>
          <a:bodyPr/>
          <a:lstStyle/>
          <a:p>
            <a:endParaRPr lang="zh-CN" altLang="en-US"/>
          </a:p>
        </p:txBody>
      </p:sp>
      <p:sp>
        <p:nvSpPr>
          <p:cNvPr id="1048634"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35"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636"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37"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638" name="Date Placeholder 4"/>
          <p:cNvSpPr>
            <a:spLocks noGrp="1"/>
          </p:cNvSpPr>
          <p:nvPr>
            <p:ph type="dt" sz="half" idx="10"/>
          </p:nvPr>
        </p:nvSpPr>
        <p:spPr/>
        <p:txBody>
          <a:bodyPr/>
          <a:lstStyle/>
          <a:p>
            <a:fld id="{70BC1078-46ED-40F9-8930-935BAD7C2B02}" type="datetimeFigureOut">
              <a:rPr lang="zh-CN" altLang="en-US" smtClean="0"/>
              <a:t>2022/10/27</a:t>
            </a:fld>
            <a:endParaRPr lang="zh-CN" altLang="en-US"/>
          </a:p>
        </p:txBody>
      </p:sp>
      <p:sp>
        <p:nvSpPr>
          <p:cNvPr id="1048639" name="Footer Placeholder 5"/>
          <p:cNvSpPr>
            <a:spLocks noGrp="1"/>
          </p:cNvSpPr>
          <p:nvPr>
            <p:ph type="ftr" sz="quarter" idx="11"/>
          </p:nvPr>
        </p:nvSpPr>
        <p:spPr/>
        <p:txBody>
          <a:bodyPr/>
          <a:lstStyle/>
          <a:p>
            <a:endParaRPr lang="zh-CN" altLang="en-US"/>
          </a:p>
        </p:txBody>
      </p:sp>
      <p:sp>
        <p:nvSpPr>
          <p:cNvPr id="1048640"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0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60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104860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605" name="Date Placeholder 4"/>
          <p:cNvSpPr>
            <a:spLocks noGrp="1"/>
          </p:cNvSpPr>
          <p:nvPr>
            <p:ph type="dt" sz="half" idx="10"/>
          </p:nvPr>
        </p:nvSpPr>
        <p:spPr/>
        <p:txBody>
          <a:bodyPr/>
          <a:lstStyle/>
          <a:p>
            <a:fld id="{70BC1078-46ED-40F9-8930-935BAD7C2B02}" type="datetimeFigureOut">
              <a:rPr lang="zh-CN" altLang="en-US" smtClean="0"/>
              <a:t>2022/10/27</a:t>
            </a:fld>
            <a:endParaRPr lang="zh-CN" altLang="en-US"/>
          </a:p>
        </p:txBody>
      </p:sp>
      <p:sp>
        <p:nvSpPr>
          <p:cNvPr id="1048606" name="Footer Placeholder 5"/>
          <p:cNvSpPr>
            <a:spLocks noGrp="1"/>
          </p:cNvSpPr>
          <p:nvPr>
            <p:ph type="ftr" sz="quarter" idx="11"/>
          </p:nvPr>
        </p:nvSpPr>
        <p:spPr/>
        <p:txBody>
          <a:bodyPr/>
          <a:lstStyle/>
          <a:p>
            <a:endParaRPr lang="zh-CN" altLang="en-US"/>
          </a:p>
        </p:txBody>
      </p:sp>
      <p:sp>
        <p:nvSpPr>
          <p:cNvPr id="1048607"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t>2022/10/27</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p:txBody>
          <a:bodyPr/>
          <a:lstStyle/>
          <a:p>
            <a:r>
              <a:rPr lang="en-US" altLang="zh-CN" sz="6500" b="1" i="1" u="sng">
                <a:solidFill>
                  <a:srgbClr val="6600CC"/>
                </a:solidFill>
                <a:effectLst>
                  <a:outerShdw blurRad="38100" dist="38100" dir="2700000" algn="br" rotWithShape="0">
                    <a:srgbClr val="000000"/>
                  </a:outerShdw>
                </a:effectLst>
              </a:rPr>
              <a:t>Respiratory system </a:t>
            </a:r>
          </a:p>
        </p:txBody>
      </p:sp>
      <p:sp>
        <p:nvSpPr>
          <p:cNvPr id="1048587" name="Subtitle 2"/>
          <p:cNvSpPr>
            <a:spLocks noGrp="1"/>
          </p:cNvSpPr>
          <p:nvPr>
            <p:ph type="subTitle" idx="1"/>
          </p:nvPr>
        </p:nvSpPr>
        <p:spPr/>
        <p:txBody>
          <a:bodyPr/>
          <a:lstStyle/>
          <a:p>
            <a:r>
              <a:rPr lang="en-US" altLang="zh-CN" b="1">
                <a:solidFill>
                  <a:srgbClr val="6600CC"/>
                </a:solidFill>
              </a:rPr>
              <a:t>Dr.thura Abbas Al-Taee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2097162"/>
          <p:cNvPicPr>
            <a:picLocks/>
          </p:cNvPicPr>
          <p:nvPr/>
        </p:nvPicPr>
        <p:blipFill>
          <a:blip r:embed="rId2"/>
          <a:stretch>
            <a:fillRect/>
          </a:stretch>
        </p:blipFill>
        <p:spPr>
          <a:xfrm>
            <a:off x="77099" y="0"/>
            <a:ext cx="9069599" cy="67687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extBox 1048646"/>
          <p:cNvSpPr txBox="1"/>
          <p:nvPr/>
        </p:nvSpPr>
        <p:spPr>
          <a:xfrm>
            <a:off x="0" y="5090160"/>
            <a:ext cx="9168654" cy="1818640"/>
          </a:xfrm>
          <a:prstGeom prst="rect">
            <a:avLst/>
          </a:prstGeom>
        </p:spPr>
        <p:txBody>
          <a:bodyPr wrap="square" rtlCol="0">
            <a:spAutoFit/>
          </a:bodyPr>
          <a:lstStyle/>
          <a:p>
            <a:r>
              <a:rPr lang="en-US" sz="2800">
                <a:solidFill>
                  <a:srgbClr val="000000"/>
                </a:solidFill>
              </a:rPr>
              <a:t>Anthracotic pigment ordinarily is not fibrogenic, but in massive amounts (as in "black lung disease" in coal miners) a fibrogenic response can be elicited to produce the "coal worker's </a:t>
            </a:r>
            <a:r>
              <a:rPr lang="en-US" sz="3200" b="1">
                <a:solidFill>
                  <a:srgbClr val="C00000"/>
                </a:solidFill>
                <a:effectLst>
                  <a:outerShdw blurRad="38100" dist="38100" dir="2700000" algn="br" rotWithShape="0">
                    <a:srgbClr val="000000"/>
                  </a:outerShdw>
                </a:effectLst>
              </a:rPr>
              <a:t>pneumoconiosis</a:t>
            </a:r>
            <a:r>
              <a:rPr lang="en-US" sz="2800">
                <a:solidFill>
                  <a:srgbClr val="000000"/>
                </a:solidFill>
              </a:rPr>
              <a:t>" seen here</a:t>
            </a:r>
          </a:p>
        </p:txBody>
      </p:sp>
      <p:pic>
        <p:nvPicPr>
          <p:cNvPr id="2097152" name="Picture 2097151"/>
          <p:cNvPicPr>
            <a:picLocks/>
          </p:cNvPicPr>
          <p:nvPr/>
        </p:nvPicPr>
        <p:blipFill>
          <a:blip r:embed="rId2"/>
          <a:stretch>
            <a:fillRect/>
          </a:stretch>
        </p:blipFill>
        <p:spPr>
          <a:xfrm>
            <a:off x="224286" y="0"/>
            <a:ext cx="8921598" cy="49338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extBox 1048647"/>
          <p:cNvSpPr txBox="1"/>
          <p:nvPr/>
        </p:nvSpPr>
        <p:spPr>
          <a:xfrm>
            <a:off x="0" y="4569460"/>
            <a:ext cx="9236960" cy="2288540"/>
          </a:xfrm>
          <a:prstGeom prst="rect">
            <a:avLst/>
          </a:prstGeom>
        </p:spPr>
        <p:txBody>
          <a:bodyPr wrap="square" rtlCol="0">
            <a:spAutoFit/>
          </a:bodyPr>
          <a:lstStyle/>
          <a:p>
            <a:r>
              <a:rPr lang="en-US" sz="2800">
                <a:solidFill>
                  <a:srgbClr val="000000"/>
                </a:solidFill>
              </a:rPr>
              <a:t>the granulomas have areas of caseous necrosis. This is very extensive granulomatous disease. This pattern of multiple caseating granulomas primarily in the upper lobes is most characteristic of </a:t>
            </a:r>
            <a:r>
              <a:rPr lang="en-US" sz="3100" b="1">
                <a:solidFill>
                  <a:srgbClr val="FF0000"/>
                </a:solidFill>
              </a:rPr>
              <a:t>secondary (reactivation) tuberculosis. </a:t>
            </a:r>
            <a:endParaRPr lang="en-US" sz="2800">
              <a:solidFill>
                <a:srgbClr val="000000"/>
              </a:solidFill>
            </a:endParaRPr>
          </a:p>
        </p:txBody>
      </p:sp>
      <p:pic>
        <p:nvPicPr>
          <p:cNvPr id="2097153" name="Picture 2097152"/>
          <p:cNvPicPr>
            <a:picLocks/>
          </p:cNvPicPr>
          <p:nvPr/>
        </p:nvPicPr>
        <p:blipFill>
          <a:blip r:embed="rId2"/>
          <a:stretch>
            <a:fillRect/>
          </a:stretch>
        </p:blipFill>
        <p:spPr>
          <a:xfrm>
            <a:off x="1161156" y="0"/>
            <a:ext cx="6742663" cy="44715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extBox 1048648"/>
          <p:cNvSpPr txBox="1"/>
          <p:nvPr/>
        </p:nvSpPr>
        <p:spPr>
          <a:xfrm>
            <a:off x="0" y="5435865"/>
            <a:ext cx="9141798" cy="2237740"/>
          </a:xfrm>
          <a:prstGeom prst="rect">
            <a:avLst/>
          </a:prstGeom>
        </p:spPr>
        <p:txBody>
          <a:bodyPr wrap="square" rtlCol="0">
            <a:spAutoFit/>
          </a:bodyPr>
          <a:lstStyle/>
          <a:p>
            <a:r>
              <a:rPr lang="en-US" sz="2800">
                <a:solidFill>
                  <a:srgbClr val="000000"/>
                </a:solidFill>
              </a:rPr>
              <a:t>At low magnification, this photomicrograph reveals multiple </a:t>
            </a:r>
            <a:r>
              <a:rPr lang="en-US" sz="3100" b="1">
                <a:solidFill>
                  <a:srgbClr val="C00000"/>
                </a:solidFill>
              </a:rPr>
              <a:t>granulomas</a:t>
            </a:r>
            <a:r>
              <a:rPr lang="en-US" sz="2800">
                <a:solidFill>
                  <a:srgbClr val="000000"/>
                </a:solidFill>
              </a:rPr>
              <a:t>. Granulomatous disease by chest radiograph can appear as reticulonodular densities.
</a:t>
            </a:r>
          </a:p>
        </p:txBody>
      </p:sp>
      <p:pic>
        <p:nvPicPr>
          <p:cNvPr id="2097155" name="Picture 2097154"/>
          <p:cNvPicPr>
            <a:picLocks/>
          </p:cNvPicPr>
          <p:nvPr/>
        </p:nvPicPr>
        <p:blipFill>
          <a:blip r:embed="rId2"/>
          <a:stretch>
            <a:fillRect/>
          </a:stretch>
        </p:blipFill>
        <p:spPr>
          <a:xfrm>
            <a:off x="0" y="273529"/>
            <a:ext cx="9099030" cy="51623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extBox 1048649"/>
          <p:cNvSpPr txBox="1"/>
          <p:nvPr/>
        </p:nvSpPr>
        <p:spPr>
          <a:xfrm>
            <a:off x="0" y="4099560"/>
            <a:ext cx="9455098" cy="2758440"/>
          </a:xfrm>
          <a:prstGeom prst="rect">
            <a:avLst/>
          </a:prstGeom>
        </p:spPr>
        <p:txBody>
          <a:bodyPr wrap="square" rtlCol="0">
            <a:spAutoFit/>
          </a:bodyPr>
          <a:lstStyle/>
          <a:p>
            <a:r>
              <a:rPr lang="en-US" sz="2600">
                <a:solidFill>
                  <a:srgbClr val="000000"/>
                </a:solidFill>
              </a:rPr>
              <a:t>When the immune response is poor or is overwhelmed by an extensive infection, then it is possible to see the gross pattern of granulomatous disease seen here. This is a "</a:t>
            </a:r>
            <a:r>
              <a:rPr lang="en-US" sz="2600" b="1">
                <a:solidFill>
                  <a:srgbClr val="C00000"/>
                </a:solidFill>
              </a:rPr>
              <a:t>miliary</a:t>
            </a:r>
            <a:r>
              <a:rPr lang="en-US" sz="2600">
                <a:solidFill>
                  <a:srgbClr val="000000"/>
                </a:solidFill>
              </a:rPr>
              <a:t>" pattern of granulomas because there are a multitude of small tan granulomas, about 2 to 4 mm in size, scattered throughout the lung parenchyma. The miliary pattern gets its name from the resemblence of the granulomas to millet seeds</a:t>
            </a:r>
          </a:p>
        </p:txBody>
      </p:sp>
      <p:pic>
        <p:nvPicPr>
          <p:cNvPr id="2097154" name="Picture 2097153"/>
          <p:cNvPicPr>
            <a:picLocks/>
          </p:cNvPicPr>
          <p:nvPr/>
        </p:nvPicPr>
        <p:blipFill>
          <a:blip r:embed="rId2"/>
          <a:stretch>
            <a:fillRect/>
          </a:stretch>
        </p:blipFill>
        <p:spPr>
          <a:xfrm>
            <a:off x="392408" y="161063"/>
            <a:ext cx="8124578" cy="38980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extBox 1048650"/>
          <p:cNvSpPr txBox="1"/>
          <p:nvPr/>
        </p:nvSpPr>
        <p:spPr>
          <a:xfrm>
            <a:off x="0" y="5509260"/>
            <a:ext cx="9507230" cy="1399539"/>
          </a:xfrm>
          <a:prstGeom prst="rect">
            <a:avLst/>
          </a:prstGeom>
        </p:spPr>
        <p:txBody>
          <a:bodyPr wrap="square" rtlCol="0">
            <a:spAutoFit/>
          </a:bodyPr>
          <a:lstStyle/>
          <a:p>
            <a:r>
              <a:rPr lang="en-US" sz="2800">
                <a:solidFill>
                  <a:srgbClr val="000000"/>
                </a:solidFill>
              </a:rPr>
              <a:t>This peripherally located </a:t>
            </a:r>
            <a:r>
              <a:rPr lang="en-US" sz="3100" b="1">
                <a:solidFill>
                  <a:srgbClr val="C00000"/>
                </a:solidFill>
              </a:rPr>
              <a:t>adenocarcinoma</a:t>
            </a:r>
            <a:r>
              <a:rPr lang="en-US" sz="2800">
                <a:solidFill>
                  <a:srgbClr val="000000"/>
                </a:solidFill>
              </a:rPr>
              <a:t> contains a large area of mostly central scarring with anthracotic pigmentation</a:t>
            </a:r>
          </a:p>
        </p:txBody>
      </p:sp>
      <p:pic>
        <p:nvPicPr>
          <p:cNvPr id="2097156" name="Picture 2097155"/>
          <p:cNvPicPr>
            <a:picLocks/>
          </p:cNvPicPr>
          <p:nvPr/>
        </p:nvPicPr>
        <p:blipFill>
          <a:blip r:embed="rId2"/>
          <a:stretch>
            <a:fillRect/>
          </a:stretch>
        </p:blipFill>
        <p:spPr>
          <a:xfrm>
            <a:off x="0" y="0"/>
            <a:ext cx="9094423" cy="535208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extBox 1048652"/>
          <p:cNvSpPr txBox="1"/>
          <p:nvPr/>
        </p:nvSpPr>
        <p:spPr>
          <a:xfrm>
            <a:off x="0" y="4597432"/>
            <a:ext cx="9667972" cy="2123441"/>
          </a:xfrm>
          <a:prstGeom prst="rect">
            <a:avLst/>
          </a:prstGeom>
        </p:spPr>
        <p:txBody>
          <a:bodyPr wrap="square" rtlCol="0">
            <a:spAutoFit/>
          </a:bodyPr>
          <a:lstStyle/>
          <a:p>
            <a:r>
              <a:rPr lang="en-US" sz="2700">
                <a:solidFill>
                  <a:srgbClr val="000000"/>
                </a:solidFill>
              </a:rPr>
              <a:t>This is a larger </a:t>
            </a:r>
            <a:r>
              <a:rPr lang="en-US" sz="2700" b="1">
                <a:solidFill>
                  <a:srgbClr val="C00000"/>
                </a:solidFill>
              </a:rPr>
              <a:t>squamous cell carcinoma </a:t>
            </a:r>
            <a:r>
              <a:rPr lang="en-US" sz="2700">
                <a:solidFill>
                  <a:srgbClr val="000000"/>
                </a:solidFill>
              </a:rPr>
              <a:t>in which a portion of the tumor demonstrates central cavitation, probably because the tumor outgrew its blood supply. Squamous cell carcinomas are one of the more common primary malignancies of lung and are most often seen in smokers.</a:t>
            </a:r>
          </a:p>
        </p:txBody>
      </p:sp>
      <p:pic>
        <p:nvPicPr>
          <p:cNvPr id="2097158" name="Picture 2097157"/>
          <p:cNvPicPr>
            <a:picLocks/>
          </p:cNvPicPr>
          <p:nvPr/>
        </p:nvPicPr>
        <p:blipFill>
          <a:blip r:embed="rId2"/>
          <a:stretch>
            <a:fillRect/>
          </a:stretch>
        </p:blipFill>
        <p:spPr>
          <a:xfrm>
            <a:off x="562884" y="176037"/>
            <a:ext cx="8018233" cy="44213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extBox 1048651"/>
          <p:cNvSpPr txBox="1"/>
          <p:nvPr/>
        </p:nvSpPr>
        <p:spPr>
          <a:xfrm>
            <a:off x="121894" y="5090159"/>
            <a:ext cx="9022106" cy="1818640"/>
          </a:xfrm>
          <a:prstGeom prst="rect">
            <a:avLst/>
          </a:prstGeom>
        </p:spPr>
        <p:txBody>
          <a:bodyPr wrap="square" rtlCol="0">
            <a:spAutoFit/>
          </a:bodyPr>
          <a:lstStyle/>
          <a:p>
            <a:r>
              <a:rPr lang="en-US" sz="2800">
                <a:solidFill>
                  <a:srgbClr val="000000"/>
                </a:solidFill>
              </a:rPr>
              <a:t>This is the microscopic appearance of </a:t>
            </a:r>
            <a:r>
              <a:rPr lang="en-US" sz="3000" b="1">
                <a:solidFill>
                  <a:srgbClr val="C00000"/>
                </a:solidFill>
              </a:rPr>
              <a:t>squamous cell carcinoma</a:t>
            </a:r>
            <a:r>
              <a:rPr lang="en-US" sz="2800">
                <a:solidFill>
                  <a:srgbClr val="000000"/>
                </a:solidFill>
              </a:rPr>
              <a:t> with nests of polygonal cells with pink cytoplasm and distinct cell borders. The nuclei are hyperchromatic and angular.</a:t>
            </a:r>
          </a:p>
        </p:txBody>
      </p:sp>
      <p:pic>
        <p:nvPicPr>
          <p:cNvPr id="2097157" name="Picture 2097156"/>
          <p:cNvPicPr>
            <a:picLocks/>
          </p:cNvPicPr>
          <p:nvPr/>
        </p:nvPicPr>
        <p:blipFill>
          <a:blip r:embed="rId2"/>
          <a:stretch>
            <a:fillRect/>
          </a:stretch>
        </p:blipFill>
        <p:spPr>
          <a:xfrm>
            <a:off x="380463" y="140888"/>
            <a:ext cx="8671322" cy="45609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2097160"/>
          <p:cNvPicPr>
            <a:picLocks/>
          </p:cNvPicPr>
          <p:nvPr/>
        </p:nvPicPr>
        <p:blipFill>
          <a:blip r:embed="rId2"/>
          <a:stretch>
            <a:fillRect/>
          </a:stretch>
        </p:blipFill>
        <p:spPr>
          <a:xfrm>
            <a:off x="224287" y="257224"/>
            <a:ext cx="8695426" cy="4802393"/>
          </a:xfrm>
          <a:prstGeom prst="rect">
            <a:avLst/>
          </a:prstGeom>
        </p:spPr>
      </p:pic>
      <p:pic>
        <p:nvPicPr>
          <p:cNvPr id="2097162" name="Picture 2097161"/>
          <p:cNvPicPr>
            <a:picLocks/>
          </p:cNvPicPr>
          <p:nvPr/>
        </p:nvPicPr>
        <p:blipFill>
          <a:blip r:embed="rId3"/>
          <a:stretch>
            <a:fillRect/>
          </a:stretch>
        </p:blipFill>
        <p:spPr>
          <a:xfrm>
            <a:off x="327804" y="5360358"/>
            <a:ext cx="8488393" cy="134950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274</Words>
  <Application>Microsoft Office PowerPoint</Application>
  <PresentationFormat>On-screen Show (4:3)</PresentationFormat>
  <Paragraphs>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Respiratory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 </dc:title>
  <dc:creator>SM-N770F</dc:creator>
  <cp:lastModifiedBy>Taqwa</cp:lastModifiedBy>
  <cp:revision>1</cp:revision>
  <dcterms:created xsi:type="dcterms:W3CDTF">2015-05-12T03:30:45Z</dcterms:created>
  <dcterms:modified xsi:type="dcterms:W3CDTF">2022-10-27T06:47:55Z</dcterms:modified>
</cp:coreProperties>
</file>