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sldIdLst>
    <p:sldId id="256" r:id="rId2"/>
    <p:sldId id="265" r:id="rId3"/>
    <p:sldId id="257" r:id="rId4"/>
    <p:sldId id="258" r:id="rId5"/>
    <p:sldId id="259" r:id="rId6"/>
    <p:sldId id="266" r:id="rId7"/>
    <p:sldId id="267" r:id="rId8"/>
    <p:sldId id="268" r:id="rId9"/>
    <p:sldId id="269" r:id="rId10"/>
    <p:sldId id="270" r:id="rId11"/>
    <p:sldId id="260" r:id="rId12"/>
    <p:sldId id="261" r:id="rId13"/>
    <p:sldId id="262" r:id="rId14"/>
    <p:sldId id="263" r:id="rId15"/>
    <p:sldId id="264" r:id="rId16"/>
    <p:sldId id="276" r:id="rId17"/>
    <p:sldId id="271" r:id="rId18"/>
    <p:sldId id="272" r:id="rId19"/>
    <p:sldId id="275" r:id="rId20"/>
    <p:sldId id="273"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AE73F-5BBA-4FE6-A16F-FB409C126E2A}"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203EB-1398-4B7B-AC23-8C6F3AF09579}" type="slidenum">
              <a:rPr lang="en-US" smtClean="0"/>
              <a:pPr/>
              <a:t>‹#›</a:t>
            </a:fld>
            <a:endParaRPr lang="en-US"/>
          </a:p>
        </p:txBody>
      </p:sp>
    </p:spTree>
    <p:extLst>
      <p:ext uri="{BB962C8B-B14F-4D97-AF65-F5344CB8AC3E}">
        <p14:creationId xmlns:p14="http://schemas.microsoft.com/office/powerpoint/2010/main" val="242296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5203EB-1398-4B7B-AC23-8C6F3AF0957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5203EB-1398-4B7B-AC23-8C6F3AF095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D123217-8B21-49CC-896D-EA54B6D1F6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D123217-8B21-49CC-896D-EA54B6D1F6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D123217-8B21-49CC-896D-EA54B6D1F6B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D123217-8B21-49CC-896D-EA54B6D1F6B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23217-8B21-49CC-896D-EA54B6D1F6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595D45CE-6A38-4F81-BADC-4BE8CCBFF604}"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123217-8B21-49CC-896D-EA54B6D1F6B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5D45CE-6A38-4F81-BADC-4BE8CCBFF604}" type="datetimeFigureOut">
              <a:rPr lang="en-US" smtClean="0"/>
              <a:pPr/>
              <a:t>10/31/2022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D123217-8B21-49CC-896D-EA54B6D1F6B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696200" cy="2362200"/>
          </a:xfrm>
        </p:spPr>
        <p:txBody>
          <a:bodyPr>
            <a:normAutofit/>
          </a:bodyPr>
          <a:lstStyle/>
          <a:p>
            <a:r>
              <a:rPr lang="en-US" sz="7200" dirty="0">
                <a:latin typeface="Baskerville Old Face" pitchFamily="18" charset="0"/>
              </a:rPr>
              <a:t>BRAIN TUMORS</a:t>
            </a:r>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i="1" dirty="0">
                <a:solidFill>
                  <a:srgbClr val="C00000"/>
                </a:solidFill>
              </a:rPr>
              <a:t>Cerebral Metastases</a:t>
            </a:r>
            <a:br>
              <a:rPr lang="en-US" b="1" i="1"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US" sz="2000" dirty="0">
                <a:latin typeface="Times New Roman" pitchFamily="18" charset="0"/>
                <a:cs typeface="Times New Roman" pitchFamily="18" charset="0"/>
              </a:rPr>
              <a:t>Cerebral metastases are the most common type of brain tumor in adults. One third of metastases are discovered before the diagnosis of primary tumor. </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The most common sources of intracranial metastases are:</a:t>
            </a:r>
          </a:p>
          <a:p>
            <a:pPr>
              <a:buFont typeface="Wingdings" pitchFamily="2" charset="2"/>
              <a:buChar char="Ø"/>
            </a:pPr>
            <a:r>
              <a:rPr lang="en-US" sz="2000" dirty="0">
                <a:latin typeface="Times New Roman" pitchFamily="18" charset="0"/>
                <a:cs typeface="Times New Roman" pitchFamily="18" charset="0"/>
              </a:rPr>
              <a:t>Lung   </a:t>
            </a:r>
          </a:p>
          <a:p>
            <a:pPr>
              <a:buFont typeface="Wingdings" pitchFamily="2" charset="2"/>
              <a:buChar char="Ø"/>
            </a:pPr>
            <a:r>
              <a:rPr lang="en-US" sz="2000" dirty="0">
                <a:latin typeface="Times New Roman" pitchFamily="18" charset="0"/>
                <a:cs typeface="Times New Roman" pitchFamily="18" charset="0"/>
              </a:rPr>
              <a:t>Breast   </a:t>
            </a:r>
          </a:p>
          <a:p>
            <a:pPr>
              <a:buFont typeface="Wingdings" pitchFamily="2" charset="2"/>
              <a:buChar char="Ø"/>
            </a:pPr>
            <a:r>
              <a:rPr lang="en-US" sz="2000" dirty="0">
                <a:latin typeface="Times New Roman" pitchFamily="18" charset="0"/>
                <a:cs typeface="Times New Roman" pitchFamily="18" charset="0"/>
              </a:rPr>
              <a:t>GI tracts</a:t>
            </a:r>
          </a:p>
          <a:p>
            <a:pPr>
              <a:buFont typeface="Wingdings" pitchFamily="2" charset="2"/>
              <a:buChar char="Ø"/>
            </a:pPr>
            <a:r>
              <a:rPr lang="en-US" sz="2000" dirty="0">
                <a:latin typeface="Times New Roman" pitchFamily="18" charset="0"/>
                <a:cs typeface="Times New Roman" pitchFamily="18" charset="0"/>
              </a:rPr>
              <a:t>Skin (melanoma)</a:t>
            </a:r>
          </a:p>
          <a:p>
            <a:pPr>
              <a:buFont typeface="Wingdings" pitchFamily="2" charset="2"/>
              <a:buChar char="Ø"/>
            </a:pPr>
            <a:r>
              <a:rPr lang="en-US" sz="2000" dirty="0">
                <a:latin typeface="Times New Roman" pitchFamily="18" charset="0"/>
                <a:cs typeface="Times New Roman" pitchFamily="18" charset="0"/>
              </a:rPr>
              <a:t>Leukemia.</a:t>
            </a:r>
          </a:p>
          <a:p>
            <a:pPr>
              <a:buFont typeface="Wingdings" pitchFamily="2" charset="2"/>
              <a:buChar char="Ø"/>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Most metastases arrive via the blood stream and commonly lodge at the gray–white matter junction, particularly in watershed areas between the middle and </a:t>
            </a:r>
            <a:r>
              <a:rPr lang="en-US" sz="2000" dirty="0" err="1">
                <a:latin typeface="Times New Roman" pitchFamily="18" charset="0"/>
                <a:cs typeface="Times New Roman" pitchFamily="18" charset="0"/>
              </a:rPr>
              <a:t>postrior</a:t>
            </a:r>
            <a:r>
              <a:rPr lang="en-US" sz="2000" dirty="0">
                <a:latin typeface="Times New Roman" pitchFamily="18" charset="0"/>
                <a:cs typeface="Times New Roman" pitchFamily="18" charset="0"/>
              </a:rPr>
              <a:t> cerebral arteries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dirty="0">
                <a:solidFill>
                  <a:schemeClr val="tx2"/>
                </a:solidFill>
                <a:latin typeface="Angsana New" pitchFamily="18" charset="-34"/>
                <a:cs typeface="Angsana New" pitchFamily="18" charset="-34"/>
              </a:rPr>
              <a:t>Investigations</a:t>
            </a:r>
          </a:p>
        </p:txBody>
      </p:sp>
      <p:sp>
        <p:nvSpPr>
          <p:cNvPr id="3" name="Content Placeholder 2"/>
          <p:cNvSpPr>
            <a:spLocks noGrp="1"/>
          </p:cNvSpPr>
          <p:nvPr>
            <p:ph idx="1"/>
          </p:nvPr>
        </p:nvSpPr>
        <p:spPr>
          <a:xfrm>
            <a:off x="457200" y="1219200"/>
            <a:ext cx="8229600" cy="5334000"/>
          </a:xfrm>
        </p:spPr>
        <p:txBody>
          <a:bodyPr>
            <a:normAutofit lnSpcReduction="10000"/>
          </a:bodyPr>
          <a:lstStyle/>
          <a:p>
            <a:pPr>
              <a:buNone/>
            </a:pPr>
            <a:r>
              <a:rPr lang="en-US" sz="2400" dirty="0">
                <a:solidFill>
                  <a:srgbClr val="C00000"/>
                </a:solidFill>
                <a:latin typeface="Times New Roman" pitchFamily="18" charset="0"/>
                <a:cs typeface="Times New Roman" pitchFamily="18" charset="0"/>
              </a:rPr>
              <a:t>Neuroimaging</a:t>
            </a:r>
          </a:p>
          <a:p>
            <a:pPr>
              <a:buNone/>
            </a:pPr>
            <a:endParaRPr lang="en-US" sz="2400" dirty="0">
              <a:solidFill>
                <a:srgbClr val="C00000"/>
              </a:solidFill>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 CT and MRI can reveal mass effect and contrast enhancement.</a:t>
            </a:r>
          </a:p>
          <a:p>
            <a:pPr>
              <a:buNone/>
            </a:pPr>
            <a:r>
              <a:rPr lang="en-US" sz="1800" b="1" i="1" dirty="0">
                <a:solidFill>
                  <a:schemeClr val="accent6">
                    <a:lumMod val="75000"/>
                  </a:schemeClr>
                </a:solidFill>
                <a:latin typeface="Times New Roman" pitchFamily="18" charset="0"/>
                <a:cs typeface="Times New Roman" pitchFamily="18" charset="0"/>
              </a:rPr>
              <a:t> Mass effect:</a:t>
            </a:r>
            <a:r>
              <a:rPr lang="en-US" sz="1800" b="1" dirty="0">
                <a:solidFill>
                  <a:schemeClr val="accent6">
                    <a:lumMod val="75000"/>
                  </a:schemeClr>
                </a:solidFill>
                <a:latin typeface="Times New Roman" pitchFamily="18" charset="0"/>
                <a:cs typeface="Times New Roman" pitchFamily="18" charset="0"/>
              </a:rPr>
              <a:t> </a:t>
            </a:r>
            <a:r>
              <a:rPr lang="en-US" sz="1800" dirty="0">
                <a:latin typeface="Times New Roman" pitchFamily="18" charset="0"/>
                <a:cs typeface="Times New Roman" pitchFamily="18" charset="0"/>
              </a:rPr>
              <a:t>reflects the volume of neoplastic tissue as well as surrounding edema.</a:t>
            </a:r>
          </a:p>
          <a:p>
            <a:pPr>
              <a:buNone/>
            </a:pPr>
            <a:r>
              <a:rPr lang="en-US" sz="1800" b="1" i="1" dirty="0">
                <a:solidFill>
                  <a:schemeClr val="accent6">
                    <a:lumMod val="75000"/>
                  </a:schemeClr>
                </a:solidFill>
                <a:latin typeface="Times New Roman" pitchFamily="18" charset="0"/>
                <a:cs typeface="Times New Roman" pitchFamily="18" charset="0"/>
              </a:rPr>
              <a:t>Contrast enhancement:</a:t>
            </a:r>
            <a:r>
              <a:rPr lang="en-US" sz="1800" i="1" dirty="0">
                <a:solidFill>
                  <a:schemeClr val="accent6">
                    <a:lumMod val="75000"/>
                  </a:schemeClr>
                </a:solidFill>
                <a:latin typeface="Times New Roman" pitchFamily="18" charset="0"/>
                <a:cs typeface="Times New Roman" pitchFamily="18" charset="0"/>
              </a:rPr>
              <a:t> </a:t>
            </a:r>
            <a:r>
              <a:rPr lang="en-US" sz="1800" dirty="0">
                <a:latin typeface="Times New Roman" pitchFamily="18" charset="0"/>
                <a:cs typeface="Times New Roman" pitchFamily="18" charset="0"/>
              </a:rPr>
              <a:t>reflects a breakdown of the blood-brain barrier within the tumor, permitting leakage of contrast agent.</a:t>
            </a:r>
          </a:p>
          <a:p>
            <a:pPr>
              <a:buNone/>
            </a:pPr>
            <a:endParaRPr lang="en-US" sz="1800" dirty="0">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CT is cheaper, more widely available and (when used with contrast enhancement) capable of detecting the majority of tumors.</a:t>
            </a:r>
          </a:p>
          <a:p>
            <a:pPr>
              <a:buNone/>
            </a:pPr>
            <a:r>
              <a:rPr lang="en-US" sz="1800" dirty="0">
                <a:latin typeface="Times New Roman" pitchFamily="18" charset="0"/>
                <a:cs typeface="Times New Roman" pitchFamily="18" charset="0"/>
              </a:rPr>
              <a:t> MR scanning is superior in many ways, especially in detecting small tumors and tumors in the base of the skull and the posterior fossa.</a:t>
            </a:r>
          </a:p>
          <a:p>
            <a:pPr>
              <a:buNone/>
            </a:pPr>
            <a:endParaRPr lang="en-US" sz="2000" dirty="0">
              <a:latin typeface="Times New Roman" pitchFamily="18" charset="0"/>
              <a:cs typeface="Times New Roman" pitchFamily="18" charset="0"/>
            </a:endParaRPr>
          </a:p>
          <a:p>
            <a:pPr>
              <a:buNone/>
            </a:pPr>
            <a:r>
              <a:rPr lang="en-US" sz="2400" dirty="0">
                <a:solidFill>
                  <a:srgbClr val="C00000"/>
                </a:solidFill>
                <a:latin typeface="Times New Roman" pitchFamily="18" charset="0"/>
                <a:cs typeface="Times New Roman" pitchFamily="18" charset="0"/>
              </a:rPr>
              <a:t> Other tests</a:t>
            </a:r>
          </a:p>
          <a:p>
            <a:pPr>
              <a:buNone/>
            </a:pPr>
            <a:r>
              <a:rPr lang="en-US" sz="1400" dirty="0"/>
              <a:t>•</a:t>
            </a:r>
            <a:r>
              <a:rPr lang="en-US" sz="1800" dirty="0"/>
              <a:t> </a:t>
            </a:r>
            <a:r>
              <a:rPr lang="en-US" sz="1800" dirty="0">
                <a:latin typeface="Times New Roman" pitchFamily="18" charset="0"/>
                <a:cs typeface="Times New Roman" pitchFamily="18" charset="0"/>
              </a:rPr>
              <a:t>radiological and other imaging techniques elsewhere in the body if metastatic disease seems likely;</a:t>
            </a:r>
          </a:p>
          <a:p>
            <a:pPr>
              <a:buNone/>
            </a:pPr>
            <a:r>
              <a:rPr lang="en-US" sz="1800" dirty="0">
                <a:latin typeface="Times New Roman" pitchFamily="18" charset="0"/>
                <a:cs typeface="Times New Roman" pitchFamily="18" charset="0"/>
              </a:rPr>
              <a:t>• hematological and biochemical investigation if cerebral abscess, granuloma, metastatic disease or pituitary pathology are under consideration.</a:t>
            </a:r>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solidFill>
                  <a:schemeClr val="accent1">
                    <a:lumMod val="75000"/>
                  </a:schemeClr>
                </a:solidFill>
                <a:latin typeface="Angsana New" pitchFamily="18" charset="-34"/>
                <a:cs typeface="Angsana New" pitchFamily="18" charset="-34"/>
              </a:rPr>
              <a:t>TREATMENT</a:t>
            </a:r>
          </a:p>
        </p:txBody>
      </p:sp>
      <p:sp>
        <p:nvSpPr>
          <p:cNvPr id="3" name="Content Placeholder 2"/>
          <p:cNvSpPr>
            <a:spLocks noGrp="1"/>
          </p:cNvSpPr>
          <p:nvPr>
            <p:ph idx="1"/>
          </p:nvPr>
        </p:nvSpPr>
        <p:spPr/>
        <p:txBody>
          <a:bodyPr>
            <a:normAutofit/>
          </a:bodyPr>
          <a:lstStyle/>
          <a:p>
            <a:pPr>
              <a:buNone/>
            </a:pPr>
            <a:r>
              <a:rPr lang="en-US" b="1" dirty="0">
                <a:solidFill>
                  <a:srgbClr val="C00000"/>
                </a:solidFill>
                <a:latin typeface="Times New Roman" pitchFamily="18" charset="0"/>
                <a:cs typeface="Times New Roman" pitchFamily="18" charset="0"/>
              </a:rPr>
              <a:t>(1)Medical Treatment</a:t>
            </a:r>
          </a:p>
          <a:p>
            <a:pPr algn="ctr">
              <a:buNone/>
            </a:pPr>
            <a:endParaRPr lang="en-US" sz="2800" dirty="0">
              <a:solidFill>
                <a:srgbClr val="C00000"/>
              </a:solidFill>
              <a:latin typeface="Times New Roman" pitchFamily="18" charset="0"/>
              <a:cs typeface="Times New Roman" pitchFamily="18" charset="0"/>
            </a:endParaRPr>
          </a:p>
          <a:p>
            <a:pPr>
              <a:buNone/>
            </a:pPr>
            <a:r>
              <a:rPr lang="en-US" sz="2000" dirty="0" err="1">
                <a:latin typeface="Times New Roman" pitchFamily="18" charset="0"/>
                <a:cs typeface="Times New Roman" pitchFamily="18" charset="0"/>
              </a:rPr>
              <a:t>Glucocorticoids</a:t>
            </a:r>
            <a:r>
              <a:rPr lang="en-US" sz="2000" dirty="0">
                <a:latin typeface="Times New Roman" pitchFamily="18" charset="0"/>
                <a:cs typeface="Times New Roman" pitchFamily="18" charset="0"/>
              </a:rPr>
              <a:t> decrease the volume of edema surrounding brain tumors and improve neurologic function; </a:t>
            </a:r>
            <a:r>
              <a:rPr lang="en-US" sz="2000" dirty="0" err="1">
                <a:latin typeface="Times New Roman" pitchFamily="18" charset="0"/>
                <a:cs typeface="Times New Roman" pitchFamily="18" charset="0"/>
              </a:rPr>
              <a:t>dexamethasone</a:t>
            </a:r>
            <a:r>
              <a:rPr lang="en-US" sz="2000" dirty="0">
                <a:latin typeface="Times New Roman" pitchFamily="18" charset="0"/>
                <a:cs typeface="Times New Roman" pitchFamily="18" charset="0"/>
              </a:rPr>
              <a:t> (initially 12–20 mg/d in divided doses PO or IV) is used, the dose is rapidly tapered to the lowest dose that relieves symptoms.</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The treatment of epilepsy associated with brain tumors is identical to the treatment of other forms of partial epilepsy. The first-line agents </a:t>
            </a:r>
            <a:r>
              <a:rPr lang="en-US" sz="2000" dirty="0" err="1">
                <a:latin typeface="Times New Roman" pitchFamily="18" charset="0"/>
                <a:cs typeface="Times New Roman" pitchFamily="18" charset="0"/>
              </a:rPr>
              <a:t>phenytoin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carbamazepine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valproic</a:t>
            </a:r>
            <a:r>
              <a:rPr lang="en-US" sz="2000" dirty="0">
                <a:latin typeface="Times New Roman" pitchFamily="18" charset="0"/>
                <a:cs typeface="Times New Roman" pitchFamily="18" charset="0"/>
              </a:rPr>
              <a:t> acid are equally effective</a:t>
            </a:r>
          </a:p>
        </p:txBody>
      </p:sp>
    </p:spTree>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rmAutofit/>
          </a:bodyPr>
          <a:lstStyle/>
          <a:p>
            <a:pPr algn="l"/>
            <a:r>
              <a:rPr lang="en-US" sz="2800" b="1" dirty="0">
                <a:solidFill>
                  <a:srgbClr val="C00000"/>
                </a:solidFill>
                <a:latin typeface="Times New Roman" pitchFamily="18" charset="0"/>
                <a:cs typeface="Times New Roman" pitchFamily="18" charset="0"/>
              </a:rPr>
              <a:t>(2)Surgical Treatment</a:t>
            </a:r>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buNone/>
            </a:pPr>
            <a:r>
              <a:rPr lang="en-US" sz="2000" b="1" dirty="0">
                <a:solidFill>
                  <a:srgbClr val="00B050"/>
                </a:solidFill>
                <a:latin typeface="Times New Roman" pitchFamily="18" charset="0"/>
                <a:cs typeface="Times New Roman" pitchFamily="18" charset="0"/>
              </a:rPr>
              <a:t>Complete removal</a:t>
            </a:r>
          </a:p>
          <a:p>
            <a:pPr algn="just">
              <a:buNone/>
            </a:pPr>
            <a:r>
              <a:rPr lang="en-US" sz="2000" dirty="0">
                <a:latin typeface="Times New Roman" pitchFamily="18" charset="0"/>
                <a:cs typeface="Times New Roman" pitchFamily="18" charset="0"/>
              </a:rPr>
              <a:t>      Meningiomas, pituitary </a:t>
            </a:r>
            <a:r>
              <a:rPr lang="en-US" sz="2000" dirty="0" err="1">
                <a:latin typeface="Times New Roman" pitchFamily="18" charset="0"/>
                <a:cs typeface="Times New Roman" pitchFamily="18" charset="0"/>
              </a:rPr>
              <a:t>tumours</a:t>
            </a:r>
            <a:r>
              <a:rPr lang="en-US" sz="2000" dirty="0">
                <a:latin typeface="Times New Roman" pitchFamily="18" charset="0"/>
                <a:cs typeface="Times New Roman" pitchFamily="18" charset="0"/>
              </a:rPr>
              <a:t>, acoustic </a:t>
            </a:r>
            <a:r>
              <a:rPr lang="en-US" sz="2000" dirty="0" err="1">
                <a:latin typeface="Times New Roman" pitchFamily="18" charset="0"/>
                <a:cs typeface="Times New Roman" pitchFamily="18" charset="0"/>
              </a:rPr>
              <a:t>neuromas</a:t>
            </a:r>
            <a:r>
              <a:rPr lang="en-US" sz="2000" dirty="0">
                <a:latin typeface="Times New Roman" pitchFamily="18" charset="0"/>
                <a:cs typeface="Times New Roman" pitchFamily="18" charset="0"/>
              </a:rPr>
              <a:t> and some solitary metastases in accessible regions of the brain can all be removed completely.</a:t>
            </a:r>
          </a:p>
          <a:p>
            <a:pPr algn="just">
              <a:buNone/>
            </a:pPr>
            <a:endParaRPr lang="en-US" sz="2000" dirty="0">
              <a:latin typeface="Times New Roman" pitchFamily="18" charset="0"/>
              <a:cs typeface="Times New Roman" pitchFamily="18" charset="0"/>
            </a:endParaRPr>
          </a:p>
          <a:p>
            <a:pPr algn="just">
              <a:buNone/>
            </a:pPr>
            <a:r>
              <a:rPr lang="en-US" sz="2000" b="1" dirty="0">
                <a:solidFill>
                  <a:srgbClr val="00B050"/>
                </a:solidFill>
                <a:latin typeface="Times New Roman" pitchFamily="18" charset="0"/>
                <a:cs typeface="Times New Roman" pitchFamily="18" charset="0"/>
              </a:rPr>
              <a:t>Partial removal</a:t>
            </a:r>
          </a:p>
          <a:p>
            <a:pPr algn="just">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Gliomas</a:t>
            </a:r>
            <a:r>
              <a:rPr lang="en-US" sz="2000" dirty="0">
                <a:latin typeface="Times New Roman" pitchFamily="18" charset="0"/>
                <a:cs typeface="Times New Roman" pitchFamily="18" charset="0"/>
              </a:rPr>
              <a:t> in the frontal, occipital and temporal poles may be removed by fairly radical </a:t>
            </a:r>
            <a:r>
              <a:rPr lang="en-US" sz="2000" dirty="0" err="1">
                <a:latin typeface="Times New Roman" pitchFamily="18" charset="0"/>
                <a:cs typeface="Times New Roman" pitchFamily="18" charset="0"/>
              </a:rPr>
              <a:t>debulking</a:t>
            </a:r>
            <a:r>
              <a:rPr lang="en-US" sz="2000" dirty="0">
                <a:latin typeface="Times New Roman" pitchFamily="18" charset="0"/>
                <a:cs typeface="Times New Roman" pitchFamily="18" charset="0"/>
              </a:rPr>
              <a:t> operations. Sometimes, benign </a:t>
            </a:r>
            <a:r>
              <a:rPr lang="en-US" sz="2000" dirty="0" err="1">
                <a:latin typeface="Times New Roman" pitchFamily="18" charset="0"/>
                <a:cs typeface="Times New Roman" pitchFamily="18" charset="0"/>
              </a:rPr>
              <a:t>tumours</a:t>
            </a:r>
            <a:r>
              <a:rPr lang="en-US" sz="2000" dirty="0">
                <a:latin typeface="Times New Roman" pitchFamily="18" charset="0"/>
                <a:cs typeface="Times New Roman" pitchFamily="18" charset="0"/>
              </a:rPr>
              <a:t> cannot be removed in their entirety because of </a:t>
            </a:r>
            <a:r>
              <a:rPr lang="en-US" sz="2000" dirty="0" err="1">
                <a:latin typeface="Times New Roman" pitchFamily="18" charset="0"/>
                <a:cs typeface="Times New Roman" pitchFamily="18" charset="0"/>
              </a:rPr>
              <a:t>tumour</a:t>
            </a:r>
            <a:r>
              <a:rPr lang="en-US" sz="2000" dirty="0">
                <a:latin typeface="Times New Roman" pitchFamily="18" charset="0"/>
                <a:cs typeface="Times New Roman" pitchFamily="18" charset="0"/>
              </a:rPr>
              <a:t> position or patient frailty.</a:t>
            </a:r>
          </a:p>
          <a:p>
            <a:pPr algn="just">
              <a:buNone/>
            </a:pPr>
            <a:endParaRPr lang="en-US" sz="2000" dirty="0">
              <a:latin typeface="Times New Roman" pitchFamily="18" charset="0"/>
              <a:cs typeface="Times New Roman" pitchFamily="18" charset="0"/>
            </a:endParaRPr>
          </a:p>
          <a:p>
            <a:pPr algn="just">
              <a:buNone/>
            </a:pPr>
            <a:r>
              <a:rPr lang="en-US" sz="2000" b="1" dirty="0">
                <a:solidFill>
                  <a:srgbClr val="00B050"/>
                </a:solidFill>
                <a:latin typeface="Times New Roman" pitchFamily="18" charset="0"/>
                <a:cs typeface="Times New Roman" pitchFamily="18" charset="0"/>
              </a:rPr>
              <a:t> Biopsy</a:t>
            </a:r>
          </a:p>
          <a:p>
            <a:pPr algn="just">
              <a:buNone/>
            </a:pPr>
            <a:r>
              <a:rPr lang="en-US" sz="2000" dirty="0">
                <a:latin typeface="Times New Roman" pitchFamily="18" charset="0"/>
                <a:cs typeface="Times New Roman" pitchFamily="18" charset="0"/>
              </a:rPr>
              <a:t>      If at all possible, the histological nature of any mass lesion in the brain should be established. What looks like a </a:t>
            </a:r>
            <a:r>
              <a:rPr lang="en-US" sz="2000" dirty="0" err="1">
                <a:latin typeface="Times New Roman" pitchFamily="18" charset="0"/>
                <a:cs typeface="Times New Roman" pitchFamily="18" charset="0"/>
              </a:rPr>
              <a:t>glioma</a:t>
            </a:r>
            <a:r>
              <a:rPr lang="en-US" sz="2000" dirty="0">
                <a:latin typeface="Times New Roman" pitchFamily="18" charset="0"/>
                <a:cs typeface="Times New Roman" pitchFamily="18" charset="0"/>
              </a:rPr>
              <a:t> or metastasis from the clinical and radiological points of view occasionally turns out to be an abscess or a benign tumour.If the mass lesion is not in a part of the brain where partial removal can be attempted, biopsy by means of a needle through a </a:t>
            </a:r>
            <a:r>
              <a:rPr lang="en-US" sz="2000" dirty="0" err="1">
                <a:latin typeface="Times New Roman" pitchFamily="18" charset="0"/>
                <a:cs typeface="Times New Roman" pitchFamily="18" charset="0"/>
              </a:rPr>
              <a:t>burrhole</a:t>
            </a:r>
            <a:r>
              <a:rPr lang="en-US" sz="2000" dirty="0">
                <a:latin typeface="Times New Roman" pitchFamily="18" charset="0"/>
                <a:cs typeface="Times New Roman" pitchFamily="18" charset="0"/>
              </a:rPr>
              <a:t> usually establishes the histological diagnosis.</a:t>
            </a:r>
          </a:p>
          <a:p>
            <a:pPr algn="just">
              <a:buNone/>
            </a:pPr>
            <a:endParaRPr lang="en-US" sz="2000" dirty="0">
              <a:latin typeface="Times New Roman" pitchFamily="18" charset="0"/>
              <a:cs typeface="Times New Roman" pitchFamily="18" charset="0"/>
            </a:endParaRPr>
          </a:p>
        </p:txBody>
      </p:sp>
    </p:spTree>
  </p:cSld>
  <p:clrMapOvr>
    <a:masterClrMapping/>
  </p:clrMapOvr>
  <p:transition>
    <p:wheel spokes="2"/>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373563"/>
          </a:xfrm>
        </p:spPr>
        <p:txBody>
          <a:bodyPr>
            <a:normAutofit/>
          </a:bodyPr>
          <a:lstStyle/>
          <a:p>
            <a:pPr>
              <a:buNone/>
            </a:pPr>
            <a:r>
              <a:rPr lang="en-US" sz="2000" b="1" dirty="0">
                <a:solidFill>
                  <a:srgbClr val="00B050"/>
                </a:solidFill>
                <a:latin typeface="Times New Roman" pitchFamily="18" charset="0"/>
                <a:cs typeface="Times New Roman" pitchFamily="18" charset="0"/>
              </a:rPr>
              <a:t>Shunting</a:t>
            </a:r>
          </a:p>
          <a:p>
            <a:pPr>
              <a:buNone/>
            </a:pPr>
            <a:endParaRPr lang="en-US" sz="2000" b="1" dirty="0">
              <a:solidFill>
                <a:srgbClr val="00B050"/>
              </a:solidFill>
              <a:latin typeface="Times New Roman" pitchFamily="18" charset="0"/>
              <a:cs typeface="Times New Roman" pitchFamily="18" charset="0"/>
            </a:endParaRPr>
          </a:p>
          <a:p>
            <a:pPr algn="just">
              <a:buNone/>
            </a:pPr>
            <a:r>
              <a:rPr lang="en-US" sz="2000" dirty="0">
                <a:latin typeface="Times New Roman" pitchFamily="18" charset="0"/>
                <a:cs typeface="Times New Roman" pitchFamily="18" charset="0"/>
              </a:rPr>
              <a:t>  Midline </a:t>
            </a:r>
            <a:r>
              <a:rPr lang="en-US" sz="2000" dirty="0" err="1">
                <a:latin typeface="Times New Roman" pitchFamily="18" charset="0"/>
                <a:cs typeface="Times New Roman" pitchFamily="18" charset="0"/>
              </a:rPr>
              <a:t>tumours</a:t>
            </a:r>
            <a:r>
              <a:rPr lang="en-US" sz="2000" dirty="0">
                <a:latin typeface="Times New Roman" pitchFamily="18" charset="0"/>
                <a:cs typeface="Times New Roman" pitchFamily="18" charset="0"/>
              </a:rPr>
              <a:t> causing ventricular dilatation are routinely treated by the insertion of a shunt into the dilated ventricular system. This returns intracranial pressure to normal, and may completely relieve the patient’s symptoms.</a:t>
            </a:r>
          </a:p>
        </p:txBody>
      </p:sp>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105400"/>
          </a:xfrm>
        </p:spPr>
        <p:txBody>
          <a:bodyPr>
            <a:normAutofit/>
          </a:bodyPr>
          <a:lstStyle/>
          <a:p>
            <a:pPr>
              <a:buNone/>
            </a:pPr>
            <a:r>
              <a:rPr lang="en-US" sz="2400" b="1" dirty="0">
                <a:solidFill>
                  <a:srgbClr val="C00000"/>
                </a:solidFill>
                <a:latin typeface="Times New Roman" pitchFamily="18" charset="0"/>
                <a:cs typeface="Times New Roman" pitchFamily="18" charset="0"/>
              </a:rPr>
              <a:t>(3)Radiotherapy</a:t>
            </a:r>
          </a:p>
          <a:p>
            <a:pPr algn="just">
              <a:buNone/>
            </a:pPr>
            <a:r>
              <a:rPr lang="en-US" sz="2000" dirty="0">
                <a:latin typeface="Times New Roman" pitchFamily="18" charset="0"/>
                <a:cs typeface="Times New Roman" pitchFamily="18" charset="0"/>
              </a:rPr>
              <a:t>  Middle-grade </a:t>
            </a:r>
            <a:r>
              <a:rPr lang="en-US" sz="2000" dirty="0" err="1">
                <a:latin typeface="Times New Roman" pitchFamily="18" charset="0"/>
                <a:cs typeface="Times New Roman" pitchFamily="18" charset="0"/>
              </a:rPr>
              <a:t>gliomas</a:t>
            </a:r>
            <a:r>
              <a:rPr lang="en-US" sz="2000" dirty="0">
                <a:latin typeface="Times New Roman" pitchFamily="18" charset="0"/>
                <a:cs typeface="Times New Roman" pitchFamily="18" charset="0"/>
              </a:rPr>
              <a:t>, metastases and incompletely removed pituitary adenomas are the common intracranial </a:t>
            </a:r>
            <a:r>
              <a:rPr lang="en-US" sz="2000" dirty="0" err="1">
                <a:latin typeface="Times New Roman" pitchFamily="18" charset="0"/>
                <a:cs typeface="Times New Roman" pitchFamily="18" charset="0"/>
              </a:rPr>
              <a:t>tumours</a:t>
            </a:r>
            <a:r>
              <a:rPr lang="en-US" sz="2000" dirty="0">
                <a:latin typeface="Times New Roman" pitchFamily="18" charset="0"/>
                <a:cs typeface="Times New Roman" pitchFamily="18" charset="0"/>
              </a:rPr>
              <a:t> which are radiosensitive. The posterior fossa malignant </a:t>
            </a:r>
            <a:r>
              <a:rPr lang="en-US" sz="2000" dirty="0" err="1">
                <a:latin typeface="Times New Roman" pitchFamily="18" charset="0"/>
                <a:cs typeface="Times New Roman" pitchFamily="18" charset="0"/>
              </a:rPr>
              <a:t>tumours</a:t>
            </a:r>
            <a:r>
              <a:rPr lang="en-US" sz="2000" dirty="0">
                <a:latin typeface="Times New Roman" pitchFamily="18" charset="0"/>
                <a:cs typeface="Times New Roman" pitchFamily="18" charset="0"/>
              </a:rPr>
              <a:t> of childhood and lymphoma are also sensitive to radiotherapy. Radiotherapy commonly follows partial removal or biopsy of such lesions, and continues over a few weeks whilst the preoperative dose of </a:t>
            </a:r>
            <a:r>
              <a:rPr lang="en-US" sz="2000" dirty="0" err="1">
                <a:latin typeface="Times New Roman" pitchFamily="18" charset="0"/>
                <a:cs typeface="Times New Roman" pitchFamily="18" charset="0"/>
              </a:rPr>
              <a:t>dexamethasone</a:t>
            </a:r>
            <a:r>
              <a:rPr lang="en-US" sz="2000" dirty="0">
                <a:latin typeface="Times New Roman" pitchFamily="18" charset="0"/>
                <a:cs typeface="Times New Roman" pitchFamily="18" charset="0"/>
              </a:rPr>
              <a:t> is being gradually reduced.</a:t>
            </a:r>
          </a:p>
          <a:p>
            <a:pPr algn="just">
              <a:buNone/>
            </a:pPr>
            <a:endParaRPr lang="en-US" sz="2200" dirty="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a:p>
            <a:pPr>
              <a:buNone/>
            </a:pPr>
            <a:r>
              <a:rPr lang="en-US" sz="2400" b="1" dirty="0">
                <a:solidFill>
                  <a:srgbClr val="C00000"/>
                </a:solidFill>
                <a:latin typeface="Times New Roman" pitchFamily="18" charset="0"/>
                <a:cs typeface="Times New Roman" pitchFamily="18" charset="0"/>
              </a:rPr>
              <a:t>(4)Chemotherapy</a:t>
            </a:r>
          </a:p>
          <a:p>
            <a:pPr algn="just">
              <a:buNone/>
            </a:pPr>
            <a:r>
              <a:rPr lang="en-US" sz="2000" dirty="0">
                <a:latin typeface="Times New Roman" pitchFamily="18" charset="0"/>
                <a:cs typeface="Times New Roman" pitchFamily="18" charset="0"/>
              </a:rPr>
              <a:t>   Chemotherapy can be useful as primary treatment for lymphoma and as adjunctive therapy for </a:t>
            </a:r>
            <a:r>
              <a:rPr lang="en-US" sz="2000" dirty="0" err="1">
                <a:latin typeface="Times New Roman" pitchFamily="18" charset="0"/>
                <a:cs typeface="Times New Roman" pitchFamily="18" charset="0"/>
              </a:rPr>
              <a:t>oligodendroglioma</a:t>
            </a:r>
            <a:r>
              <a:rPr lang="en-US" sz="2000" dirty="0">
                <a:latin typeface="Times New Roman" pitchFamily="18" charset="0"/>
                <a:cs typeface="Times New Roman" pitchFamily="18" charset="0"/>
              </a:rPr>
              <a:t> and some high-grade astrocytomas.</a:t>
            </a:r>
          </a:p>
          <a:p>
            <a:endParaRPr lang="en-US" dirty="0"/>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4572000"/>
          </a:xfrm>
        </p:spPr>
        <p:txBody>
          <a:bodyPr>
            <a:noAutofit/>
          </a:bodyPr>
          <a:lstStyle/>
          <a:p>
            <a:r>
              <a:rPr lang="en-US" sz="6000" dirty="0" err="1">
                <a:latin typeface="Baskerville Old Face" pitchFamily="18" charset="0"/>
              </a:rPr>
              <a:t>Neurocutaneous</a:t>
            </a:r>
            <a:r>
              <a:rPr lang="en-US" sz="6000" dirty="0">
                <a:latin typeface="Baskerville Old Face" pitchFamily="18" charset="0"/>
              </a:rPr>
              <a:t> Disorders </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a:p>
        </p:txBody>
      </p:sp>
      <p:sp>
        <p:nvSpPr>
          <p:cNvPr id="3" name="Content Placeholder 2"/>
          <p:cNvSpPr>
            <a:spLocks noGrp="1"/>
          </p:cNvSpPr>
          <p:nvPr>
            <p:ph idx="1"/>
          </p:nvPr>
        </p:nvSpPr>
        <p:spPr>
          <a:xfrm>
            <a:off x="457200" y="304800"/>
            <a:ext cx="8229600" cy="6553200"/>
          </a:xfrm>
        </p:spPr>
        <p:txBody>
          <a:bodyPr>
            <a:normAutofit fontScale="55000" lnSpcReduction="20000"/>
          </a:bodyPr>
          <a:lstStyle/>
          <a:p>
            <a:pPr>
              <a:buNone/>
            </a:pPr>
            <a:r>
              <a:rPr lang="en-US" sz="5100" b="1" dirty="0">
                <a:solidFill>
                  <a:srgbClr val="C00000"/>
                </a:solidFill>
                <a:latin typeface="Times New Roman" pitchFamily="18" charset="0"/>
                <a:cs typeface="Times New Roman" pitchFamily="18" charset="0"/>
              </a:rPr>
              <a:t>Neurofibromatosis Type 1 (Von Recklinghausen's Disease)</a:t>
            </a:r>
          </a:p>
          <a:p>
            <a:pPr>
              <a:buNone/>
            </a:pPr>
            <a:endParaRPr lang="en-US" sz="3800" dirty="0">
              <a:latin typeface="Times New Roman" pitchFamily="18" charset="0"/>
              <a:cs typeface="Times New Roman" pitchFamily="18" charset="0"/>
            </a:endParaRPr>
          </a:p>
          <a:p>
            <a:pPr>
              <a:buFont typeface="Wingdings" pitchFamily="2" charset="2"/>
              <a:buChar char="Ø"/>
            </a:pPr>
            <a:r>
              <a:rPr lang="en-US" sz="3800" dirty="0" err="1">
                <a:latin typeface="Times New Roman" pitchFamily="18" charset="0"/>
                <a:cs typeface="Times New Roman" pitchFamily="18" charset="0"/>
              </a:rPr>
              <a:t>cutaneous</a:t>
            </a:r>
            <a:r>
              <a:rPr lang="en-US" sz="3800" dirty="0">
                <a:latin typeface="Times New Roman" pitchFamily="18" charset="0"/>
                <a:cs typeface="Times New Roman" pitchFamily="18" charset="0"/>
              </a:rPr>
              <a:t> </a:t>
            </a:r>
            <a:r>
              <a:rPr lang="en-US" sz="3800" i="1" dirty="0" err="1">
                <a:solidFill>
                  <a:srgbClr val="C00000"/>
                </a:solidFill>
                <a:latin typeface="Times New Roman" pitchFamily="18" charset="0"/>
                <a:cs typeface="Times New Roman" pitchFamily="18" charset="0"/>
              </a:rPr>
              <a:t>neurofibromas</a:t>
            </a:r>
            <a:r>
              <a:rPr lang="en-US" sz="3800" dirty="0">
                <a:latin typeface="Times New Roman" pitchFamily="18" charset="0"/>
                <a:cs typeface="Times New Roman" pitchFamily="18" charset="0"/>
              </a:rPr>
              <a:t>,</a:t>
            </a:r>
          </a:p>
          <a:p>
            <a:pPr>
              <a:buFont typeface="Wingdings" pitchFamily="2" charset="2"/>
              <a:buChar char="Ø"/>
            </a:pPr>
            <a:r>
              <a:rPr lang="en-US" sz="3800" dirty="0">
                <a:latin typeface="Times New Roman" pitchFamily="18" charset="0"/>
                <a:cs typeface="Times New Roman" pitchFamily="18" charset="0"/>
              </a:rPr>
              <a:t> pigmented lesions of the skin called </a:t>
            </a:r>
            <a:r>
              <a:rPr lang="en-US" sz="3800" i="1" dirty="0">
                <a:solidFill>
                  <a:srgbClr val="C00000"/>
                </a:solidFill>
                <a:latin typeface="Times New Roman" pitchFamily="18" charset="0"/>
                <a:cs typeface="Times New Roman" pitchFamily="18" charset="0"/>
              </a:rPr>
              <a:t>café au </a:t>
            </a:r>
            <a:r>
              <a:rPr lang="en-US" sz="3800" i="1" dirty="0" err="1">
                <a:solidFill>
                  <a:srgbClr val="C00000"/>
                </a:solidFill>
                <a:latin typeface="Times New Roman" pitchFamily="18" charset="0"/>
                <a:cs typeface="Times New Roman" pitchFamily="18" charset="0"/>
              </a:rPr>
              <a:t>lait</a:t>
            </a:r>
            <a:r>
              <a:rPr lang="en-US" sz="3800" i="1" dirty="0">
                <a:solidFill>
                  <a:srgbClr val="C00000"/>
                </a:solidFill>
                <a:latin typeface="Times New Roman" pitchFamily="18" charset="0"/>
                <a:cs typeface="Times New Roman" pitchFamily="18" charset="0"/>
              </a:rPr>
              <a:t> spots</a:t>
            </a:r>
            <a:r>
              <a:rPr lang="en-US" sz="3800" dirty="0">
                <a:latin typeface="Times New Roman" pitchFamily="18" charset="0"/>
                <a:cs typeface="Times New Roman" pitchFamily="18" charset="0"/>
              </a:rPr>
              <a:t>,</a:t>
            </a:r>
          </a:p>
          <a:p>
            <a:pPr>
              <a:buFont typeface="Wingdings" pitchFamily="2" charset="2"/>
              <a:buChar char="Ø"/>
            </a:pPr>
            <a:r>
              <a:rPr lang="en-US" sz="3800" dirty="0">
                <a:latin typeface="Times New Roman" pitchFamily="18" charset="0"/>
                <a:cs typeface="Times New Roman" pitchFamily="18" charset="0"/>
              </a:rPr>
              <a:t> freckling in non-sun-exposed areas such as the </a:t>
            </a:r>
            <a:r>
              <a:rPr lang="en-US" sz="3800" dirty="0" err="1">
                <a:latin typeface="Times New Roman" pitchFamily="18" charset="0"/>
                <a:cs typeface="Times New Roman" pitchFamily="18" charset="0"/>
              </a:rPr>
              <a:t>axilla</a:t>
            </a:r>
            <a:r>
              <a:rPr lang="en-US" sz="3800" dirty="0">
                <a:latin typeface="Times New Roman" pitchFamily="18" charset="0"/>
                <a:cs typeface="Times New Roman" pitchFamily="18" charset="0"/>
              </a:rPr>
              <a:t>,</a:t>
            </a:r>
          </a:p>
          <a:p>
            <a:pPr>
              <a:buFont typeface="Wingdings" pitchFamily="2" charset="2"/>
              <a:buChar char="Ø"/>
            </a:pP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hamartomas</a:t>
            </a:r>
            <a:r>
              <a:rPr lang="en-US" sz="3800" dirty="0">
                <a:latin typeface="Times New Roman" pitchFamily="18" charset="0"/>
                <a:cs typeface="Times New Roman" pitchFamily="18" charset="0"/>
              </a:rPr>
              <a:t> of the iris termed </a:t>
            </a:r>
            <a:r>
              <a:rPr lang="en-US" sz="3800" i="1" dirty="0" err="1">
                <a:solidFill>
                  <a:srgbClr val="C00000"/>
                </a:solidFill>
                <a:latin typeface="Times New Roman" pitchFamily="18" charset="0"/>
                <a:cs typeface="Times New Roman" pitchFamily="18" charset="0"/>
              </a:rPr>
              <a:t>Lisch</a:t>
            </a:r>
            <a:r>
              <a:rPr lang="en-US" sz="3800" i="1" dirty="0">
                <a:solidFill>
                  <a:srgbClr val="C00000"/>
                </a:solidFill>
                <a:latin typeface="Times New Roman" pitchFamily="18" charset="0"/>
                <a:cs typeface="Times New Roman" pitchFamily="18" charset="0"/>
              </a:rPr>
              <a:t> nodules</a:t>
            </a:r>
            <a:r>
              <a:rPr lang="en-US" sz="3800" dirty="0">
                <a:latin typeface="Times New Roman" pitchFamily="18" charset="0"/>
                <a:cs typeface="Times New Roman" pitchFamily="18" charset="0"/>
              </a:rPr>
              <a:t>.</a:t>
            </a:r>
          </a:p>
          <a:p>
            <a:pPr>
              <a:buNone/>
            </a:pPr>
            <a:endParaRPr lang="en-US" sz="3800" dirty="0">
              <a:latin typeface="Times New Roman" pitchFamily="18" charset="0"/>
              <a:cs typeface="Times New Roman" pitchFamily="18" charset="0"/>
            </a:endParaRPr>
          </a:p>
          <a:p>
            <a:pPr>
              <a:buNone/>
            </a:pP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Neurofibromas</a:t>
            </a:r>
            <a:r>
              <a:rPr lang="en-US" sz="3800" dirty="0">
                <a:latin typeface="Times New Roman" pitchFamily="18" charset="0"/>
                <a:cs typeface="Times New Roman" pitchFamily="18" charset="0"/>
              </a:rPr>
              <a:t> are benign peripheral nerve tumors. They present as multiple, palpable, rubbery, </a:t>
            </a:r>
            <a:r>
              <a:rPr lang="en-US" sz="3800" dirty="0" err="1">
                <a:latin typeface="Times New Roman" pitchFamily="18" charset="0"/>
                <a:cs typeface="Times New Roman" pitchFamily="18" charset="0"/>
              </a:rPr>
              <a:t>cutaneous</a:t>
            </a:r>
            <a:r>
              <a:rPr lang="en-US" sz="3800" dirty="0">
                <a:latin typeface="Times New Roman" pitchFamily="18" charset="0"/>
                <a:cs typeface="Times New Roman" pitchFamily="18" charset="0"/>
              </a:rPr>
              <a:t> tumors. They are generally asymptomatic. </a:t>
            </a:r>
          </a:p>
          <a:p>
            <a:pPr>
              <a:buNone/>
            </a:pPr>
            <a:r>
              <a:rPr lang="en-US" sz="3800" dirty="0">
                <a:latin typeface="Times New Roman" pitchFamily="18" charset="0"/>
                <a:cs typeface="Times New Roman" pitchFamily="18" charset="0"/>
              </a:rPr>
              <a:t>     Patients with NF1 are at increased risk of developing nervous system </a:t>
            </a:r>
            <a:r>
              <a:rPr lang="en-US" sz="3800" dirty="0" err="1">
                <a:latin typeface="Times New Roman" pitchFamily="18" charset="0"/>
                <a:cs typeface="Times New Roman" pitchFamily="18" charset="0"/>
              </a:rPr>
              <a:t>neoplasms</a:t>
            </a:r>
            <a:endParaRPr lang="en-US" sz="3800" dirty="0">
              <a:latin typeface="Times New Roman" pitchFamily="18" charset="0"/>
              <a:cs typeface="Times New Roman" pitchFamily="18" charset="0"/>
            </a:endParaRPr>
          </a:p>
          <a:p>
            <a:pPr>
              <a:buNone/>
            </a:pPr>
            <a:endParaRPr lang="en-US" sz="3800" dirty="0">
              <a:latin typeface="Times New Roman" pitchFamily="18" charset="0"/>
              <a:cs typeface="Times New Roman" pitchFamily="18" charset="0"/>
            </a:endParaRPr>
          </a:p>
          <a:p>
            <a:pPr>
              <a:buNone/>
            </a:pPr>
            <a:r>
              <a:rPr lang="en-US" sz="4400" b="1" dirty="0">
                <a:solidFill>
                  <a:srgbClr val="C00000"/>
                </a:solidFill>
                <a:latin typeface="Times New Roman" pitchFamily="18" charset="0"/>
                <a:cs typeface="Times New Roman" pitchFamily="18" charset="0"/>
              </a:rPr>
              <a:t>Neurofibromatosis Type 2</a:t>
            </a:r>
          </a:p>
          <a:p>
            <a:pPr>
              <a:buNone/>
            </a:pPr>
            <a:r>
              <a:rPr lang="en-US" sz="3800" dirty="0">
                <a:latin typeface="Times New Roman" pitchFamily="18" charset="0"/>
                <a:cs typeface="Times New Roman" pitchFamily="18" charset="0"/>
              </a:rPr>
              <a:t>     NF2 is characterized by the development of bilateral vestibular </a:t>
            </a:r>
            <a:r>
              <a:rPr lang="en-US" sz="3800" dirty="0" err="1">
                <a:latin typeface="Times New Roman" pitchFamily="18" charset="0"/>
                <a:cs typeface="Times New Roman" pitchFamily="18" charset="0"/>
              </a:rPr>
              <a:t>schwannomas</a:t>
            </a:r>
            <a:r>
              <a:rPr lang="en-US" sz="3800" dirty="0">
                <a:latin typeface="Times New Roman" pitchFamily="18" charset="0"/>
                <a:cs typeface="Times New Roman" pitchFamily="18" charset="0"/>
              </a:rPr>
              <a:t> in &gt;90% of individuals who inherit the gene. Patients with NF2 also have a predisposition for the development of </a:t>
            </a:r>
            <a:r>
              <a:rPr lang="en-US" sz="3800" dirty="0" err="1">
                <a:latin typeface="Times New Roman" pitchFamily="18" charset="0"/>
                <a:cs typeface="Times New Roman" pitchFamily="18" charset="0"/>
              </a:rPr>
              <a:t>meningiomas</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gliomas</a:t>
            </a:r>
            <a:r>
              <a:rPr lang="en-US" sz="3800" dirty="0">
                <a:latin typeface="Times New Roman" pitchFamily="18" charset="0"/>
                <a:cs typeface="Times New Roman" pitchFamily="18" charset="0"/>
              </a:rPr>
              <a:t>, and </a:t>
            </a:r>
            <a:r>
              <a:rPr lang="en-US" sz="3800" dirty="0" err="1">
                <a:latin typeface="Times New Roman" pitchFamily="18" charset="0"/>
                <a:cs typeface="Times New Roman" pitchFamily="18" charset="0"/>
              </a:rPr>
              <a:t>schwannomas</a:t>
            </a:r>
            <a:r>
              <a:rPr lang="en-US" sz="3800" dirty="0">
                <a:latin typeface="Times New Roman" pitchFamily="18" charset="0"/>
                <a:cs typeface="Times New Roman" pitchFamily="18" charset="0"/>
              </a:rPr>
              <a:t> of cranial and spinal nerves</a:t>
            </a:r>
          </a:p>
          <a:p>
            <a:endParaRPr lang="en-US" dirty="0"/>
          </a:p>
        </p:txBody>
      </p:sp>
    </p:spTree>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None/>
            </a:pPr>
            <a:r>
              <a:rPr lang="en-US" sz="2400" b="1" dirty="0">
                <a:solidFill>
                  <a:srgbClr val="C00000"/>
                </a:solidFill>
                <a:latin typeface="Times New Roman" pitchFamily="18" charset="0"/>
                <a:cs typeface="Times New Roman" pitchFamily="18" charset="0"/>
              </a:rPr>
              <a:t>Tuberous Sclerosis (Bourneville's Disease)</a:t>
            </a:r>
          </a:p>
          <a:p>
            <a:pPr>
              <a:buNone/>
            </a:pPr>
            <a:r>
              <a:rPr lang="en-US" sz="2000" dirty="0">
                <a:latin typeface="Times New Roman" pitchFamily="18" charset="0"/>
                <a:cs typeface="Times New Roman" pitchFamily="18" charset="0"/>
              </a:rPr>
              <a:t>Tuberous sclerosis is characterized by:</a:t>
            </a:r>
          </a:p>
          <a:p>
            <a:pPr>
              <a:buFont typeface="Wingdings" pitchFamily="2" charset="2"/>
              <a:buChar char="Ø"/>
            </a:pPr>
            <a:r>
              <a:rPr lang="en-US" sz="2000" dirty="0">
                <a:latin typeface="Times New Roman" pitchFamily="18" charset="0"/>
                <a:cs typeface="Times New Roman" pitchFamily="18" charset="0"/>
              </a:rPr>
              <a:t>Cutaneous lesions.</a:t>
            </a:r>
          </a:p>
          <a:p>
            <a:pPr>
              <a:buFont typeface="Wingdings" pitchFamily="2" charset="2"/>
              <a:buChar char="Ø"/>
            </a:pPr>
            <a:r>
              <a:rPr lang="en-US" sz="2000" dirty="0">
                <a:latin typeface="Times New Roman" pitchFamily="18" charset="0"/>
                <a:cs typeface="Times New Roman" pitchFamily="18" charset="0"/>
              </a:rPr>
              <a:t>Seizures (infantile spasms).</a:t>
            </a:r>
          </a:p>
          <a:p>
            <a:pPr>
              <a:buFont typeface="Wingdings" pitchFamily="2" charset="2"/>
              <a:buChar char="Ø"/>
            </a:pPr>
            <a:r>
              <a:rPr lang="en-US" sz="2000" dirty="0">
                <a:latin typeface="Times New Roman" pitchFamily="18" charset="0"/>
                <a:cs typeface="Times New Roman" pitchFamily="18" charset="0"/>
              </a:rPr>
              <a:t>Mental retardation.</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 The </a:t>
            </a:r>
            <a:r>
              <a:rPr lang="en-US" sz="2000" dirty="0" err="1">
                <a:latin typeface="Times New Roman" pitchFamily="18" charset="0"/>
                <a:cs typeface="Times New Roman" pitchFamily="18" charset="0"/>
              </a:rPr>
              <a:t>cutaneous</a:t>
            </a:r>
            <a:r>
              <a:rPr lang="en-US" sz="2000" dirty="0">
                <a:latin typeface="Times New Roman" pitchFamily="18" charset="0"/>
                <a:cs typeface="Times New Roman" pitchFamily="18" charset="0"/>
              </a:rPr>
              <a:t> lesions include:</a:t>
            </a:r>
          </a:p>
          <a:p>
            <a:pPr>
              <a:buFont typeface="Wingdings" pitchFamily="2" charset="2"/>
              <a:buChar char="Ø"/>
            </a:pPr>
            <a:r>
              <a:rPr lang="en-US" sz="2000" dirty="0">
                <a:latin typeface="Times New Roman" pitchFamily="18" charset="0"/>
                <a:cs typeface="Times New Roman" pitchFamily="18" charset="0"/>
              </a:rPr>
              <a:t>Facial </a:t>
            </a:r>
            <a:r>
              <a:rPr lang="en-US" sz="2000" dirty="0" err="1">
                <a:latin typeface="Times New Roman" pitchFamily="18" charset="0"/>
                <a:cs typeface="Times New Roman" pitchFamily="18" charset="0"/>
              </a:rPr>
              <a:t>angiofibromas</a:t>
            </a:r>
            <a:r>
              <a:rPr lang="en-US" sz="2000" dirty="0">
                <a:latin typeface="Times New Roman" pitchFamily="18" charset="0"/>
                <a:cs typeface="Times New Roman" pitchFamily="18" charset="0"/>
              </a:rPr>
              <a:t>( Adenoma </a:t>
            </a:r>
            <a:r>
              <a:rPr lang="en-US" sz="2000" dirty="0" err="1">
                <a:latin typeface="Times New Roman" pitchFamily="18" charset="0"/>
                <a:cs typeface="Times New Roman" pitchFamily="18" charset="0"/>
              </a:rPr>
              <a:t>sebaceum</a:t>
            </a:r>
            <a:r>
              <a:rPr lang="en-US" sz="2000" dirty="0">
                <a:latin typeface="Times New Roman" pitchFamily="18" charset="0"/>
                <a:cs typeface="Times New Roman" pitchFamily="18" charset="0"/>
              </a:rPr>
              <a:t>). </a:t>
            </a:r>
          </a:p>
          <a:p>
            <a:pPr>
              <a:buFont typeface="Wingdings" pitchFamily="2" charset="2"/>
              <a:buChar char="Ø"/>
            </a:pPr>
            <a:r>
              <a:rPr lang="en-US" sz="2000" dirty="0">
                <a:latin typeface="Times New Roman" pitchFamily="18" charset="0"/>
                <a:cs typeface="Times New Roman" pitchFamily="18" charset="0"/>
              </a:rPr>
              <a:t>Ash leaf–shaped </a:t>
            </a:r>
            <a:r>
              <a:rPr lang="en-US" sz="2000" dirty="0" err="1">
                <a:latin typeface="Times New Roman" pitchFamily="18" charset="0"/>
                <a:cs typeface="Times New Roman" pitchFamily="18" charset="0"/>
              </a:rPr>
              <a:t>hypopigmented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macules</a:t>
            </a:r>
            <a:r>
              <a:rPr lang="en-US" sz="2000" dirty="0">
                <a:latin typeface="Times New Roman" pitchFamily="18" charset="0"/>
                <a:cs typeface="Times New Roman" pitchFamily="18" charset="0"/>
              </a:rPr>
              <a:t>. </a:t>
            </a:r>
          </a:p>
          <a:p>
            <a:pPr>
              <a:buFont typeface="Wingdings" pitchFamily="2" charset="2"/>
              <a:buChar char="Ø"/>
            </a:pPr>
            <a:r>
              <a:rPr lang="en-US" sz="2000" dirty="0" err="1">
                <a:latin typeface="Times New Roman" pitchFamily="18" charset="0"/>
                <a:cs typeface="Times New Roman" pitchFamily="18" charset="0"/>
              </a:rPr>
              <a:t>Shagreen</a:t>
            </a:r>
            <a:r>
              <a:rPr lang="en-US" sz="2000" dirty="0">
                <a:latin typeface="Times New Roman" pitchFamily="18" charset="0"/>
                <a:cs typeface="Times New Roman" pitchFamily="18" charset="0"/>
              </a:rPr>
              <a:t> patches (yellowish thickenings of the skin over the </a:t>
            </a:r>
            <a:r>
              <a:rPr lang="en-US" sz="2000" dirty="0" err="1">
                <a:latin typeface="Times New Roman" pitchFamily="18" charset="0"/>
                <a:cs typeface="Times New Roman" pitchFamily="18" charset="0"/>
              </a:rPr>
              <a:t>lumbosacral</a:t>
            </a:r>
            <a:r>
              <a:rPr lang="en-US" sz="2000" dirty="0">
                <a:latin typeface="Times New Roman" pitchFamily="18" charset="0"/>
                <a:cs typeface="Times New Roman" pitchFamily="18" charset="0"/>
              </a:rPr>
              <a:t> region of the back).</a:t>
            </a:r>
          </a:p>
          <a:p>
            <a:pPr>
              <a:buFont typeface="Wingdings" pitchFamily="2" charset="2"/>
              <a:buChar char="Ø"/>
            </a:pPr>
            <a:r>
              <a:rPr lang="en-US" sz="2000" dirty="0" err="1">
                <a:latin typeface="Times New Roman" pitchFamily="18" charset="0"/>
                <a:cs typeface="Times New Roman" pitchFamily="18" charset="0"/>
              </a:rPr>
              <a:t>Depigmented</a:t>
            </a:r>
            <a:r>
              <a:rPr lang="en-US" sz="2000" dirty="0">
                <a:latin typeface="Times New Roman" pitchFamily="18" charset="0"/>
                <a:cs typeface="Times New Roman" pitchFamily="18" charset="0"/>
              </a:rPr>
              <a:t> nevi.</a:t>
            </a:r>
          </a:p>
          <a:p>
            <a:pPr>
              <a:buNone/>
            </a:pPr>
            <a:r>
              <a:rPr lang="en-US" sz="2000" dirty="0">
                <a:latin typeface="Times New Roman" pitchFamily="18" charset="0"/>
                <a:cs typeface="Times New Roman" pitchFamily="18" charset="0"/>
              </a:rPr>
              <a:t> Tuberous sclerosis patients are at increased risk of developing </a:t>
            </a:r>
            <a:r>
              <a:rPr lang="en-US" sz="2000" dirty="0" err="1">
                <a:latin typeface="Times New Roman" pitchFamily="18" charset="0"/>
                <a:cs typeface="Times New Roman" pitchFamily="18" charset="0"/>
              </a:rPr>
              <a:t>ependymomas</a:t>
            </a:r>
            <a:r>
              <a:rPr lang="en-US" sz="2000" dirty="0">
                <a:latin typeface="Times New Roman" pitchFamily="18" charset="0"/>
                <a:cs typeface="Times New Roman" pitchFamily="18" charset="0"/>
              </a:rPr>
              <a:t> and childhood astrocytomas. </a:t>
            </a:r>
          </a:p>
        </p:txBody>
      </p:sp>
    </p:spTree>
  </p:cSld>
  <p:clrMapOvr>
    <a:masterClrMapping/>
  </p:clrMapOvr>
  <p:transition>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3"/>
          <a:srcRect/>
          <a:stretch>
            <a:fillRect/>
          </a:stretch>
        </p:blipFill>
        <p:spPr bwMode="auto">
          <a:xfrm>
            <a:off x="990600" y="457200"/>
            <a:ext cx="6705600" cy="5410200"/>
          </a:xfrm>
          <a:prstGeom prst="rect">
            <a:avLst/>
          </a:prstGeom>
          <a:noFill/>
          <a:ln w="9525">
            <a:noFill/>
            <a:miter lim="800000"/>
            <a:headEnd/>
            <a:tailEnd/>
          </a:ln>
          <a:effectLst/>
        </p:spPr>
      </p:pic>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solidFill>
                  <a:schemeClr val="tx2"/>
                </a:solidFill>
                <a:latin typeface="Angsana New" pitchFamily="18" charset="-34"/>
                <a:cs typeface="Angsana New" pitchFamily="18" charset="-34"/>
              </a:rPr>
              <a:t>Classification of brain tumor</a:t>
            </a:r>
          </a:p>
        </p:txBody>
      </p:sp>
      <p:sp>
        <p:nvSpPr>
          <p:cNvPr id="3" name="Content Placeholder 2"/>
          <p:cNvSpPr>
            <a:spLocks noGrp="1"/>
          </p:cNvSpPr>
          <p:nvPr>
            <p:ph idx="1"/>
          </p:nvPr>
        </p:nvSpPr>
        <p:spPr>
          <a:xfrm>
            <a:off x="457200" y="1219200"/>
            <a:ext cx="8229600" cy="5486400"/>
          </a:xfrm>
        </p:spPr>
        <p:txBody>
          <a:bodyPr>
            <a:noAutofit/>
          </a:bodyPr>
          <a:lstStyle/>
          <a:p>
            <a:pPr>
              <a:buNone/>
            </a:pPr>
            <a:r>
              <a:rPr lang="en-US" sz="2400" dirty="0">
                <a:solidFill>
                  <a:srgbClr val="C00000"/>
                </a:solidFill>
                <a:latin typeface="Times New Roman" pitchFamily="18" charset="0"/>
                <a:cs typeface="Times New Roman" pitchFamily="18" charset="0"/>
              </a:rPr>
              <a:t>Primary :</a:t>
            </a:r>
          </a:p>
          <a:p>
            <a:pPr>
              <a:buNone/>
            </a:pPr>
            <a:endParaRPr lang="en-US" sz="1800" dirty="0">
              <a:solidFill>
                <a:srgbClr val="C00000"/>
              </a:solidFill>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1-Gliomas</a:t>
            </a:r>
            <a:r>
              <a:rPr lang="en-US" sz="1800" dirty="0">
                <a:latin typeface="Times New Roman" pitchFamily="18" charset="0"/>
                <a:cs typeface="Times New Roman" pitchFamily="18" charset="0"/>
                <a:sym typeface="Wingdings" pitchFamily="2" charset="2"/>
              </a:rPr>
              <a:t>    (most common primary brain tumor)    </a:t>
            </a:r>
            <a:r>
              <a:rPr lang="en-US" sz="1800" dirty="0">
                <a:latin typeface="Times New Roman" pitchFamily="18" charset="0"/>
                <a:cs typeface="Times New Roman" pitchFamily="18" charset="0"/>
              </a:rPr>
              <a:t> </a:t>
            </a:r>
            <a:r>
              <a:rPr lang="en-US" sz="1800" dirty="0">
                <a:solidFill>
                  <a:srgbClr val="C00000"/>
                </a:solidFill>
                <a:latin typeface="Times New Roman" pitchFamily="18" charset="0"/>
                <a:cs typeface="Times New Roman" pitchFamily="18" charset="0"/>
              </a:rPr>
              <a:t>50%</a:t>
            </a:r>
            <a:endParaRPr lang="en-US" sz="1800" dirty="0">
              <a:solidFill>
                <a:srgbClr val="C00000"/>
              </a:solidFill>
              <a:latin typeface="Times New Roman" pitchFamily="18" charset="0"/>
              <a:cs typeface="Times New Roman" pitchFamily="18" charset="0"/>
              <a:sym typeface="Wingdings" pitchFamily="2" charset="2"/>
            </a:endParaRPr>
          </a:p>
          <a:p>
            <a:pPr>
              <a:buNone/>
            </a:pPr>
            <a:r>
              <a:rPr lang="en-US" sz="1800" dirty="0">
                <a:latin typeface="Times New Roman" pitchFamily="18" charset="0"/>
                <a:cs typeface="Times New Roman" pitchFamily="18" charset="0"/>
                <a:sym typeface="Wingdings" pitchFamily="2" charset="2"/>
              </a:rPr>
              <a:t>                  </a:t>
            </a:r>
            <a:r>
              <a:rPr lang="en-US" sz="1800" dirty="0">
                <a:latin typeface="Times New Roman" pitchFamily="18" charset="0"/>
                <a:cs typeface="Times New Roman" pitchFamily="18" charset="0"/>
              </a:rPr>
              <a:t>     Astrocytomas</a:t>
            </a:r>
          </a:p>
          <a:p>
            <a:pPr>
              <a:buNone/>
            </a:pPr>
            <a:r>
              <a:rPr lang="en-US" sz="1800" dirty="0">
                <a:latin typeface="Times New Roman" pitchFamily="18" charset="0"/>
                <a:cs typeface="Times New Roman" pitchFamily="18" charset="0"/>
              </a:rPr>
              <a:t>                       Oligodendrogliomas</a:t>
            </a:r>
          </a:p>
          <a:p>
            <a:pPr>
              <a:buNone/>
            </a:pPr>
            <a:r>
              <a:rPr lang="en-US" sz="1800" dirty="0">
                <a:latin typeface="Times New Roman" pitchFamily="18" charset="0"/>
                <a:cs typeface="Times New Roman" pitchFamily="18" charset="0"/>
              </a:rPr>
              <a:t>                       Ependymomas</a:t>
            </a:r>
          </a:p>
          <a:p>
            <a:pPr>
              <a:buNone/>
            </a:pPr>
            <a:r>
              <a:rPr lang="en-US" sz="1800" dirty="0">
                <a:latin typeface="Times New Roman" pitchFamily="18" charset="0"/>
                <a:cs typeface="Times New Roman" pitchFamily="18" charset="0"/>
              </a:rPr>
              <a:t>2-Meningioma.                                 </a:t>
            </a:r>
            <a:r>
              <a:rPr lang="en-US" sz="1800" dirty="0">
                <a:solidFill>
                  <a:srgbClr val="C00000"/>
                </a:solidFill>
                <a:latin typeface="Times New Roman" pitchFamily="18" charset="0"/>
                <a:cs typeface="Times New Roman" pitchFamily="18" charset="0"/>
              </a:rPr>
              <a:t>25%</a:t>
            </a:r>
          </a:p>
          <a:p>
            <a:pPr>
              <a:buNone/>
            </a:pPr>
            <a:r>
              <a:rPr lang="en-US" sz="1800" dirty="0">
                <a:latin typeface="Times New Roman" pitchFamily="18" charset="0"/>
                <a:cs typeface="Times New Roman" pitchFamily="18" charset="0"/>
              </a:rPr>
              <a:t>3-.Schwanomas.                               </a:t>
            </a:r>
            <a:r>
              <a:rPr lang="en-US" sz="1800" dirty="0">
                <a:solidFill>
                  <a:srgbClr val="C00000"/>
                </a:solidFill>
                <a:latin typeface="Times New Roman" pitchFamily="18" charset="0"/>
                <a:cs typeface="Times New Roman" pitchFamily="18" charset="0"/>
              </a:rPr>
              <a:t>10%</a:t>
            </a:r>
          </a:p>
          <a:p>
            <a:pPr>
              <a:buNone/>
            </a:pPr>
            <a:r>
              <a:rPr lang="en-US" sz="1800" dirty="0">
                <a:latin typeface="Times New Roman" pitchFamily="18" charset="0"/>
                <a:cs typeface="Times New Roman" pitchFamily="18" charset="0"/>
              </a:rPr>
              <a:t>4-Medulloblastoma.</a:t>
            </a:r>
          </a:p>
          <a:p>
            <a:pPr>
              <a:buNone/>
            </a:pPr>
            <a:r>
              <a:rPr lang="en-US" sz="1800" dirty="0">
                <a:latin typeface="Times New Roman" pitchFamily="18" charset="0"/>
                <a:cs typeface="Times New Roman" pitchFamily="18" charset="0"/>
              </a:rPr>
              <a:t>5-Pitutary adenoma.</a:t>
            </a:r>
          </a:p>
          <a:p>
            <a:pPr>
              <a:buNone/>
            </a:pPr>
            <a:r>
              <a:rPr lang="en-US" sz="1800" dirty="0">
                <a:latin typeface="Times New Roman" pitchFamily="18" charset="0"/>
                <a:cs typeface="Times New Roman" pitchFamily="18" charset="0"/>
              </a:rPr>
              <a:t>6-CNS lymphoma.</a:t>
            </a:r>
          </a:p>
          <a:p>
            <a:pPr>
              <a:buNone/>
            </a:pPr>
            <a:endParaRPr lang="en-US" sz="1800" dirty="0">
              <a:latin typeface="Times New Roman" pitchFamily="18" charset="0"/>
              <a:cs typeface="Times New Roman" pitchFamily="18" charset="0"/>
            </a:endParaRPr>
          </a:p>
          <a:p>
            <a:pPr>
              <a:buNone/>
            </a:pPr>
            <a:r>
              <a:rPr lang="en-US" sz="2400" dirty="0">
                <a:solidFill>
                  <a:srgbClr val="C00000"/>
                </a:solidFill>
                <a:latin typeface="Times New Roman" pitchFamily="18" charset="0"/>
                <a:cs typeface="Times New Roman" pitchFamily="18" charset="0"/>
              </a:rPr>
              <a:t>Secondary metastasis: </a:t>
            </a:r>
            <a:r>
              <a:rPr lang="en-US" sz="2000" dirty="0">
                <a:latin typeface="Times New Roman" pitchFamily="18" charset="0"/>
                <a:cs typeface="Times New Roman" pitchFamily="18" charset="0"/>
              </a:rPr>
              <a:t>most common brain tumor.</a:t>
            </a:r>
            <a:endParaRPr lang="en-US" sz="2400" dirty="0">
              <a:solidFill>
                <a:srgbClr val="C00000"/>
              </a:solidFill>
              <a:latin typeface="Times New Roman" pitchFamily="18" charset="0"/>
              <a:cs typeface="Times New Roman" pitchFamily="18" charset="0"/>
            </a:endParaRPr>
          </a:p>
        </p:txBody>
      </p:sp>
    </p:spTree>
  </p:cSld>
  <p:clrMapOvr>
    <a:masterClrMapping/>
  </p:clrMapOvr>
  <p:transition>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stretch>
            <a:fillRect/>
          </a:stretch>
        </p:blipFill>
        <p:spPr bwMode="auto">
          <a:xfrm>
            <a:off x="4495801" y="685800"/>
            <a:ext cx="4191000" cy="5715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381000" y="685800"/>
            <a:ext cx="3962400" cy="5715000"/>
          </a:xfrm>
          <a:prstGeom prst="rect">
            <a:avLst/>
          </a:prstGeom>
          <a:noFill/>
          <a:ln w="9525">
            <a:noFill/>
            <a:miter lim="800000"/>
            <a:headEnd/>
            <a:tailEnd/>
          </a:ln>
          <a:effectLst/>
        </p:spPr>
      </p:pic>
    </p:spTree>
  </p:cSld>
  <p:clrMapOvr>
    <a:masterClrMapping/>
  </p:clrMapOvr>
  <p:transition>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alnoor\Desktop\images (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685800"/>
            <a:ext cx="6172200" cy="525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209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descr="C:\Users\alnoor\Desktop\images (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066800"/>
            <a:ext cx="5867399" cy="495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02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solidFill>
                  <a:schemeClr val="tx2"/>
                </a:solidFill>
                <a:latin typeface="Angsana New" pitchFamily="18" charset="-34"/>
                <a:cs typeface="Angsana New" pitchFamily="18" charset="-34"/>
              </a:rPr>
              <a:t>Clinical Features Of Brain Tumor</a:t>
            </a:r>
          </a:p>
        </p:txBody>
      </p:sp>
      <p:sp>
        <p:nvSpPr>
          <p:cNvPr id="3" name="Content Placeholder 2"/>
          <p:cNvSpPr>
            <a:spLocks noGrp="1"/>
          </p:cNvSpPr>
          <p:nvPr>
            <p:ph idx="1"/>
          </p:nvPr>
        </p:nvSpPr>
        <p:spPr>
          <a:xfrm>
            <a:off x="457200" y="1371600"/>
            <a:ext cx="8229600" cy="4754563"/>
          </a:xfrm>
        </p:spPr>
        <p:txBody>
          <a:bodyPr>
            <a:normAutofit fontScale="92500"/>
          </a:bodyPr>
          <a:lstStyle/>
          <a:p>
            <a:pPr>
              <a:buNone/>
            </a:pPr>
            <a:r>
              <a:rPr lang="en-US" sz="2000" dirty="0">
                <a:latin typeface="Times New Roman" pitchFamily="18" charset="0"/>
                <a:cs typeface="Times New Roman" pitchFamily="18" charset="0"/>
              </a:rPr>
              <a:t> Brain tumors usually present with one of three syndromes:</a:t>
            </a:r>
          </a:p>
          <a:p>
            <a:pPr>
              <a:buNone/>
            </a:pPr>
            <a:endParaRPr lang="en-US" sz="2000" dirty="0">
              <a:latin typeface="Times New Roman" pitchFamily="18" charset="0"/>
              <a:cs typeface="Times New Roman" pitchFamily="18" charset="0"/>
            </a:endParaRPr>
          </a:p>
          <a:p>
            <a:pPr>
              <a:buNone/>
            </a:pPr>
            <a:r>
              <a:rPr lang="en-US" sz="2000" dirty="0">
                <a:solidFill>
                  <a:srgbClr val="C00000"/>
                </a:solidFill>
                <a:latin typeface="Times New Roman" pitchFamily="18" charset="0"/>
                <a:cs typeface="Times New Roman" pitchFamily="18" charset="0"/>
              </a:rPr>
              <a:t> (1) </a:t>
            </a:r>
            <a:r>
              <a:rPr lang="en-US" sz="2000" dirty="0">
                <a:latin typeface="Times New Roman" pitchFamily="18" charset="0"/>
                <a:cs typeface="Times New Roman" pitchFamily="18" charset="0"/>
              </a:rPr>
              <a:t>Subacute progression of a focal neurologic deficit; result from compression of neurons and white matter tracts by expanding tumor and surrounding edema.</a:t>
            </a:r>
          </a:p>
          <a:p>
            <a:pPr>
              <a:buNone/>
            </a:pPr>
            <a:r>
              <a:rPr lang="en-US" sz="2000" dirty="0">
                <a:solidFill>
                  <a:srgbClr val="C00000"/>
                </a:solidFill>
                <a:latin typeface="Times New Roman" pitchFamily="18" charset="0"/>
                <a:cs typeface="Times New Roman" pitchFamily="18" charset="0"/>
              </a:rPr>
              <a:t> (2) </a:t>
            </a:r>
            <a:r>
              <a:rPr lang="en-US" sz="2000" dirty="0">
                <a:latin typeface="Times New Roman" pitchFamily="18" charset="0"/>
                <a:cs typeface="Times New Roman" pitchFamily="18" charset="0"/>
              </a:rPr>
              <a:t>Seizure; may result from disruption of cortical circuits by a tumors that invade or compress the cerebral cortex(</a:t>
            </a:r>
            <a:r>
              <a:rPr lang="en-US" sz="2000" dirty="0" err="1">
                <a:latin typeface="Times New Roman" pitchFamily="18" charset="0"/>
                <a:cs typeface="Times New Roman" pitchFamily="18" charset="0"/>
              </a:rPr>
              <a:t>e.g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meningiomas</a:t>
            </a:r>
            <a:r>
              <a:rPr lang="en-US" sz="2000" dirty="0">
                <a:latin typeface="Times New Roman" pitchFamily="18" charset="0"/>
                <a:cs typeface="Times New Roman" pitchFamily="18" charset="0"/>
              </a:rPr>
              <a:t>)  </a:t>
            </a:r>
          </a:p>
          <a:p>
            <a:pPr>
              <a:buNone/>
            </a:pPr>
            <a:r>
              <a:rPr lang="en-US" sz="2000" dirty="0">
                <a:solidFill>
                  <a:srgbClr val="C00000"/>
                </a:solidFill>
                <a:latin typeface="Times New Roman" pitchFamily="18" charset="0"/>
                <a:cs typeface="Times New Roman" pitchFamily="18" charset="0"/>
              </a:rPr>
              <a:t> (3) </a:t>
            </a:r>
            <a:r>
              <a:rPr lang="en-US" sz="2000" dirty="0">
                <a:latin typeface="Times New Roman" pitchFamily="18" charset="0"/>
                <a:cs typeface="Times New Roman" pitchFamily="18" charset="0"/>
              </a:rPr>
              <a:t>Raised intracranial pressure</a:t>
            </a: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Other presentations may include:</a:t>
            </a:r>
          </a:p>
          <a:p>
            <a:pPr>
              <a:buNone/>
            </a:pPr>
            <a:endParaRPr lang="en-US" sz="2000" dirty="0">
              <a:latin typeface="Times New Roman" pitchFamily="18" charset="0"/>
              <a:cs typeface="Times New Roman" pitchFamily="18" charset="0"/>
            </a:endParaRPr>
          </a:p>
          <a:p>
            <a:pPr>
              <a:buFont typeface="Wingdings" pitchFamily="2" charset="2"/>
              <a:buChar char="q"/>
            </a:pPr>
            <a:r>
              <a:rPr lang="en-US" sz="2000" dirty="0">
                <a:latin typeface="Times New Roman" pitchFamily="18" charset="0"/>
                <a:cs typeface="Times New Roman" pitchFamily="18" charset="0"/>
              </a:rPr>
              <a:t>Sudden stroke like onset of focal neurological deficit which may result from hemorrhage inside the tumor .</a:t>
            </a:r>
          </a:p>
          <a:p>
            <a:pPr>
              <a:buFont typeface="Wingdings" pitchFamily="2" charset="2"/>
              <a:buChar char="q"/>
            </a:pPr>
            <a:r>
              <a:rPr lang="en-US" sz="2000" dirty="0">
                <a:latin typeface="Times New Roman" pitchFamily="18" charset="0"/>
                <a:cs typeface="Times New Roman" pitchFamily="18" charset="0"/>
              </a:rPr>
              <a:t>Systemic symptoms such as fever, malaise, weight loss or anorexia which usually suggest a metastatic rather than a primary brain tumor.</a:t>
            </a:r>
          </a:p>
        </p:txBody>
      </p:sp>
    </p:spTree>
  </p:cSld>
  <p:clrMapOvr>
    <a:masterClrMapping/>
  </p:clrMapOvr>
  <p:transition>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Autofit/>
          </a:bodyPr>
          <a:lstStyle/>
          <a:p>
            <a:r>
              <a:rPr lang="en-US" dirty="0">
                <a:solidFill>
                  <a:schemeClr val="tx2"/>
                </a:solidFill>
                <a:latin typeface="Angsana New" pitchFamily="18" charset="-34"/>
                <a:cs typeface="Angsana New" pitchFamily="18" charset="-34"/>
              </a:rPr>
              <a:t>Clinical Features Of Raised Intracranial Pressure </a:t>
            </a:r>
            <a:br>
              <a:rPr lang="en-US" dirty="0">
                <a:solidFill>
                  <a:schemeClr val="tx2"/>
                </a:solidFill>
                <a:latin typeface="Angsana New" pitchFamily="18" charset="-34"/>
                <a:cs typeface="Angsana New" pitchFamily="18" charset="-34"/>
              </a:rPr>
            </a:br>
            <a:endParaRPr lang="en-US" dirty="0">
              <a:solidFill>
                <a:schemeClr val="tx2"/>
              </a:solidFill>
              <a:latin typeface="Angsana New" pitchFamily="18" charset="-34"/>
              <a:cs typeface="Angsana New" pitchFamily="18" charset="-34"/>
            </a:endParaRPr>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buNone/>
            </a:pPr>
            <a:endParaRPr lang="en-US" sz="2000" dirty="0">
              <a:latin typeface="Times New Roman" pitchFamily="18" charset="0"/>
              <a:cs typeface="Times New Roman" pitchFamily="18" charset="0"/>
            </a:endParaRPr>
          </a:p>
          <a:p>
            <a:pPr marL="457200" indent="-457200">
              <a:buNone/>
            </a:pPr>
            <a:r>
              <a:rPr lang="en-US" sz="2000" dirty="0">
                <a:solidFill>
                  <a:srgbClr val="C00000"/>
                </a:solidFill>
                <a:latin typeface="Times New Roman" pitchFamily="18" charset="0"/>
                <a:cs typeface="Times New Roman" pitchFamily="18" charset="0"/>
              </a:rPr>
              <a:t>1)</a:t>
            </a:r>
            <a:r>
              <a:rPr lang="en-US" sz="2000" dirty="0">
                <a:latin typeface="Times New Roman" pitchFamily="18" charset="0"/>
                <a:cs typeface="Times New Roman" pitchFamily="18" charset="0"/>
              </a:rPr>
              <a:t> Headache                                      </a:t>
            </a:r>
            <a:r>
              <a:rPr lang="en-US" sz="2000" dirty="0">
                <a:solidFill>
                  <a:srgbClr val="C00000"/>
                </a:solidFill>
                <a:latin typeface="Times New Roman" pitchFamily="18" charset="0"/>
                <a:cs typeface="Times New Roman" pitchFamily="18" charset="0"/>
              </a:rPr>
              <a:t> 4) </a:t>
            </a:r>
            <a:r>
              <a:rPr lang="en-US" sz="2000" dirty="0">
                <a:latin typeface="Times New Roman" pitchFamily="18" charset="0"/>
                <a:cs typeface="Times New Roman" pitchFamily="18" charset="0"/>
              </a:rPr>
              <a:t>Papilledema </a:t>
            </a:r>
          </a:p>
          <a:p>
            <a:pPr marL="457200" indent="-457200">
              <a:buNone/>
            </a:pPr>
            <a:r>
              <a:rPr lang="en-US" sz="2000" dirty="0">
                <a:solidFill>
                  <a:srgbClr val="C00000"/>
                </a:solidFill>
                <a:latin typeface="Times New Roman" pitchFamily="18" charset="0"/>
                <a:cs typeface="Times New Roman" pitchFamily="18" charset="0"/>
              </a:rPr>
              <a:t>2) </a:t>
            </a:r>
            <a:r>
              <a:rPr lang="en-US" sz="2000" dirty="0">
                <a:latin typeface="Times New Roman" pitchFamily="18" charset="0"/>
                <a:cs typeface="Times New Roman" pitchFamily="18" charset="0"/>
              </a:rPr>
              <a:t>Nausea and  Vomiting                   </a:t>
            </a:r>
            <a:r>
              <a:rPr lang="en-US" sz="2000" dirty="0">
                <a:solidFill>
                  <a:srgbClr val="C00000"/>
                </a:solidFill>
                <a:latin typeface="Times New Roman" pitchFamily="18" charset="0"/>
                <a:cs typeface="Times New Roman" pitchFamily="18" charset="0"/>
              </a:rPr>
              <a:t> 5) </a:t>
            </a:r>
            <a:r>
              <a:rPr lang="en-US" sz="2000" dirty="0">
                <a:latin typeface="Times New Roman" pitchFamily="18" charset="0"/>
                <a:cs typeface="Times New Roman" pitchFamily="18" charset="0"/>
              </a:rPr>
              <a:t>False localizing signs          </a:t>
            </a:r>
          </a:p>
          <a:p>
            <a:pPr marL="457200" indent="-457200">
              <a:buNone/>
            </a:pPr>
            <a:r>
              <a:rPr lang="en-US" sz="2000" dirty="0">
                <a:solidFill>
                  <a:srgbClr val="C00000"/>
                </a:solidFill>
                <a:latin typeface="Times New Roman" pitchFamily="18" charset="0"/>
                <a:cs typeface="Times New Roman" pitchFamily="18" charset="0"/>
              </a:rPr>
              <a:t>3) </a:t>
            </a:r>
            <a:r>
              <a:rPr lang="en-US" sz="2000" dirty="0">
                <a:latin typeface="Times New Roman" pitchFamily="18" charset="0"/>
                <a:cs typeface="Times New Roman" pitchFamily="18" charset="0"/>
              </a:rPr>
              <a:t>Depression of conscious level       </a:t>
            </a:r>
            <a:r>
              <a:rPr lang="en-US" sz="2000" dirty="0">
                <a:solidFill>
                  <a:srgbClr val="C00000"/>
                </a:solidFill>
                <a:latin typeface="Times New Roman" pitchFamily="18" charset="0"/>
                <a:cs typeface="Times New Roman" pitchFamily="18" charset="0"/>
              </a:rPr>
              <a:t>6) </a:t>
            </a:r>
            <a:r>
              <a:rPr lang="en-US" sz="2000" dirty="0">
                <a:latin typeface="Times New Roman" pitchFamily="18" charset="0"/>
                <a:cs typeface="Times New Roman" pitchFamily="18" charset="0"/>
              </a:rPr>
              <a:t>Signs of tentorial </a:t>
            </a:r>
            <a:r>
              <a:rPr lang="en-US" sz="2000" dirty="0" err="1">
                <a:latin typeface="Times New Roman" pitchFamily="18" charset="0"/>
                <a:cs typeface="Times New Roman" pitchFamily="18" charset="0"/>
              </a:rPr>
              <a:t>herniation</a:t>
            </a:r>
            <a:r>
              <a:rPr lang="en-US" sz="2000" dirty="0">
                <a:latin typeface="Times New Roman" pitchFamily="18" charset="0"/>
                <a:cs typeface="Times New Roman" pitchFamily="18" charset="0"/>
              </a:rPr>
              <a:t> and coning.</a:t>
            </a:r>
          </a:p>
          <a:p>
            <a:pPr marL="457200" indent="-457200">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The headaches of raised intracranial pressure is characterized by :</a:t>
            </a:r>
          </a:p>
          <a:p>
            <a:pPr>
              <a:buNone/>
            </a:pPr>
            <a:endParaRPr lang="en-US" sz="2000" dirty="0">
              <a:latin typeface="Times New Roman" pitchFamily="18" charset="0"/>
              <a:cs typeface="Times New Roman" pitchFamily="18" charset="0"/>
            </a:endParaRPr>
          </a:p>
          <a:p>
            <a:pPr>
              <a:buFont typeface="Wingdings" pitchFamily="2" charset="2"/>
              <a:buChar char="q"/>
            </a:pPr>
            <a:r>
              <a:rPr lang="en-US" sz="2000" dirty="0">
                <a:latin typeface="Times New Roman" pitchFamily="18" charset="0"/>
                <a:cs typeface="Times New Roman" pitchFamily="18" charset="0"/>
              </a:rPr>
              <a:t>Not extremely severe, and usually generalized throughout the head.</a:t>
            </a:r>
          </a:p>
          <a:p>
            <a:pPr>
              <a:buFont typeface="Wingdings" pitchFamily="2" charset="2"/>
              <a:buChar char="q"/>
            </a:pPr>
            <a:r>
              <a:rPr lang="en-US" sz="2000" dirty="0">
                <a:latin typeface="Times New Roman" pitchFamily="18" charset="0"/>
                <a:cs typeface="Times New Roman" pitchFamily="18" charset="0"/>
              </a:rPr>
              <a:t>Worse with recumbancy.</a:t>
            </a:r>
          </a:p>
          <a:p>
            <a:pPr>
              <a:buFont typeface="Wingdings" pitchFamily="2" charset="2"/>
              <a:buChar char="q"/>
            </a:pPr>
            <a:r>
              <a:rPr lang="en-US" sz="2000" dirty="0">
                <a:latin typeface="Times New Roman" pitchFamily="18" charset="0"/>
                <a:cs typeface="Times New Roman" pitchFamily="18" charset="0"/>
              </a:rPr>
              <a:t>Worse by coughing, straining and bending.</a:t>
            </a:r>
          </a:p>
          <a:p>
            <a:pPr>
              <a:buFont typeface="Wingdings" pitchFamily="2" charset="2"/>
              <a:buChar char="q"/>
            </a:pPr>
            <a:r>
              <a:rPr lang="en-US" sz="2000" dirty="0">
                <a:latin typeface="Times New Roman" pitchFamily="18" charset="0"/>
                <a:cs typeface="Times New Roman" pitchFamily="18" charset="0"/>
              </a:rPr>
              <a:t>Intermittent, typically develop rapidly over minutes, persist for 20-30 minutes and subside quickly.</a:t>
            </a:r>
          </a:p>
          <a:p>
            <a:pPr>
              <a:buFont typeface="Wingdings" pitchFamily="2" charset="2"/>
              <a:buChar char="q"/>
            </a:pPr>
            <a:r>
              <a:rPr lang="en-US" sz="2000" dirty="0">
                <a:latin typeface="Times New Roman" pitchFamily="18" charset="0"/>
                <a:cs typeface="Times New Roman" pitchFamily="18" charset="0"/>
              </a:rPr>
              <a:t>They tend to be worse in the mornings, sometimes wake the patient earlier than his normal waking time.</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b="1" i="1" dirty="0">
                <a:solidFill>
                  <a:srgbClr val="C00000"/>
                </a:solidFill>
                <a:cs typeface="Times New Roman" pitchFamily="18" charset="0"/>
              </a:rPr>
              <a:t>Astrocytomas :</a:t>
            </a:r>
            <a:r>
              <a:rPr lang="en-US" sz="3200" b="1" i="1" dirty="0"/>
              <a:t> </a:t>
            </a:r>
            <a:r>
              <a:rPr lang="en-US" sz="2000" dirty="0"/>
              <a:t>are the most common primary intracranial </a:t>
            </a:r>
            <a:r>
              <a:rPr lang="en-US" sz="2000" dirty="0" err="1"/>
              <a:t>neoplasms</a:t>
            </a:r>
            <a:r>
              <a:rPr lang="en-US" sz="2000" dirty="0"/>
              <a:t>.</a:t>
            </a:r>
            <a:r>
              <a:rPr lang="en-US" sz="2000" dirty="0">
                <a:solidFill>
                  <a:srgbClr val="C00000"/>
                </a:solidFill>
                <a:latin typeface="Times New Roman" pitchFamily="18" charset="0"/>
                <a:cs typeface="Times New Roman" pitchFamily="18" charset="0"/>
              </a:rPr>
              <a:t> </a:t>
            </a:r>
          </a:p>
        </p:txBody>
      </p:sp>
      <p:graphicFrame>
        <p:nvGraphicFramePr>
          <p:cNvPr id="4" name="Content Placeholder 3"/>
          <p:cNvGraphicFramePr>
            <a:graphicFrameLocks noGrp="1"/>
          </p:cNvGraphicFramePr>
          <p:nvPr>
            <p:ph idx="1"/>
          </p:nvPr>
        </p:nvGraphicFramePr>
        <p:xfrm>
          <a:off x="457200" y="1447800"/>
          <a:ext cx="8229600" cy="4754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14400">
                <a:tc>
                  <a:txBody>
                    <a:bodyPr/>
                    <a:lstStyle/>
                    <a:p>
                      <a:r>
                        <a:rPr lang="en-US" dirty="0"/>
                        <a:t>Low grade</a:t>
                      </a:r>
                    </a:p>
                    <a:p>
                      <a:r>
                        <a:rPr lang="en-US" dirty="0"/>
                        <a:t> (grade I and grade II )</a:t>
                      </a:r>
                    </a:p>
                  </a:txBody>
                  <a:tcPr/>
                </a:tc>
                <a:tc>
                  <a:txBody>
                    <a:bodyPr/>
                    <a:lstStyle/>
                    <a:p>
                      <a:r>
                        <a:rPr lang="en-US" dirty="0"/>
                        <a:t>High grade</a:t>
                      </a:r>
                    </a:p>
                    <a:p>
                      <a:r>
                        <a:rPr lang="en-US" dirty="0"/>
                        <a:t> grade III and grade IV</a:t>
                      </a:r>
                      <a:r>
                        <a:rPr lang="en-US" baseline="0" dirty="0"/>
                        <a:t> (GBM)</a:t>
                      </a:r>
                      <a:endParaRPr lang="en-US" dirty="0"/>
                    </a:p>
                  </a:txBody>
                  <a:tcPr/>
                </a:tc>
                <a:extLst>
                  <a:ext uri="{0D108BD9-81ED-4DB2-BD59-A6C34878D82A}">
                    <a16:rowId xmlns:a16="http://schemas.microsoft.com/office/drawing/2014/main" val="10000"/>
                  </a:ext>
                </a:extLst>
              </a:tr>
              <a:tr h="762000">
                <a:tc>
                  <a:txBody>
                    <a:bodyPr/>
                    <a:lstStyle/>
                    <a:p>
                      <a:r>
                        <a:rPr lang="en-US" dirty="0"/>
                        <a:t>Typically</a:t>
                      </a:r>
                      <a:r>
                        <a:rPr lang="en-US" baseline="0" dirty="0"/>
                        <a:t> benign</a:t>
                      </a:r>
                      <a:endParaRPr lang="en-US" dirty="0"/>
                    </a:p>
                  </a:txBody>
                  <a:tcPr/>
                </a:tc>
                <a:tc>
                  <a:txBody>
                    <a:bodyPr/>
                    <a:lstStyle/>
                    <a:p>
                      <a:r>
                        <a:rPr lang="en-US" dirty="0"/>
                        <a:t>Highly malignant</a:t>
                      </a:r>
                    </a:p>
                  </a:txBody>
                  <a:tcPr/>
                </a:tc>
                <a:extLst>
                  <a:ext uri="{0D108BD9-81ED-4DB2-BD59-A6C34878D82A}">
                    <a16:rowId xmlns:a16="http://schemas.microsoft.com/office/drawing/2014/main" val="10001"/>
                  </a:ext>
                </a:extLst>
              </a:tr>
              <a:tr h="762000">
                <a:tc>
                  <a:txBody>
                    <a:bodyPr/>
                    <a:lstStyle/>
                    <a:p>
                      <a:r>
                        <a:rPr lang="en-US" dirty="0"/>
                        <a:t>Occur commonly in childhood</a:t>
                      </a:r>
                    </a:p>
                  </a:txBody>
                  <a:tcPr/>
                </a:tc>
                <a:tc>
                  <a:txBody>
                    <a:bodyPr/>
                    <a:lstStyle/>
                    <a:p>
                      <a:r>
                        <a:rPr lang="en-US" dirty="0"/>
                        <a:t>Occur in adult</a:t>
                      </a:r>
                    </a:p>
                  </a:txBody>
                  <a:tcPr/>
                </a:tc>
                <a:extLst>
                  <a:ext uri="{0D108BD9-81ED-4DB2-BD59-A6C34878D82A}">
                    <a16:rowId xmlns:a16="http://schemas.microsoft.com/office/drawing/2014/main" val="10002"/>
                  </a:ext>
                </a:extLst>
              </a:tr>
              <a:tr h="762000">
                <a:tc>
                  <a:txBody>
                    <a:bodyPr/>
                    <a:lstStyle/>
                    <a:p>
                      <a:r>
                        <a:rPr lang="en-US" dirty="0"/>
                        <a:t>Usually in the cerebellum </a:t>
                      </a:r>
                    </a:p>
                  </a:txBody>
                  <a:tcPr/>
                </a:tc>
                <a:tc>
                  <a:txBody>
                    <a:bodyPr/>
                    <a:lstStyle/>
                    <a:p>
                      <a:r>
                        <a:rPr lang="en-US" dirty="0"/>
                        <a:t>Often supratentorial</a:t>
                      </a:r>
                    </a:p>
                  </a:txBody>
                  <a:tcPr/>
                </a:tc>
                <a:extLst>
                  <a:ext uri="{0D108BD9-81ED-4DB2-BD59-A6C34878D82A}">
                    <a16:rowId xmlns:a16="http://schemas.microsoft.com/office/drawing/2014/main" val="10003"/>
                  </a:ext>
                </a:extLst>
              </a:tr>
              <a:tr h="914400">
                <a:tc>
                  <a:txBody>
                    <a:bodyPr/>
                    <a:lstStyle/>
                    <a:p>
                      <a:r>
                        <a:rPr lang="en-US" dirty="0"/>
                        <a:t>Well demarcated </a:t>
                      </a:r>
                    </a:p>
                  </a:txBody>
                  <a:tcPr/>
                </a:tc>
                <a:tc>
                  <a:txBody>
                    <a:bodyPr/>
                    <a:lstStyle/>
                    <a:p>
                      <a:r>
                        <a:rPr lang="en-US" dirty="0"/>
                        <a:t>No clear margin between the tumor and normal brain tissue</a:t>
                      </a:r>
                    </a:p>
                  </a:txBody>
                  <a:tcPr/>
                </a:tc>
                <a:extLst>
                  <a:ext uri="{0D108BD9-81ED-4DB2-BD59-A6C34878D82A}">
                    <a16:rowId xmlns:a16="http://schemas.microsoft.com/office/drawing/2014/main" val="10004"/>
                  </a:ext>
                </a:extLst>
              </a:tr>
              <a:tr h="533400">
                <a:tc>
                  <a:txBody>
                    <a:bodyPr/>
                    <a:lstStyle/>
                    <a:p>
                      <a:r>
                        <a:rPr lang="en-US" dirty="0"/>
                        <a:t>Excellent prognosis after surgical excision</a:t>
                      </a:r>
                    </a:p>
                  </a:txBody>
                  <a:tcPr/>
                </a:tc>
                <a:tc>
                  <a:txBody>
                    <a:bodyPr/>
                    <a:lstStyle/>
                    <a:p>
                      <a:r>
                        <a:rPr lang="en-US" dirty="0"/>
                        <a:t>Poor prognosis</a:t>
                      </a:r>
                    </a:p>
                  </a:txBody>
                  <a:tcPr/>
                </a:tc>
                <a:extLst>
                  <a:ext uri="{0D108BD9-81ED-4DB2-BD59-A6C34878D82A}">
                    <a16:rowId xmlns:a16="http://schemas.microsoft.com/office/drawing/2014/main" val="10005"/>
                  </a:ext>
                </a:extLst>
              </a:tr>
            </a:tbl>
          </a:graphicData>
        </a:graphic>
      </p:graphicFrame>
    </p:spTree>
  </p:cSld>
  <p:clrMapOvr>
    <a:masterClrMapping/>
  </p:clrMapOvr>
  <p:transition>
    <p:whee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algn="l"/>
            <a:endParaRPr lang="en-US"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rmAutofit lnSpcReduction="10000"/>
          </a:bodyPr>
          <a:lstStyle/>
          <a:p>
            <a:pPr>
              <a:buNone/>
            </a:pPr>
            <a:r>
              <a:rPr lang="en-US" b="1" i="1" dirty="0">
                <a:solidFill>
                  <a:srgbClr val="C00000"/>
                </a:solidFill>
                <a:latin typeface="+mj-lt"/>
                <a:cs typeface="Times New Roman" pitchFamily="18" charset="0"/>
              </a:rPr>
              <a:t>Oligodendrogliomas :</a:t>
            </a:r>
          </a:p>
          <a:p>
            <a:pPr>
              <a:buNone/>
            </a:pPr>
            <a:r>
              <a:rPr lang="en-US" sz="2000" dirty="0">
                <a:latin typeface="Times New Roman" pitchFamily="18" charset="0"/>
                <a:cs typeface="Times New Roman" pitchFamily="18" charset="0"/>
              </a:rPr>
              <a:t>Commonly occur in adult ,have a more benign coarse than astrocytomas .occur chiefly in a supratentorial locations and in 30% contains areas of calcifications.</a:t>
            </a:r>
          </a:p>
          <a:p>
            <a:pPr algn="just">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r>
              <a:rPr lang="en-US" b="1" i="1" dirty="0">
                <a:solidFill>
                  <a:srgbClr val="C00000"/>
                </a:solidFill>
                <a:latin typeface="+mj-lt"/>
                <a:cs typeface="Times New Roman" pitchFamily="18" charset="0"/>
              </a:rPr>
              <a:t>Ependymomas :</a:t>
            </a:r>
          </a:p>
          <a:p>
            <a:pPr>
              <a:buNone/>
            </a:pPr>
            <a:r>
              <a:rPr lang="en-US" sz="2000" dirty="0">
                <a:latin typeface="Times New Roman" pitchFamily="18" charset="0"/>
                <a:cs typeface="Times New Roman" pitchFamily="18" charset="0"/>
              </a:rPr>
              <a:t>In adult it commonly affect the lower spinal cord, but could be occur in higher levels or intracranialy.It relatively well demarcated from adjacent brain tissue, and has a good prognosis following total resection.</a:t>
            </a:r>
          </a:p>
          <a:p>
            <a:pPr>
              <a:buNone/>
            </a:pPr>
            <a:endParaRPr lang="en-US" sz="2400" dirty="0">
              <a:solidFill>
                <a:srgbClr val="C00000"/>
              </a:solidFill>
              <a:latin typeface="Times New Roman" pitchFamily="18" charset="0"/>
              <a:cs typeface="Times New Roman" pitchFamily="18" charset="0"/>
            </a:endParaRPr>
          </a:p>
          <a:p>
            <a:pPr>
              <a:buNone/>
            </a:pPr>
            <a:r>
              <a:rPr lang="en-US" b="1" i="1" dirty="0">
                <a:solidFill>
                  <a:srgbClr val="C00000"/>
                </a:solidFill>
                <a:latin typeface="+mj-lt"/>
                <a:cs typeface="Times New Roman" pitchFamily="18" charset="0"/>
              </a:rPr>
              <a:t>Medulloblastomas:</a:t>
            </a:r>
          </a:p>
          <a:p>
            <a:pPr>
              <a:buNone/>
            </a:pPr>
            <a:r>
              <a:rPr lang="en-US" sz="2000" dirty="0">
                <a:latin typeface="Times New Roman" pitchFamily="18" charset="0"/>
                <a:cs typeface="Times New Roman" pitchFamily="18" charset="0"/>
              </a:rPr>
              <a:t>Highly malignant tumor occur in the posterior fossa , along with astrocytomas are  the most frequent malignant brain tumor occur in children .</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transition>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2000" dirty="0">
              <a:latin typeface="Times New Roman" pitchFamily="18" charset="0"/>
              <a:cs typeface="Times New Roman" pitchFamily="18" charset="0"/>
            </a:endParaRPr>
          </a:p>
          <a:p>
            <a:pPr>
              <a:buNone/>
            </a:pPr>
            <a:r>
              <a:rPr lang="en-US" sz="3600" b="1" i="1" dirty="0">
                <a:solidFill>
                  <a:srgbClr val="C00000"/>
                </a:solidFill>
                <a:latin typeface="+mj-lt"/>
                <a:cs typeface="Times New Roman" pitchFamily="18" charset="0"/>
              </a:rPr>
              <a:t>Meningiomas:</a:t>
            </a:r>
          </a:p>
          <a:p>
            <a:pPr>
              <a:buNone/>
            </a:pPr>
            <a:r>
              <a:rPr lang="en-US" sz="2000" dirty="0">
                <a:latin typeface="Times New Roman" pitchFamily="18" charset="0"/>
                <a:cs typeface="Times New Roman" pitchFamily="18" charset="0"/>
              </a:rPr>
              <a:t>These tumors are usually benign and attached to the dura. Most often occur along the sagittal sinus, over the cerebral convexities and in the cerebellar-pontine angle. They are more frequent in women than men, with a peak incidence in middle age. these tumors grow  slowly and rarely become symptomatic. Total surgical resection is curative</a:t>
            </a:r>
          </a:p>
        </p:txBody>
      </p:sp>
    </p:spTree>
  </p:cSld>
  <p:clrMapOvr>
    <a:masterClrMapping/>
  </p:clrMapOvr>
  <p:transition>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791200"/>
          </a:xfrm>
        </p:spPr>
        <p:txBody>
          <a:bodyPr>
            <a:normAutofit/>
          </a:bodyPr>
          <a:lstStyle/>
          <a:p>
            <a:pPr>
              <a:buNone/>
            </a:pPr>
            <a:r>
              <a:rPr lang="en-US" sz="3600" b="1" i="1" dirty="0">
                <a:solidFill>
                  <a:srgbClr val="C00000"/>
                </a:solidFill>
                <a:latin typeface="+mj-lt"/>
                <a:cs typeface="Times New Roman" pitchFamily="18" charset="0"/>
              </a:rPr>
              <a:t>Schwannomas</a:t>
            </a:r>
          </a:p>
          <a:p>
            <a:pPr>
              <a:buNone/>
            </a:pPr>
            <a:endParaRPr lang="en-US" sz="3100" dirty="0">
              <a:solidFill>
                <a:srgbClr val="C00000"/>
              </a:solidFill>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This tumor is usually benign and  arise from Schwann cells of nerve roots, most frequently in the eighth cranial nerve </a:t>
            </a:r>
            <a:r>
              <a:rPr lang="en-US" sz="2000" b="1" dirty="0">
                <a:solidFill>
                  <a:srgbClr val="FF0000"/>
                </a:solidFill>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vestibular </a:t>
            </a:r>
            <a:r>
              <a:rPr lang="en-US" sz="2000" b="1" i="1" dirty="0" err="1">
                <a:solidFill>
                  <a:srgbClr val="FF0000"/>
                </a:solidFill>
                <a:latin typeface="Times New Roman" pitchFamily="18" charset="0"/>
                <a:cs typeface="Times New Roman" pitchFamily="18" charset="0"/>
              </a:rPr>
              <a:t>schwannoma</a:t>
            </a:r>
            <a:r>
              <a:rPr lang="en-US" sz="2000" b="1" dirty="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formerly termed </a:t>
            </a:r>
            <a:r>
              <a:rPr lang="en-US" sz="2000" b="1" i="1" dirty="0">
                <a:solidFill>
                  <a:srgbClr val="FF0000"/>
                </a:solidFill>
                <a:latin typeface="Times New Roman" pitchFamily="18" charset="0"/>
                <a:cs typeface="Times New Roman" pitchFamily="18" charset="0"/>
              </a:rPr>
              <a:t>acoustic </a:t>
            </a:r>
            <a:r>
              <a:rPr lang="en-US" sz="2000" b="1" i="1" dirty="0" err="1">
                <a:solidFill>
                  <a:srgbClr val="FF0000"/>
                </a:solidFill>
                <a:latin typeface="Times New Roman" pitchFamily="18" charset="0"/>
                <a:cs typeface="Times New Roman" pitchFamily="18" charset="0"/>
              </a:rPr>
              <a:t>neuroma</a:t>
            </a:r>
            <a:r>
              <a:rPr lang="en-US" sz="2000" b="1"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.The fifth cranial nerve is the second most frequent site. Patients with vestibular </a:t>
            </a:r>
            <a:r>
              <a:rPr lang="en-US" sz="2000" dirty="0" err="1">
                <a:latin typeface="Times New Roman" pitchFamily="18" charset="0"/>
                <a:cs typeface="Times New Roman" pitchFamily="18" charset="0"/>
              </a:rPr>
              <a:t>schwannomas</a:t>
            </a:r>
            <a:r>
              <a:rPr lang="en-US" sz="2000" dirty="0">
                <a:latin typeface="Times New Roman" pitchFamily="18" charset="0"/>
                <a:cs typeface="Times New Roman" pitchFamily="18" charset="0"/>
              </a:rPr>
              <a:t> characteristically present with progressive unilateral hearing loss. As the tumor grows, it can compress the cerebellum, </a:t>
            </a:r>
            <a:r>
              <a:rPr lang="en-US" sz="2000" dirty="0" err="1">
                <a:latin typeface="Times New Roman" pitchFamily="18" charset="0"/>
                <a:cs typeface="Times New Roman" pitchFamily="18" charset="0"/>
              </a:rPr>
              <a:t>pons</a:t>
            </a:r>
            <a:r>
              <a:rPr lang="en-US" sz="2000" dirty="0">
                <a:latin typeface="Times New Roman" pitchFamily="18" charset="0"/>
                <a:cs typeface="Times New Roman" pitchFamily="18" charset="0"/>
              </a:rPr>
              <a:t>, or facial nerve.</a:t>
            </a:r>
          </a:p>
          <a:p>
            <a:pPr>
              <a:buNone/>
            </a:pPr>
            <a:endParaRPr lang="en-US" sz="2000" dirty="0">
              <a:latin typeface="Times New Roman" pitchFamily="18" charset="0"/>
              <a:cs typeface="Times New Roman" pitchFamily="18" charset="0"/>
            </a:endParaRPr>
          </a:p>
          <a:p>
            <a:pPr>
              <a:buNone/>
            </a:pPr>
            <a:r>
              <a:rPr lang="en-US" sz="2000" dirty="0"/>
              <a:t> </a:t>
            </a:r>
            <a:r>
              <a:rPr lang="en-US" sz="2000" dirty="0">
                <a:latin typeface="Times New Roman" pitchFamily="18" charset="0"/>
                <a:cs typeface="Times New Roman" pitchFamily="18" charset="0"/>
              </a:rPr>
              <a:t>Whenever possible, </a:t>
            </a:r>
            <a:r>
              <a:rPr lang="en-US" sz="2000" dirty="0" err="1">
                <a:latin typeface="Times New Roman" pitchFamily="18" charset="0"/>
                <a:cs typeface="Times New Roman" pitchFamily="18" charset="0"/>
              </a:rPr>
              <a:t>schwannomas</a:t>
            </a:r>
            <a:r>
              <a:rPr lang="en-US" sz="2000" dirty="0">
                <a:latin typeface="Times New Roman" pitchFamily="18" charset="0"/>
                <a:cs typeface="Times New Roman" pitchFamily="18" charset="0"/>
              </a:rPr>
              <a:t> should be surgically excised. When the tumors are small, it is usually possible to preserve hearing in the involved ear. In the case of large tumors, the patient is usually deaf at presentation; nonetheless, surgery is indicated to prevent further compression of posterior fossa structures.</a:t>
            </a:r>
          </a:p>
          <a:p>
            <a:pPr>
              <a:buNone/>
            </a:pPr>
            <a:endParaRPr lang="en-US" sz="2000" dirty="0">
              <a:latin typeface="Times New Roman" pitchFamily="18" charset="0"/>
              <a:cs typeface="Times New Roman" pitchFamily="18" charset="0"/>
            </a:endParaRPr>
          </a:p>
        </p:txBody>
      </p:sp>
    </p:spTree>
  </p:cSld>
  <p:clrMapOvr>
    <a:masterClrMapping/>
  </p:clrMapOvr>
  <p:transition>
    <p:strips dir="l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799</TotalTime>
  <Words>1443</Words>
  <Application>Microsoft Office PowerPoint</Application>
  <PresentationFormat>On-screen Show (4:3)</PresentationFormat>
  <Paragraphs>166</Paragraphs>
  <Slides>22</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Angsana New</vt:lpstr>
      <vt:lpstr>Baskerville Old Face</vt:lpstr>
      <vt:lpstr>Calibri</vt:lpstr>
      <vt:lpstr>Franklin Gothic Book</vt:lpstr>
      <vt:lpstr>Franklin Gothic Medium</vt:lpstr>
      <vt:lpstr>Times New Roman</vt:lpstr>
      <vt:lpstr>Wingdings</vt:lpstr>
      <vt:lpstr>Wingdings 2</vt:lpstr>
      <vt:lpstr>Trek</vt:lpstr>
      <vt:lpstr>BRAIN TUMORS</vt:lpstr>
      <vt:lpstr>Classification of brain tumor</vt:lpstr>
      <vt:lpstr>Clinical Features Of Brain Tumor</vt:lpstr>
      <vt:lpstr>Clinical Features Of Raised Intracranial Pressure  </vt:lpstr>
      <vt:lpstr>PowerPoint Presentation</vt:lpstr>
      <vt:lpstr>Astrocytomas : are the most common primary intracranial neoplasms. </vt:lpstr>
      <vt:lpstr>PowerPoint Presentation</vt:lpstr>
      <vt:lpstr>PowerPoint Presentation</vt:lpstr>
      <vt:lpstr>PowerPoint Presentation</vt:lpstr>
      <vt:lpstr>Cerebral Metastases </vt:lpstr>
      <vt:lpstr>Investigations</vt:lpstr>
      <vt:lpstr>TREATMENT</vt:lpstr>
      <vt:lpstr>(2)Surgical Treatment</vt:lpstr>
      <vt:lpstr>PowerPoint Presentation</vt:lpstr>
      <vt:lpstr>PowerPoint Presentation</vt:lpstr>
      <vt:lpstr>Neurocutaneous Disorders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Wissam</dc:creator>
  <cp:lastModifiedBy>Taqwa</cp:lastModifiedBy>
  <cp:revision>81</cp:revision>
  <dcterms:created xsi:type="dcterms:W3CDTF">2012-01-22T18:11:20Z</dcterms:created>
  <dcterms:modified xsi:type="dcterms:W3CDTF">2022-10-31T08:22:39Z</dcterms:modified>
</cp:coreProperties>
</file>