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35"/>
  </p:notesMasterIdLst>
  <p:sldIdLst>
    <p:sldId id="256" r:id="rId2"/>
    <p:sldId id="271" r:id="rId3"/>
    <p:sldId id="257" r:id="rId4"/>
    <p:sldId id="275" r:id="rId5"/>
    <p:sldId id="283" r:id="rId6"/>
    <p:sldId id="258" r:id="rId7"/>
    <p:sldId id="272" r:id="rId8"/>
    <p:sldId id="259" r:id="rId9"/>
    <p:sldId id="260" r:id="rId10"/>
    <p:sldId id="277" r:id="rId11"/>
    <p:sldId id="278" r:id="rId12"/>
    <p:sldId id="261" r:id="rId13"/>
    <p:sldId id="262" r:id="rId14"/>
    <p:sldId id="279" r:id="rId15"/>
    <p:sldId id="263" r:id="rId16"/>
    <p:sldId id="274" r:id="rId17"/>
    <p:sldId id="273" r:id="rId18"/>
    <p:sldId id="265" r:id="rId19"/>
    <p:sldId id="266" r:id="rId20"/>
    <p:sldId id="280" r:id="rId21"/>
    <p:sldId id="267" r:id="rId22"/>
    <p:sldId id="276" r:id="rId23"/>
    <p:sldId id="268" r:id="rId24"/>
    <p:sldId id="269" r:id="rId25"/>
    <p:sldId id="270" r:id="rId26"/>
    <p:sldId id="281" r:id="rId27"/>
    <p:sldId id="284" r:id="rId28"/>
    <p:sldId id="285" r:id="rId29"/>
    <p:sldId id="289" r:id="rId30"/>
    <p:sldId id="290" r:id="rId31"/>
    <p:sldId id="287" r:id="rId32"/>
    <p:sldId id="288" r:id="rId33"/>
    <p:sldId id="282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7A56C-5CBB-4C7C-9693-754069892313}" type="datetimeFigureOut">
              <a:rPr lang="en-GB" smtClean="0"/>
              <a:pPr/>
              <a:t>31/10/2022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E56F0-9E18-41B7-93DA-644EACDB46E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E56F0-9E18-41B7-93DA-644EACDB46E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06/04/1444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06/04/1444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06/04/1444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Clinical slides</a:t>
            </a:r>
            <a:endParaRPr lang="en-GB" sz="88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Brain CT scan</a:t>
            </a:r>
            <a:endParaRPr lang="en-GB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r>
              <a:rPr lang="en-US" sz="4400" dirty="0">
                <a:solidFill>
                  <a:srgbClr val="C00000"/>
                </a:solidFill>
              </a:rPr>
              <a:t>What is the most common cause of spontaneous intracerebral Hg.?</a:t>
            </a:r>
          </a:p>
          <a:p>
            <a:pPr algn="ctr" rtl="0"/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r>
              <a:rPr lang="en-US" sz="4400" dirty="0">
                <a:solidFill>
                  <a:srgbClr val="C00000"/>
                </a:solidFill>
              </a:rPr>
              <a:t>Which is the commonest site of hypertensive Hg.?</a:t>
            </a:r>
            <a:endParaRPr lang="en-GB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Intracerebral hemorrhage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iraq\Desktop\basal ganglia h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484784"/>
            <a:ext cx="2376264" cy="2137938"/>
          </a:xfrm>
          <a:prstGeom prst="rect">
            <a:avLst/>
          </a:prstGeom>
          <a:noFill/>
        </p:spPr>
      </p:pic>
      <p:pic>
        <p:nvPicPr>
          <p:cNvPr id="3075" name="Picture 3" descr="C:\Users\iraq\Desktop\lobar h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2776"/>
            <a:ext cx="2171700" cy="2105025"/>
          </a:xfrm>
          <a:prstGeom prst="rect">
            <a:avLst/>
          </a:prstGeom>
          <a:noFill/>
        </p:spPr>
      </p:pic>
      <p:pic>
        <p:nvPicPr>
          <p:cNvPr id="3076" name="Picture 4" descr="C:\Users\iraq\Desktop\pontine h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484784"/>
            <a:ext cx="2232248" cy="2160240"/>
          </a:xfrm>
          <a:prstGeom prst="rect">
            <a:avLst/>
          </a:prstGeom>
          <a:noFill/>
        </p:spPr>
      </p:pic>
      <p:pic>
        <p:nvPicPr>
          <p:cNvPr id="3077" name="Picture 5" descr="C:\Users\iraq\Desktop\cerebellar h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05064"/>
            <a:ext cx="2160240" cy="2520280"/>
          </a:xfrm>
          <a:prstGeom prst="rect">
            <a:avLst/>
          </a:prstGeom>
          <a:noFill/>
        </p:spPr>
      </p:pic>
      <p:pic>
        <p:nvPicPr>
          <p:cNvPr id="3078" name="Picture 6" descr="C:\Users\iraq\Desktop\thalamic hg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005064"/>
            <a:ext cx="2376264" cy="2592288"/>
          </a:xfrm>
          <a:prstGeom prst="rect">
            <a:avLst/>
          </a:prstGeom>
          <a:noFill/>
        </p:spPr>
      </p:pic>
      <p:pic>
        <p:nvPicPr>
          <p:cNvPr id="3079" name="Picture 7" descr="C:\Users\iraq\Desktop\iv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077072"/>
            <a:ext cx="216024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283152" cy="100811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Subarachnoid Hemorrhage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(SAH)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GB" dirty="0"/>
              <a:t>SAH appears as a </a:t>
            </a:r>
            <a:r>
              <a:rPr lang="en-GB" dirty="0" err="1"/>
              <a:t>hyperdensity</a:t>
            </a:r>
            <a:r>
              <a:rPr lang="en-GB" dirty="0"/>
              <a:t>, that fills the normally dark, CSF-filled subarachnoid spaces around the brain. </a:t>
            </a:r>
          </a:p>
          <a:p>
            <a:pPr algn="l" rtl="0"/>
            <a:endParaRPr lang="en-GB" dirty="0"/>
          </a:p>
          <a:p>
            <a:pPr algn="l" rtl="0"/>
            <a:r>
              <a:rPr lang="en-GB" dirty="0"/>
              <a:t>The normally black subarachnoid cisterns and </a:t>
            </a:r>
            <a:r>
              <a:rPr lang="en-GB" dirty="0" err="1"/>
              <a:t>sulci</a:t>
            </a:r>
            <a:r>
              <a:rPr lang="en-GB" dirty="0"/>
              <a:t> may appear white in acute </a:t>
            </a:r>
            <a:r>
              <a:rPr lang="en-GB" dirty="0" err="1"/>
              <a:t>hemorrhage</a:t>
            </a:r>
            <a:r>
              <a:rPr lang="en-GB" dirty="0"/>
              <a:t>. </a:t>
            </a:r>
          </a:p>
          <a:p>
            <a:pPr algn="l" rtl="0"/>
            <a:endParaRPr lang="en-GB" dirty="0"/>
          </a:p>
          <a:p>
            <a:pPr algn="l" rtl="0"/>
            <a:r>
              <a:rPr lang="en-GB" dirty="0"/>
              <a:t>These findings are most evident in the largest subarachnoid spaces, such as the </a:t>
            </a:r>
            <a:r>
              <a:rPr lang="en-GB" dirty="0" err="1"/>
              <a:t>suprasellar</a:t>
            </a:r>
            <a:r>
              <a:rPr lang="en-GB" dirty="0"/>
              <a:t> cistern and </a:t>
            </a:r>
            <a:r>
              <a:rPr lang="en-GB" dirty="0" err="1"/>
              <a:t>Sylvian</a:t>
            </a:r>
            <a:r>
              <a:rPr lang="en-GB" dirty="0"/>
              <a:t> fissures.</a:t>
            </a:r>
          </a:p>
        </p:txBody>
      </p:sp>
      <p:pic>
        <p:nvPicPr>
          <p:cNvPr id="4098" name="Picture 2" descr="C:\Users\iraq\Desktop\300px-Subarachnoid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4499993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r>
              <a:rPr lang="en-US" sz="4000" dirty="0">
                <a:solidFill>
                  <a:srgbClr val="C00000"/>
                </a:solidFill>
              </a:rPr>
              <a:t>What is the most common cause of spontaneous SAH ?</a:t>
            </a:r>
          </a:p>
          <a:p>
            <a:pPr algn="ctr" rtl="0">
              <a:buNone/>
            </a:pPr>
            <a:endParaRPr lang="en-US" sz="4000" dirty="0">
              <a:solidFill>
                <a:srgbClr val="C00000"/>
              </a:solidFill>
            </a:endParaRPr>
          </a:p>
          <a:p>
            <a:pPr algn="ctr" rtl="0">
              <a:buNone/>
            </a:pPr>
            <a:endParaRPr lang="en-US" sz="4000" dirty="0">
              <a:solidFill>
                <a:srgbClr val="C00000"/>
              </a:solidFill>
            </a:endParaRPr>
          </a:p>
          <a:p>
            <a:pPr algn="ctr" rtl="0">
              <a:buNone/>
            </a:pPr>
            <a:r>
              <a:rPr lang="en-US" sz="4000" dirty="0">
                <a:solidFill>
                  <a:srgbClr val="C00000"/>
                </a:solidFill>
              </a:rPr>
              <a:t>What are the complications of SAH ?</a:t>
            </a:r>
            <a:endParaRPr lang="en-GB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Subdural Hematoma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GB" dirty="0"/>
              <a:t> a type of bleeding usually associated with a trauma, in which the blood is collected  between the </a:t>
            </a:r>
            <a:r>
              <a:rPr lang="en-GB" dirty="0" err="1"/>
              <a:t>dura</a:t>
            </a:r>
            <a:r>
              <a:rPr lang="en-GB" dirty="0"/>
              <a:t> mater and the </a:t>
            </a:r>
            <a:r>
              <a:rPr lang="en-GB" dirty="0" err="1"/>
              <a:t>arachnoid</a:t>
            </a:r>
            <a:r>
              <a:rPr lang="en-GB" dirty="0"/>
              <a:t> mater. </a:t>
            </a:r>
          </a:p>
          <a:p>
            <a:pPr algn="l" rtl="0"/>
            <a:endParaRPr lang="en-GB" dirty="0"/>
          </a:p>
          <a:p>
            <a:pPr algn="l" rtl="0"/>
            <a:r>
              <a:rPr lang="en-GB" dirty="0"/>
              <a:t>It usually results from tears in bridging veins that cross the subdural space.</a:t>
            </a:r>
          </a:p>
          <a:p>
            <a:pPr algn="l" rtl="0">
              <a:buNone/>
            </a:pPr>
            <a:endParaRPr lang="en-GB" dirty="0"/>
          </a:p>
          <a:p>
            <a:pPr algn="l" rtl="0"/>
            <a:r>
              <a:rPr lang="en-GB" dirty="0"/>
              <a:t>It occurs not only in severe head injury but also in minor trauma particularly those who are elderly or receiving anticoagulants, and may also be spontaneous. </a:t>
            </a:r>
          </a:p>
          <a:p>
            <a:pPr algn="l" rtl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Clinical features of SDH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GB" dirty="0"/>
              <a:t>Loss of consciousness or fluctuating levels of consciousness</a:t>
            </a:r>
          </a:p>
          <a:p>
            <a:pPr algn="l" rtl="0"/>
            <a:r>
              <a:rPr lang="en-GB" dirty="0"/>
              <a:t>Headache</a:t>
            </a:r>
          </a:p>
          <a:p>
            <a:pPr algn="l" rtl="0"/>
            <a:r>
              <a:rPr lang="en-GB" dirty="0"/>
              <a:t>Difficulty with gait or balance</a:t>
            </a:r>
          </a:p>
          <a:p>
            <a:pPr algn="l" rtl="0"/>
            <a:r>
              <a:rPr lang="en-GB" dirty="0"/>
              <a:t>Cognitive dysfunction or memory loss</a:t>
            </a:r>
          </a:p>
          <a:p>
            <a:pPr algn="l" rtl="0"/>
            <a:r>
              <a:rPr lang="en-GB" dirty="0"/>
              <a:t>Personality change</a:t>
            </a:r>
          </a:p>
          <a:p>
            <a:pPr algn="l" rtl="0"/>
            <a:r>
              <a:rPr lang="en-GB" dirty="0"/>
              <a:t>Motor deficit (</a:t>
            </a:r>
            <a:r>
              <a:rPr lang="en-GB" dirty="0" err="1"/>
              <a:t>eg</a:t>
            </a:r>
            <a:r>
              <a:rPr lang="en-GB" dirty="0"/>
              <a:t>, </a:t>
            </a:r>
            <a:r>
              <a:rPr lang="en-GB" dirty="0" err="1"/>
              <a:t>hemiparesis</a:t>
            </a:r>
            <a:r>
              <a:rPr lang="en-GB" dirty="0"/>
              <a:t>)</a:t>
            </a:r>
          </a:p>
          <a:p>
            <a:pPr algn="l" rtl="0"/>
            <a:r>
              <a:rPr lang="en-GB" dirty="0"/>
              <a:t>Aphasia</a:t>
            </a:r>
          </a:p>
          <a:p>
            <a:pPr algn="l" rtl="0"/>
            <a:r>
              <a:rPr lang="en-GB" dirty="0"/>
              <a:t>Seizures</a:t>
            </a:r>
          </a:p>
          <a:p>
            <a:pPr algn="l" rtl="0"/>
            <a:r>
              <a:rPr lang="en-GB" dirty="0"/>
              <a:t>Nausea or vomiting</a:t>
            </a:r>
          </a:p>
          <a:p>
            <a:pPr algn="l" rtl="0"/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Acute 0-3          </a:t>
            </a:r>
            <a:r>
              <a:rPr lang="en-US" dirty="0" err="1"/>
              <a:t>Subacute</a:t>
            </a:r>
            <a:r>
              <a:rPr lang="en-US" dirty="0"/>
              <a:t> 3-14             Chronic 	                                                                            </a:t>
            </a:r>
            <a:endParaRPr lang="en-GB" dirty="0"/>
          </a:p>
        </p:txBody>
      </p:sp>
      <p:pic>
        <p:nvPicPr>
          <p:cNvPr id="6" name="Picture 3" descr="C:\Users\iraq\Desktop\acute sd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880320" cy="3960440"/>
          </a:xfrm>
          <a:prstGeom prst="rect">
            <a:avLst/>
          </a:prstGeom>
          <a:noFill/>
        </p:spPr>
      </p:pic>
      <p:pic>
        <p:nvPicPr>
          <p:cNvPr id="7" name="Picture 4" descr="C:\Users\iraq\Desktop\sub acute sd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052736"/>
            <a:ext cx="2736304" cy="3888432"/>
          </a:xfrm>
          <a:prstGeom prst="rect">
            <a:avLst/>
          </a:prstGeom>
          <a:noFill/>
        </p:spPr>
      </p:pic>
      <p:pic>
        <p:nvPicPr>
          <p:cNvPr id="8" name="Picture 5" descr="C:\Users\iraq\Desktop\chronic sd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124744"/>
            <a:ext cx="237626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n-GB" sz="4000" b="1" dirty="0">
                <a:solidFill>
                  <a:srgbClr val="C00000"/>
                </a:solidFill>
                <a:latin typeface="Baskerville Old Face" pitchFamily="18" charset="0"/>
              </a:rPr>
              <a:t>Epidural hematoma</a:t>
            </a:r>
            <a:endParaRPr lang="en-GB" sz="4000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GB" dirty="0"/>
              <a:t> bleeding occurs between </a:t>
            </a:r>
            <a:r>
              <a:rPr lang="en-GB" dirty="0" err="1"/>
              <a:t>dura</a:t>
            </a:r>
            <a:r>
              <a:rPr lang="en-GB" dirty="0"/>
              <a:t> mater and the skull. </a:t>
            </a:r>
          </a:p>
          <a:p>
            <a:pPr algn="l" rtl="0">
              <a:buNone/>
            </a:pPr>
            <a:endParaRPr lang="en-GB" dirty="0"/>
          </a:p>
          <a:p>
            <a:pPr algn="l" rtl="0"/>
            <a:r>
              <a:rPr lang="en-GB" dirty="0"/>
              <a:t>Often there is loss of consciousness following a head injury, a brief regaining of consciousness( lucid period), and then loss of consciousness again.</a:t>
            </a:r>
          </a:p>
          <a:p>
            <a:pPr algn="l" rtl="0">
              <a:buNone/>
            </a:pPr>
            <a:endParaRPr lang="en-GB" dirty="0"/>
          </a:p>
          <a:p>
            <a:pPr algn="l" rtl="0"/>
            <a:r>
              <a:rPr lang="en-GB" dirty="0"/>
              <a:t> Other symptoms may include headache, confusion, vomiting, and an inability to move parts of the body. </a:t>
            </a:r>
          </a:p>
          <a:p>
            <a:pPr algn="l" rtl="0">
              <a:buNone/>
            </a:pPr>
            <a:endParaRPr lang="en-GB" dirty="0"/>
          </a:p>
          <a:p>
            <a:pPr algn="l" rtl="0"/>
            <a:r>
              <a:rPr lang="en-GB" dirty="0"/>
              <a:t>The cause is typically head injury that results in fracture of the temporal bone and bleeding from the middle </a:t>
            </a:r>
            <a:r>
              <a:rPr lang="en-GB" dirty="0" err="1"/>
              <a:t>meningeal</a:t>
            </a:r>
            <a:r>
              <a:rPr lang="en-GB" dirty="0"/>
              <a:t> artery.</a:t>
            </a:r>
          </a:p>
          <a:p>
            <a:pPr algn="l" rtl="0">
              <a:buNone/>
            </a:pPr>
            <a:r>
              <a:rPr lang="en-GB" dirty="0"/>
              <a:t> </a:t>
            </a:r>
          </a:p>
          <a:p>
            <a:pPr algn="l" rtl="0"/>
            <a:r>
              <a:rPr lang="en-GB" dirty="0"/>
              <a:t>Occasionally it can occur as a result of a bleeding disorder or blood vessel malformation. </a:t>
            </a:r>
          </a:p>
          <a:p>
            <a:pPr algn="l" rtl="0"/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raq\Desktop\edh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590465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/>
              <a:t>CT scan is:</a:t>
            </a:r>
          </a:p>
          <a:p>
            <a:pPr algn="l" rtl="0">
              <a:buNone/>
            </a:pPr>
            <a:r>
              <a:rPr lang="en-US" dirty="0"/>
              <a:t>Fast</a:t>
            </a:r>
          </a:p>
          <a:p>
            <a:pPr algn="l" rtl="0">
              <a:buNone/>
            </a:pPr>
            <a:r>
              <a:rPr lang="en-US" dirty="0"/>
              <a:t>Cheap </a:t>
            </a:r>
          </a:p>
          <a:p>
            <a:pPr algn="l" rtl="0">
              <a:buNone/>
            </a:pPr>
            <a:r>
              <a:rPr lang="en-US" dirty="0"/>
              <a:t>Available</a:t>
            </a:r>
          </a:p>
          <a:p>
            <a:pPr algn="l" rtl="0">
              <a:buNone/>
            </a:pPr>
            <a:r>
              <a:rPr lang="en-US" dirty="0"/>
              <a:t>  </a:t>
            </a:r>
          </a:p>
          <a:p>
            <a:pPr algn="ctr" rtl="0">
              <a:buNone/>
            </a:pPr>
            <a:r>
              <a:rPr lang="en-US" dirty="0"/>
              <a:t> ( Easy in Interpretation)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0">
              <a:buNone/>
            </a:pPr>
            <a:r>
              <a:rPr lang="en-US" sz="4400" dirty="0">
                <a:solidFill>
                  <a:srgbClr val="C00000"/>
                </a:solidFill>
              </a:rPr>
              <a:t>Differentiate between SDH and EDH</a:t>
            </a:r>
            <a:endParaRPr lang="en-GB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iraq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06489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Ischemic stroke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dirty="0"/>
              <a:t>Ischemia </a:t>
            </a:r>
            <a:r>
              <a:rPr lang="en-US" sz="4800" dirty="0"/>
              <a:t>=</a:t>
            </a:r>
            <a:r>
              <a:rPr lang="en-US" sz="3600" dirty="0"/>
              <a:t> necrotic tissue so it appear as </a:t>
            </a:r>
            <a:r>
              <a:rPr lang="en-US" sz="3600" dirty="0" err="1"/>
              <a:t>hypodense</a:t>
            </a:r>
            <a:endParaRPr lang="en-GB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484784"/>
            <a:ext cx="3528392" cy="4896544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GB" dirty="0"/>
              <a:t>Early findings (within 6 hours) include:</a:t>
            </a:r>
          </a:p>
          <a:p>
            <a:pPr algn="l" rtl="0">
              <a:buNone/>
            </a:pPr>
            <a:r>
              <a:rPr lang="en-GB" dirty="0">
                <a:solidFill>
                  <a:srgbClr val="FF0000"/>
                </a:solidFill>
              </a:rPr>
              <a:t>loss of gray-white differentiation </a:t>
            </a:r>
            <a:r>
              <a:rPr lang="en-GB" dirty="0"/>
              <a:t>corresponding to increased water content from early </a:t>
            </a:r>
            <a:r>
              <a:rPr lang="en-GB" dirty="0" err="1"/>
              <a:t>cytotoxic</a:t>
            </a:r>
            <a:r>
              <a:rPr lang="en-GB" dirty="0"/>
              <a:t> </a:t>
            </a:r>
            <a:r>
              <a:rPr lang="en-GB" dirty="0" err="1"/>
              <a:t>edema</a:t>
            </a:r>
            <a:r>
              <a:rPr lang="en-GB" dirty="0"/>
              <a:t>.</a:t>
            </a:r>
            <a:r>
              <a:rPr lang="en-GB" baseline="30000" dirty="0"/>
              <a:t> </a:t>
            </a:r>
            <a:endParaRPr lang="en-GB" dirty="0"/>
          </a:p>
          <a:p>
            <a:pPr algn="l" rtl="0">
              <a:buNone/>
            </a:pPr>
            <a:endParaRPr lang="en-GB" dirty="0"/>
          </a:p>
        </p:txBody>
      </p:sp>
      <p:pic>
        <p:nvPicPr>
          <p:cNvPr id="8194" name="Picture 2" descr="C:\Users\iraq\Desktop\early sto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340768"/>
            <a:ext cx="460851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>
            <a:normAutofit/>
          </a:bodyPr>
          <a:lstStyle/>
          <a:p>
            <a:pPr algn="l" rtl="0"/>
            <a:r>
              <a:rPr lang="en-GB" dirty="0">
                <a:solidFill>
                  <a:srgbClr val="FF0000"/>
                </a:solidFill>
              </a:rPr>
              <a:t>dense vessel sign or dot sign</a:t>
            </a:r>
            <a:r>
              <a:rPr lang="en-GB" dirty="0"/>
              <a:t>; these are believed to represent acute thrombus or embolus and has been described in the MCA and  basilar artery, </a:t>
            </a:r>
          </a:p>
          <a:p>
            <a:pPr algn="l" rtl="0"/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92696"/>
            <a:ext cx="44279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iraq\Desktop\dense basilar 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5040560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GB" dirty="0"/>
              <a:t>After approximately 12-24 hours, a more well-defined area of </a:t>
            </a:r>
            <a:r>
              <a:rPr lang="en-GB" dirty="0" err="1">
                <a:solidFill>
                  <a:srgbClr val="FF0000"/>
                </a:solidFill>
              </a:rPr>
              <a:t>hypodensity</a:t>
            </a:r>
            <a:r>
              <a:rPr lang="en-GB" dirty="0"/>
              <a:t>, which may have associated </a:t>
            </a:r>
            <a:r>
              <a:rPr lang="en-GB" dirty="0">
                <a:solidFill>
                  <a:srgbClr val="FF0000"/>
                </a:solidFill>
              </a:rPr>
              <a:t>mass effect </a:t>
            </a:r>
            <a:r>
              <a:rPr lang="en-GB" dirty="0"/>
              <a:t>with </a:t>
            </a:r>
            <a:r>
              <a:rPr lang="en-GB" dirty="0" err="1"/>
              <a:t>sulcal</a:t>
            </a:r>
            <a:r>
              <a:rPr lang="en-GB" dirty="0"/>
              <a:t> or ventricular </a:t>
            </a:r>
            <a:r>
              <a:rPr lang="en-GB" dirty="0">
                <a:solidFill>
                  <a:srgbClr val="FF0000"/>
                </a:solidFill>
              </a:rPr>
              <a:t>effacement</a:t>
            </a:r>
            <a:r>
              <a:rPr lang="en-GB" dirty="0"/>
              <a:t>, may be seen. </a:t>
            </a:r>
          </a:p>
          <a:p>
            <a:pPr algn="l" rtl="0"/>
            <a:endParaRPr lang="en-GB" dirty="0"/>
          </a:p>
        </p:txBody>
      </p:sp>
      <p:pic>
        <p:nvPicPr>
          <p:cNvPr id="10242" name="Picture 2" descr="C:\Users\iraq\Desktop\iscemic stro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052736"/>
            <a:ext cx="415364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aq\Desktop\Deep Basal Ganglia and Capsu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2520279" cy="2736303"/>
          </a:xfrm>
          <a:prstGeom prst="rect">
            <a:avLst/>
          </a:prstGeom>
          <a:noFill/>
        </p:spPr>
      </p:pic>
      <p:pic>
        <p:nvPicPr>
          <p:cNvPr id="2051" name="Picture 3" descr="C:\Users\iraq\Desktop\c3d56a085441232a25229fe7405ad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980728"/>
            <a:ext cx="2376264" cy="2736304"/>
          </a:xfrm>
          <a:prstGeom prst="rect">
            <a:avLst/>
          </a:prstGeom>
          <a:noFill/>
        </p:spPr>
      </p:pic>
      <p:pic>
        <p:nvPicPr>
          <p:cNvPr id="2052" name="Picture 4" descr="C:\Users\iraq\Desktop\220px-Leftsidedcerebellarstrok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836712"/>
            <a:ext cx="2095500" cy="2733675"/>
          </a:xfrm>
          <a:prstGeom prst="rect">
            <a:avLst/>
          </a:prstGeom>
          <a:noFill/>
        </p:spPr>
      </p:pic>
      <p:pic>
        <p:nvPicPr>
          <p:cNvPr id="2053" name="Picture 5" descr="C:\Users\iraq\Desktop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861048"/>
            <a:ext cx="2592288" cy="2808312"/>
          </a:xfrm>
          <a:prstGeom prst="rect">
            <a:avLst/>
          </a:prstGeom>
          <a:noFill/>
        </p:spPr>
      </p:pic>
      <p:pic>
        <p:nvPicPr>
          <p:cNvPr id="2054" name="Picture 6" descr="C:\Users\iraq\Desktop\1200px-MCA_Territory_Infarct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3789040"/>
            <a:ext cx="2376264" cy="2924944"/>
          </a:xfrm>
          <a:prstGeom prst="rect">
            <a:avLst/>
          </a:prstGeom>
          <a:noFill/>
        </p:spPr>
      </p:pic>
      <p:pic>
        <p:nvPicPr>
          <p:cNvPr id="2055" name="Picture 7" descr="C:\Users\iraq\Desktop\Captur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861048"/>
            <a:ext cx="2229161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sz="3500" dirty="0">
                <a:solidFill>
                  <a:srgbClr val="FF0000"/>
                </a:solidFill>
              </a:rPr>
              <a:t>Normal Pressure Hydrocephalus</a:t>
            </a:r>
          </a:p>
          <a:p>
            <a:endParaRPr lang="en-GB" dirty="0"/>
          </a:p>
          <a:p>
            <a:pPr algn="ctr">
              <a:buNone/>
            </a:pPr>
            <a:r>
              <a:rPr lang="en-GB" dirty="0"/>
              <a:t>(Non-</a:t>
            </a:r>
            <a:r>
              <a:rPr lang="en-GB" dirty="0" err="1"/>
              <a:t>obstractive</a:t>
            </a:r>
            <a:r>
              <a:rPr lang="en-GB" dirty="0"/>
              <a:t> hydrocephalus or communicating hydrocephalus)</a:t>
            </a:r>
          </a:p>
          <a:p>
            <a:pPr algn="ctr">
              <a:buNone/>
            </a:pPr>
            <a:endParaRPr lang="en-GB" dirty="0"/>
          </a:p>
          <a:p>
            <a:r>
              <a:rPr lang="en-GB" dirty="0"/>
              <a:t>is a brain disorder in which excess CSF accumulates in the brain’s ventricles.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 is called "normal pressure" because despite the excess fluid, CSF pressure as measured during a spinal tap is often normal. 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As brain ventricles enlarge with the excess CSF, they can disrupt and damage nearby brain tissue, leading to a classic triad of symptoms: </a:t>
            </a:r>
          </a:p>
          <a:p>
            <a:endParaRPr lang="en-GB" dirty="0"/>
          </a:p>
          <a:p>
            <a:pPr algn="ctr">
              <a:buNone/>
            </a:pPr>
            <a:r>
              <a:rPr lang="en-GB" dirty="0">
                <a:solidFill>
                  <a:srgbClr val="FF0000"/>
                </a:solidFill>
              </a:rPr>
              <a:t>difficulty walking (gait </a:t>
            </a:r>
            <a:r>
              <a:rPr lang="en-GB" dirty="0" err="1">
                <a:solidFill>
                  <a:srgbClr val="FF0000"/>
                </a:solidFill>
              </a:rPr>
              <a:t>apraxia</a:t>
            </a:r>
            <a:r>
              <a:rPr lang="en-GB" dirty="0">
                <a:solidFill>
                  <a:srgbClr val="FF0000"/>
                </a:solidFill>
              </a:rPr>
              <a:t>), problems with thinking and reasoning (reversible dementia), and loss of bladder control (incontinence).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b="1" dirty="0"/>
              <a:t>Causes and risk factors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    In some cases, normal pressure hydrocephalus is caused by other brain disorders such as head injury, </a:t>
            </a:r>
            <a:r>
              <a:rPr lang="en-GB" dirty="0" err="1"/>
              <a:t>hemorrhage</a:t>
            </a:r>
            <a:r>
              <a:rPr lang="en-GB" dirty="0"/>
              <a:t>, infection or inflammation. But in most cases, the cause remains unknown.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b="1" dirty="0"/>
              <a:t>Diagnosis 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dirty="0"/>
              <a:t>    MRI or CT is needed to demonstrate enlarged ventricles and no macroscopic obstruction to cerebrospinal fluid flow.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US" b="1" dirty="0"/>
              <a:t>Management </a:t>
            </a:r>
          </a:p>
          <a:p>
            <a:pPr>
              <a:buNone/>
            </a:pPr>
            <a:endParaRPr lang="en-GB" b="1" dirty="0"/>
          </a:p>
          <a:p>
            <a:pPr>
              <a:buNone/>
            </a:pPr>
            <a:r>
              <a:rPr lang="en-GB" dirty="0"/>
              <a:t>    CSF shunting is the first-line treatment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aq\Desktop\da9484939c0734cbcdd9c4c6a5cb26_big_ga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aq\Desktop\c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1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4000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4000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4000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4000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000" dirty="0">
                <a:solidFill>
                  <a:srgbClr val="FF0000"/>
                </a:solidFill>
              </a:rPr>
              <a:t>Brain atrophy</a:t>
            </a: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iraq\Desktop\brain atrop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416824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GB" sz="3900" dirty="0">
                <a:solidFill>
                  <a:srgbClr val="FF0000"/>
                </a:solidFill>
              </a:rPr>
              <a:t>Obstructive Hydrocephalus</a:t>
            </a:r>
          </a:p>
          <a:p>
            <a:pPr algn="ctr">
              <a:buNone/>
            </a:pPr>
            <a:r>
              <a:rPr lang="en-GB" dirty="0"/>
              <a:t>(Non-communicating hydrocephalus) </a:t>
            </a:r>
          </a:p>
          <a:p>
            <a:pPr algn="ctr">
              <a:buNone/>
            </a:pPr>
            <a:endParaRPr lang="en-GB" dirty="0"/>
          </a:p>
          <a:p>
            <a:r>
              <a:rPr lang="en-GB" dirty="0"/>
              <a:t> results secondary to obstruction along the CSF pathway between the lateral ventricles and the fourth ventricular outlet.</a:t>
            </a:r>
          </a:p>
          <a:p>
            <a:pPr>
              <a:buNone/>
            </a:pPr>
            <a:r>
              <a:rPr lang="en-GB" dirty="0"/>
              <a:t> </a:t>
            </a:r>
          </a:p>
          <a:p>
            <a:r>
              <a:rPr lang="en-GB" dirty="0"/>
              <a:t>The CT and MRI appearances are identical to those of communicating hydrocephalus, with the exception that in obstructive hydrocephalus not all ventricles are enlarged. </a:t>
            </a:r>
          </a:p>
          <a:p>
            <a:endParaRPr lang="en-GB" dirty="0"/>
          </a:p>
          <a:p>
            <a:r>
              <a:rPr lang="en-GB" dirty="0"/>
              <a:t>The ventricles are dilated proximal but not distal to the obstruction. For example, in aqueduct obstruction, the fourth ventricle remains normal as the third and lateral ventricles enlarge.</a:t>
            </a:r>
          </a:p>
          <a:p>
            <a:endParaRPr lang="en-GB" dirty="0"/>
          </a:p>
          <a:p>
            <a:r>
              <a:rPr lang="en-GB" dirty="0"/>
              <a:t> The cause of obstructive hydrocephalus can often be identified on CT or MRI.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iraq\Desktop\obs.h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dirty="0">
                <a:solidFill>
                  <a:srgbClr val="C00000"/>
                </a:solidFill>
                <a:latin typeface="French Script MT" pitchFamily="66" charset="0"/>
              </a:rPr>
              <a:t>Thank you for your attention </a:t>
            </a:r>
          </a:p>
          <a:p>
            <a:pPr algn="ctr">
              <a:buNone/>
            </a:pPr>
            <a:r>
              <a:rPr lang="en-US" sz="8000" dirty="0">
                <a:solidFill>
                  <a:srgbClr val="C00000"/>
                </a:solidFill>
                <a:latin typeface="French Script MT" pitchFamily="66" charset="0"/>
              </a:rPr>
              <a:t>any question?</a:t>
            </a:r>
            <a:endParaRPr lang="en-GB" sz="8000" dirty="0">
              <a:solidFill>
                <a:srgbClr val="C00000"/>
              </a:solidFill>
              <a:latin typeface="French Script MT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lood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an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e </a:t>
            </a:r>
            <a:r>
              <a:rPr lang="en-US" dirty="0">
                <a:solidFill>
                  <a:srgbClr val="C00000"/>
                </a:solidFill>
              </a:rPr>
              <a:t>V</a:t>
            </a:r>
            <a:r>
              <a:rPr lang="en-US" dirty="0"/>
              <a:t>ery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ad</a:t>
            </a:r>
            <a:endParaRPr lang="en-GB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endParaRPr lang="en-US" dirty="0">
              <a:solidFill>
                <a:srgbClr val="C00000"/>
              </a:solidFill>
            </a:endParaRPr>
          </a:p>
          <a:p>
            <a:pPr algn="l" rtl="0"/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 = Blood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 = cisterns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 = Brain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>
                <a:solidFill>
                  <a:srgbClr val="C00000"/>
                </a:solidFill>
              </a:rPr>
              <a:t>V</a:t>
            </a:r>
            <a:r>
              <a:rPr lang="en-US" dirty="0"/>
              <a:t> = Ventricles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 = Bone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59046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iraq\Desktop\cisterns_sylv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88640"/>
            <a:ext cx="2664296" cy="3790950"/>
          </a:xfrm>
          <a:prstGeom prst="rect">
            <a:avLst/>
          </a:prstGeom>
          <a:noFill/>
        </p:spPr>
      </p:pic>
      <p:pic>
        <p:nvPicPr>
          <p:cNvPr id="1028" name="Picture 4" descr="C:\Users\iraq\Desktop\ventricles_IV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049688"/>
            <a:ext cx="277180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US" dirty="0"/>
              <a:t>Color depend on the density.</a:t>
            </a:r>
          </a:p>
          <a:p>
            <a:pPr algn="l" rtl="0">
              <a:buFont typeface="Wingdings" pitchFamily="2" charset="2"/>
              <a:buChar char="Ø"/>
            </a:pP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High density appear white, the most dense structure is the skull bone, and mentioned as </a:t>
            </a:r>
            <a:r>
              <a:rPr lang="en-US" dirty="0" err="1"/>
              <a:t>hyperdense</a:t>
            </a:r>
            <a:r>
              <a:rPr lang="en-US" dirty="0"/>
              <a:t>.</a:t>
            </a:r>
          </a:p>
          <a:p>
            <a:pPr algn="l" rtl="0">
              <a:buFont typeface="Wingdings" pitchFamily="2" charset="2"/>
              <a:buChar char="Ø"/>
            </a:pP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Low density structure appear dark, the least dense structures are the air in the sinuses and the CSF, and mentioned as </a:t>
            </a:r>
            <a:r>
              <a:rPr lang="en-US" dirty="0" err="1"/>
              <a:t>hypodense</a:t>
            </a:r>
            <a:r>
              <a:rPr lang="en-US" dirty="0"/>
              <a:t>.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Other brain tissues are mostly gray and mentioned as </a:t>
            </a:r>
            <a:r>
              <a:rPr lang="en-US" dirty="0" err="1"/>
              <a:t>isodense</a:t>
            </a:r>
            <a:r>
              <a:rPr lang="en-US" dirty="0"/>
              <a:t>.</a:t>
            </a:r>
          </a:p>
          <a:p>
            <a:pPr algn="l" rtl="0"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aq\Desktop\c5d7c3ed6c7fe53e59c2dd902e44b9_big_galle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08720"/>
            <a:ext cx="3970784" cy="5217443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/>
              <a:t>Bleeding increase density so it appear </a:t>
            </a:r>
            <a:r>
              <a:rPr lang="en-US" dirty="0" err="1"/>
              <a:t>hyperdense</a:t>
            </a:r>
            <a:endParaRPr lang="en-US" dirty="0"/>
          </a:p>
          <a:p>
            <a:pPr algn="l" rtl="0">
              <a:buNone/>
            </a:pP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Acute blood is hyper dense </a:t>
            </a:r>
          </a:p>
          <a:p>
            <a:pPr algn="l" rtl="0">
              <a:buNone/>
            </a:pP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dirty="0" err="1"/>
              <a:t>Subacute</a:t>
            </a:r>
            <a:r>
              <a:rPr lang="en-US" dirty="0"/>
              <a:t> is </a:t>
            </a:r>
            <a:r>
              <a:rPr lang="en-US" dirty="0" err="1"/>
              <a:t>isodense</a:t>
            </a:r>
            <a:r>
              <a:rPr lang="en-US" dirty="0"/>
              <a:t> </a:t>
            </a:r>
          </a:p>
          <a:p>
            <a:pPr algn="l" rtl="0">
              <a:buFont typeface="Wingdings" pitchFamily="2" charset="2"/>
              <a:buChar char="Ø"/>
            </a:pPr>
            <a:endParaRPr lang="en-US" dirty="0"/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Chronic is </a:t>
            </a:r>
            <a:r>
              <a:rPr lang="en-US" dirty="0" err="1"/>
              <a:t>hypodense</a:t>
            </a:r>
            <a:endParaRPr lang="en-GB" dirty="0"/>
          </a:p>
        </p:txBody>
      </p:sp>
      <p:pic>
        <p:nvPicPr>
          <p:cNvPr id="2050" name="Picture 2" descr="C:\Users\iraq\Desktop\radiology-of-brain-hemorrhage-vs-infarction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7" y="0"/>
            <a:ext cx="4860033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None/>
            </a:pPr>
            <a:r>
              <a:rPr lang="en-US" sz="3600" dirty="0">
                <a:solidFill>
                  <a:srgbClr val="FF0000"/>
                </a:solidFill>
              </a:rPr>
              <a:t>Intracranial hemorrhage:</a:t>
            </a:r>
          </a:p>
          <a:p>
            <a:pPr algn="ctr" rtl="0">
              <a:buNone/>
            </a:pPr>
            <a:endParaRPr lang="en-US" sz="3600" dirty="0">
              <a:solidFill>
                <a:srgbClr val="FF0000"/>
              </a:solidFill>
            </a:endParaRPr>
          </a:p>
          <a:p>
            <a:pPr algn="l" rtl="0"/>
            <a:r>
              <a:rPr lang="en-US" dirty="0"/>
              <a:t>Intracerebral hg.</a:t>
            </a:r>
          </a:p>
          <a:p>
            <a:pPr algn="l" rtl="0"/>
            <a:r>
              <a:rPr lang="en-US" dirty="0" err="1"/>
              <a:t>Intraventricular</a:t>
            </a:r>
            <a:r>
              <a:rPr lang="en-US" dirty="0"/>
              <a:t> hg.</a:t>
            </a:r>
          </a:p>
          <a:p>
            <a:pPr algn="l" rtl="0"/>
            <a:r>
              <a:rPr lang="en-US" dirty="0"/>
              <a:t>Subarachnoid hg.</a:t>
            </a:r>
          </a:p>
          <a:p>
            <a:pPr algn="l" rtl="0"/>
            <a:r>
              <a:rPr lang="en-US" dirty="0"/>
              <a:t>Subdural hematoma.</a:t>
            </a:r>
          </a:p>
          <a:p>
            <a:pPr algn="l" rtl="0"/>
            <a:r>
              <a:rPr lang="en-US" dirty="0"/>
              <a:t>Epidural (</a:t>
            </a:r>
            <a:r>
              <a:rPr lang="en-US" dirty="0" err="1"/>
              <a:t>extradural</a:t>
            </a:r>
            <a:r>
              <a:rPr lang="en-US" dirty="0"/>
              <a:t>) hematoma</a:t>
            </a:r>
          </a:p>
          <a:p>
            <a:pPr algn="l" rtl="0">
              <a:buNone/>
            </a:pP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818</Words>
  <Application>Microsoft Office PowerPoint</Application>
  <PresentationFormat>On-screen Show (4:3)</PresentationFormat>
  <Paragraphs>135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Baskerville Old Face</vt:lpstr>
      <vt:lpstr>Calibri</vt:lpstr>
      <vt:lpstr>Constantia</vt:lpstr>
      <vt:lpstr>French Script MT</vt:lpstr>
      <vt:lpstr>Wingdings</vt:lpstr>
      <vt:lpstr>Wingdings 2</vt:lpstr>
      <vt:lpstr>تدفق</vt:lpstr>
      <vt:lpstr>Clinical slides</vt:lpstr>
      <vt:lpstr>PowerPoint Presentation</vt:lpstr>
      <vt:lpstr>PowerPoint Presentation</vt:lpstr>
      <vt:lpstr>Blood Can Be Very Bad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Intracerebral hemorrhage</vt:lpstr>
      <vt:lpstr>Subarachnoid Hemorrhage (SAH)</vt:lpstr>
      <vt:lpstr>PowerPoint Presentation</vt:lpstr>
      <vt:lpstr>Subdural Hematoma</vt:lpstr>
      <vt:lpstr>Clinical features of SDH</vt:lpstr>
      <vt:lpstr>PowerPoint Presentation</vt:lpstr>
      <vt:lpstr>Epidural hematoma</vt:lpstr>
      <vt:lpstr>PowerPoint Presentation</vt:lpstr>
      <vt:lpstr>PowerPoint Presentation</vt:lpstr>
      <vt:lpstr>PowerPoint Presentation</vt:lpstr>
      <vt:lpstr>Ischemic stroke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slides</dc:title>
  <dc:creator>iraq</dc:creator>
  <cp:lastModifiedBy>Taqwa</cp:lastModifiedBy>
  <cp:revision>9</cp:revision>
  <dcterms:created xsi:type="dcterms:W3CDTF">2021-02-20T08:47:12Z</dcterms:created>
  <dcterms:modified xsi:type="dcterms:W3CDTF">2022-10-31T08:23:21Z</dcterms:modified>
</cp:coreProperties>
</file>