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3"/>
  </p:notesMasterIdLst>
  <p:sldIdLst>
    <p:sldId id="256" r:id="rId2"/>
    <p:sldId id="257" r:id="rId3"/>
    <p:sldId id="302" r:id="rId4"/>
    <p:sldId id="258" r:id="rId5"/>
    <p:sldId id="270" r:id="rId6"/>
    <p:sldId id="259" r:id="rId7"/>
    <p:sldId id="260" r:id="rId8"/>
    <p:sldId id="261" r:id="rId9"/>
    <p:sldId id="262" r:id="rId10"/>
    <p:sldId id="292" r:id="rId11"/>
    <p:sldId id="263" r:id="rId12"/>
    <p:sldId id="264" r:id="rId13"/>
    <p:sldId id="267" r:id="rId14"/>
    <p:sldId id="268" r:id="rId15"/>
    <p:sldId id="265" r:id="rId16"/>
    <p:sldId id="303" r:id="rId17"/>
    <p:sldId id="266" r:id="rId18"/>
    <p:sldId id="271" r:id="rId19"/>
    <p:sldId id="293" r:id="rId20"/>
    <p:sldId id="298" r:id="rId21"/>
    <p:sldId id="273" r:id="rId22"/>
    <p:sldId id="286" r:id="rId23"/>
    <p:sldId id="295" r:id="rId24"/>
    <p:sldId id="296" r:id="rId25"/>
    <p:sldId id="297" r:id="rId26"/>
    <p:sldId id="272" r:id="rId27"/>
    <p:sldId id="275" r:id="rId28"/>
    <p:sldId id="277" r:id="rId29"/>
    <p:sldId id="276" r:id="rId30"/>
    <p:sldId id="284" r:id="rId31"/>
    <p:sldId id="278" r:id="rId32"/>
    <p:sldId id="301" r:id="rId33"/>
    <p:sldId id="299" r:id="rId34"/>
    <p:sldId id="300" r:id="rId35"/>
    <p:sldId id="279" r:id="rId36"/>
    <p:sldId id="281" r:id="rId37"/>
    <p:sldId id="290" r:id="rId38"/>
    <p:sldId id="291" r:id="rId39"/>
    <p:sldId id="287" r:id="rId40"/>
    <p:sldId id="288" r:id="rId41"/>
    <p:sldId id="289" r:id="rId4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1848"/>
    <a:srgbClr val="00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41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642D444-FB74-45D1-9C33-5A08DBD445DC}" type="datetimeFigureOut">
              <a:rPr lang="en-US" smtClean="0"/>
              <a:pPr/>
              <a:t>10/31/2022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C668CC1-604A-4B76-A7AC-CE187A8618E6}" type="slidenum">
              <a:rPr lang="en-US" smtClean="0"/>
              <a:pPr/>
              <a:t>‹#›</a:t>
            </a:fld>
            <a:endParaRPr lang="en-US"/>
          </a:p>
        </p:txBody>
      </p:sp>
    </p:spTree>
    <p:extLst>
      <p:ext uri="{BB962C8B-B14F-4D97-AF65-F5344CB8AC3E}">
        <p14:creationId xmlns:p14="http://schemas.microsoft.com/office/powerpoint/2010/main" val="42833823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C668CC1-604A-4B76-A7AC-CE187A8618E6}"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C668CC1-604A-4B76-A7AC-CE187A8618E6}" type="slidenum">
              <a:rPr lang="en-US" smtClean="0"/>
              <a:pPr/>
              <a:t>12</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C668CC1-604A-4B76-A7AC-CE187A8618E6}" type="slidenum">
              <a:rPr lang="en-US" smtClean="0"/>
              <a:pPr/>
              <a:t>13</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C668CC1-604A-4B76-A7AC-CE187A8618E6}" type="slidenum">
              <a:rPr lang="en-US" smtClean="0"/>
              <a:pPr/>
              <a:t>14</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C668CC1-604A-4B76-A7AC-CE187A8618E6}" type="slidenum">
              <a:rPr lang="en-US" smtClean="0"/>
              <a:pPr/>
              <a:t>15</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C668CC1-604A-4B76-A7AC-CE187A8618E6}" type="slidenum">
              <a:rPr lang="en-US" smtClean="0"/>
              <a:pPr/>
              <a:t>17</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C668CC1-604A-4B76-A7AC-CE187A8618E6}" type="slidenum">
              <a:rPr lang="en-US" smtClean="0"/>
              <a:pPr/>
              <a:t>18</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C668CC1-604A-4B76-A7AC-CE187A8618E6}" type="slidenum">
              <a:rPr lang="en-US" smtClean="0"/>
              <a:pPr/>
              <a:t>21</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C668CC1-604A-4B76-A7AC-CE187A8618E6}" type="slidenum">
              <a:rPr lang="en-US" smtClean="0"/>
              <a:pPr/>
              <a:t>26</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C668CC1-604A-4B76-A7AC-CE187A8618E6}" type="slidenum">
              <a:rPr lang="en-US" smtClean="0"/>
              <a:pPr/>
              <a:t>27</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C668CC1-604A-4B76-A7AC-CE187A8618E6}" type="slidenum">
              <a:rPr lang="en-US" smtClean="0"/>
              <a:pPr/>
              <a:t>28</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C668CC1-604A-4B76-A7AC-CE187A8618E6}" type="slidenum">
              <a:rPr lang="en-US" smtClean="0"/>
              <a:pPr/>
              <a:t>2</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C668CC1-604A-4B76-A7AC-CE187A8618E6}" type="slidenum">
              <a:rPr lang="en-US" smtClean="0"/>
              <a:pPr/>
              <a:t>29</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C668CC1-604A-4B76-A7AC-CE187A8618E6}" type="slidenum">
              <a:rPr lang="en-US" smtClean="0"/>
              <a:pPr/>
              <a:t>31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C668CC1-604A-4B76-A7AC-CE187A8618E6}" type="slidenum">
              <a:rPr lang="en-US" smtClean="0"/>
              <a:pPr/>
              <a:t>35</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C668CC1-604A-4B76-A7AC-CE187A8618E6}" type="slidenum">
              <a:rPr lang="en-US" smtClean="0"/>
              <a:pPr/>
              <a:t>36</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C668CC1-604A-4B76-A7AC-CE187A8618E6}" type="slidenum">
              <a:rPr lang="en-US" smtClean="0"/>
              <a:pPr/>
              <a:t>4</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C668CC1-604A-4B76-A7AC-CE187A8618E6}" type="slidenum">
              <a:rPr lang="en-US" smtClean="0"/>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C668CC1-604A-4B76-A7AC-CE187A8618E6}" type="slidenum">
              <a:rPr lang="en-US" smtClean="0"/>
              <a:pPr/>
              <a:t>6</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C668CC1-604A-4B76-A7AC-CE187A8618E6}" type="slidenum">
              <a:rPr lang="en-US" smtClean="0"/>
              <a:pPr/>
              <a:t>7</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C668CC1-604A-4B76-A7AC-CE187A8618E6}" type="slidenum">
              <a:rPr lang="en-US" smtClean="0"/>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C668CC1-604A-4B76-A7AC-CE187A8618E6}" type="slidenum">
              <a:rPr lang="en-US" smtClean="0"/>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C668CC1-604A-4B76-A7AC-CE187A8618E6}" type="slidenum">
              <a:rPr lang="en-US" smtClean="0"/>
              <a:pPr/>
              <a:t>11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a:t>Click to edit Master title style</a:t>
            </a:r>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7" name="Date Placeholder 6"/>
          <p:cNvSpPr>
            <a:spLocks noGrp="1"/>
          </p:cNvSpPr>
          <p:nvPr>
            <p:ph type="dt" sz="half" idx="10"/>
          </p:nvPr>
        </p:nvSpPr>
        <p:spPr/>
        <p:txBody>
          <a:bodyPr/>
          <a:lstStyle/>
          <a:p>
            <a:fld id="{11506047-FD70-4DF6-B295-B7FE556AA56E}" type="datetimeFigureOut">
              <a:rPr lang="en-US" smtClean="0"/>
              <a:pPr/>
              <a:t>10/31/2022</a:t>
            </a:fld>
            <a:endParaRPr lang="en-US"/>
          </a:p>
        </p:txBody>
      </p:sp>
      <p:sp>
        <p:nvSpPr>
          <p:cNvPr id="20" name="Footer Placeholder 19"/>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D998D495-D2C3-4A56-9458-A88CB38B9B30}"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1506047-FD70-4DF6-B295-B7FE556AA56E}" type="datetimeFigureOut">
              <a:rPr lang="en-US" smtClean="0"/>
              <a:pPr/>
              <a:t>10/31/2022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98D495-D2C3-4A56-9458-A88CB38B9B3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1143000" y="274640"/>
            <a:ext cx="55626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1506047-FD70-4DF6-B295-B7FE556AA56E}" type="datetimeFigureOut">
              <a:rPr lang="en-US" smtClean="0"/>
              <a:pPr/>
              <a:t>10/31/2022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98D495-D2C3-4A56-9458-A88CB38B9B3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1506047-FD70-4DF6-B295-B7FE556AA56E}" type="datetimeFigureOut">
              <a:rPr lang="en-US" smtClean="0"/>
              <a:pPr/>
              <a:t>10/31/2022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98D495-D2C3-4A56-9458-A88CB38B9B3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a:t>Click to edit Master title style</a:t>
            </a:r>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11506047-FD70-4DF6-B295-B7FE556AA56E}" type="datetimeFigureOut">
              <a:rPr lang="en-US" smtClean="0"/>
              <a:pPr/>
              <a:t>10/31/2022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98D495-D2C3-4A56-9458-A88CB38B9B30}"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p>
            <a:r>
              <a:rPr kumimoji="0" lang="en-US"/>
              <a:t>Click to edit Master title style</a:t>
            </a:r>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1506047-FD70-4DF6-B295-B7FE556AA56E}" type="datetimeFigureOut">
              <a:rPr lang="en-US" smtClean="0"/>
              <a:pPr/>
              <a:t>10/31/2022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98D495-D2C3-4A56-9458-A88CB38B9B3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a:t>Click to edit Master title style</a:t>
            </a:r>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11506047-FD70-4DF6-B295-B7FE556AA56E}" type="datetimeFigureOut">
              <a:rPr lang="en-US" smtClean="0"/>
              <a:pPr/>
              <a:t>10/31/2022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998D495-D2C3-4A56-9458-A88CB38B9B3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p>
            <a:r>
              <a:rPr kumimoji="0" lang="en-US"/>
              <a:t>Click to edit Master title style</a:t>
            </a:r>
          </a:p>
        </p:txBody>
      </p:sp>
      <p:sp>
        <p:nvSpPr>
          <p:cNvPr id="3" name="Date Placeholder 2"/>
          <p:cNvSpPr>
            <a:spLocks noGrp="1"/>
          </p:cNvSpPr>
          <p:nvPr>
            <p:ph type="dt" sz="half" idx="10"/>
          </p:nvPr>
        </p:nvSpPr>
        <p:spPr/>
        <p:txBody>
          <a:bodyPr/>
          <a:lstStyle/>
          <a:p>
            <a:fld id="{11506047-FD70-4DF6-B295-B7FE556AA56E}" type="datetimeFigureOut">
              <a:rPr lang="en-US" smtClean="0"/>
              <a:pPr/>
              <a:t>10/31/2022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998D495-D2C3-4A56-9458-A88CB38B9B3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Date Placeholder 1"/>
          <p:cNvSpPr>
            <a:spLocks noGrp="1"/>
          </p:cNvSpPr>
          <p:nvPr>
            <p:ph type="dt" sz="half" idx="10"/>
          </p:nvPr>
        </p:nvSpPr>
        <p:spPr/>
        <p:txBody>
          <a:bodyPr/>
          <a:lstStyle/>
          <a:p>
            <a:fld id="{11506047-FD70-4DF6-B295-B7FE556AA56E}" type="datetimeFigureOut">
              <a:rPr lang="en-US" smtClean="0"/>
              <a:pPr/>
              <a:t>10/31/2022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998D495-D2C3-4A56-9458-A88CB38B9B30}"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a:t>Click to edit Master title style</a:t>
            </a:r>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1506047-FD70-4DF6-B295-B7FE556AA56E}" type="datetimeFigureOut">
              <a:rPr lang="en-US" smtClean="0"/>
              <a:pPr/>
              <a:t>10/31/2022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98D495-D2C3-4A56-9458-A88CB38B9B3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a:t>Click to edit Master title style</a:t>
            </a:r>
          </a:p>
        </p:txBody>
      </p:sp>
      <p:sp>
        <p:nvSpPr>
          <p:cNvPr id="5" name="Date Placeholder 4"/>
          <p:cNvSpPr>
            <a:spLocks noGrp="1"/>
          </p:cNvSpPr>
          <p:nvPr>
            <p:ph type="dt" sz="half" idx="10"/>
          </p:nvPr>
        </p:nvSpPr>
        <p:spPr/>
        <p:txBody>
          <a:bodyPr/>
          <a:lstStyle/>
          <a:p>
            <a:fld id="{11506047-FD70-4DF6-B295-B7FE556AA56E}" type="datetimeFigureOut">
              <a:rPr lang="en-US" smtClean="0"/>
              <a:pPr/>
              <a:t>10/31/2022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98D495-D2C3-4A56-9458-A88CB38B9B30}"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p>
            <a:r>
              <a:rPr kumimoji="0" lang="en-US"/>
              <a:t>Click to edit Master title style</a:t>
            </a:r>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11506047-FD70-4DF6-B295-B7FE556AA56E}" type="datetimeFigureOut">
              <a:rPr lang="en-US" smtClean="0"/>
              <a:pPr/>
              <a:t>10/31/2022</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D998D495-D2C3-4A56-9458-A88CB38B9B30}"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9600" dirty="0">
                <a:solidFill>
                  <a:srgbClr val="000066"/>
                </a:solidFill>
                <a:latin typeface="Bell MT" pitchFamily="18" charset="0"/>
              </a:rPr>
              <a:t>Epilepsy</a:t>
            </a:r>
          </a:p>
        </p:txBody>
      </p:sp>
    </p:spTree>
  </p:cSld>
  <p:clrMapOvr>
    <a:masterClrMapping/>
  </p:clrMapOvr>
  <p:transition>
    <p:dissolv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762000"/>
            <a:ext cx="7943088" cy="5562600"/>
          </a:xfrm>
        </p:spPr>
        <p:txBody>
          <a:bodyPr>
            <a:noAutofit/>
          </a:bodyPr>
          <a:lstStyle/>
          <a:p>
            <a:pPr algn="just"/>
            <a:r>
              <a:rPr lang="en-US" sz="2800" dirty="0">
                <a:latin typeface="Times New Roman" panose="02020603050405020304" pitchFamily="18" charset="0"/>
                <a:cs typeface="Times New Roman" panose="02020603050405020304" pitchFamily="18" charset="0"/>
              </a:rPr>
              <a:t>A typical complex focal seizure lasts about </a:t>
            </a:r>
            <a:r>
              <a:rPr lang="en-US" sz="2800" i="1" dirty="0">
                <a:solidFill>
                  <a:srgbClr val="FF0000"/>
                </a:solidFill>
                <a:latin typeface="Times New Roman" panose="02020603050405020304" pitchFamily="18" charset="0"/>
                <a:cs typeface="Times New Roman" panose="02020603050405020304" pitchFamily="18" charset="0"/>
              </a:rPr>
              <a:t>60-90 seconds</a:t>
            </a:r>
            <a:r>
              <a:rPr lang="en-US" sz="2800" dirty="0">
                <a:latin typeface="Times New Roman" panose="02020603050405020304" pitchFamily="18" charset="0"/>
                <a:cs typeface="Times New Roman" panose="02020603050405020304" pitchFamily="18" charset="0"/>
              </a:rPr>
              <a:t> and is followed by brief </a:t>
            </a:r>
            <a:r>
              <a:rPr lang="en-US" sz="2800" i="1" dirty="0">
                <a:solidFill>
                  <a:srgbClr val="FF0000"/>
                </a:solidFill>
                <a:latin typeface="Times New Roman" panose="02020603050405020304" pitchFamily="18" charset="0"/>
                <a:cs typeface="Times New Roman" panose="02020603050405020304" pitchFamily="18" charset="0"/>
              </a:rPr>
              <a:t>postictal confusion.</a:t>
            </a:r>
            <a:r>
              <a:rPr lang="en-US" sz="2800" dirty="0">
                <a:latin typeface="Times New Roman" panose="02020603050405020304" pitchFamily="18" charset="0"/>
                <a:cs typeface="Times New Roman" panose="02020603050405020304" pitchFamily="18" charset="0"/>
              </a:rPr>
              <a:t> However, generalized weakness, asthenia, and fatigue may last for a few days.</a:t>
            </a:r>
          </a:p>
          <a:p>
            <a:pPr marL="82296" indent="0" algn="just">
              <a:buNone/>
            </a:pPr>
            <a:endParaRPr lang="en-US" sz="2800" dirty="0">
              <a:latin typeface="Times New Roman" panose="02020603050405020304" pitchFamily="18" charset="0"/>
              <a:cs typeface="Times New Roman" panose="02020603050405020304" pitchFamily="18" charset="0"/>
            </a:endParaRPr>
          </a:p>
          <a:p>
            <a:pPr algn="just"/>
            <a:r>
              <a:rPr lang="en-US" sz="2800" dirty="0">
                <a:latin typeface="Times New Roman" panose="02020603050405020304" pitchFamily="18" charset="0"/>
                <a:cs typeface="Times New Roman" panose="02020603050405020304" pitchFamily="18" charset="0"/>
              </a:rPr>
              <a:t>Complex focal seizures of </a:t>
            </a:r>
            <a:r>
              <a:rPr lang="en-US" sz="2800" dirty="0">
                <a:solidFill>
                  <a:srgbClr val="002060"/>
                </a:solidFill>
                <a:latin typeface="Times New Roman" panose="02020603050405020304" pitchFamily="18" charset="0"/>
                <a:cs typeface="Times New Roman" panose="02020603050405020304" pitchFamily="18" charset="0"/>
              </a:rPr>
              <a:t>frontal-lobe</a:t>
            </a:r>
            <a:r>
              <a:rPr lang="en-US" sz="2800" dirty="0">
                <a:latin typeface="Times New Roman" panose="02020603050405020304" pitchFamily="18" charset="0"/>
                <a:cs typeface="Times New Roman" panose="02020603050405020304" pitchFamily="18" charset="0"/>
              </a:rPr>
              <a:t> origin may feature bizarre motor behaviors such as bicycling or a fencing posture. These seizures have more prominent motor features than those of complex focal seizures of </a:t>
            </a:r>
            <a:r>
              <a:rPr lang="en-US" sz="2800" dirty="0">
                <a:solidFill>
                  <a:srgbClr val="002060"/>
                </a:solidFill>
                <a:latin typeface="Times New Roman" panose="02020603050405020304" pitchFamily="18" charset="0"/>
                <a:cs typeface="Times New Roman" panose="02020603050405020304" pitchFamily="18" charset="0"/>
              </a:rPr>
              <a:t>temporal-lobe</a:t>
            </a:r>
            <a:r>
              <a:rPr lang="en-US" sz="2800" dirty="0">
                <a:latin typeface="Times New Roman" panose="02020603050405020304" pitchFamily="18" charset="0"/>
                <a:cs typeface="Times New Roman" panose="02020603050405020304" pitchFamily="18" charset="0"/>
              </a:rPr>
              <a:t> onset. </a:t>
            </a:r>
            <a:endParaRPr lang="ar-IQ"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594999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219200"/>
          </a:xfrm>
        </p:spPr>
        <p:txBody>
          <a:bodyPr>
            <a:normAutofit fontScale="90000"/>
          </a:bodyPr>
          <a:lstStyle/>
          <a:p>
            <a:r>
              <a:rPr lang="en-US" dirty="0">
                <a:solidFill>
                  <a:srgbClr val="C00000"/>
                </a:solidFill>
                <a:latin typeface="Angsana New" pitchFamily="18" charset="-34"/>
                <a:cs typeface="Angsana New" pitchFamily="18" charset="-34"/>
              </a:rPr>
              <a:t>      focal Seizures with Secondary Generalization</a:t>
            </a:r>
            <a:br>
              <a:rPr lang="en-US" dirty="0"/>
            </a:br>
            <a:endParaRPr lang="en-US" dirty="0"/>
          </a:p>
        </p:txBody>
      </p:sp>
      <p:sp>
        <p:nvSpPr>
          <p:cNvPr id="3" name="Content Placeholder 2"/>
          <p:cNvSpPr>
            <a:spLocks noGrp="1"/>
          </p:cNvSpPr>
          <p:nvPr>
            <p:ph idx="1"/>
          </p:nvPr>
        </p:nvSpPr>
        <p:spPr>
          <a:xfrm>
            <a:off x="990600" y="1447800"/>
            <a:ext cx="7943088" cy="4800600"/>
          </a:xfrm>
        </p:spPr>
        <p:txBody>
          <a:bodyPr>
            <a:normAutofit/>
          </a:bodyPr>
          <a:lstStyle/>
          <a:p>
            <a:pPr>
              <a:buNone/>
            </a:pPr>
            <a:r>
              <a:rPr lang="en-US" sz="2400" dirty="0">
                <a:latin typeface="Times New Roman" pitchFamily="18" charset="0"/>
                <a:cs typeface="Times New Roman" pitchFamily="18" charset="0"/>
              </a:rPr>
              <a:t>focal seizures can </a:t>
            </a:r>
            <a:r>
              <a:rPr lang="en-US" sz="2400" i="1" dirty="0">
                <a:solidFill>
                  <a:srgbClr val="FF0000"/>
                </a:solidFill>
                <a:latin typeface="Times New Roman" pitchFamily="18" charset="0"/>
                <a:cs typeface="Times New Roman" pitchFamily="18" charset="0"/>
              </a:rPr>
              <a:t>spread  </a:t>
            </a:r>
            <a:r>
              <a:rPr lang="en-US" sz="2400" dirty="0">
                <a:latin typeface="Times New Roman" pitchFamily="18" charset="0"/>
                <a:cs typeface="Times New Roman" pitchFamily="18" charset="0"/>
              </a:rPr>
              <a:t>to involve both cerebral hemispheres and produce a generalized seizure, </a:t>
            </a:r>
            <a:r>
              <a:rPr lang="en-US" sz="2400" i="1" dirty="0">
                <a:solidFill>
                  <a:srgbClr val="FF0000"/>
                </a:solidFill>
                <a:latin typeface="Times New Roman" pitchFamily="18" charset="0"/>
                <a:cs typeface="Times New Roman" pitchFamily="18" charset="0"/>
              </a:rPr>
              <a:t>usually of the tonic-</a:t>
            </a:r>
            <a:r>
              <a:rPr lang="en-US" sz="2400" i="1" dirty="0" err="1">
                <a:solidFill>
                  <a:srgbClr val="FF0000"/>
                </a:solidFill>
                <a:latin typeface="Times New Roman" pitchFamily="18" charset="0"/>
                <a:cs typeface="Times New Roman" pitchFamily="18" charset="0"/>
              </a:rPr>
              <a:t>clonic</a:t>
            </a:r>
            <a:r>
              <a:rPr lang="en-US" sz="2400" i="1" dirty="0">
                <a:solidFill>
                  <a:srgbClr val="FF0000"/>
                </a:solidFill>
                <a:latin typeface="Times New Roman" pitchFamily="18" charset="0"/>
                <a:cs typeface="Times New Roman" pitchFamily="18" charset="0"/>
              </a:rPr>
              <a:t> variety. </a:t>
            </a:r>
          </a:p>
          <a:p>
            <a:pPr>
              <a:buNone/>
            </a:pPr>
            <a:endParaRPr lang="en-US" sz="2400" dirty="0">
              <a:latin typeface="Times New Roman" pitchFamily="18" charset="0"/>
              <a:cs typeface="Times New Roman" pitchFamily="18" charset="0"/>
            </a:endParaRPr>
          </a:p>
          <a:p>
            <a:pPr algn="just">
              <a:buNone/>
            </a:pPr>
            <a:r>
              <a:rPr lang="en-US" sz="2400" dirty="0">
                <a:latin typeface="Times New Roman" pitchFamily="18" charset="0"/>
                <a:cs typeface="Times New Roman" pitchFamily="18" charset="0"/>
              </a:rPr>
              <a:t>It is usually difficult to distinguished from a primary generalized tonic-</a:t>
            </a:r>
            <a:r>
              <a:rPr lang="en-US" sz="2400" dirty="0" err="1">
                <a:latin typeface="Times New Roman" pitchFamily="18" charset="0"/>
                <a:cs typeface="Times New Roman" pitchFamily="18" charset="0"/>
              </a:rPr>
              <a:t>clonic</a:t>
            </a:r>
            <a:r>
              <a:rPr lang="en-US" sz="2400" dirty="0">
                <a:latin typeface="Times New Roman" pitchFamily="18" charset="0"/>
                <a:cs typeface="Times New Roman" pitchFamily="18" charset="0"/>
              </a:rPr>
              <a:t> seizure ,on the other hand distinguishing between these two entities (by carful history and EEG) is extremely important, as there may be substantial differences in the evaluation and treatment of focal versus generalized seizure disorders.</a:t>
            </a:r>
          </a:p>
        </p:txBody>
      </p:sp>
    </p:spTree>
  </p:cSld>
  <p:clrMapOvr>
    <a:masterClrMapping/>
  </p:clrMapOvr>
  <p:transition>
    <p:wedg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274638"/>
            <a:ext cx="3810000" cy="944562"/>
          </a:xfrm>
        </p:spPr>
        <p:txBody>
          <a:bodyPr>
            <a:normAutofit fontScale="90000"/>
          </a:bodyPr>
          <a:lstStyle/>
          <a:p>
            <a:r>
              <a:rPr lang="en-US" sz="5300" dirty="0">
                <a:solidFill>
                  <a:srgbClr val="000066"/>
                </a:solidFill>
                <a:effectLst/>
                <a:latin typeface="Angsana New" pitchFamily="18" charset="-34"/>
                <a:cs typeface="Angsana New" pitchFamily="18" charset="-34"/>
              </a:rPr>
              <a:t>Generalized Seizures</a:t>
            </a:r>
            <a:br>
              <a:rPr lang="en-US" dirty="0"/>
            </a:br>
            <a:endParaRPr lang="en-US" dirty="0"/>
          </a:p>
        </p:txBody>
      </p:sp>
      <p:sp>
        <p:nvSpPr>
          <p:cNvPr id="3" name="Content Placeholder 2"/>
          <p:cNvSpPr>
            <a:spLocks noGrp="1"/>
          </p:cNvSpPr>
          <p:nvPr>
            <p:ph idx="1"/>
          </p:nvPr>
        </p:nvSpPr>
        <p:spPr>
          <a:xfrm>
            <a:off x="1143000" y="1447800"/>
            <a:ext cx="7790688" cy="4800600"/>
          </a:xfrm>
        </p:spPr>
        <p:txBody>
          <a:bodyPr>
            <a:normAutofit/>
          </a:bodyPr>
          <a:lstStyle/>
          <a:p>
            <a:pPr algn="just">
              <a:buNone/>
            </a:pPr>
            <a:r>
              <a:rPr lang="en-US" sz="2800" dirty="0">
                <a:latin typeface="Times New Roman" pitchFamily="18" charset="0"/>
                <a:cs typeface="Times New Roman" pitchFamily="18" charset="0"/>
              </a:rPr>
              <a:t>Generalized seizures involve  both hemispheres at the onset of the seizure. </a:t>
            </a:r>
          </a:p>
          <a:p>
            <a:pPr algn="just">
              <a:buNone/>
            </a:pPr>
            <a:endParaRPr lang="en-US" sz="2800" dirty="0">
              <a:latin typeface="Times New Roman" pitchFamily="18" charset="0"/>
              <a:cs typeface="Times New Roman" pitchFamily="18" charset="0"/>
            </a:endParaRPr>
          </a:p>
          <a:p>
            <a:pPr algn="just">
              <a:buNone/>
            </a:pPr>
            <a:r>
              <a:rPr lang="en-US" sz="2800" dirty="0">
                <a:latin typeface="Times New Roman" pitchFamily="18" charset="0"/>
                <a:cs typeface="Times New Roman" pitchFamily="18" charset="0"/>
              </a:rPr>
              <a:t> The most common types are :</a:t>
            </a:r>
          </a:p>
          <a:p>
            <a:pPr>
              <a:buFont typeface="Wingdings" pitchFamily="2" charset="2"/>
              <a:buChar char="Ø"/>
            </a:pPr>
            <a:r>
              <a:rPr lang="en-US" sz="2800" dirty="0">
                <a:latin typeface="Times New Roman" pitchFamily="18" charset="0"/>
                <a:cs typeface="Times New Roman" pitchFamily="18" charset="0"/>
              </a:rPr>
              <a:t>primarily generalized tonic–clonic (</a:t>
            </a:r>
            <a:r>
              <a:rPr lang="en-US" sz="2800" b="1" dirty="0">
                <a:solidFill>
                  <a:srgbClr val="FF0000"/>
                </a:solidFill>
                <a:latin typeface="Times New Roman" pitchFamily="18" charset="0"/>
                <a:cs typeface="Times New Roman" pitchFamily="18" charset="0"/>
              </a:rPr>
              <a:t>grand mal</a:t>
            </a:r>
            <a:r>
              <a:rPr lang="en-US" sz="2800" dirty="0">
                <a:latin typeface="Times New Roman" pitchFamily="18" charset="0"/>
                <a:cs typeface="Times New Roman" pitchFamily="18" charset="0"/>
              </a:rPr>
              <a:t>) seizures, </a:t>
            </a:r>
          </a:p>
          <a:p>
            <a:pPr>
              <a:buFont typeface="Wingdings" pitchFamily="2" charset="2"/>
              <a:buChar char="Ø"/>
            </a:pPr>
            <a:r>
              <a:rPr lang="fr-FR" sz="2800" dirty="0">
                <a:latin typeface="Times New Roman" pitchFamily="18" charset="0"/>
                <a:cs typeface="Times New Roman" pitchFamily="18" charset="0"/>
              </a:rPr>
              <a:t>absence (</a:t>
            </a:r>
            <a:r>
              <a:rPr lang="fr-FR" sz="2800" b="1" dirty="0">
                <a:solidFill>
                  <a:srgbClr val="FF0000"/>
                </a:solidFill>
                <a:latin typeface="Times New Roman" pitchFamily="18" charset="0"/>
                <a:cs typeface="Times New Roman" pitchFamily="18" charset="0"/>
              </a:rPr>
              <a:t>petit mal</a:t>
            </a:r>
            <a:r>
              <a:rPr lang="fr-FR" sz="2800" dirty="0">
                <a:latin typeface="Times New Roman" pitchFamily="18" charset="0"/>
                <a:cs typeface="Times New Roman" pitchFamily="18" charset="0"/>
              </a:rPr>
              <a:t>), </a:t>
            </a:r>
          </a:p>
          <a:p>
            <a:pPr>
              <a:buFont typeface="Wingdings" pitchFamily="2" charset="2"/>
              <a:buChar char="Ø"/>
            </a:pPr>
            <a:r>
              <a:rPr lang="fr-FR" sz="2800" dirty="0" err="1">
                <a:latin typeface="Times New Roman" pitchFamily="18" charset="0"/>
                <a:cs typeface="Times New Roman" pitchFamily="18" charset="0"/>
              </a:rPr>
              <a:t>atonic</a:t>
            </a:r>
            <a:endParaRPr lang="fr-FR" sz="2800" dirty="0">
              <a:latin typeface="Times New Roman" pitchFamily="18" charset="0"/>
              <a:cs typeface="Times New Roman" pitchFamily="18" charset="0"/>
            </a:endParaRPr>
          </a:p>
          <a:p>
            <a:pPr>
              <a:buFont typeface="Wingdings" pitchFamily="2" charset="2"/>
              <a:buChar char="Ø"/>
            </a:pPr>
            <a:r>
              <a:rPr lang="fr-FR" sz="2800" dirty="0" err="1">
                <a:latin typeface="Times New Roman" pitchFamily="18" charset="0"/>
                <a:cs typeface="Times New Roman" pitchFamily="18" charset="0"/>
              </a:rPr>
              <a:t>myoclonic</a:t>
            </a:r>
            <a:r>
              <a:rPr lang="fr-FR" sz="2800" dirty="0">
                <a:latin typeface="Times New Roman" pitchFamily="18" charset="0"/>
                <a:cs typeface="Times New Roman" pitchFamily="18" charset="0"/>
              </a:rPr>
              <a:t> </a:t>
            </a:r>
            <a:r>
              <a:rPr lang="fr-FR" sz="2800" dirty="0" err="1">
                <a:latin typeface="Times New Roman" pitchFamily="18" charset="0"/>
                <a:cs typeface="Times New Roman" pitchFamily="18" charset="0"/>
              </a:rPr>
              <a:t>siezures</a:t>
            </a:r>
            <a:r>
              <a:rPr lang="fr-FR" sz="2800" dirty="0">
                <a:latin typeface="Times New Roman" pitchFamily="18" charset="0"/>
                <a:cs typeface="Times New Roman" pitchFamily="18" charset="0"/>
              </a:rPr>
              <a:t>.</a:t>
            </a:r>
            <a:endParaRPr lang="en-US" sz="2800" dirty="0"/>
          </a:p>
        </p:txBody>
      </p:sp>
    </p:spTree>
  </p:cSld>
  <p:clrMapOvr>
    <a:masterClrMapping/>
  </p:clrMapOvr>
  <p:transition>
    <p:wipe dir="d"/>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838200"/>
            <a:ext cx="7498080" cy="5410200"/>
          </a:xfrm>
        </p:spPr>
        <p:txBody>
          <a:bodyPr>
            <a:normAutofit/>
          </a:bodyPr>
          <a:lstStyle/>
          <a:p>
            <a:pPr>
              <a:buNone/>
            </a:pPr>
            <a:r>
              <a:rPr lang="en-US" sz="4000" dirty="0">
                <a:solidFill>
                  <a:srgbClr val="C00000"/>
                </a:solidFill>
                <a:effectLst>
                  <a:outerShdw blurRad="50000" dist="30000" dir="5400000" algn="tl" rotWithShape="0">
                    <a:srgbClr val="000000">
                      <a:alpha val="30000"/>
                    </a:srgbClr>
                  </a:outerShdw>
                </a:effectLst>
                <a:latin typeface="Angsana New" pitchFamily="18" charset="-34"/>
                <a:ea typeface="+mj-ea"/>
                <a:cs typeface="Angsana New" pitchFamily="18" charset="-34"/>
              </a:rPr>
              <a:t>Generalized, Tonic-</a:t>
            </a:r>
            <a:r>
              <a:rPr lang="en-US" sz="4000" dirty="0" err="1">
                <a:solidFill>
                  <a:srgbClr val="C00000"/>
                </a:solidFill>
                <a:effectLst>
                  <a:outerShdw blurRad="50000" dist="30000" dir="5400000" algn="tl" rotWithShape="0">
                    <a:srgbClr val="000000">
                      <a:alpha val="30000"/>
                    </a:srgbClr>
                  </a:outerShdw>
                </a:effectLst>
                <a:latin typeface="Angsana New" pitchFamily="18" charset="-34"/>
                <a:ea typeface="+mj-ea"/>
                <a:cs typeface="Angsana New" pitchFamily="18" charset="-34"/>
              </a:rPr>
              <a:t>Clonic</a:t>
            </a:r>
            <a:r>
              <a:rPr lang="en-US" sz="4000" dirty="0">
                <a:solidFill>
                  <a:srgbClr val="C00000"/>
                </a:solidFill>
                <a:effectLst>
                  <a:outerShdw blurRad="50000" dist="30000" dir="5400000" algn="tl" rotWithShape="0">
                    <a:srgbClr val="000000">
                      <a:alpha val="30000"/>
                    </a:srgbClr>
                  </a:outerShdw>
                </a:effectLst>
                <a:latin typeface="Angsana New" pitchFamily="18" charset="-34"/>
                <a:ea typeface="+mj-ea"/>
                <a:cs typeface="Angsana New" pitchFamily="18" charset="-34"/>
              </a:rPr>
              <a:t> Seizures (Grand Mal)</a:t>
            </a:r>
            <a:br>
              <a:rPr lang="en-US" sz="3900" dirty="0">
                <a:solidFill>
                  <a:srgbClr val="C00000"/>
                </a:solidFill>
                <a:effectLst>
                  <a:outerShdw blurRad="50000" dist="30000" dir="5400000" algn="tl" rotWithShape="0">
                    <a:srgbClr val="000000">
                      <a:alpha val="30000"/>
                    </a:srgbClr>
                  </a:outerShdw>
                </a:effectLst>
                <a:ea typeface="+mj-ea"/>
                <a:cs typeface="+mj-cs"/>
              </a:rPr>
            </a:br>
            <a:endParaRPr lang="en-US" sz="1800" dirty="0">
              <a:latin typeface="Times New Roman" pitchFamily="18" charset="0"/>
              <a:cs typeface="Times New Roman" pitchFamily="18" charset="0"/>
            </a:endParaRPr>
          </a:p>
          <a:p>
            <a:pPr>
              <a:buNone/>
            </a:pPr>
            <a:r>
              <a:rPr lang="en-US" sz="1800" dirty="0">
                <a:latin typeface="Times New Roman" pitchFamily="18" charset="0"/>
                <a:cs typeface="Times New Roman" pitchFamily="18" charset="0"/>
              </a:rPr>
              <a:t>It is the most common seizure type, and It consist of:</a:t>
            </a:r>
          </a:p>
          <a:p>
            <a:pPr>
              <a:buNone/>
            </a:pPr>
            <a:endParaRPr lang="en-US" sz="1800" dirty="0">
              <a:latin typeface="Times New Roman" pitchFamily="18" charset="0"/>
              <a:cs typeface="Times New Roman" pitchFamily="18" charset="0"/>
            </a:endParaRPr>
          </a:p>
          <a:p>
            <a:pPr>
              <a:buFont typeface="+mj-lt"/>
              <a:buAutoNum type="arabicPeriod"/>
            </a:pPr>
            <a:r>
              <a:rPr lang="en-US" sz="2400" i="1" dirty="0">
                <a:solidFill>
                  <a:srgbClr val="C00000"/>
                </a:solidFill>
                <a:latin typeface="Times New Roman" pitchFamily="18" charset="0"/>
                <a:cs typeface="Times New Roman" pitchFamily="18" charset="0"/>
              </a:rPr>
              <a:t>Tonic phase</a:t>
            </a:r>
            <a:r>
              <a:rPr lang="en-US" sz="1800" dirty="0">
                <a:latin typeface="Times New Roman" pitchFamily="18" charset="0"/>
                <a:cs typeface="Times New Roman" pitchFamily="18" charset="0"/>
              </a:rPr>
              <a:t>: started suddenly by losing consciousness with tonic contraction of all muscles for 10-30 seconds ,producing extension of back and neck. Tonic contraction of the respiratory muscles  produce (cry or moan ) and cyanosis, and contraction of masticatory muscles may cause tongue biting .</a:t>
            </a:r>
          </a:p>
          <a:p>
            <a:pPr>
              <a:buFont typeface="+mj-lt"/>
              <a:buAutoNum type="arabicPeriod"/>
            </a:pPr>
            <a:endParaRPr lang="en-US" sz="1800" dirty="0">
              <a:latin typeface="Times New Roman" pitchFamily="18" charset="0"/>
              <a:cs typeface="Times New Roman" pitchFamily="18" charset="0"/>
            </a:endParaRPr>
          </a:p>
          <a:p>
            <a:pPr algn="just">
              <a:buFont typeface="+mj-lt"/>
              <a:buAutoNum type="arabicPeriod"/>
            </a:pPr>
            <a:r>
              <a:rPr lang="en-US" sz="2400" i="1" dirty="0" err="1">
                <a:solidFill>
                  <a:srgbClr val="C00000"/>
                </a:solidFill>
                <a:latin typeface="Times New Roman" pitchFamily="18" charset="0"/>
                <a:cs typeface="Times New Roman" pitchFamily="18" charset="0"/>
              </a:rPr>
              <a:t>Clonic</a:t>
            </a:r>
            <a:r>
              <a:rPr lang="en-US" sz="2400" i="1" dirty="0">
                <a:solidFill>
                  <a:srgbClr val="C00000"/>
                </a:solidFill>
                <a:latin typeface="Times New Roman" pitchFamily="18" charset="0"/>
                <a:cs typeface="Times New Roman" pitchFamily="18" charset="0"/>
              </a:rPr>
              <a:t> phase </a:t>
            </a:r>
            <a:r>
              <a:rPr lang="en-US" sz="1800" dirty="0">
                <a:latin typeface="Times New Roman" pitchFamily="18" charset="0"/>
                <a:cs typeface="Times New Roman" pitchFamily="18" charset="0"/>
              </a:rPr>
              <a:t>: alternating muscle contraction and  relaxation leading </a:t>
            </a:r>
          </a:p>
          <a:p>
            <a:pPr algn="just">
              <a:buNone/>
            </a:pPr>
            <a:r>
              <a:rPr lang="en-US" sz="1800" dirty="0">
                <a:latin typeface="Times New Roman" pitchFamily="18" charset="0"/>
                <a:cs typeface="Times New Roman" pitchFamily="18" charset="0"/>
              </a:rPr>
              <a:t>     to symmetrical limb jerking that persist for 30-60 </a:t>
            </a:r>
            <a:r>
              <a:rPr lang="en-US" sz="1800" dirty="0" err="1">
                <a:latin typeface="Times New Roman" pitchFamily="18" charset="0"/>
                <a:cs typeface="Times New Roman" pitchFamily="18" charset="0"/>
              </a:rPr>
              <a:t>seconds.Ventilatory</a:t>
            </a:r>
            <a:r>
              <a:rPr lang="en-US" sz="1800" dirty="0">
                <a:latin typeface="Times New Roman" pitchFamily="18" charset="0"/>
                <a:cs typeface="Times New Roman" pitchFamily="18" charset="0"/>
              </a:rPr>
              <a:t> effort return and cyanosis </a:t>
            </a:r>
            <a:r>
              <a:rPr lang="en-US" sz="1800" dirty="0" err="1">
                <a:latin typeface="Times New Roman" pitchFamily="18" charset="0"/>
                <a:cs typeface="Times New Roman" pitchFamily="18" charset="0"/>
              </a:rPr>
              <a:t>clears.The</a:t>
            </a:r>
            <a:r>
              <a:rPr lang="en-US" sz="1800" dirty="0">
                <a:latin typeface="Times New Roman" pitchFamily="18" charset="0"/>
                <a:cs typeface="Times New Roman" pitchFamily="18" charset="0"/>
              </a:rPr>
              <a:t> mouth may froth with saliva, and sphincteric relaxation may produce urinary </a:t>
            </a:r>
            <a:r>
              <a:rPr lang="en-US" sz="1800" dirty="0" err="1">
                <a:latin typeface="Times New Roman" pitchFamily="18" charset="0"/>
                <a:cs typeface="Times New Roman" pitchFamily="18" charset="0"/>
              </a:rPr>
              <a:t>incontinence.With</a:t>
            </a:r>
            <a:r>
              <a:rPr lang="en-US" sz="1800" dirty="0">
                <a:latin typeface="Times New Roman" pitchFamily="18" charset="0"/>
                <a:cs typeface="Times New Roman" pitchFamily="18" charset="0"/>
              </a:rPr>
              <a:t> time jerking become less frequent, until all muscles are flaccid .</a:t>
            </a:r>
          </a:p>
        </p:txBody>
      </p:sp>
    </p:spTree>
  </p:cSld>
  <p:clrMapOvr>
    <a:masterClrMapping/>
  </p:clrMapOvr>
  <p:transition>
    <p:pull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lnSpc>
                <a:spcPct val="150000"/>
              </a:lnSpc>
              <a:buNone/>
            </a:pPr>
            <a:r>
              <a:rPr lang="en-US" i="1" dirty="0">
                <a:solidFill>
                  <a:srgbClr val="C00000"/>
                </a:solidFill>
              </a:rPr>
              <a:t>   </a:t>
            </a:r>
            <a:r>
              <a:rPr lang="en-US" sz="2400" i="1" dirty="0">
                <a:solidFill>
                  <a:srgbClr val="C00000"/>
                </a:solidFill>
              </a:rPr>
              <a:t>3.  </a:t>
            </a:r>
            <a:r>
              <a:rPr lang="en-US" sz="2400" i="1" dirty="0">
                <a:solidFill>
                  <a:srgbClr val="C00000"/>
                </a:solidFill>
                <a:latin typeface="Times New Roman" pitchFamily="18" charset="0"/>
                <a:cs typeface="Times New Roman" pitchFamily="18" charset="0"/>
              </a:rPr>
              <a:t>Phase of coma</a:t>
            </a:r>
            <a:r>
              <a:rPr lang="en-US" sz="2000" i="1" dirty="0">
                <a:latin typeface="Times New Roman" pitchFamily="18" charset="0"/>
                <a:cs typeface="Times New Roman" pitchFamily="18" charset="0"/>
              </a:rPr>
              <a:t>. </a:t>
            </a:r>
            <a:r>
              <a:rPr lang="en-US" sz="1800" dirty="0">
                <a:latin typeface="Times New Roman" pitchFamily="18" charset="0"/>
                <a:cs typeface="Times New Roman" pitchFamily="18" charset="0"/>
              </a:rPr>
              <a:t>After the convulsive movements stop, the patient is in coma</a:t>
            </a:r>
            <a:r>
              <a:rPr lang="en-US" sz="1800" dirty="0"/>
              <a:t>. </a:t>
            </a:r>
            <a:r>
              <a:rPr lang="en-US" sz="1800" dirty="0">
                <a:latin typeface="Times New Roman" pitchFamily="18" charset="0"/>
                <a:cs typeface="Times New Roman" pitchFamily="18" charset="0"/>
              </a:rPr>
              <a:t>The period of time that the patient remains in coma relates to the duration of the previous tonic and </a:t>
            </a:r>
            <a:r>
              <a:rPr lang="en-US" sz="1800" dirty="0" err="1">
                <a:latin typeface="Times New Roman" pitchFamily="18" charset="0"/>
                <a:cs typeface="Times New Roman" pitchFamily="18" charset="0"/>
              </a:rPr>
              <a:t>clonic</a:t>
            </a:r>
            <a:r>
              <a:rPr lang="en-US" sz="1800" dirty="0">
                <a:latin typeface="Times New Roman" pitchFamily="18" charset="0"/>
                <a:cs typeface="Times New Roman" pitchFamily="18" charset="0"/>
              </a:rPr>
              <a:t> phases.</a:t>
            </a:r>
          </a:p>
          <a:p>
            <a:pPr algn="just">
              <a:lnSpc>
                <a:spcPct val="150000"/>
              </a:lnSpc>
              <a:buNone/>
            </a:pPr>
            <a:endParaRPr lang="en-US" sz="1800" dirty="0">
              <a:latin typeface="Times New Roman" pitchFamily="18" charset="0"/>
              <a:cs typeface="Times New Roman" pitchFamily="18" charset="0"/>
            </a:endParaRPr>
          </a:p>
          <a:p>
            <a:pPr algn="just">
              <a:lnSpc>
                <a:spcPct val="150000"/>
              </a:lnSpc>
              <a:buNone/>
            </a:pPr>
            <a:r>
              <a:rPr lang="en-US" sz="1800" dirty="0">
                <a:solidFill>
                  <a:srgbClr val="C00000"/>
                </a:solidFill>
                <a:latin typeface="Times New Roman" pitchFamily="18" charset="0"/>
                <a:cs typeface="Times New Roman" pitchFamily="18" charset="0"/>
              </a:rPr>
              <a:t>     </a:t>
            </a:r>
            <a:r>
              <a:rPr lang="en-US" sz="2400" dirty="0">
                <a:solidFill>
                  <a:srgbClr val="C00000"/>
                </a:solidFill>
                <a:latin typeface="Times New Roman" pitchFamily="18" charset="0"/>
                <a:cs typeface="Times New Roman" pitchFamily="18" charset="0"/>
              </a:rPr>
              <a:t>4</a:t>
            </a:r>
            <a:r>
              <a:rPr lang="en-US" sz="2400" dirty="0">
                <a:latin typeface="Times New Roman" pitchFamily="18" charset="0"/>
                <a:cs typeface="Times New Roman" pitchFamily="18" charset="0"/>
              </a:rPr>
              <a:t>.</a:t>
            </a:r>
            <a:r>
              <a:rPr lang="en-US" sz="2000" dirty="0">
                <a:latin typeface="Times New Roman" pitchFamily="18" charset="0"/>
                <a:cs typeface="Times New Roman" pitchFamily="18" charset="0"/>
              </a:rPr>
              <a:t>There follows a state of confusion, headache, restlessness and drowsiness before final recovery. This may last for hours.</a:t>
            </a:r>
          </a:p>
        </p:txBody>
      </p:sp>
    </p:spTree>
  </p:cSld>
  <p:clrMapOvr>
    <a:masterClrMapping/>
  </p:clrMapOvr>
  <p:transition>
    <p:wedg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57200"/>
            <a:ext cx="8095488" cy="6019800"/>
          </a:xfrm>
        </p:spPr>
        <p:txBody>
          <a:bodyPr>
            <a:normAutofit/>
          </a:bodyPr>
          <a:lstStyle/>
          <a:p>
            <a:pPr algn="just">
              <a:buNone/>
            </a:pPr>
            <a:r>
              <a:rPr lang="en-US" sz="2000" dirty="0">
                <a:latin typeface="Times New Roman" panose="02020603050405020304" pitchFamily="18" charset="0"/>
                <a:cs typeface="Times New Roman" pitchFamily="18" charset="0"/>
              </a:rPr>
              <a:t> </a:t>
            </a:r>
            <a:r>
              <a:rPr lang="en-US" sz="4300" dirty="0">
                <a:solidFill>
                  <a:srgbClr val="C00000"/>
                </a:solidFill>
                <a:effectLst>
                  <a:outerShdw blurRad="50000" dist="30000" dir="5400000" algn="tl" rotWithShape="0">
                    <a:srgbClr val="000000">
                      <a:alpha val="30000"/>
                    </a:srgbClr>
                  </a:outerShdw>
                </a:effectLst>
                <a:latin typeface="Angsana New" pitchFamily="18" charset="-34"/>
                <a:ea typeface="+mj-ea"/>
                <a:cs typeface="Angsana New" pitchFamily="18" charset="-34"/>
              </a:rPr>
              <a:t>Absence Seizures (Petit Mal)</a:t>
            </a:r>
          </a:p>
          <a:p>
            <a:pPr algn="just">
              <a:buNone/>
            </a:pPr>
            <a:endParaRPr lang="en-US" sz="2000" dirty="0">
              <a:latin typeface="Times New Roman" panose="02020603050405020304" pitchFamily="18" charset="0"/>
              <a:cs typeface="Times New Roman" pitchFamily="18" charset="0"/>
            </a:endParaRPr>
          </a:p>
          <a:p>
            <a:pPr>
              <a:buFont typeface="Wingdings" panose="05000000000000000000" pitchFamily="2" charset="2"/>
              <a:buChar char="Ø"/>
            </a:pPr>
            <a:r>
              <a:rPr lang="en-US" sz="2400" dirty="0">
                <a:latin typeface="Times New Roman" panose="02020603050405020304" pitchFamily="18" charset="0"/>
                <a:cs typeface="Times New Roman" pitchFamily="18" charset="0"/>
              </a:rPr>
              <a:t>Absence seizures usually begin in childhood (ages 4–8) or early adolescence, and they are characterized by sudden, brief episodes of impaired consciousness (</a:t>
            </a:r>
            <a:r>
              <a:rPr lang="en-US" sz="2400" b="1" i="1" dirty="0">
                <a:solidFill>
                  <a:srgbClr val="FF0000"/>
                </a:solidFill>
                <a:latin typeface="Times New Roman" panose="02020603050405020304" pitchFamily="18" charset="0"/>
                <a:cs typeface="Times New Roman" panose="02020603050405020304" pitchFamily="18" charset="0"/>
              </a:rPr>
              <a:t>lapses of consciousness</a:t>
            </a:r>
            <a:r>
              <a:rPr lang="en-US" sz="2400" dirty="0">
                <a:latin typeface="Times New Roman" panose="02020603050405020304" pitchFamily="18" charset="0"/>
                <a:cs typeface="Times New Roman" panose="02020603050405020304" pitchFamily="18" charset="0"/>
              </a:rPr>
              <a:t>) with </a:t>
            </a:r>
            <a:r>
              <a:rPr lang="en-US" sz="2400" b="1" i="1" dirty="0">
                <a:solidFill>
                  <a:srgbClr val="FF0000"/>
                </a:solidFill>
                <a:latin typeface="Times New Roman" panose="02020603050405020304" pitchFamily="18" charset="0"/>
                <a:cs typeface="Times New Roman" panose="02020603050405020304" pitchFamily="18" charset="0"/>
              </a:rPr>
              <a:t>no aura or postictal confusion. </a:t>
            </a:r>
          </a:p>
          <a:p>
            <a:pPr algn="just">
              <a:buFont typeface="Wingdings" panose="05000000000000000000" pitchFamily="2" charset="2"/>
              <a:buChar char="Ø"/>
            </a:pPr>
            <a:endParaRPr lang="en-US" sz="2400" b="1" i="1" dirty="0">
              <a:solidFill>
                <a:srgbClr val="FF0000"/>
              </a:solidFill>
              <a:latin typeface="Times New Roman" panose="02020603050405020304" pitchFamily="18" charset="0"/>
              <a:cs typeface="Times New Roman" panose="02020603050405020304" pitchFamily="18" charset="0"/>
            </a:endParaRPr>
          </a:p>
          <a:p>
            <a:pPr algn="just">
              <a:buNone/>
            </a:pPr>
            <a:endParaRPr lang="en-US" sz="24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They typically </a:t>
            </a:r>
            <a:r>
              <a:rPr lang="en-US" sz="2400" dirty="0">
                <a:solidFill>
                  <a:srgbClr val="FF0000"/>
                </a:solidFill>
                <a:latin typeface="Times New Roman" panose="02020603050405020304" pitchFamily="18" charset="0"/>
                <a:cs typeface="Times New Roman" panose="02020603050405020304" pitchFamily="18" charset="0"/>
              </a:rPr>
              <a:t>last less than 20 seconds </a:t>
            </a:r>
            <a:r>
              <a:rPr lang="en-US" sz="2400" dirty="0">
                <a:latin typeface="Times New Roman" panose="02020603050405020304" pitchFamily="18" charset="0"/>
                <a:cs typeface="Times New Roman" panose="02020603050405020304" pitchFamily="18" charset="0"/>
              </a:rPr>
              <a:t>(but can occur </a:t>
            </a:r>
            <a:r>
              <a:rPr lang="en-US" sz="2400" dirty="0">
                <a:solidFill>
                  <a:srgbClr val="FF0000"/>
                </a:solidFill>
                <a:latin typeface="Times New Roman" pitchFamily="18" charset="0"/>
                <a:cs typeface="Times New Roman" pitchFamily="18" charset="0"/>
              </a:rPr>
              <a:t>hundreds of times </a:t>
            </a:r>
            <a:r>
              <a:rPr lang="en-US" sz="2400" dirty="0">
                <a:latin typeface="Times New Roman" pitchFamily="18" charset="0"/>
                <a:cs typeface="Times New Roman" pitchFamily="18" charset="0"/>
              </a:rPr>
              <a:t>per day)  and are accompanied by few or no automatisms. Of the automatisms that develop, the facial ones are most common, with repetitive blinking or chewing occur  most often. </a:t>
            </a:r>
          </a:p>
          <a:p>
            <a:pPr marL="82296" indent="0" algn="just">
              <a:buNone/>
            </a:pPr>
            <a:endParaRPr lang="en-US" sz="2400" dirty="0">
              <a:latin typeface="Times New Roman" panose="02020603050405020304" pitchFamily="18" charset="0"/>
              <a:cs typeface="Times New Roman" panose="02020603050405020304" pitchFamily="18" charset="0"/>
            </a:endParaRPr>
          </a:p>
        </p:txBody>
      </p:sp>
    </p:spTree>
  </p:cSld>
  <p:clrMapOvr>
    <a:masterClrMapping/>
  </p:clrMapOvr>
  <p:transition>
    <p:wheel spokes="3"/>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219200" y="990600"/>
            <a:ext cx="7772400" cy="5257800"/>
          </a:xfrm>
        </p:spPr>
        <p:txBody>
          <a:bodyPr>
            <a:normAutofit fontScale="85000" lnSpcReduction="20000"/>
          </a:bodyPr>
          <a:lstStyle/>
          <a:p>
            <a:pPr algn="just">
              <a:buFont typeface="Wingdings" panose="05000000000000000000" pitchFamily="2" charset="2"/>
              <a:buChar char="Ø"/>
            </a:pPr>
            <a:r>
              <a:rPr lang="en-US" i="1" dirty="0">
                <a:solidFill>
                  <a:srgbClr val="FF0000"/>
                </a:solidFill>
                <a:latin typeface="Times New Roman" panose="02020603050405020304" pitchFamily="18" charset="0"/>
                <a:cs typeface="Times New Roman" panose="02020603050405020304" pitchFamily="18" charset="0"/>
              </a:rPr>
              <a:t>Hyperventilation or </a:t>
            </a:r>
            <a:r>
              <a:rPr lang="en-US" i="1" dirty="0" err="1">
                <a:solidFill>
                  <a:srgbClr val="FF0000"/>
                </a:solidFill>
                <a:latin typeface="Times New Roman" panose="02020603050405020304" pitchFamily="18" charset="0"/>
                <a:cs typeface="Times New Roman" panose="02020603050405020304" pitchFamily="18" charset="0"/>
              </a:rPr>
              <a:t>photic</a:t>
            </a:r>
            <a:r>
              <a:rPr lang="en-US" i="1" dirty="0">
                <a:solidFill>
                  <a:srgbClr val="FF0000"/>
                </a:solidFill>
                <a:latin typeface="Times New Roman" panose="02020603050405020304" pitchFamily="18" charset="0"/>
                <a:cs typeface="Times New Roman" panose="02020603050405020304" pitchFamily="18" charset="0"/>
              </a:rPr>
              <a:t> stimulation  </a:t>
            </a:r>
            <a:r>
              <a:rPr lang="en-US" dirty="0">
                <a:latin typeface="Times New Roman" panose="02020603050405020304" pitchFamily="18" charset="0"/>
                <a:cs typeface="Times New Roman" panose="02020603050405020304" pitchFamily="18" charset="0"/>
              </a:rPr>
              <a:t>frequently precipitates these seizures.</a:t>
            </a:r>
          </a:p>
          <a:p>
            <a:pPr algn="just">
              <a:buNone/>
            </a:pPr>
            <a:endParaRPr lang="en-US" dirty="0">
              <a:latin typeface="Times New Roman" panose="02020603050405020304" pitchFamily="18" charset="0"/>
              <a:cs typeface="Times New Roman" panose="02020603050405020304" pitchFamily="18" charset="0"/>
            </a:endParaRPr>
          </a:p>
          <a:p>
            <a:pPr algn="just">
              <a:buNone/>
            </a:pPr>
            <a:r>
              <a:rPr lang="en-US" dirty="0">
                <a:latin typeface="Times New Roman" panose="02020603050405020304" pitchFamily="18" charset="0"/>
                <a:cs typeface="Times New Roman" panose="02020603050405020304" pitchFamily="18" charset="0"/>
              </a:rPr>
              <a:t>  </a:t>
            </a:r>
          </a:p>
          <a:p>
            <a:pPr algn="jus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 Since the clinical signs of the seizures are subtle, especially to new parents, it is not surprising that the first clue to absence epilepsy is often unexplained "daydreaming" and a decline in school performance recognized by a teacher.</a:t>
            </a:r>
          </a:p>
          <a:p>
            <a:pPr algn="just">
              <a:buNone/>
            </a:pPr>
            <a:endParaRPr lang="en-US" dirty="0">
              <a:latin typeface="Times New Roman" panose="02020603050405020304" pitchFamily="18" charset="0"/>
              <a:cs typeface="Times New Roman" panose="02020603050405020304" pitchFamily="18" charset="0"/>
            </a:endParaRPr>
          </a:p>
          <a:p>
            <a:pPr algn="just">
              <a:buNone/>
            </a:pPr>
            <a:endParaRPr lang="en-US" dirty="0">
              <a:latin typeface="Times New Roman" panose="02020603050405020304" pitchFamily="18" charset="0"/>
              <a:cs typeface="Times New Roman" panose="02020603050405020304" pitchFamily="18" charset="0"/>
            </a:endParaRPr>
          </a:p>
          <a:p>
            <a:pPr algn="just">
              <a:buNone/>
            </a:pPr>
            <a:r>
              <a:rPr lang="en-US" dirty="0">
                <a:latin typeface="Times New Roman" panose="02020603050405020304" pitchFamily="18" charset="0"/>
                <a:cs typeface="Times New Roman" panose="02020603050405020304" pitchFamily="18" charset="0"/>
              </a:rPr>
              <a:t> Patients usually have </a:t>
            </a:r>
            <a:r>
              <a:rPr lang="en-US" b="1" i="1" dirty="0">
                <a:solidFill>
                  <a:srgbClr val="FF0000"/>
                </a:solidFill>
                <a:latin typeface="Times New Roman" pitchFamily="18" charset="0"/>
                <a:cs typeface="Times New Roman" pitchFamily="18" charset="0"/>
              </a:rPr>
              <a:t>no other neurologic problems and respond well to treatment</a:t>
            </a:r>
            <a:r>
              <a:rPr lang="en-US" dirty="0">
                <a:latin typeface="Times New Roman" pitchFamily="18" charset="0"/>
                <a:cs typeface="Times New Roman" pitchFamily="18" charset="0"/>
              </a:rPr>
              <a:t> with specific anticonvulsants.</a:t>
            </a:r>
          </a:p>
          <a:p>
            <a:pPr>
              <a:buNone/>
            </a:pPr>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685800"/>
            <a:ext cx="7498080" cy="5562600"/>
          </a:xfrm>
        </p:spPr>
        <p:txBody>
          <a:bodyPr>
            <a:normAutofit/>
          </a:bodyPr>
          <a:lstStyle/>
          <a:p>
            <a:pPr algn="just">
              <a:buNone/>
            </a:pPr>
            <a:r>
              <a:rPr lang="en-US" dirty="0"/>
              <a:t> </a:t>
            </a:r>
            <a:r>
              <a:rPr lang="en-US" sz="4300" dirty="0" err="1">
                <a:solidFill>
                  <a:srgbClr val="C00000"/>
                </a:solidFill>
                <a:effectLst>
                  <a:outerShdw blurRad="50000" dist="30000" dir="5400000" algn="tl" rotWithShape="0">
                    <a:srgbClr val="000000">
                      <a:alpha val="30000"/>
                    </a:srgbClr>
                  </a:outerShdw>
                </a:effectLst>
                <a:latin typeface="Angsana New" pitchFamily="18" charset="-34"/>
                <a:ea typeface="+mj-ea"/>
                <a:cs typeface="Angsana New" pitchFamily="18" charset="-34"/>
              </a:rPr>
              <a:t>Atonic</a:t>
            </a:r>
            <a:r>
              <a:rPr lang="en-US" sz="4300" dirty="0">
                <a:solidFill>
                  <a:srgbClr val="C00000"/>
                </a:solidFill>
                <a:effectLst>
                  <a:outerShdw blurRad="50000" dist="30000" dir="5400000" algn="tl" rotWithShape="0">
                    <a:srgbClr val="000000">
                      <a:alpha val="30000"/>
                    </a:srgbClr>
                  </a:outerShdw>
                </a:effectLst>
                <a:latin typeface="Angsana New" pitchFamily="18" charset="-34"/>
                <a:ea typeface="+mj-ea"/>
                <a:cs typeface="Angsana New" pitchFamily="18" charset="-34"/>
              </a:rPr>
              <a:t> Seizures</a:t>
            </a:r>
            <a:r>
              <a:rPr lang="en-US" dirty="0"/>
              <a:t>  </a:t>
            </a:r>
          </a:p>
          <a:p>
            <a:pPr algn="just">
              <a:buNone/>
            </a:pPr>
            <a:r>
              <a:rPr lang="en-US" sz="2000" dirty="0" err="1">
                <a:latin typeface="Times New Roman" pitchFamily="18" charset="0"/>
                <a:cs typeface="Times New Roman" pitchFamily="18" charset="0"/>
              </a:rPr>
              <a:t>Atonic</a:t>
            </a:r>
            <a:r>
              <a:rPr lang="en-US" sz="2000" dirty="0">
                <a:latin typeface="Times New Roman" pitchFamily="18" charset="0"/>
                <a:cs typeface="Times New Roman" pitchFamily="18" charset="0"/>
              </a:rPr>
              <a:t> seizures “</a:t>
            </a:r>
            <a:r>
              <a:rPr lang="en-US" sz="2000" dirty="0">
                <a:solidFill>
                  <a:srgbClr val="FF0000"/>
                </a:solidFill>
                <a:latin typeface="Times New Roman" pitchFamily="18" charset="0"/>
                <a:cs typeface="Times New Roman" pitchFamily="18" charset="0"/>
              </a:rPr>
              <a:t>drop attacks</a:t>
            </a:r>
            <a:r>
              <a:rPr lang="en-US" sz="2000" dirty="0">
                <a:latin typeface="Times New Roman" pitchFamily="18" charset="0"/>
                <a:cs typeface="Times New Roman" pitchFamily="18" charset="0"/>
              </a:rPr>
              <a:t>” are characterized by sudden loss of </a:t>
            </a:r>
            <a:r>
              <a:rPr lang="en-US" sz="2000" i="1" dirty="0">
                <a:solidFill>
                  <a:srgbClr val="FF0000"/>
                </a:solidFill>
                <a:latin typeface="Times New Roman" pitchFamily="18" charset="0"/>
                <a:cs typeface="Times New Roman" pitchFamily="18" charset="0"/>
              </a:rPr>
              <a:t>postural muscle tone</a:t>
            </a:r>
            <a:r>
              <a:rPr lang="en-US" sz="2000" dirty="0">
                <a:latin typeface="Times New Roman" pitchFamily="18" charset="0"/>
                <a:cs typeface="Times New Roman" pitchFamily="18" charset="0"/>
              </a:rPr>
              <a:t> lasting 1–2 s. Consciousness is briefly impaired, but there is usually </a:t>
            </a:r>
            <a:r>
              <a:rPr lang="en-US" sz="2000" dirty="0">
                <a:solidFill>
                  <a:srgbClr val="FF0000"/>
                </a:solidFill>
                <a:latin typeface="Times New Roman" pitchFamily="18" charset="0"/>
                <a:cs typeface="Times New Roman" pitchFamily="18" charset="0"/>
              </a:rPr>
              <a:t>no postictal confusion. </a:t>
            </a:r>
            <a:r>
              <a:rPr lang="en-US" sz="2000" dirty="0">
                <a:latin typeface="Times New Roman" pitchFamily="18" charset="0"/>
                <a:cs typeface="Times New Roman" pitchFamily="18" charset="0"/>
              </a:rPr>
              <a:t>A very brief seizure may cause only a quick head drop or nodding movement, while a longer seizure will cause the patient to collapse.</a:t>
            </a:r>
          </a:p>
          <a:p>
            <a:pPr algn="just">
              <a:buNone/>
            </a:pPr>
            <a:endParaRPr lang="en-US" sz="2000" dirty="0">
              <a:latin typeface="Times New Roman" pitchFamily="18" charset="0"/>
              <a:cs typeface="Times New Roman" pitchFamily="18" charset="0"/>
            </a:endParaRPr>
          </a:p>
          <a:p>
            <a:pPr>
              <a:buNone/>
            </a:pPr>
            <a:r>
              <a:rPr lang="en-US" sz="4400" dirty="0">
                <a:solidFill>
                  <a:srgbClr val="C00000"/>
                </a:solidFill>
                <a:latin typeface="Angsana New" pitchFamily="18" charset="-34"/>
                <a:cs typeface="Angsana New" pitchFamily="18" charset="-34"/>
              </a:rPr>
              <a:t>Myoclonic Seizures</a:t>
            </a:r>
          </a:p>
          <a:p>
            <a:pPr algn="just">
              <a:buNone/>
            </a:pP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Myoclonus</a:t>
            </a:r>
            <a:r>
              <a:rPr lang="en-US" sz="2000" dirty="0">
                <a:latin typeface="Times New Roman" pitchFamily="18" charset="0"/>
                <a:cs typeface="Times New Roman" pitchFamily="18" charset="0"/>
              </a:rPr>
              <a:t> is a sudden and brief muscle contraction that may involve one part of the body or the entire body. A normal, common physiologic form of </a:t>
            </a:r>
            <a:r>
              <a:rPr lang="en-US" sz="2000" dirty="0" err="1">
                <a:latin typeface="Times New Roman" pitchFamily="18" charset="0"/>
                <a:cs typeface="Times New Roman" pitchFamily="18" charset="0"/>
              </a:rPr>
              <a:t>myoclonus</a:t>
            </a:r>
            <a:r>
              <a:rPr lang="en-US" sz="2000" dirty="0">
                <a:latin typeface="Times New Roman" pitchFamily="18" charset="0"/>
                <a:cs typeface="Times New Roman" pitchFamily="18" charset="0"/>
              </a:rPr>
              <a:t> is the sudden jerking movement observed while falling asleep. Pathologic </a:t>
            </a:r>
            <a:r>
              <a:rPr lang="en-US" sz="2000" dirty="0" err="1">
                <a:latin typeface="Times New Roman" pitchFamily="18" charset="0"/>
                <a:cs typeface="Times New Roman" pitchFamily="18" charset="0"/>
              </a:rPr>
              <a:t>myoclonus</a:t>
            </a:r>
            <a:r>
              <a:rPr lang="en-US" sz="2000" dirty="0">
                <a:latin typeface="Times New Roman" pitchFamily="18" charset="0"/>
                <a:cs typeface="Times New Roman" pitchFamily="18" charset="0"/>
              </a:rPr>
              <a:t> is most commonly seen in association with metabolic disorders, degenerative CNS diseases, or anoxic brain injury</a:t>
            </a:r>
            <a:endParaRPr lang="en-US" sz="2000" dirty="0">
              <a:solidFill>
                <a:srgbClr val="C00000"/>
              </a:solidFill>
              <a:latin typeface="Times New Roman" pitchFamily="18" charset="0"/>
              <a:cs typeface="Times New Roman" pitchFamily="18" charset="0"/>
            </a:endParaRPr>
          </a:p>
        </p:txBody>
      </p:sp>
    </p:spTree>
  </p:cSld>
  <p:clrMapOvr>
    <a:masterClrMapping/>
  </p:clrMapOvr>
  <p:transition>
    <p:wedg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3733800" cy="1143000"/>
          </a:xfrm>
        </p:spPr>
        <p:txBody>
          <a:bodyPr/>
          <a:lstStyle/>
          <a:p>
            <a:r>
              <a:rPr lang="en-US" dirty="0">
                <a:solidFill>
                  <a:srgbClr val="000066"/>
                </a:solidFill>
                <a:effectLst/>
                <a:latin typeface="Angsana New" pitchFamily="18" charset="-34"/>
                <a:cs typeface="Angsana New" pitchFamily="18" charset="-34"/>
              </a:rPr>
              <a:t>DIAGNOSIS</a:t>
            </a:r>
          </a:p>
        </p:txBody>
      </p:sp>
      <p:sp>
        <p:nvSpPr>
          <p:cNvPr id="3" name="Content Placeholder 2"/>
          <p:cNvSpPr>
            <a:spLocks noGrp="1"/>
          </p:cNvSpPr>
          <p:nvPr>
            <p:ph idx="1"/>
          </p:nvPr>
        </p:nvSpPr>
        <p:spPr/>
        <p:txBody>
          <a:bodyPr>
            <a:normAutofit/>
          </a:bodyPr>
          <a:lstStyle/>
          <a:p>
            <a:pPr algn="just"/>
            <a:r>
              <a:rPr lang="en-US" sz="2800" dirty="0">
                <a:latin typeface="Times New Roman" pitchFamily="18" charset="0"/>
                <a:cs typeface="Times New Roman" pitchFamily="18" charset="0"/>
              </a:rPr>
              <a:t>Epilepsy is a difficult condition to diagnose, and Certainty of diagnosis  depends mainly on the </a:t>
            </a:r>
            <a:r>
              <a:rPr lang="en-US" sz="2800" b="1" i="1" u="sng" dirty="0">
                <a:solidFill>
                  <a:srgbClr val="FF0000"/>
                </a:solidFill>
                <a:latin typeface="Times New Roman" pitchFamily="18" charset="0"/>
                <a:cs typeface="Times New Roman" pitchFamily="18" charset="0"/>
              </a:rPr>
              <a:t>history</a:t>
            </a:r>
            <a:r>
              <a:rPr lang="en-US" sz="2800" dirty="0">
                <a:latin typeface="Times New Roman" pitchFamily="18" charset="0"/>
                <a:cs typeface="Times New Roman" pitchFamily="18" charset="0"/>
              </a:rPr>
              <a:t> taking from </a:t>
            </a:r>
            <a:r>
              <a:rPr lang="en-US" sz="2800" b="1" i="1" u="sng" dirty="0">
                <a:solidFill>
                  <a:srgbClr val="FF0000"/>
                </a:solidFill>
                <a:latin typeface="Times New Roman" pitchFamily="18" charset="0"/>
                <a:cs typeface="Times New Roman" pitchFamily="18" charset="0"/>
              </a:rPr>
              <a:t>the patient and  witnesses. </a:t>
            </a:r>
          </a:p>
          <a:p>
            <a:pPr algn="just"/>
            <a:endParaRPr lang="en-US" sz="2800" dirty="0">
              <a:latin typeface="Times New Roman" pitchFamily="18" charset="0"/>
              <a:cs typeface="Times New Roman" pitchFamily="18" charset="0"/>
            </a:endParaRPr>
          </a:p>
          <a:p>
            <a:pPr algn="just"/>
            <a:r>
              <a:rPr lang="en-US" sz="2800" dirty="0">
                <a:latin typeface="Times New Roman" pitchFamily="18" charset="0"/>
                <a:cs typeface="Times New Roman" pitchFamily="18" charset="0"/>
              </a:rPr>
              <a:t>One has to go through the precise details of how the patient felt before, during (if conscious) and after the attack, and also obtain a clear description of how the patient behaved during each stage from a witness.</a:t>
            </a:r>
          </a:p>
        </p:txBody>
      </p:sp>
    </p:spTree>
  </p:cSld>
  <p:clrMapOvr>
    <a:masterClrMapping/>
  </p:clrMapOvr>
  <p:transition>
    <p:wipe dir="d"/>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304800"/>
            <a:ext cx="8153400" cy="6324600"/>
          </a:xfrm>
        </p:spPr>
        <p:txBody>
          <a:bodyPr>
            <a:normAutofit fontScale="40000" lnSpcReduction="20000"/>
          </a:bodyPr>
          <a:lstStyle/>
          <a:p>
            <a:pPr marL="82296" indent="0">
              <a:buNone/>
            </a:pPr>
            <a:r>
              <a:rPr lang="en-US" sz="4400" dirty="0">
                <a:solidFill>
                  <a:srgbClr val="FF0000"/>
                </a:solidFill>
              </a:rPr>
              <a:t>Questions that help to clarify the type of seizure include the following:</a:t>
            </a:r>
          </a:p>
          <a:p>
            <a:pPr marL="82296" indent="0">
              <a:buNone/>
            </a:pPr>
            <a:endParaRPr lang="en-US" sz="4400" dirty="0">
              <a:solidFill>
                <a:srgbClr val="FF0000"/>
              </a:solidFill>
            </a:endParaRPr>
          </a:p>
          <a:p>
            <a:pPr lvl="0"/>
            <a:r>
              <a:rPr lang="en-US" sz="4200" dirty="0">
                <a:latin typeface="Times New Roman" panose="02020603050405020304" pitchFamily="18" charset="0"/>
                <a:cs typeface="Times New Roman" panose="02020603050405020304" pitchFamily="18" charset="0"/>
              </a:rPr>
              <a:t>Was any warning noted before the seizure? If so, what kind of warning occurred?</a:t>
            </a:r>
          </a:p>
          <a:p>
            <a:pPr marL="82296" lvl="0" indent="0">
              <a:buNone/>
            </a:pPr>
            <a:endParaRPr lang="en-US" sz="4200" dirty="0">
              <a:latin typeface="Times New Roman" panose="02020603050405020304" pitchFamily="18" charset="0"/>
              <a:cs typeface="Times New Roman" panose="02020603050405020304" pitchFamily="18" charset="0"/>
            </a:endParaRPr>
          </a:p>
          <a:p>
            <a:pPr lvl="0"/>
            <a:r>
              <a:rPr lang="en-US" sz="4200" dirty="0">
                <a:latin typeface="Times New Roman" panose="02020603050405020304" pitchFamily="18" charset="0"/>
                <a:cs typeface="Times New Roman" panose="02020603050405020304" pitchFamily="18" charset="0"/>
              </a:rPr>
              <a:t>What did the patient do during the seizure?</a:t>
            </a:r>
          </a:p>
          <a:p>
            <a:pPr marL="82296" lvl="0" indent="0">
              <a:buNone/>
            </a:pPr>
            <a:endParaRPr lang="en-US" sz="4200" dirty="0">
              <a:latin typeface="Times New Roman" panose="02020603050405020304" pitchFamily="18" charset="0"/>
              <a:cs typeface="Times New Roman" panose="02020603050405020304" pitchFamily="18" charset="0"/>
            </a:endParaRPr>
          </a:p>
          <a:p>
            <a:pPr lvl="0"/>
            <a:r>
              <a:rPr lang="en-US" sz="4200" dirty="0">
                <a:latin typeface="Times New Roman" panose="02020603050405020304" pitchFamily="18" charset="0"/>
                <a:cs typeface="Times New Roman" panose="02020603050405020304" pitchFamily="18" charset="0"/>
              </a:rPr>
              <a:t>Was the patient able to relate to the environment during the seizure and/or does the patient have recollection of the seizure?</a:t>
            </a:r>
          </a:p>
          <a:p>
            <a:pPr marL="82296" lvl="0" indent="0">
              <a:buNone/>
            </a:pPr>
            <a:endParaRPr lang="en-US" sz="4200" dirty="0">
              <a:latin typeface="Times New Roman" panose="02020603050405020304" pitchFamily="18" charset="0"/>
              <a:cs typeface="Times New Roman" panose="02020603050405020304" pitchFamily="18" charset="0"/>
            </a:endParaRPr>
          </a:p>
          <a:p>
            <a:pPr lvl="0"/>
            <a:r>
              <a:rPr lang="en-US" sz="4200" dirty="0">
                <a:latin typeface="Times New Roman" panose="02020603050405020304" pitchFamily="18" charset="0"/>
                <a:cs typeface="Times New Roman" panose="02020603050405020304" pitchFamily="18" charset="0"/>
              </a:rPr>
              <a:t>How did the patient feel after the seizure? How long did it take for the patient to get back to baseline condition?</a:t>
            </a:r>
          </a:p>
          <a:p>
            <a:pPr marL="82296" lvl="0" indent="0">
              <a:buNone/>
            </a:pPr>
            <a:endParaRPr lang="en-US" sz="4200" dirty="0">
              <a:latin typeface="Times New Roman" panose="02020603050405020304" pitchFamily="18" charset="0"/>
              <a:cs typeface="Times New Roman" panose="02020603050405020304" pitchFamily="18" charset="0"/>
            </a:endParaRPr>
          </a:p>
          <a:p>
            <a:pPr lvl="0"/>
            <a:r>
              <a:rPr lang="en-US" sz="4200" dirty="0">
                <a:latin typeface="Times New Roman" panose="02020603050405020304" pitchFamily="18" charset="0"/>
                <a:cs typeface="Times New Roman" panose="02020603050405020304" pitchFamily="18" charset="0"/>
              </a:rPr>
              <a:t>How long did the seizure last?</a:t>
            </a:r>
          </a:p>
          <a:p>
            <a:pPr marL="82296" lvl="0" indent="0">
              <a:buNone/>
            </a:pPr>
            <a:endParaRPr lang="en-US" sz="4200" dirty="0">
              <a:latin typeface="Times New Roman" panose="02020603050405020304" pitchFamily="18" charset="0"/>
              <a:cs typeface="Times New Roman" panose="02020603050405020304" pitchFamily="18" charset="0"/>
            </a:endParaRPr>
          </a:p>
          <a:p>
            <a:pPr lvl="0"/>
            <a:r>
              <a:rPr lang="en-US" sz="4200" dirty="0">
                <a:latin typeface="Times New Roman" panose="02020603050405020304" pitchFamily="18" charset="0"/>
                <a:cs typeface="Times New Roman" panose="02020603050405020304" pitchFamily="18" charset="0"/>
              </a:rPr>
              <a:t>How frequently do the seizures occur?</a:t>
            </a:r>
          </a:p>
          <a:p>
            <a:pPr lvl="0"/>
            <a:endParaRPr lang="en-US" sz="4200" dirty="0">
              <a:latin typeface="Times New Roman" panose="02020603050405020304" pitchFamily="18" charset="0"/>
              <a:cs typeface="Times New Roman" panose="02020603050405020304" pitchFamily="18" charset="0"/>
            </a:endParaRPr>
          </a:p>
          <a:p>
            <a:pPr lvl="0">
              <a:buFont typeface="Arial" panose="020B0604020202020204" pitchFamily="34" charset="0"/>
              <a:buChar char="•"/>
            </a:pPr>
            <a:r>
              <a:rPr lang="en-US" sz="4200" b="1" u="sng" dirty="0">
                <a:latin typeface="Times New Roman" panose="02020603050405020304" pitchFamily="18" charset="0"/>
                <a:cs typeface="Times New Roman" panose="02020603050405020304" pitchFamily="18" charset="0"/>
              </a:rPr>
              <a:t>Was the attacks  similar (</a:t>
            </a:r>
            <a:r>
              <a:rPr lang="en-US" sz="4200" b="1" u="sng" dirty="0">
                <a:solidFill>
                  <a:srgbClr val="C00000"/>
                </a:solidFill>
                <a:latin typeface="Times New Roman" panose="02020603050405020304" pitchFamily="18" charset="0"/>
                <a:cs typeface="Times New Roman" panose="02020603050405020304" pitchFamily="18" charset="0"/>
              </a:rPr>
              <a:t>stereotyped)</a:t>
            </a:r>
            <a:r>
              <a:rPr lang="en-US" sz="4200" b="1" u="sng" dirty="0">
                <a:latin typeface="Times New Roman" panose="02020603050405020304" pitchFamily="18" charset="0"/>
                <a:cs typeface="Times New Roman" panose="02020603050405020304" pitchFamily="18" charset="0"/>
              </a:rPr>
              <a:t>.</a:t>
            </a:r>
          </a:p>
          <a:p>
            <a:pPr marL="82296" lvl="0" indent="0">
              <a:buNone/>
            </a:pPr>
            <a:endParaRPr lang="en-US" sz="4200" dirty="0">
              <a:latin typeface="Times New Roman" panose="02020603050405020304" pitchFamily="18" charset="0"/>
              <a:cs typeface="Times New Roman" panose="02020603050405020304" pitchFamily="18" charset="0"/>
            </a:endParaRPr>
          </a:p>
          <a:p>
            <a:pPr lvl="0"/>
            <a:r>
              <a:rPr lang="en-US" sz="4200" dirty="0">
                <a:latin typeface="Times New Roman" panose="02020603050405020304" pitchFamily="18" charset="0"/>
                <a:cs typeface="Times New Roman" panose="02020603050405020304" pitchFamily="18" charset="0"/>
              </a:rPr>
              <a:t>Is anything known to precipitate the seizures?</a:t>
            </a:r>
          </a:p>
          <a:p>
            <a:pPr marL="82296" lvl="0" indent="0">
              <a:buNone/>
            </a:pPr>
            <a:endParaRPr lang="en-US" sz="4200" dirty="0">
              <a:latin typeface="Times New Roman" panose="02020603050405020304" pitchFamily="18" charset="0"/>
              <a:cs typeface="Times New Roman" panose="02020603050405020304" pitchFamily="18" charset="0"/>
            </a:endParaRPr>
          </a:p>
          <a:p>
            <a:pPr lvl="0"/>
            <a:r>
              <a:rPr lang="en-US" sz="4200" dirty="0">
                <a:latin typeface="Times New Roman" panose="02020603050405020304" pitchFamily="18" charset="0"/>
                <a:cs typeface="Times New Roman" panose="02020603050405020304" pitchFamily="18" charset="0"/>
              </a:rPr>
              <a:t>Has the patient shown any response to therapy </a:t>
            </a:r>
            <a:r>
              <a:rPr lang="en-US" sz="3800" dirty="0">
                <a:latin typeface="Times New Roman" panose="02020603050405020304" pitchFamily="18" charset="0"/>
                <a:cs typeface="Times New Roman" panose="02020603050405020304" pitchFamily="18" charset="0"/>
              </a:rPr>
              <a:t>for the seizures?</a:t>
            </a:r>
          </a:p>
          <a:p>
            <a:endParaRPr lang="ar-IQ" dirty="0"/>
          </a:p>
        </p:txBody>
      </p:sp>
    </p:spTree>
    <p:extLst>
      <p:ext uri="{BB962C8B-B14F-4D97-AF65-F5344CB8AC3E}">
        <p14:creationId xmlns:p14="http://schemas.microsoft.com/office/powerpoint/2010/main" val="17422146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274638"/>
            <a:ext cx="2743200" cy="1143000"/>
          </a:xfrm>
        </p:spPr>
        <p:txBody>
          <a:bodyPr/>
          <a:lstStyle/>
          <a:p>
            <a:r>
              <a:rPr lang="en-US" b="1" dirty="0">
                <a:solidFill>
                  <a:srgbClr val="000066"/>
                </a:solidFill>
                <a:latin typeface="Angsana New" pitchFamily="18" charset="-34"/>
                <a:cs typeface="Angsana New" pitchFamily="18" charset="-34"/>
              </a:rPr>
              <a:t>Definitions</a:t>
            </a:r>
            <a:endParaRPr lang="en-US" dirty="0">
              <a:solidFill>
                <a:srgbClr val="000066"/>
              </a:solidFill>
              <a:latin typeface="Angsana New" pitchFamily="18" charset="-34"/>
              <a:cs typeface="Angsana New" pitchFamily="18" charset="-34"/>
            </a:endParaRPr>
          </a:p>
        </p:txBody>
      </p:sp>
      <p:sp>
        <p:nvSpPr>
          <p:cNvPr id="3" name="Content Placeholder 2"/>
          <p:cNvSpPr>
            <a:spLocks noGrp="1"/>
          </p:cNvSpPr>
          <p:nvPr>
            <p:ph idx="1"/>
          </p:nvPr>
        </p:nvSpPr>
        <p:spPr>
          <a:xfrm>
            <a:off x="990600" y="1447800"/>
            <a:ext cx="7943088" cy="4800600"/>
          </a:xfrm>
        </p:spPr>
        <p:txBody>
          <a:bodyPr>
            <a:normAutofit/>
          </a:bodyPr>
          <a:lstStyle/>
          <a:p>
            <a:pPr algn="just"/>
            <a:r>
              <a:rPr lang="en-US" sz="2400" dirty="0">
                <a:solidFill>
                  <a:srgbClr val="000066"/>
                </a:solidFill>
                <a:latin typeface="Times New Roman" pitchFamily="18" charset="0"/>
                <a:cs typeface="Times New Roman" pitchFamily="18" charset="0"/>
              </a:rPr>
              <a:t>Seizure:</a:t>
            </a:r>
            <a:r>
              <a:rPr lang="en-US" sz="1800" dirty="0">
                <a:latin typeface="Times New Roman" pitchFamily="18" charset="0"/>
                <a:cs typeface="Times New Roman" pitchFamily="18" charset="0"/>
              </a:rPr>
              <a:t> Is a sudden involuntary alteration in perception or behavior caused by an abnormal synchronized discharge of cortical neurons.</a:t>
            </a:r>
          </a:p>
          <a:p>
            <a:pPr algn="just">
              <a:buNone/>
            </a:pPr>
            <a:r>
              <a:rPr lang="en-US" sz="1800" i="1" dirty="0">
                <a:latin typeface="Times New Roman" pitchFamily="18" charset="0"/>
                <a:cs typeface="Times New Roman" pitchFamily="18" charset="0"/>
              </a:rPr>
              <a:t> </a:t>
            </a:r>
            <a:r>
              <a:rPr lang="en-US" sz="1800" i="1" dirty="0">
                <a:solidFill>
                  <a:srgbClr val="C00000"/>
                </a:solidFill>
                <a:latin typeface="Times New Roman" pitchFamily="18" charset="0"/>
                <a:cs typeface="Times New Roman" pitchFamily="18" charset="0"/>
              </a:rPr>
              <a:t>note; a seizure is a symptom and not a disease.</a:t>
            </a:r>
          </a:p>
          <a:p>
            <a:pPr algn="just">
              <a:buNone/>
            </a:pPr>
            <a:endParaRPr lang="en-US" sz="1800" i="1" dirty="0">
              <a:solidFill>
                <a:srgbClr val="C00000"/>
              </a:solidFill>
              <a:latin typeface="Times New Roman" pitchFamily="18" charset="0"/>
              <a:cs typeface="Times New Roman" pitchFamily="18" charset="0"/>
            </a:endParaRPr>
          </a:p>
          <a:p>
            <a:pPr algn="just">
              <a:buFont typeface="Wingdings" panose="05000000000000000000" pitchFamily="2" charset="2"/>
              <a:buChar char="§"/>
            </a:pPr>
            <a:r>
              <a:rPr lang="en-US" sz="2400" dirty="0">
                <a:solidFill>
                  <a:srgbClr val="000066"/>
                </a:solidFill>
                <a:latin typeface="Times New Roman" pitchFamily="18" charset="0"/>
                <a:cs typeface="Times New Roman" pitchFamily="18" charset="0"/>
              </a:rPr>
              <a:t>Epilepsy:</a:t>
            </a:r>
            <a:r>
              <a:rPr lang="en-US" sz="1800" dirty="0">
                <a:latin typeface="Times New Roman" panose="02020603050405020304" pitchFamily="18" charset="0"/>
                <a:cs typeface="Times New Roman" panose="02020603050405020304" pitchFamily="18" charset="0"/>
              </a:rPr>
              <a:t> is a medical disorder marked by recurrent, unprovoked seizures.</a:t>
            </a:r>
          </a:p>
          <a:p>
            <a:pPr algn="just">
              <a:buNone/>
            </a:pPr>
            <a:endParaRPr lang="en-US" sz="1800" i="1" dirty="0">
              <a:latin typeface="Times New Roman" pitchFamily="18" charset="0"/>
              <a:cs typeface="Times New Roman" pitchFamily="18" charset="0"/>
            </a:endParaRPr>
          </a:p>
          <a:p>
            <a:pPr algn="just"/>
            <a:r>
              <a:rPr lang="en-US" sz="2400" dirty="0">
                <a:solidFill>
                  <a:srgbClr val="000066"/>
                </a:solidFill>
                <a:latin typeface="Times New Roman" pitchFamily="18" charset="0"/>
                <a:cs typeface="Times New Roman" pitchFamily="18" charset="0"/>
              </a:rPr>
              <a:t> reactive seizures</a:t>
            </a:r>
            <a:r>
              <a:rPr lang="en-US" sz="1800" dirty="0">
                <a:latin typeface="Times New Roman" pitchFamily="18" charset="0"/>
                <a:cs typeface="Times New Roman" pitchFamily="18" charset="0"/>
              </a:rPr>
              <a:t>: Are seizures  resulting from a temporary and reversible brain insult (such as severe hypoglycemia, drug intoxication); and these seizers, do not meet criteria for a diagnosis of epilepsy.</a:t>
            </a:r>
          </a:p>
          <a:p>
            <a:pPr algn="just"/>
            <a:endParaRPr lang="en-US" sz="1800" dirty="0"/>
          </a:p>
          <a:p>
            <a:pPr algn="just"/>
            <a:endParaRPr lang="en-US" sz="1800" dirty="0">
              <a:solidFill>
                <a:srgbClr val="C00000"/>
              </a:solidFill>
            </a:endParaRPr>
          </a:p>
        </p:txBody>
      </p:sp>
    </p:spTree>
  </p:cSld>
  <p:clrMapOvr>
    <a:masterClrMapping/>
  </p:clrMapOvr>
  <p:transition>
    <p:wipe dir="d"/>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381000"/>
            <a:ext cx="8001000" cy="6324600"/>
          </a:xfrm>
        </p:spPr>
        <p:txBody>
          <a:bodyPr>
            <a:normAutofit fontScale="62500" lnSpcReduction="20000"/>
          </a:bodyPr>
          <a:lstStyle/>
          <a:p>
            <a:pPr marL="82296" indent="0">
              <a:buNone/>
            </a:pPr>
            <a:r>
              <a:rPr lang="en-GB" b="1" i="1" dirty="0">
                <a:solidFill>
                  <a:srgbClr val="C00000"/>
                </a:solidFill>
              </a:rPr>
              <a:t>One out of every 5 patients referred to an epilepsy </a:t>
            </a:r>
            <a:r>
              <a:rPr lang="en-GB" b="1" i="1" dirty="0" err="1">
                <a:solidFill>
                  <a:srgbClr val="C00000"/>
                </a:solidFill>
              </a:rPr>
              <a:t>center</a:t>
            </a:r>
            <a:r>
              <a:rPr lang="en-GB" b="1" i="1" dirty="0">
                <a:solidFill>
                  <a:srgbClr val="C00000"/>
                </a:solidFill>
              </a:rPr>
              <a:t> with a diagnosis of epilepsy does not suffer from epilepsy. </a:t>
            </a:r>
          </a:p>
          <a:p>
            <a:pPr marL="82296" indent="0">
              <a:buNone/>
            </a:pPr>
            <a:endParaRPr lang="en-US" b="1" i="1" dirty="0">
              <a:solidFill>
                <a:srgbClr val="C00000"/>
              </a:solidFill>
              <a:latin typeface="Times New Roman" panose="02020603050405020304" pitchFamily="18" charset="0"/>
              <a:cs typeface="Times New Roman" panose="02020603050405020304" pitchFamily="18" charset="0"/>
            </a:endParaRPr>
          </a:p>
          <a:p>
            <a:pPr lvl="0"/>
            <a:r>
              <a:rPr lang="en-US" u="sng" dirty="0">
                <a:solidFill>
                  <a:srgbClr val="002060"/>
                </a:solidFill>
                <a:latin typeface="Times New Roman" panose="02020603050405020304" pitchFamily="18" charset="0"/>
                <a:cs typeface="Times New Roman" panose="02020603050405020304" pitchFamily="18" charset="0"/>
              </a:rPr>
              <a:t>Syncope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eg</a:t>
            </a:r>
            <a:r>
              <a:rPr lang="en-US" dirty="0">
                <a:latin typeface="Times New Roman" panose="02020603050405020304" pitchFamily="18" charset="0"/>
                <a:cs typeface="Times New Roman" panose="02020603050405020304" pitchFamily="18" charset="0"/>
              </a:rPr>
              <a:t>, cardiac arrhythmia, vasovagal syncope, </a:t>
            </a:r>
            <a:r>
              <a:rPr lang="en-US" dirty="0" err="1">
                <a:latin typeface="Times New Roman" panose="02020603050405020304" pitchFamily="18" charset="0"/>
                <a:cs typeface="Times New Roman" panose="02020603050405020304" pitchFamily="18" charset="0"/>
              </a:rPr>
              <a:t>dysautonomia</a:t>
            </a:r>
            <a:r>
              <a:rPr lang="en-US" dirty="0">
                <a:latin typeface="Times New Roman" panose="02020603050405020304" pitchFamily="18" charset="0"/>
                <a:cs typeface="Times New Roman" panose="02020603050405020304" pitchFamily="18" charset="0"/>
              </a:rPr>
              <a:t>).</a:t>
            </a:r>
          </a:p>
          <a:p>
            <a:pPr marL="82296" lvl="0" indent="0">
              <a:buNone/>
            </a:pPr>
            <a:endParaRPr lang="en-US" dirty="0">
              <a:latin typeface="Times New Roman" panose="02020603050405020304" pitchFamily="18" charset="0"/>
              <a:cs typeface="Times New Roman" panose="02020603050405020304" pitchFamily="18" charset="0"/>
            </a:endParaRPr>
          </a:p>
          <a:p>
            <a:pPr lvl="0"/>
            <a:r>
              <a:rPr lang="en-US" u="sng" dirty="0">
                <a:solidFill>
                  <a:srgbClr val="002060"/>
                </a:solidFill>
                <a:latin typeface="Times New Roman" panose="02020603050405020304" pitchFamily="18" charset="0"/>
                <a:cs typeface="Times New Roman" panose="02020603050405020304" pitchFamily="18" charset="0"/>
              </a:rPr>
              <a:t>Metabolic conditions </a:t>
            </a:r>
            <a:r>
              <a:rPr lang="en-US" dirty="0">
                <a:latin typeface="Times New Roman" panose="02020603050405020304" pitchFamily="18" charset="0"/>
                <a:cs typeface="Times New Roman" panose="02020603050405020304" pitchFamily="18" charset="0"/>
              </a:rPr>
              <a:t>(</a:t>
            </a:r>
            <a:r>
              <a:rPr lang="en-US" dirty="0" err="1">
                <a:latin typeface="Times New Roman" panose="02020603050405020304" pitchFamily="18" charset="0"/>
                <a:cs typeface="Times New Roman" panose="02020603050405020304" pitchFamily="18" charset="0"/>
              </a:rPr>
              <a:t>eg</a:t>
            </a:r>
            <a:r>
              <a:rPr lang="en-US" dirty="0">
                <a:latin typeface="Times New Roman" panose="02020603050405020304" pitchFamily="18" charset="0"/>
                <a:cs typeface="Times New Roman" panose="02020603050405020304" pitchFamily="18" charset="0"/>
              </a:rPr>
              <a:t>, hypoglycemia, hyponatremia).</a:t>
            </a:r>
          </a:p>
          <a:p>
            <a:pPr marL="82296" lvl="0" indent="0">
              <a:buNone/>
            </a:pPr>
            <a:endParaRPr lang="en-US" dirty="0">
              <a:latin typeface="Times New Roman" panose="02020603050405020304" pitchFamily="18" charset="0"/>
              <a:cs typeface="Times New Roman" panose="02020603050405020304" pitchFamily="18" charset="0"/>
            </a:endParaRPr>
          </a:p>
          <a:p>
            <a:pPr lvl="0"/>
            <a:r>
              <a:rPr lang="en-US" u="sng" dirty="0">
                <a:solidFill>
                  <a:srgbClr val="002060"/>
                </a:solidFill>
                <a:latin typeface="Times New Roman" panose="02020603050405020304" pitchFamily="18" charset="0"/>
                <a:cs typeface="Times New Roman" panose="02020603050405020304" pitchFamily="18" charset="0"/>
              </a:rPr>
              <a:t>Migraine </a:t>
            </a:r>
            <a:r>
              <a:rPr lang="en-US" dirty="0">
                <a:latin typeface="Times New Roman" panose="02020603050405020304" pitchFamily="18" charset="0"/>
                <a:cs typeface="Times New Roman" panose="02020603050405020304" pitchFamily="18" charset="0"/>
              </a:rPr>
              <a:t>(</a:t>
            </a:r>
            <a:r>
              <a:rPr lang="en-US" dirty="0" err="1">
                <a:latin typeface="Times New Roman" panose="02020603050405020304" pitchFamily="18" charset="0"/>
                <a:cs typeface="Times New Roman" panose="02020603050405020304" pitchFamily="18" charset="0"/>
              </a:rPr>
              <a:t>eg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migrainous</a:t>
            </a:r>
            <a:r>
              <a:rPr lang="en-US" dirty="0">
                <a:latin typeface="Times New Roman" panose="02020603050405020304" pitchFamily="18" charset="0"/>
                <a:cs typeface="Times New Roman" panose="02020603050405020304" pitchFamily="18" charset="0"/>
              </a:rPr>
              <a:t> aura, migraine equivalent)</a:t>
            </a:r>
          </a:p>
          <a:p>
            <a:pPr marL="82296" lvl="0" indent="0">
              <a:buNone/>
            </a:pPr>
            <a:endParaRPr lang="en-US" dirty="0">
              <a:latin typeface="Times New Roman" panose="02020603050405020304" pitchFamily="18" charset="0"/>
              <a:cs typeface="Times New Roman" panose="02020603050405020304" pitchFamily="18" charset="0"/>
            </a:endParaRPr>
          </a:p>
          <a:p>
            <a:pPr lvl="0"/>
            <a:r>
              <a:rPr lang="en-US" u="sng" dirty="0">
                <a:solidFill>
                  <a:srgbClr val="002060"/>
                </a:solidFill>
                <a:latin typeface="Times New Roman" panose="02020603050405020304" pitchFamily="18" charset="0"/>
                <a:cs typeface="Times New Roman" panose="02020603050405020304" pitchFamily="18" charset="0"/>
              </a:rPr>
              <a:t>Vascular conditions </a:t>
            </a:r>
            <a:r>
              <a:rPr lang="en-US" dirty="0">
                <a:latin typeface="Times New Roman" panose="02020603050405020304" pitchFamily="18" charset="0"/>
                <a:cs typeface="Times New Roman" panose="02020603050405020304" pitchFamily="18" charset="0"/>
              </a:rPr>
              <a:t>(</a:t>
            </a:r>
            <a:r>
              <a:rPr lang="en-US" dirty="0" err="1">
                <a:latin typeface="Times New Roman" panose="02020603050405020304" pitchFamily="18" charset="0"/>
                <a:cs typeface="Times New Roman" panose="02020603050405020304" pitchFamily="18" charset="0"/>
              </a:rPr>
              <a:t>eg</a:t>
            </a:r>
            <a:r>
              <a:rPr lang="en-US" dirty="0">
                <a:latin typeface="Times New Roman" panose="02020603050405020304" pitchFamily="18" charset="0"/>
                <a:cs typeface="Times New Roman" panose="02020603050405020304" pitchFamily="18" charset="0"/>
              </a:rPr>
              <a:t>, transient ischemic attacks)</a:t>
            </a:r>
          </a:p>
          <a:p>
            <a:pPr marL="82296" lvl="0" indent="0">
              <a:buNone/>
            </a:pPr>
            <a:endParaRPr lang="en-US" dirty="0">
              <a:latin typeface="Times New Roman" panose="02020603050405020304" pitchFamily="18" charset="0"/>
              <a:cs typeface="Times New Roman" panose="02020603050405020304" pitchFamily="18" charset="0"/>
            </a:endParaRPr>
          </a:p>
          <a:p>
            <a:pPr lvl="0"/>
            <a:r>
              <a:rPr lang="en-US" u="sng" dirty="0">
                <a:solidFill>
                  <a:srgbClr val="002060"/>
                </a:solidFill>
                <a:latin typeface="Times New Roman" panose="02020603050405020304" pitchFamily="18" charset="0"/>
                <a:cs typeface="Times New Roman" panose="02020603050405020304" pitchFamily="18" charset="0"/>
              </a:rPr>
              <a:t>Sleep disorders </a:t>
            </a:r>
            <a:r>
              <a:rPr lang="en-US" dirty="0">
                <a:latin typeface="Times New Roman" panose="02020603050405020304" pitchFamily="18" charset="0"/>
                <a:cs typeface="Times New Roman" panose="02020603050405020304" pitchFamily="18" charset="0"/>
              </a:rPr>
              <a:t>(</a:t>
            </a:r>
            <a:r>
              <a:rPr lang="en-US" dirty="0" err="1">
                <a:latin typeface="Times New Roman" panose="02020603050405020304" pitchFamily="18" charset="0"/>
                <a:cs typeface="Times New Roman" panose="02020603050405020304" pitchFamily="18" charset="0"/>
              </a:rPr>
              <a:t>eg</a:t>
            </a:r>
            <a:r>
              <a:rPr lang="en-US" dirty="0">
                <a:latin typeface="Times New Roman" panose="02020603050405020304" pitchFamily="18" charset="0"/>
                <a:cs typeface="Times New Roman" panose="02020603050405020304" pitchFamily="18" charset="0"/>
              </a:rPr>
              <a:t>, cataplexy, narcolepsy, night terror)</a:t>
            </a:r>
          </a:p>
          <a:p>
            <a:pPr marL="82296" lvl="0" indent="0">
              <a:buNone/>
            </a:pPr>
            <a:endParaRPr lang="en-US" dirty="0">
              <a:latin typeface="Times New Roman" panose="02020603050405020304" pitchFamily="18" charset="0"/>
              <a:cs typeface="Times New Roman" panose="02020603050405020304" pitchFamily="18" charset="0"/>
            </a:endParaRPr>
          </a:p>
          <a:p>
            <a:pPr lvl="0"/>
            <a:r>
              <a:rPr lang="en-US" u="sng" dirty="0">
                <a:solidFill>
                  <a:srgbClr val="002060"/>
                </a:solidFill>
                <a:latin typeface="Times New Roman" panose="02020603050405020304" pitchFamily="18" charset="0"/>
                <a:cs typeface="Times New Roman" panose="02020603050405020304" pitchFamily="18" charset="0"/>
              </a:rPr>
              <a:t>Movement disorders </a:t>
            </a:r>
            <a:r>
              <a:rPr lang="en-US" dirty="0">
                <a:latin typeface="Times New Roman" panose="02020603050405020304" pitchFamily="18" charset="0"/>
                <a:cs typeface="Times New Roman" panose="02020603050405020304" pitchFamily="18" charset="0"/>
              </a:rPr>
              <a:t>(</a:t>
            </a:r>
            <a:r>
              <a:rPr lang="en-US" dirty="0" err="1">
                <a:latin typeface="Times New Roman" panose="02020603050405020304" pitchFamily="18" charset="0"/>
                <a:cs typeface="Times New Roman" panose="02020603050405020304" pitchFamily="18" charset="0"/>
              </a:rPr>
              <a:t>eg</a:t>
            </a:r>
            <a:r>
              <a:rPr lang="en-US" dirty="0">
                <a:latin typeface="Times New Roman" panose="02020603050405020304" pitchFamily="18" charset="0"/>
                <a:cs typeface="Times New Roman" panose="02020603050405020304" pitchFamily="18" charset="0"/>
              </a:rPr>
              <a:t>, paroxysmal dyskinesia)</a:t>
            </a:r>
          </a:p>
          <a:p>
            <a:pPr marL="82296" lvl="0" indent="0">
              <a:buNone/>
            </a:pPr>
            <a:endParaRPr lang="en-US" dirty="0">
              <a:latin typeface="Times New Roman" panose="02020603050405020304" pitchFamily="18" charset="0"/>
              <a:cs typeface="Times New Roman" panose="02020603050405020304" pitchFamily="18" charset="0"/>
            </a:endParaRPr>
          </a:p>
          <a:p>
            <a:pPr lvl="0"/>
            <a:r>
              <a:rPr lang="en-US" u="sng" dirty="0">
                <a:solidFill>
                  <a:srgbClr val="002060"/>
                </a:solidFill>
                <a:latin typeface="Times New Roman" panose="02020603050405020304" pitchFamily="18" charset="0"/>
                <a:cs typeface="Times New Roman" panose="02020603050405020304" pitchFamily="18" charset="0"/>
              </a:rPr>
              <a:t>Gastrointestinal conditions </a:t>
            </a:r>
            <a:r>
              <a:rPr lang="en-US" dirty="0">
                <a:latin typeface="Times New Roman" panose="02020603050405020304" pitchFamily="18" charset="0"/>
                <a:cs typeface="Times New Roman" panose="02020603050405020304" pitchFamily="18" charset="0"/>
              </a:rPr>
              <a:t>(</a:t>
            </a:r>
            <a:r>
              <a:rPr lang="en-US" dirty="0" err="1">
                <a:latin typeface="Times New Roman" panose="02020603050405020304" pitchFamily="18" charset="0"/>
                <a:cs typeface="Times New Roman" panose="02020603050405020304" pitchFamily="18" charset="0"/>
              </a:rPr>
              <a:t>eg</a:t>
            </a:r>
            <a:r>
              <a:rPr lang="en-US" dirty="0">
                <a:latin typeface="Times New Roman" panose="02020603050405020304" pitchFamily="18" charset="0"/>
                <a:cs typeface="Times New Roman" panose="02020603050405020304" pitchFamily="18" charset="0"/>
              </a:rPr>
              <a:t>, esophageal reflux in neonates and infants)</a:t>
            </a:r>
          </a:p>
          <a:p>
            <a:pPr marL="82296" lvl="0" indent="0">
              <a:buNone/>
            </a:pPr>
            <a:endParaRPr lang="en-US" dirty="0">
              <a:latin typeface="Times New Roman" panose="02020603050405020304" pitchFamily="18" charset="0"/>
              <a:cs typeface="Times New Roman" panose="02020603050405020304" pitchFamily="18" charset="0"/>
            </a:endParaRPr>
          </a:p>
          <a:p>
            <a:pPr lvl="0"/>
            <a:r>
              <a:rPr lang="en-US" u="sng" dirty="0">
                <a:solidFill>
                  <a:srgbClr val="002060"/>
                </a:solidFill>
                <a:latin typeface="Times New Roman" panose="02020603050405020304" pitchFamily="18" charset="0"/>
                <a:cs typeface="Times New Roman" panose="02020603050405020304" pitchFamily="18" charset="0"/>
              </a:rPr>
              <a:t>Psychiatric conditions </a:t>
            </a:r>
            <a:r>
              <a:rPr lang="en-US" dirty="0">
                <a:latin typeface="Times New Roman" panose="02020603050405020304" pitchFamily="18" charset="0"/>
                <a:cs typeface="Times New Roman" panose="02020603050405020304" pitchFamily="18" charset="0"/>
              </a:rPr>
              <a:t>(</a:t>
            </a:r>
            <a:r>
              <a:rPr lang="en-US" dirty="0" err="1">
                <a:latin typeface="Times New Roman" panose="02020603050405020304" pitchFamily="18" charset="0"/>
                <a:cs typeface="Times New Roman" panose="02020603050405020304" pitchFamily="18" charset="0"/>
              </a:rPr>
              <a:t>eg</a:t>
            </a:r>
            <a:r>
              <a:rPr lang="en-US" dirty="0">
                <a:latin typeface="Times New Roman" panose="02020603050405020304" pitchFamily="18" charset="0"/>
                <a:cs typeface="Times New Roman" panose="02020603050405020304" pitchFamily="18" charset="0"/>
              </a:rPr>
              <a:t>, conversion, panic attacks, breath-holding spells, malingering, secondary gain)</a:t>
            </a:r>
          </a:p>
          <a:p>
            <a:endParaRPr lang="ar-IQ"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28389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609600"/>
            <a:ext cx="7790688" cy="5638800"/>
          </a:xfrm>
        </p:spPr>
        <p:txBody>
          <a:bodyPr>
            <a:normAutofit/>
          </a:bodyPr>
          <a:lstStyle/>
          <a:p>
            <a:pPr marL="0" indent="0">
              <a:buNone/>
            </a:pPr>
            <a:r>
              <a:rPr lang="en-US" sz="2400" i="1" dirty="0">
                <a:solidFill>
                  <a:srgbClr val="C00000"/>
                </a:solidFill>
                <a:latin typeface="Times New Roman" pitchFamily="18" charset="0"/>
                <a:cs typeface="Times New Roman" pitchFamily="18" charset="0"/>
              </a:rPr>
              <a:t>Pseudoseizures(Psychogenic Seizures):</a:t>
            </a:r>
          </a:p>
          <a:p>
            <a:pPr marL="514350" indent="-514350"/>
            <a:r>
              <a:rPr lang="en-US" sz="2000" dirty="0">
                <a:latin typeface="Times New Roman" pitchFamily="18" charset="0"/>
                <a:cs typeface="Times New Roman" pitchFamily="18" charset="0"/>
              </a:rPr>
              <a:t>Thrusting nonsynchronous movements</a:t>
            </a:r>
          </a:p>
          <a:p>
            <a:pPr marL="514350" indent="-514350"/>
            <a:r>
              <a:rPr lang="en-US" sz="2000" dirty="0">
                <a:latin typeface="Times New Roman" pitchFamily="18" charset="0"/>
                <a:cs typeface="Times New Roman" pitchFamily="18" charset="0"/>
              </a:rPr>
              <a:t>episodes tend to last longer</a:t>
            </a:r>
          </a:p>
          <a:p>
            <a:pPr marL="514350" indent="-514350"/>
            <a:r>
              <a:rPr lang="en-US" sz="2000" dirty="0">
                <a:latin typeface="Times New Roman" pitchFamily="18" charset="0"/>
                <a:cs typeface="Times New Roman" pitchFamily="18" charset="0"/>
              </a:rPr>
              <a:t>lacks stereotypy</a:t>
            </a:r>
          </a:p>
          <a:p>
            <a:pPr marL="514350" indent="-514350"/>
            <a:r>
              <a:rPr lang="en-US" sz="2000" dirty="0" err="1">
                <a:latin typeface="Times New Roman" pitchFamily="18" charset="0"/>
                <a:cs typeface="Times New Roman" pitchFamily="18" charset="0"/>
              </a:rPr>
              <a:t>interictal</a:t>
            </a:r>
            <a:r>
              <a:rPr lang="en-US" sz="2000" dirty="0">
                <a:latin typeface="Times New Roman" pitchFamily="18" charset="0"/>
                <a:cs typeface="Times New Roman" pitchFamily="18" charset="0"/>
              </a:rPr>
              <a:t> EEG is persistently normal.</a:t>
            </a:r>
          </a:p>
          <a:p>
            <a:pPr marL="82296" indent="0">
              <a:buNone/>
            </a:pPr>
            <a:endParaRPr lang="en-US" sz="2000" dirty="0">
              <a:latin typeface="Times New Roman" pitchFamily="18" charset="0"/>
              <a:cs typeface="Times New Roman" pitchFamily="18" charset="0"/>
            </a:endParaRPr>
          </a:p>
          <a:p>
            <a:pPr>
              <a:buNone/>
            </a:pPr>
            <a:r>
              <a:rPr lang="en-US" sz="2400" i="1" dirty="0">
                <a:solidFill>
                  <a:srgbClr val="C00000"/>
                </a:solidFill>
                <a:latin typeface="Times New Roman" pitchFamily="18" charset="0"/>
                <a:cs typeface="Times New Roman" pitchFamily="18" charset="0"/>
              </a:rPr>
              <a:t>Transient Ischemic Attacks: </a:t>
            </a:r>
            <a:r>
              <a:rPr lang="en-US" sz="2000" dirty="0">
                <a:latin typeface="Times New Roman" pitchFamily="18" charset="0"/>
                <a:cs typeface="Times New Roman" pitchFamily="18" charset="0"/>
              </a:rPr>
              <a:t>may be difficult to differentiate from </a:t>
            </a:r>
            <a:r>
              <a:rPr lang="en-US" sz="2000" i="1" dirty="0">
                <a:latin typeface="Times New Roman" pitchFamily="18" charset="0"/>
                <a:cs typeface="Times New Roman" pitchFamily="18" charset="0"/>
              </a:rPr>
              <a:t>Focal seizures but</a:t>
            </a:r>
            <a:r>
              <a:rPr lang="en-US" sz="2000" dirty="0">
                <a:latin typeface="Times New Roman" pitchFamily="18" charset="0"/>
                <a:cs typeface="Times New Roman" pitchFamily="18" charset="0"/>
              </a:rPr>
              <a:t> are usually ;</a:t>
            </a:r>
          </a:p>
          <a:p>
            <a:pPr>
              <a:buFont typeface="Wingdings" panose="05000000000000000000" pitchFamily="2" charset="2"/>
              <a:buChar char="§"/>
            </a:pPr>
            <a:r>
              <a:rPr lang="en-US" sz="2000" dirty="0">
                <a:latin typeface="Times New Roman" pitchFamily="18" charset="0"/>
                <a:cs typeface="Times New Roman" pitchFamily="18" charset="0"/>
              </a:rPr>
              <a:t>Longer.</a:t>
            </a:r>
          </a:p>
          <a:p>
            <a:r>
              <a:rPr lang="en-US" sz="2000" dirty="0">
                <a:latin typeface="Times New Roman" pitchFamily="18" charset="0"/>
                <a:cs typeface="Times New Roman" pitchFamily="18" charset="0"/>
              </a:rPr>
              <a:t>Less frequent.</a:t>
            </a:r>
          </a:p>
          <a:p>
            <a:r>
              <a:rPr lang="en-US" sz="2000" dirty="0">
                <a:latin typeface="Times New Roman" pitchFamily="18" charset="0"/>
                <a:cs typeface="Times New Roman" pitchFamily="18" charset="0"/>
              </a:rPr>
              <a:t>And cause negative rather than positive symptoms.</a:t>
            </a:r>
          </a:p>
          <a:p>
            <a:pPr marL="0" indent="0">
              <a:buNone/>
            </a:pPr>
            <a:r>
              <a:rPr lang="en-US" sz="2400" i="1" dirty="0">
                <a:solidFill>
                  <a:srgbClr val="C00000"/>
                </a:solidFill>
                <a:latin typeface="Times New Roman" pitchFamily="18" charset="0"/>
                <a:cs typeface="Times New Roman" pitchFamily="18" charset="0"/>
              </a:rPr>
              <a:t>Syncope :</a:t>
            </a:r>
          </a:p>
        </p:txBody>
      </p:sp>
    </p:spTree>
  </p:cSld>
  <p:clrMapOvr>
    <a:masterClrMapping/>
  </p:clrMapOvr>
  <p:transition>
    <p:wipe dir="d"/>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endParaRPr lang="ar-IQ" dirty="0"/>
          </a:p>
        </p:txBody>
      </p:sp>
      <p:pic>
        <p:nvPicPr>
          <p:cNvPr id="1026" name="Picture 2" descr="C:\Users\alnoor\Desktop\Snap2.bmp"/>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224071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381000"/>
            <a:ext cx="7790688" cy="6172200"/>
          </a:xfrm>
        </p:spPr>
        <p:txBody>
          <a:bodyPr>
            <a:normAutofit fontScale="70000" lnSpcReduction="20000"/>
          </a:bodyPr>
          <a:lstStyle/>
          <a:p>
            <a:pPr marL="82296" indent="0">
              <a:buNone/>
            </a:pPr>
            <a:r>
              <a:rPr lang="en-US" sz="4000" b="1" dirty="0">
                <a:solidFill>
                  <a:srgbClr val="FF0000"/>
                </a:solidFill>
              </a:rPr>
              <a:t>Diagnostic Considerations</a:t>
            </a:r>
          </a:p>
          <a:p>
            <a:pPr marL="82296" indent="0">
              <a:buNone/>
            </a:pPr>
            <a:endParaRPr lang="en-US" sz="4000" b="1" dirty="0">
              <a:solidFill>
                <a:srgbClr val="FF0000"/>
              </a:solidFill>
            </a:endParaRPr>
          </a:p>
          <a:p>
            <a:pPr>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Physical examination helps in the diagnosis of </a:t>
            </a:r>
            <a:r>
              <a:rPr lang="en-US" dirty="0">
                <a:solidFill>
                  <a:srgbClr val="FF0000"/>
                </a:solidFill>
                <a:latin typeface="Times New Roman" panose="02020603050405020304" pitchFamily="18" charset="0"/>
                <a:cs typeface="Times New Roman" panose="02020603050405020304" pitchFamily="18" charset="0"/>
              </a:rPr>
              <a:t>specific epileptic syndromes </a:t>
            </a:r>
            <a:r>
              <a:rPr lang="en-US" dirty="0">
                <a:latin typeface="Times New Roman" panose="02020603050405020304" pitchFamily="18" charset="0"/>
                <a:cs typeface="Times New Roman" panose="02020603050405020304" pitchFamily="18" charset="0"/>
              </a:rPr>
              <a:t>that cause abnormal findings, such as dermatologic abnormalities (</a:t>
            </a:r>
            <a:r>
              <a:rPr lang="en-US" dirty="0" err="1">
                <a:latin typeface="Times New Roman" panose="02020603050405020304" pitchFamily="18" charset="0"/>
                <a:cs typeface="Times New Roman" panose="02020603050405020304" pitchFamily="18" charset="0"/>
              </a:rPr>
              <a:t>eg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neurocutaneous</a:t>
            </a:r>
            <a:r>
              <a:rPr lang="en-US" dirty="0">
                <a:latin typeface="Times New Roman" panose="02020603050405020304" pitchFamily="18" charset="0"/>
                <a:cs typeface="Times New Roman" panose="02020603050405020304" pitchFamily="18" charset="0"/>
              </a:rPr>
              <a:t> syndromes such as </a:t>
            </a:r>
            <a:r>
              <a:rPr lang="en-US" dirty="0" err="1">
                <a:latin typeface="Times New Roman" panose="02020603050405020304" pitchFamily="18" charset="0"/>
                <a:cs typeface="Times New Roman" panose="02020603050405020304" pitchFamily="18" charset="0"/>
              </a:rPr>
              <a:t>Sturge</a:t>
            </a:r>
            <a:r>
              <a:rPr lang="en-US" dirty="0">
                <a:latin typeface="Times New Roman" panose="02020603050405020304" pitchFamily="18" charset="0"/>
                <a:cs typeface="Times New Roman" panose="02020603050405020304" pitchFamily="18" charset="0"/>
              </a:rPr>
              <a:t>-Weber, tuberous sclerosis, and others). </a:t>
            </a:r>
          </a:p>
          <a:p>
            <a:endParaRPr lang="ar-IQ"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The diagnosis of seizures is based on the patient’s clinical history. The history as related by a witness is of high importance, because many types of seizures are associated with impairment of consciousness, and patients are unaware of their occurrence.</a:t>
            </a:r>
          </a:p>
          <a:p>
            <a:pPr marL="82296" indent="0">
              <a:buNone/>
            </a:pPr>
            <a:endParaRPr lang="en-US"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The clinical diagnosis can be confirmed by abnormalities on the </a:t>
            </a:r>
            <a:r>
              <a:rPr lang="en-US" i="1" dirty="0" err="1">
                <a:solidFill>
                  <a:srgbClr val="FF0000"/>
                </a:solidFill>
                <a:latin typeface="Times New Roman" panose="02020603050405020304" pitchFamily="18" charset="0"/>
                <a:cs typeface="Times New Roman" panose="02020603050405020304" pitchFamily="18" charset="0"/>
              </a:rPr>
              <a:t>interictal</a:t>
            </a:r>
            <a:r>
              <a:rPr lang="en-US" i="1" dirty="0">
                <a:solidFill>
                  <a:srgbClr val="FF0000"/>
                </a:solidFill>
                <a:latin typeface="Times New Roman" panose="02020603050405020304" pitchFamily="18" charset="0"/>
                <a:cs typeface="Times New Roman" panose="02020603050405020304" pitchFamily="18" charset="0"/>
              </a:rPr>
              <a:t> electroencephalogram (EEG</a:t>
            </a:r>
            <a:r>
              <a:rPr lang="en-US" dirty="0">
                <a:latin typeface="Times New Roman" panose="02020603050405020304" pitchFamily="18" charset="0"/>
                <a:cs typeface="Times New Roman" panose="02020603050405020304" pitchFamily="18" charset="0"/>
              </a:rPr>
              <a:t>). </a:t>
            </a:r>
          </a:p>
          <a:p>
            <a:pPr>
              <a:buFont typeface="Arial" panose="020B0604020202020204" pitchFamily="34" charset="0"/>
              <a:buChar char="•"/>
            </a:pPr>
            <a:endParaRPr lang="en-US" dirty="0">
              <a:latin typeface="Times New Roman" panose="02020603050405020304" pitchFamily="18" charset="0"/>
              <a:cs typeface="Times New Roman" panose="02020603050405020304" pitchFamily="18" charset="0"/>
            </a:endParaRPr>
          </a:p>
          <a:p>
            <a:pPr marL="82296" indent="0" algn="ctr">
              <a:buNone/>
            </a:pPr>
            <a:r>
              <a:rPr lang="en-US" dirty="0">
                <a:solidFill>
                  <a:srgbClr val="001848"/>
                </a:solidFill>
                <a:latin typeface="Times New Roman" panose="02020603050405020304" pitchFamily="18" charset="0"/>
                <a:cs typeface="Times New Roman" panose="02020603050405020304" pitchFamily="18" charset="0"/>
              </a:rPr>
              <a:t>However, these abnormalities can be present in otherwise healthy individuals, and their absence does not exclude the diagnosis of epilepsy</a:t>
            </a:r>
            <a:r>
              <a:rPr lang="en-US" dirty="0">
                <a:solidFill>
                  <a:srgbClr val="001848"/>
                </a:solidFill>
              </a:rPr>
              <a:t>.</a:t>
            </a:r>
            <a:endParaRPr lang="ar-IQ" dirty="0">
              <a:solidFill>
                <a:srgbClr val="001848"/>
              </a:solidFill>
            </a:endParaRPr>
          </a:p>
        </p:txBody>
      </p:sp>
    </p:spTree>
    <p:extLst>
      <p:ext uri="{BB962C8B-B14F-4D97-AF65-F5344CB8AC3E}">
        <p14:creationId xmlns:p14="http://schemas.microsoft.com/office/powerpoint/2010/main" val="5009796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228600"/>
            <a:ext cx="7790688" cy="6172200"/>
          </a:xfrm>
        </p:spPr>
        <p:txBody>
          <a:bodyPr>
            <a:normAutofit fontScale="62500" lnSpcReduction="20000"/>
          </a:bodyPr>
          <a:lstStyle/>
          <a:p>
            <a:pPr marL="82296" lvl="0" indent="0">
              <a:buNone/>
            </a:pPr>
            <a:r>
              <a:rPr lang="en-US" sz="3800" dirty="0">
                <a:solidFill>
                  <a:srgbClr val="FF0000"/>
                </a:solidFill>
              </a:rPr>
              <a:t>Prolactin Study</a:t>
            </a:r>
          </a:p>
          <a:p>
            <a:pPr marL="82296" lvl="0" indent="0">
              <a:buNone/>
            </a:pPr>
            <a:endParaRPr lang="en-US" sz="3800" dirty="0">
              <a:solidFill>
                <a:srgbClr val="FF0000"/>
              </a:solidFill>
            </a:endParaRPr>
          </a:p>
          <a:p>
            <a:pPr lvl="0">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Historically, prolactin levels obtained shortly after a seizure </a:t>
            </a:r>
            <a:r>
              <a:rPr lang="en-US" dirty="0">
                <a:solidFill>
                  <a:srgbClr val="FF0000"/>
                </a:solidFill>
                <a:latin typeface="Times New Roman" panose="02020603050405020304" pitchFamily="18" charset="0"/>
                <a:cs typeface="Times New Roman" panose="02020603050405020304" pitchFamily="18" charset="0"/>
              </a:rPr>
              <a:t>(within 20 min) </a:t>
            </a:r>
            <a:r>
              <a:rPr lang="en-US" dirty="0">
                <a:latin typeface="Times New Roman" panose="02020603050405020304" pitchFamily="18" charset="0"/>
                <a:cs typeface="Times New Roman" panose="02020603050405020304" pitchFamily="18" charset="0"/>
              </a:rPr>
              <a:t>have been used to assess the etiology </a:t>
            </a:r>
            <a:r>
              <a:rPr lang="en-US" i="1" dirty="0">
                <a:solidFill>
                  <a:srgbClr val="FF0000"/>
                </a:solidFill>
                <a:latin typeface="Times New Roman" panose="02020603050405020304" pitchFamily="18" charset="0"/>
                <a:cs typeface="Times New Roman" panose="02020603050405020304" pitchFamily="18" charset="0"/>
              </a:rPr>
              <a:t>(epileptic or </a:t>
            </a:r>
            <a:r>
              <a:rPr lang="en-US" i="1" dirty="0" err="1">
                <a:solidFill>
                  <a:srgbClr val="FF0000"/>
                </a:solidFill>
                <a:latin typeface="Times New Roman" panose="02020603050405020304" pitchFamily="18" charset="0"/>
                <a:cs typeface="Times New Roman" panose="02020603050405020304" pitchFamily="18" charset="0"/>
              </a:rPr>
              <a:t>nonepileptic</a:t>
            </a:r>
            <a:r>
              <a:rPr lang="en-US" i="1" dirty="0">
                <a:solidFill>
                  <a:srgbClr val="FF0000"/>
                </a:solidFill>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of a spell. </a:t>
            </a:r>
          </a:p>
          <a:p>
            <a:pPr lvl="0">
              <a:buFont typeface="Wingdings" panose="05000000000000000000" pitchFamily="2" charset="2"/>
              <a:buChar char="Ø"/>
            </a:pPr>
            <a:endParaRPr lang="en-US" dirty="0">
              <a:latin typeface="Times New Roman" panose="02020603050405020304" pitchFamily="18" charset="0"/>
              <a:cs typeface="Times New Roman" panose="02020603050405020304" pitchFamily="18" charset="0"/>
            </a:endParaRPr>
          </a:p>
          <a:p>
            <a:pPr lvl="0">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levels are typically </a:t>
            </a:r>
            <a:r>
              <a:rPr lang="en-US" dirty="0">
                <a:solidFill>
                  <a:srgbClr val="FF0000"/>
                </a:solidFill>
                <a:latin typeface="Times New Roman" panose="02020603050405020304" pitchFamily="18" charset="0"/>
                <a:cs typeface="Times New Roman" panose="02020603050405020304" pitchFamily="18" charset="0"/>
              </a:rPr>
              <a:t>elevated 3- or 4-fold</a:t>
            </a:r>
            <a:r>
              <a:rPr lang="en-US" dirty="0">
                <a:latin typeface="Times New Roman" panose="02020603050405020304" pitchFamily="18" charset="0"/>
                <a:cs typeface="Times New Roman" panose="02020603050405020304" pitchFamily="18" charset="0"/>
              </a:rPr>
              <a:t>, and elevations are more likely to occur with </a:t>
            </a:r>
            <a:r>
              <a:rPr lang="en-US" dirty="0">
                <a:solidFill>
                  <a:srgbClr val="FF0000"/>
                </a:solidFill>
                <a:latin typeface="Times New Roman" panose="02020603050405020304" pitchFamily="18" charset="0"/>
                <a:cs typeface="Times New Roman" panose="02020603050405020304" pitchFamily="18" charset="0"/>
              </a:rPr>
              <a:t>generalized tonic-</a:t>
            </a:r>
            <a:r>
              <a:rPr lang="en-US" dirty="0" err="1">
                <a:solidFill>
                  <a:srgbClr val="FF0000"/>
                </a:solidFill>
                <a:latin typeface="Times New Roman" panose="02020603050405020304" pitchFamily="18" charset="0"/>
                <a:cs typeface="Times New Roman" panose="02020603050405020304" pitchFamily="18" charset="0"/>
              </a:rPr>
              <a:t>clonic</a:t>
            </a:r>
            <a:r>
              <a:rPr lang="en-US" dirty="0">
                <a:solidFill>
                  <a:srgbClr val="FF0000"/>
                </a:solidFill>
                <a:latin typeface="Times New Roman" panose="02020603050405020304" pitchFamily="18" charset="0"/>
                <a:cs typeface="Times New Roman" panose="02020603050405020304" pitchFamily="18" charset="0"/>
              </a:rPr>
              <a:t> seizures </a:t>
            </a:r>
            <a:r>
              <a:rPr lang="en-US" dirty="0">
                <a:latin typeface="Times New Roman" panose="02020603050405020304" pitchFamily="18" charset="0"/>
                <a:cs typeface="Times New Roman" panose="02020603050405020304" pitchFamily="18" charset="0"/>
              </a:rPr>
              <a:t>than with other seizure types. </a:t>
            </a:r>
          </a:p>
          <a:p>
            <a:pPr lvl="0">
              <a:buFont typeface="Wingdings" panose="05000000000000000000" pitchFamily="2" charset="2"/>
              <a:buChar char="Ø"/>
            </a:pPr>
            <a:endParaRPr lang="en-US" dirty="0">
              <a:latin typeface="Times New Roman" panose="02020603050405020304" pitchFamily="18" charset="0"/>
              <a:cs typeface="Times New Roman" panose="02020603050405020304" pitchFamily="18" charset="0"/>
            </a:endParaRPr>
          </a:p>
          <a:p>
            <a:pPr lvl="0">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However, not only has the considerable variability of prolactin levels precluded routine clinical use of such testing, but a baseline prolactin level is often obtained the next day at the same time as when the seizure first occurred, which makes the testing more cumbersome.</a:t>
            </a:r>
          </a:p>
          <a:p>
            <a:pPr marL="82296" lvl="0" indent="0">
              <a:buNone/>
            </a:pPr>
            <a:endParaRPr lang="en-US" dirty="0">
              <a:latin typeface="Times New Roman" panose="02020603050405020304" pitchFamily="18" charset="0"/>
              <a:cs typeface="Times New Roman" panose="02020603050405020304" pitchFamily="18" charset="0"/>
            </a:endParaRPr>
          </a:p>
          <a:p>
            <a:pPr marL="82296" indent="0">
              <a:buNone/>
            </a:pPr>
            <a:r>
              <a:rPr lang="en-US" dirty="0">
                <a:solidFill>
                  <a:srgbClr val="002060"/>
                </a:solidFill>
                <a:latin typeface="Times New Roman" panose="02020603050405020304" pitchFamily="18" charset="0"/>
                <a:cs typeface="Times New Roman" panose="02020603050405020304" pitchFamily="18" charset="0"/>
              </a:rPr>
              <a:t>The AAN recommends serum prolactin assays, measured in the appropriate clinical setting </a:t>
            </a:r>
            <a:r>
              <a:rPr lang="en-US" dirty="0">
                <a:solidFill>
                  <a:srgbClr val="FF0000"/>
                </a:solidFill>
                <a:latin typeface="Times New Roman" panose="02020603050405020304" pitchFamily="18" charset="0"/>
                <a:cs typeface="Times New Roman" panose="02020603050405020304" pitchFamily="18" charset="0"/>
              </a:rPr>
              <a:t>at 10-20 minutes </a:t>
            </a:r>
            <a:r>
              <a:rPr lang="en-US" dirty="0">
                <a:solidFill>
                  <a:srgbClr val="002060"/>
                </a:solidFill>
                <a:latin typeface="Times New Roman" panose="02020603050405020304" pitchFamily="18" charset="0"/>
                <a:cs typeface="Times New Roman" panose="02020603050405020304" pitchFamily="18" charset="0"/>
              </a:rPr>
              <a:t>after a suspected event as a useful </a:t>
            </a:r>
            <a:r>
              <a:rPr lang="en-US" dirty="0">
                <a:solidFill>
                  <a:srgbClr val="FF0000"/>
                </a:solidFill>
                <a:latin typeface="Times New Roman" panose="02020603050405020304" pitchFamily="18" charset="0"/>
                <a:cs typeface="Times New Roman" panose="02020603050405020304" pitchFamily="18" charset="0"/>
              </a:rPr>
              <a:t>adjunct</a:t>
            </a:r>
            <a:r>
              <a:rPr lang="en-US" dirty="0">
                <a:solidFill>
                  <a:srgbClr val="002060"/>
                </a:solidFill>
                <a:latin typeface="Times New Roman" panose="02020603050405020304" pitchFamily="18" charset="0"/>
                <a:cs typeface="Times New Roman" panose="02020603050405020304" pitchFamily="18" charset="0"/>
              </a:rPr>
              <a:t> for differentiating </a:t>
            </a:r>
            <a:r>
              <a:rPr lang="en-US" u="sng" dirty="0">
                <a:solidFill>
                  <a:srgbClr val="002060"/>
                </a:solidFill>
                <a:latin typeface="Times New Roman" panose="02020603050405020304" pitchFamily="18" charset="0"/>
                <a:cs typeface="Times New Roman" panose="02020603050405020304" pitchFamily="18" charset="0"/>
              </a:rPr>
              <a:t>generalized tonic-</a:t>
            </a:r>
            <a:r>
              <a:rPr lang="en-US" u="sng" dirty="0" err="1">
                <a:solidFill>
                  <a:srgbClr val="002060"/>
                </a:solidFill>
                <a:latin typeface="Times New Roman" panose="02020603050405020304" pitchFamily="18" charset="0"/>
                <a:cs typeface="Times New Roman" panose="02020603050405020304" pitchFamily="18" charset="0"/>
              </a:rPr>
              <a:t>clonic</a:t>
            </a:r>
            <a:r>
              <a:rPr lang="en-US" u="sng" dirty="0">
                <a:solidFill>
                  <a:srgbClr val="002060"/>
                </a:solidFill>
                <a:latin typeface="Times New Roman" panose="02020603050405020304" pitchFamily="18" charset="0"/>
                <a:cs typeface="Times New Roman" panose="02020603050405020304" pitchFamily="18" charset="0"/>
              </a:rPr>
              <a:t> or complex focal seizure</a:t>
            </a:r>
            <a:r>
              <a:rPr lang="en-US" dirty="0">
                <a:solidFill>
                  <a:srgbClr val="002060"/>
                </a:solidFill>
                <a:latin typeface="Times New Roman" panose="02020603050405020304" pitchFamily="18" charset="0"/>
                <a:cs typeface="Times New Roman" panose="02020603050405020304" pitchFamily="18" charset="0"/>
              </a:rPr>
              <a:t> from </a:t>
            </a:r>
            <a:r>
              <a:rPr lang="en-US" u="sng" dirty="0">
                <a:solidFill>
                  <a:srgbClr val="002060"/>
                </a:solidFill>
                <a:latin typeface="Times New Roman" panose="02020603050405020304" pitchFamily="18" charset="0"/>
                <a:cs typeface="Times New Roman" panose="02020603050405020304" pitchFamily="18" charset="0"/>
              </a:rPr>
              <a:t>psychogenic </a:t>
            </a:r>
            <a:r>
              <a:rPr lang="en-US" u="sng" dirty="0" err="1">
                <a:solidFill>
                  <a:srgbClr val="002060"/>
                </a:solidFill>
                <a:latin typeface="Times New Roman" panose="02020603050405020304" pitchFamily="18" charset="0"/>
                <a:cs typeface="Times New Roman" panose="02020603050405020304" pitchFamily="18" charset="0"/>
              </a:rPr>
              <a:t>nonepileptic</a:t>
            </a:r>
            <a:r>
              <a:rPr lang="en-US" u="sng" dirty="0">
                <a:solidFill>
                  <a:srgbClr val="002060"/>
                </a:solidFill>
                <a:latin typeface="Times New Roman" panose="02020603050405020304" pitchFamily="18" charset="0"/>
                <a:cs typeface="Times New Roman" panose="02020603050405020304" pitchFamily="18" charset="0"/>
              </a:rPr>
              <a:t> seizure</a:t>
            </a:r>
            <a:r>
              <a:rPr lang="en-US" dirty="0">
                <a:solidFill>
                  <a:srgbClr val="FF0000"/>
                </a:solidFill>
                <a:latin typeface="Times New Roman" panose="02020603050405020304" pitchFamily="18" charset="0"/>
                <a:cs typeface="Times New Roman" panose="02020603050405020304" pitchFamily="18" charset="0"/>
              </a:rPr>
              <a:t> </a:t>
            </a:r>
            <a:r>
              <a:rPr lang="en-US" dirty="0">
                <a:solidFill>
                  <a:srgbClr val="002060"/>
                </a:solidFill>
                <a:latin typeface="Times New Roman" panose="02020603050405020304" pitchFamily="18" charset="0"/>
                <a:cs typeface="Times New Roman" panose="02020603050405020304" pitchFamily="18" charset="0"/>
              </a:rPr>
              <a:t>in adults and older children.</a:t>
            </a:r>
          </a:p>
          <a:p>
            <a:pPr marL="82296" lvl="0" indent="0">
              <a:buNone/>
            </a:pPr>
            <a:endParaRPr lang="en-US" dirty="0">
              <a:solidFill>
                <a:srgbClr val="002060"/>
              </a:solidFill>
              <a:latin typeface="Times New Roman" panose="02020603050405020304" pitchFamily="18" charset="0"/>
              <a:cs typeface="Times New Roman" panose="02020603050405020304" pitchFamily="18" charset="0"/>
            </a:endParaRPr>
          </a:p>
          <a:p>
            <a:endParaRPr lang="ar-IQ" dirty="0"/>
          </a:p>
        </p:txBody>
      </p:sp>
    </p:spTree>
    <p:extLst>
      <p:ext uri="{BB962C8B-B14F-4D97-AF65-F5344CB8AC3E}">
        <p14:creationId xmlns:p14="http://schemas.microsoft.com/office/powerpoint/2010/main" val="5710103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381000"/>
            <a:ext cx="7790688" cy="5867400"/>
          </a:xfrm>
        </p:spPr>
        <p:txBody>
          <a:bodyPr>
            <a:normAutofit fontScale="77500" lnSpcReduction="20000"/>
          </a:bodyPr>
          <a:lstStyle/>
          <a:p>
            <a:pPr marL="82296" indent="0">
              <a:buNone/>
            </a:pPr>
            <a:r>
              <a:rPr lang="en-US" dirty="0">
                <a:solidFill>
                  <a:srgbClr val="FF0000"/>
                </a:solidFill>
                <a:latin typeface="Baskerville Old Face" panose="02020602080505020303" pitchFamily="18" charset="0"/>
                <a:cs typeface="Times New Roman" panose="02020603050405020304" pitchFamily="18" charset="0"/>
              </a:rPr>
              <a:t>Video-EEG monitoring</a:t>
            </a:r>
          </a:p>
          <a:p>
            <a:pPr marL="82296" indent="0">
              <a:buNone/>
            </a:pPr>
            <a:r>
              <a:rPr lang="en-US" dirty="0">
                <a:solidFill>
                  <a:srgbClr val="FF0000"/>
                </a:solidFill>
                <a:latin typeface="Baskerville Old Face" panose="02020602080505020303" pitchFamily="18" charset="0"/>
                <a:cs typeface="Times New Roman" panose="02020603050405020304" pitchFamily="18" charset="0"/>
              </a:rPr>
              <a:t> </a:t>
            </a:r>
          </a:p>
          <a:p>
            <a:pPr marL="82296" indent="0">
              <a:buNone/>
            </a:pPr>
            <a:r>
              <a:rPr lang="en-US" dirty="0">
                <a:latin typeface="Times New Roman" panose="02020603050405020304" pitchFamily="18" charset="0"/>
                <a:cs typeface="Times New Roman" panose="02020603050405020304" pitchFamily="18" charset="0"/>
              </a:rPr>
              <a:t>is the standard test for:</a:t>
            </a:r>
          </a:p>
          <a:p>
            <a:pPr marL="82296" indent="0">
              <a:buNone/>
            </a:pPr>
            <a:endParaRPr lang="en-US"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 </a:t>
            </a:r>
            <a:r>
              <a:rPr lang="en-US" i="1" dirty="0">
                <a:latin typeface="Times New Roman" panose="02020603050405020304" pitchFamily="18" charset="0"/>
                <a:cs typeface="Times New Roman" panose="02020603050405020304" pitchFamily="18" charset="0"/>
              </a:rPr>
              <a:t>classifying the type of seizure. </a:t>
            </a:r>
            <a:endParaRPr lang="en-US"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 </a:t>
            </a:r>
            <a:r>
              <a:rPr lang="en-US" i="1" dirty="0">
                <a:latin typeface="Times New Roman" panose="02020603050405020304" pitchFamily="18" charset="0"/>
                <a:cs typeface="Times New Roman" panose="02020603050405020304" pitchFamily="18" charset="0"/>
              </a:rPr>
              <a:t>diagnose pseudoseizures .</a:t>
            </a:r>
            <a:endParaRPr lang="en-US"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 </a:t>
            </a:r>
            <a:r>
              <a:rPr lang="en-US" i="1" dirty="0">
                <a:latin typeface="Times New Roman" panose="02020603050405020304" pitchFamily="18" charset="0"/>
                <a:cs typeface="Times New Roman" panose="02020603050405020304" pitchFamily="18" charset="0"/>
              </a:rPr>
              <a:t>optimize pharmacologic treatment and for      presurgical workup.</a:t>
            </a:r>
          </a:p>
          <a:p>
            <a:pPr marL="82296" lvl="0" indent="0">
              <a:buNone/>
            </a:pPr>
            <a:endParaRPr lang="en-US" dirty="0">
              <a:latin typeface="Times New Roman" panose="02020603050405020304" pitchFamily="18" charset="0"/>
              <a:cs typeface="Times New Roman" panose="02020603050405020304" pitchFamily="18" charset="0"/>
            </a:endParaRPr>
          </a:p>
          <a:p>
            <a:pPr marL="82296" lvl="0" indent="0">
              <a:buNone/>
            </a:pPr>
            <a:r>
              <a:rPr lang="en-US" dirty="0">
                <a:solidFill>
                  <a:srgbClr val="FF0000"/>
                </a:solidFill>
                <a:latin typeface="Baskerville Old Face" panose="02020602080505020303" pitchFamily="18" charset="0"/>
                <a:cs typeface="Times New Roman" panose="02020603050405020304" pitchFamily="18" charset="0"/>
              </a:rPr>
              <a:t>Serum levels of anticonvulsant</a:t>
            </a:r>
            <a:r>
              <a:rPr lang="en-US" dirty="0">
                <a:latin typeface="Times New Roman" panose="02020603050405020304" pitchFamily="18" charset="0"/>
                <a:cs typeface="Times New Roman" panose="02020603050405020304" pitchFamily="18" charset="0"/>
              </a:rPr>
              <a:t> </a:t>
            </a:r>
          </a:p>
          <a:p>
            <a:pPr marL="82296" lvl="0" indent="0">
              <a:buNone/>
            </a:pPr>
            <a:endParaRPr lang="en-US" dirty="0">
              <a:latin typeface="Times New Roman" panose="02020603050405020304" pitchFamily="18" charset="0"/>
              <a:cs typeface="Times New Roman" panose="02020603050405020304" pitchFamily="18" charset="0"/>
            </a:endParaRPr>
          </a:p>
          <a:p>
            <a:pPr lvl="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determine baseline levels.</a:t>
            </a:r>
          </a:p>
          <a:p>
            <a:pPr lvl="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 potential toxicity.</a:t>
            </a:r>
          </a:p>
          <a:p>
            <a:pPr lvl="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 lack of efficacy.</a:t>
            </a:r>
          </a:p>
          <a:p>
            <a:pPr lvl="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 treatment noncompliance.</a:t>
            </a:r>
            <a:endParaRPr lang="ar-IQ"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82398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381000"/>
            <a:ext cx="7943088" cy="6096000"/>
          </a:xfrm>
        </p:spPr>
        <p:txBody>
          <a:bodyPr>
            <a:normAutofit/>
          </a:bodyPr>
          <a:lstStyle/>
          <a:p>
            <a:pPr marL="0" indent="0">
              <a:buNone/>
            </a:pPr>
            <a:r>
              <a:rPr lang="en-US" dirty="0">
                <a:solidFill>
                  <a:srgbClr val="FF0000"/>
                </a:solidFill>
                <a:latin typeface="Baskerville Old Face" panose="02020602080505020303" pitchFamily="18" charset="0"/>
                <a:cs typeface="Times New Roman" pitchFamily="18" charset="0"/>
              </a:rPr>
              <a:t> Brain imaging</a:t>
            </a:r>
            <a:r>
              <a:rPr lang="en-US" sz="2400" i="1" dirty="0">
                <a:solidFill>
                  <a:srgbClr val="FF0000"/>
                </a:solidFill>
                <a:latin typeface="Times New Roman" pitchFamily="18" charset="0"/>
                <a:cs typeface="Times New Roman" pitchFamily="18" charset="0"/>
              </a:rPr>
              <a:t> </a:t>
            </a:r>
          </a:p>
          <a:p>
            <a:pPr marL="0" indent="0">
              <a:buNone/>
            </a:pPr>
            <a:r>
              <a:rPr lang="en-US" sz="2400" dirty="0">
                <a:latin typeface="Times New Roman" pitchFamily="18" charset="0"/>
                <a:cs typeface="Times New Roman" pitchFamily="18" charset="0"/>
              </a:rPr>
              <a:t>   especially with abnormal examination, focal seizure ,or onset                                                                                 of seizures after 25 years of age .</a:t>
            </a:r>
          </a:p>
          <a:p>
            <a:pPr marL="0" indent="0">
              <a:buNone/>
            </a:pPr>
            <a:endParaRPr lang="en-US" sz="2400" dirty="0">
              <a:latin typeface="Times New Roman" pitchFamily="18" charset="0"/>
              <a:cs typeface="Times New Roman" pitchFamily="18" charset="0"/>
            </a:endParaRPr>
          </a:p>
          <a:p>
            <a:pPr marL="0" lvl="0" indent="0">
              <a:buNone/>
            </a:pPr>
            <a:r>
              <a:rPr lang="en-US" sz="2400" dirty="0"/>
              <a:t>  </a:t>
            </a:r>
            <a:r>
              <a:rPr lang="en-US" dirty="0">
                <a:solidFill>
                  <a:srgbClr val="FF0000"/>
                </a:solidFill>
                <a:latin typeface="Baskerville Old Face" panose="02020602080505020303" pitchFamily="18" charset="0"/>
              </a:rPr>
              <a:t>CSF examination</a:t>
            </a:r>
          </a:p>
          <a:p>
            <a:pPr marL="0" indent="0">
              <a:buNone/>
            </a:pPr>
            <a:r>
              <a:rPr lang="en-US" dirty="0">
                <a:solidFill>
                  <a:srgbClr val="FF0000"/>
                </a:solidFill>
                <a:latin typeface="Baskerville Old Face" panose="02020602080505020303" pitchFamily="18" charset="0"/>
              </a:rPr>
              <a:t> </a:t>
            </a:r>
            <a:r>
              <a:rPr lang="en-US" sz="2400" dirty="0">
                <a:latin typeface="Times New Roman" panose="02020603050405020304" pitchFamily="18" charset="0"/>
                <a:cs typeface="Times New Roman" panose="02020603050405020304" pitchFamily="18" charset="0"/>
              </a:rPr>
              <a:t>in patients with obtundation or in patients in whom meningitis                                                                                                        or encephalitis is suspected</a:t>
            </a:r>
          </a:p>
          <a:p>
            <a:pPr marL="0" lvl="0" indent="0">
              <a:buNone/>
            </a:pPr>
            <a:endParaRPr lang="en-US" sz="2400" dirty="0">
              <a:latin typeface="Times New Roman" pitchFamily="18" charset="0"/>
              <a:cs typeface="Times New Roman" pitchFamily="18" charset="0"/>
            </a:endParaRPr>
          </a:p>
          <a:p>
            <a:pPr marL="0" indent="0">
              <a:buNone/>
            </a:pPr>
            <a:r>
              <a:rPr lang="en-US" i="1" dirty="0">
                <a:solidFill>
                  <a:srgbClr val="FF0000"/>
                </a:solidFill>
                <a:latin typeface="Baskerville Old Face" panose="02020602080505020303" pitchFamily="18" charset="0"/>
                <a:cs typeface="Times New Roman" pitchFamily="18" charset="0"/>
              </a:rPr>
              <a:t> Blood tests </a:t>
            </a:r>
            <a:endParaRPr lang="en-US" sz="2400" i="1" dirty="0">
              <a:solidFill>
                <a:srgbClr val="FF0000"/>
              </a:solidFill>
              <a:latin typeface="Times New Roman" pitchFamily="18" charset="0"/>
              <a:cs typeface="Times New Roman" pitchFamily="18" charset="0"/>
            </a:endParaRPr>
          </a:p>
          <a:p>
            <a:pPr marL="0" indent="0">
              <a:buNone/>
            </a:pPr>
            <a:r>
              <a:rPr lang="en-US" sz="2400" i="1" dirty="0">
                <a:solidFill>
                  <a:srgbClr val="FF0000"/>
                </a:solidFill>
                <a:latin typeface="Times New Roman" pitchFamily="18" charset="0"/>
                <a:cs typeface="Times New Roman" pitchFamily="18" charset="0"/>
              </a:rPr>
              <a:t>  </a:t>
            </a:r>
            <a:r>
              <a:rPr lang="en-US" sz="2400" dirty="0">
                <a:latin typeface="Times New Roman" pitchFamily="18" charset="0"/>
                <a:cs typeface="Times New Roman" pitchFamily="18" charset="0"/>
              </a:rPr>
              <a:t> FBS ,serum electrolytes, serum calcium, CBC, RFT, LFT.</a:t>
            </a:r>
            <a:r>
              <a:rPr lang="en-US" sz="2400" i="1" dirty="0">
                <a:solidFill>
                  <a:srgbClr val="FF0000"/>
                </a:solidFill>
                <a:latin typeface="Times New Roman" pitchFamily="18" charset="0"/>
                <a:cs typeface="Times New Roman" pitchFamily="18" charset="0"/>
              </a:rPr>
              <a:t> </a:t>
            </a:r>
          </a:p>
          <a:p>
            <a:pPr marL="0" indent="0">
              <a:buNone/>
            </a:pPr>
            <a:endParaRPr lang="en-US" sz="2000" dirty="0">
              <a:latin typeface="Times New Roman" pitchFamily="18" charset="0"/>
              <a:cs typeface="Times New Roman" pitchFamily="18" charset="0"/>
            </a:endParaRPr>
          </a:p>
        </p:txBody>
      </p:sp>
    </p:spTree>
  </p:cSld>
  <p:clrMapOvr>
    <a:masterClrMapping/>
  </p:clrMapOvr>
  <p:transition>
    <p:pull dir="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2060"/>
                </a:solidFill>
                <a:effectLst/>
                <a:latin typeface="Angsana New" pitchFamily="18" charset="-34"/>
                <a:cs typeface="Angsana New" pitchFamily="18" charset="-34"/>
              </a:rPr>
              <a:t>Management </a:t>
            </a:r>
          </a:p>
        </p:txBody>
      </p:sp>
      <p:sp>
        <p:nvSpPr>
          <p:cNvPr id="3" name="Content Placeholder 2"/>
          <p:cNvSpPr>
            <a:spLocks noGrp="1"/>
          </p:cNvSpPr>
          <p:nvPr>
            <p:ph idx="1"/>
          </p:nvPr>
        </p:nvSpPr>
        <p:spPr/>
        <p:txBody>
          <a:bodyPr>
            <a:normAutofit/>
          </a:bodyPr>
          <a:lstStyle/>
          <a:p>
            <a:pPr algn="just">
              <a:buNone/>
            </a:pPr>
            <a:r>
              <a:rPr lang="en-US" sz="2800" dirty="0"/>
              <a:t> </a:t>
            </a:r>
            <a:r>
              <a:rPr lang="en-US" sz="2800" dirty="0">
                <a:latin typeface="Times New Roman" pitchFamily="18" charset="0"/>
                <a:cs typeface="Times New Roman" pitchFamily="18" charset="0"/>
              </a:rPr>
              <a:t>when the diagnosis of epilepsy is made ,the patient should be warned against working </a:t>
            </a:r>
            <a:r>
              <a:rPr lang="en-US" sz="2800" i="1" dirty="0">
                <a:solidFill>
                  <a:srgbClr val="C00000"/>
                </a:solidFill>
                <a:latin typeface="Times New Roman" pitchFamily="18" charset="0"/>
                <a:cs typeface="Times New Roman" pitchFamily="18" charset="0"/>
              </a:rPr>
              <a:t>around moving machinery, at heights </a:t>
            </a:r>
            <a:r>
              <a:rPr lang="en-US" sz="2800" dirty="0">
                <a:latin typeface="Times New Roman" pitchFamily="18" charset="0"/>
                <a:cs typeface="Times New Roman" pitchFamily="18" charset="0"/>
              </a:rPr>
              <a:t>and reminded of the </a:t>
            </a:r>
            <a:r>
              <a:rPr lang="en-US" sz="2800" dirty="0">
                <a:solidFill>
                  <a:srgbClr val="C00000"/>
                </a:solidFill>
                <a:latin typeface="Times New Roman" pitchFamily="18" charset="0"/>
                <a:cs typeface="Times New Roman" pitchFamily="18" charset="0"/>
              </a:rPr>
              <a:t>risk of swimming alone</a:t>
            </a:r>
            <a:r>
              <a:rPr lang="en-US" sz="2800" dirty="0">
                <a:latin typeface="Times New Roman" pitchFamily="18" charset="0"/>
                <a:cs typeface="Times New Roman" pitchFamily="18" charset="0"/>
              </a:rPr>
              <a:t>.</a:t>
            </a:r>
          </a:p>
          <a:p>
            <a:pPr algn="just">
              <a:buNone/>
            </a:pPr>
            <a:endParaRPr lang="en-US" sz="2800" dirty="0">
              <a:latin typeface="Times New Roman" pitchFamily="18" charset="0"/>
              <a:cs typeface="Times New Roman" pitchFamily="18" charset="0"/>
            </a:endParaRPr>
          </a:p>
          <a:p>
            <a:pPr algn="just">
              <a:buNone/>
            </a:pPr>
            <a:r>
              <a:rPr lang="en-US" sz="2800" i="1" dirty="0">
                <a:solidFill>
                  <a:srgbClr val="C00000"/>
                </a:solidFill>
                <a:latin typeface="Times New Roman" pitchFamily="18" charset="0"/>
                <a:cs typeface="Times New Roman" pitchFamily="18" charset="0"/>
              </a:rPr>
              <a:t>Driving</a:t>
            </a:r>
            <a:r>
              <a:rPr lang="en-US" sz="2800" dirty="0">
                <a:latin typeface="Times New Roman" pitchFamily="18" charset="0"/>
                <a:cs typeface="Times New Roman" pitchFamily="18" charset="0"/>
              </a:rPr>
              <a:t> should be ceased for 6-12 months after the last seizure.</a:t>
            </a:r>
          </a:p>
        </p:txBody>
      </p:sp>
    </p:spTree>
  </p:cSld>
  <p:clrMapOvr>
    <a:masterClrMapping/>
  </p:clrMapOvr>
  <p:transition>
    <p:dissolv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381000"/>
            <a:ext cx="7866888" cy="6096000"/>
          </a:xfrm>
        </p:spPr>
        <p:txBody>
          <a:bodyPr>
            <a:normAutofit/>
          </a:bodyPr>
          <a:lstStyle/>
          <a:p>
            <a:pPr algn="just">
              <a:lnSpc>
                <a:spcPct val="150000"/>
              </a:lnSpc>
              <a:buFont typeface="Wingdings" panose="05000000000000000000" pitchFamily="2" charset="2"/>
              <a:buChar char="Ø"/>
            </a:pPr>
            <a:r>
              <a:rPr lang="en-US" sz="2000" dirty="0">
                <a:latin typeface="Times New Roman" pitchFamily="18" charset="0"/>
                <a:cs typeface="Times New Roman" pitchFamily="18" charset="0"/>
              </a:rPr>
              <a:t>Therapy should be directed toward the cause of seizure ,if known.</a:t>
            </a:r>
          </a:p>
          <a:p>
            <a:pPr marL="82296" indent="0" algn="just">
              <a:lnSpc>
                <a:spcPct val="150000"/>
              </a:lnSpc>
              <a:buNone/>
            </a:pPr>
            <a:r>
              <a:rPr lang="en-US" sz="2000" dirty="0">
                <a:latin typeface="Times New Roman" pitchFamily="18" charset="0"/>
                <a:cs typeface="Times New Roman" pitchFamily="18" charset="0"/>
              </a:rPr>
              <a:t> For example seizures associated with metabolic or systemic disorders are usually not responding to anticonvulsant drugs, but cease by correction of underlying abnormality. And acute withdrawal of alcohol or other sedative drugs produce self-limiting seizures that require no anticonvulsant drug therapy. On the other hand idiopathic epilepsy is treated with anticonvulsant drug therapy .</a:t>
            </a:r>
          </a:p>
          <a:p>
            <a:pPr marL="82296" indent="0" algn="just">
              <a:lnSpc>
                <a:spcPct val="150000"/>
              </a:lnSpc>
              <a:buNone/>
            </a:pPr>
            <a:endParaRPr lang="en-US" sz="2000" dirty="0">
              <a:latin typeface="Times New Roman" pitchFamily="18" charset="0"/>
              <a:cs typeface="Times New Roman" pitchFamily="18" charset="0"/>
            </a:endParaRPr>
          </a:p>
          <a:p>
            <a:pPr algn="just">
              <a:lnSpc>
                <a:spcPct val="150000"/>
              </a:lnSpc>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Standard of care for a single, unprovoked seizure is avoidance of typical precipitants (</a:t>
            </a:r>
            <a:r>
              <a:rPr lang="en-US" sz="2000" dirty="0" err="1">
                <a:latin typeface="Times New Roman" panose="02020603050405020304" pitchFamily="18" charset="0"/>
                <a:cs typeface="Times New Roman" panose="02020603050405020304" pitchFamily="18" charset="0"/>
              </a:rPr>
              <a:t>eg</a:t>
            </a:r>
            <a:r>
              <a:rPr lang="en-US" sz="2000" dirty="0">
                <a:latin typeface="Times New Roman" panose="02020603050405020304" pitchFamily="18" charset="0"/>
                <a:cs typeface="Times New Roman" panose="02020603050405020304" pitchFamily="18" charset="0"/>
              </a:rPr>
              <a:t>, alcohol, sleep deprivation). No anticonvulsants are recommended unless the patient has risk factors for recurrence</a:t>
            </a:r>
            <a:r>
              <a:rPr lang="en-US" sz="2000" dirty="0"/>
              <a:t>.</a:t>
            </a:r>
          </a:p>
          <a:p>
            <a:pPr marL="82296" indent="0" algn="just">
              <a:lnSpc>
                <a:spcPct val="150000"/>
              </a:lnSpc>
              <a:buNone/>
            </a:pPr>
            <a:endParaRPr lang="en-US" sz="2000" dirty="0">
              <a:latin typeface="Times New Roman" pitchFamily="18" charset="0"/>
              <a:cs typeface="Times New Roman" pitchFamily="18" charset="0"/>
            </a:endParaRPr>
          </a:p>
        </p:txBody>
      </p:sp>
    </p:spTree>
  </p:cSld>
  <p:clrMapOvr>
    <a:masterClrMapping/>
  </p:clrMapOvr>
  <p:transition>
    <p:wedg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0"/>
            <a:ext cx="5498592" cy="914400"/>
          </a:xfrm>
        </p:spPr>
        <p:txBody>
          <a:bodyPr>
            <a:noAutofit/>
          </a:bodyPr>
          <a:lstStyle/>
          <a:p>
            <a:r>
              <a:rPr lang="en-US" sz="4400" dirty="0">
                <a:solidFill>
                  <a:srgbClr val="000066"/>
                </a:solidFill>
                <a:effectLst/>
                <a:latin typeface="Angsana New" pitchFamily="18" charset="-34"/>
                <a:cs typeface="Angsana New" pitchFamily="18" charset="-34"/>
              </a:rPr>
              <a:t>Anticonvulsant drug therapy</a:t>
            </a:r>
          </a:p>
        </p:txBody>
      </p:sp>
      <p:sp>
        <p:nvSpPr>
          <p:cNvPr id="3" name="Content Placeholder 2"/>
          <p:cNvSpPr>
            <a:spLocks noGrp="1"/>
          </p:cNvSpPr>
          <p:nvPr>
            <p:ph idx="1"/>
          </p:nvPr>
        </p:nvSpPr>
        <p:spPr>
          <a:xfrm>
            <a:off x="990600" y="914400"/>
            <a:ext cx="8153400" cy="5562600"/>
          </a:xfrm>
        </p:spPr>
        <p:txBody>
          <a:bodyPr>
            <a:normAutofit fontScale="92500" lnSpcReduction="10000"/>
          </a:bodyPr>
          <a:lstStyle/>
          <a:p>
            <a:pPr algn="just">
              <a:buNone/>
            </a:pPr>
            <a:r>
              <a:rPr lang="en-US" sz="2000" dirty="0">
                <a:latin typeface="Times New Roman" pitchFamily="18" charset="0"/>
                <a:cs typeface="Times New Roman" pitchFamily="18" charset="0"/>
              </a:rPr>
              <a:t>There are five key principles for management:</a:t>
            </a:r>
          </a:p>
          <a:p>
            <a:pPr algn="just">
              <a:buNone/>
            </a:pPr>
            <a:endParaRPr lang="en-US" sz="2000" dirty="0">
              <a:latin typeface="Times New Roman" pitchFamily="18" charset="0"/>
              <a:cs typeface="Times New Roman" pitchFamily="18" charset="0"/>
            </a:endParaRPr>
          </a:p>
          <a:p>
            <a:pPr marL="596646" indent="-514350" algn="just">
              <a:buFont typeface="+mj-lt"/>
              <a:buAutoNum type="arabicPeriod"/>
            </a:pPr>
            <a:r>
              <a:rPr lang="en-US" sz="2000" dirty="0">
                <a:latin typeface="Times New Roman" pitchFamily="18" charset="0"/>
                <a:cs typeface="Times New Roman" pitchFamily="18" charset="0"/>
              </a:rPr>
              <a:t>Establish the diagnosis of epilepsy before starting drug therapy.</a:t>
            </a:r>
          </a:p>
          <a:p>
            <a:pPr marL="596646" indent="-514350" algn="just">
              <a:buFont typeface="+mj-lt"/>
              <a:buAutoNum type="arabicPeriod"/>
            </a:pPr>
            <a:endParaRPr lang="en-US" sz="2000" dirty="0">
              <a:latin typeface="Times New Roman" pitchFamily="18" charset="0"/>
              <a:cs typeface="Times New Roman" pitchFamily="18" charset="0"/>
            </a:endParaRPr>
          </a:p>
          <a:p>
            <a:pPr marL="596646" indent="-514350" algn="just">
              <a:buFont typeface="+mj-lt"/>
              <a:buAutoNum type="arabicPeriod"/>
            </a:pPr>
            <a:r>
              <a:rPr lang="en-US" sz="2000" dirty="0">
                <a:latin typeface="Times New Roman" pitchFamily="18" charset="0"/>
                <a:cs typeface="Times New Roman" pitchFamily="18" charset="0"/>
              </a:rPr>
              <a:t>Choose the right drug for the seizure type </a:t>
            </a:r>
          </a:p>
          <a:p>
            <a:pPr marL="596646" indent="-514350" algn="just">
              <a:buFont typeface="+mj-lt"/>
              <a:buAutoNum type="arabicPeriod"/>
            </a:pPr>
            <a:endParaRPr lang="en-US" sz="2000" dirty="0">
              <a:latin typeface="Times New Roman" pitchFamily="18" charset="0"/>
              <a:cs typeface="Times New Roman" pitchFamily="18" charset="0"/>
            </a:endParaRPr>
          </a:p>
          <a:p>
            <a:pPr marL="596646" indent="-514350" algn="just">
              <a:buFont typeface="+mj-lt"/>
              <a:buAutoNum type="arabicPeriod"/>
            </a:pPr>
            <a:r>
              <a:rPr lang="en-US" sz="2000" dirty="0">
                <a:latin typeface="Times New Roman" pitchFamily="18" charset="0"/>
                <a:cs typeface="Times New Roman" pitchFamily="18" charset="0"/>
              </a:rPr>
              <a:t>Start at low dose ,gradually increasing the dose until effective control of seizure is achieved or side-effects develop.</a:t>
            </a:r>
          </a:p>
          <a:p>
            <a:pPr marL="596646" indent="-514350" algn="just">
              <a:buFont typeface="+mj-lt"/>
              <a:buAutoNum type="arabicPeriod"/>
            </a:pPr>
            <a:endParaRPr lang="en-US" sz="2000" dirty="0">
              <a:latin typeface="Times New Roman" pitchFamily="18" charset="0"/>
              <a:cs typeface="Times New Roman" pitchFamily="18" charset="0"/>
            </a:endParaRPr>
          </a:p>
          <a:p>
            <a:pPr marL="596646" indent="-514350" algn="just">
              <a:buFont typeface="+mj-lt"/>
              <a:buAutoNum type="arabicPeriod"/>
            </a:pPr>
            <a:r>
              <a:rPr lang="en-US" sz="2000" dirty="0">
                <a:latin typeface="Times New Roman" pitchFamily="18" charset="0"/>
                <a:cs typeface="Times New Roman" pitchFamily="18" charset="0"/>
              </a:rPr>
              <a:t>Evaluate one drug each time : In most cases ,seizures can be controlled with a single drug .Therefore beginning therapy with multiple drugs may expose  patients to increase drug toxicity without added therapeutic benefit.</a:t>
            </a:r>
          </a:p>
          <a:p>
            <a:pPr marL="596646" indent="-514350" algn="just">
              <a:buNone/>
            </a:pPr>
            <a:endParaRPr lang="en-US" sz="2000" dirty="0">
              <a:latin typeface="Times New Roman" pitchFamily="18" charset="0"/>
              <a:cs typeface="Times New Roman" pitchFamily="18" charset="0"/>
            </a:endParaRPr>
          </a:p>
          <a:p>
            <a:pPr marL="596646" indent="-514350" algn="just">
              <a:buNone/>
            </a:pPr>
            <a:r>
              <a:rPr lang="en-US" sz="2000" dirty="0">
                <a:solidFill>
                  <a:schemeClr val="accent1"/>
                </a:solidFill>
                <a:latin typeface="Times New Roman" pitchFamily="18" charset="0"/>
                <a:cs typeface="Times New Roman" pitchFamily="18" charset="0"/>
              </a:rPr>
              <a:t>5</a:t>
            </a:r>
            <a:r>
              <a:rPr lang="en-US" sz="2000" dirty="0">
                <a:latin typeface="Times New Roman" pitchFamily="18" charset="0"/>
                <a:cs typeface="Times New Roman" pitchFamily="18" charset="0"/>
              </a:rPr>
              <a:t>.   If first drug fail or side-effects develop, start second line drug whilst gradually withdrawing first.</a:t>
            </a:r>
          </a:p>
          <a:p>
            <a:pPr marL="596646" indent="-514350" algn="just">
              <a:buFont typeface="+mj-lt"/>
              <a:buAutoNum type="arabicPeriod"/>
            </a:pPr>
            <a:endParaRPr lang="en-US" sz="2000" dirty="0">
              <a:latin typeface="Times New Roman" pitchFamily="18" charset="0"/>
              <a:cs typeface="Times New Roman" pitchFamily="18" charset="0"/>
            </a:endParaRPr>
          </a:p>
          <a:p>
            <a:pPr marL="596646" indent="-514350" algn="just">
              <a:buNone/>
            </a:pPr>
            <a:r>
              <a:rPr lang="en-US" sz="2000" dirty="0">
                <a:latin typeface="Times New Roman" pitchFamily="18" charset="0"/>
                <a:cs typeface="Times New Roman" pitchFamily="18" charset="0"/>
              </a:rPr>
              <a:t>               </a:t>
            </a:r>
          </a:p>
        </p:txBody>
      </p:sp>
    </p:spTree>
  </p:cSld>
  <p:clrMapOvr>
    <a:masterClrMapping/>
  </p:clrMapOvr>
  <p:transition>
    <p:pull dir="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219200" y="762000"/>
            <a:ext cx="7714488" cy="5486400"/>
          </a:xfrm>
        </p:spPr>
        <p:txBody>
          <a:bodyPr>
            <a:normAutofit fontScale="92500" lnSpcReduction="10000"/>
          </a:bodyPr>
          <a:lstStyle/>
          <a:p>
            <a:pPr>
              <a:buNone/>
            </a:pPr>
            <a:r>
              <a:rPr lang="en-US" sz="4300" b="1" dirty="0">
                <a:solidFill>
                  <a:srgbClr val="000066"/>
                </a:solidFill>
                <a:effectLst>
                  <a:outerShdw blurRad="50000" dist="30000" dir="5400000" algn="tl" rotWithShape="0">
                    <a:srgbClr val="000000">
                      <a:alpha val="30000"/>
                    </a:srgbClr>
                  </a:outerShdw>
                </a:effectLst>
                <a:latin typeface="Angsana New" pitchFamily="18" charset="-34"/>
                <a:ea typeface="+mj-ea"/>
                <a:cs typeface="Angsana New" pitchFamily="18" charset="-34"/>
              </a:rPr>
              <a:t>Epidemiology</a:t>
            </a:r>
          </a:p>
          <a:p>
            <a:pPr>
              <a:buNone/>
            </a:pPr>
            <a:endParaRPr lang="en-GB" dirty="0"/>
          </a:p>
          <a:p>
            <a:pPr>
              <a:buNone/>
            </a:pPr>
            <a:r>
              <a:rPr lang="en-GB" dirty="0">
                <a:solidFill>
                  <a:srgbClr val="C00000"/>
                </a:solidFill>
                <a:latin typeface="Times New Roman" pitchFamily="18" charset="0"/>
                <a:cs typeface="Times New Roman" pitchFamily="18" charset="0"/>
              </a:rPr>
              <a:t>One in 26 </a:t>
            </a:r>
            <a:r>
              <a:rPr lang="en-GB" dirty="0">
                <a:latin typeface="Times New Roman" pitchFamily="18" charset="0"/>
                <a:cs typeface="Times New Roman" pitchFamily="18" charset="0"/>
              </a:rPr>
              <a:t>people is at risk of experiencing a single epileptic seizure in the course of their life.</a:t>
            </a:r>
          </a:p>
          <a:p>
            <a:pPr>
              <a:buNone/>
            </a:pPr>
            <a:endParaRPr lang="en-GB" dirty="0">
              <a:latin typeface="Times New Roman" pitchFamily="18" charset="0"/>
              <a:cs typeface="Times New Roman" pitchFamily="18" charset="0"/>
            </a:endParaRPr>
          </a:p>
          <a:p>
            <a:pPr>
              <a:buNone/>
            </a:pPr>
            <a:r>
              <a:rPr lang="en-GB" dirty="0">
                <a:latin typeface="Times New Roman" pitchFamily="18" charset="0"/>
                <a:cs typeface="Times New Roman" pitchFamily="18" charset="0"/>
              </a:rPr>
              <a:t> The lifetime risk of developing epilepsy is </a:t>
            </a:r>
            <a:r>
              <a:rPr lang="en-GB" dirty="0">
                <a:solidFill>
                  <a:srgbClr val="C00000"/>
                </a:solidFill>
                <a:latin typeface="Times New Roman" pitchFamily="18" charset="0"/>
                <a:cs typeface="Times New Roman" pitchFamily="18" charset="0"/>
              </a:rPr>
              <a:t>3.2%.</a:t>
            </a:r>
          </a:p>
          <a:p>
            <a:pPr>
              <a:buNone/>
            </a:pPr>
            <a:endParaRPr lang="en-GB" dirty="0">
              <a:latin typeface="Times New Roman" pitchFamily="18" charset="0"/>
              <a:cs typeface="Times New Roman" pitchFamily="18" charset="0"/>
            </a:endParaRPr>
          </a:p>
          <a:p>
            <a:pPr>
              <a:buNone/>
            </a:pPr>
            <a:r>
              <a:rPr lang="en-GB" dirty="0">
                <a:solidFill>
                  <a:srgbClr val="C00000"/>
                </a:solidFill>
                <a:latin typeface="Times New Roman" pitchFamily="18" charset="0"/>
                <a:cs typeface="Times New Roman" pitchFamily="18" charset="0"/>
              </a:rPr>
              <a:t>Over half of the 50 million</a:t>
            </a:r>
            <a:r>
              <a:rPr lang="en-GB" dirty="0">
                <a:latin typeface="Times New Roman" pitchFamily="18" charset="0"/>
                <a:cs typeface="Times New Roman" pitchFamily="18" charset="0"/>
              </a:rPr>
              <a:t> people with epilepsy worldwide are estimated to live </a:t>
            </a:r>
            <a:r>
              <a:rPr lang="en-GB" dirty="0">
                <a:solidFill>
                  <a:srgbClr val="C00000"/>
                </a:solidFill>
                <a:latin typeface="Times New Roman" pitchFamily="18" charset="0"/>
                <a:cs typeface="Times New Roman" pitchFamily="18" charset="0"/>
              </a:rPr>
              <a:t>in Asia</a:t>
            </a:r>
            <a:r>
              <a:rPr lang="en-GB" dirty="0">
                <a:latin typeface="Times New Roman" pitchFamily="18" charset="0"/>
                <a:cs typeface="Times New Roman" pitchFamily="18" charset="0"/>
              </a:rPr>
              <a:t>.</a:t>
            </a:r>
          </a:p>
          <a:p>
            <a:endParaRPr lang="en-GB"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endParaRPr lang="ar-IQ" dirty="0"/>
          </a:p>
        </p:txBody>
      </p:sp>
      <p:pic>
        <p:nvPicPr>
          <p:cNvPr id="1026" name="Picture 2" descr="C:\Users\alnoor\Desktop\Snap4.bmp"/>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6129538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dirty="0">
                <a:solidFill>
                  <a:srgbClr val="000066"/>
                </a:solidFill>
                <a:effectLst/>
                <a:latin typeface="Angsana New" pitchFamily="18" charset="-34"/>
                <a:cs typeface="Angsana New" pitchFamily="18" charset="-34"/>
              </a:rPr>
              <a:t>Withdrawing anticonvulsant therapy</a:t>
            </a:r>
          </a:p>
        </p:txBody>
      </p:sp>
      <p:sp>
        <p:nvSpPr>
          <p:cNvPr id="3" name="Content Placeholder 2"/>
          <p:cNvSpPr>
            <a:spLocks noGrp="1"/>
          </p:cNvSpPr>
          <p:nvPr>
            <p:ph idx="1"/>
          </p:nvPr>
        </p:nvSpPr>
        <p:spPr/>
        <p:txBody>
          <a:bodyPr>
            <a:normAutofit/>
          </a:bodyPr>
          <a:lstStyle/>
          <a:p>
            <a:pPr algn="just">
              <a:buNone/>
            </a:pPr>
            <a:r>
              <a:rPr lang="en-US" sz="2400" dirty="0">
                <a:latin typeface="Times New Roman" pitchFamily="18" charset="0"/>
                <a:cs typeface="Times New Roman" pitchFamily="18" charset="0"/>
              </a:rPr>
              <a:t>Withdrawing of anticonvulsant drugs may be considered only when we have the following :</a:t>
            </a:r>
          </a:p>
          <a:p>
            <a:pPr algn="just">
              <a:buNone/>
            </a:pPr>
            <a:endParaRPr lang="en-US" sz="2400" dirty="0">
              <a:latin typeface="Times New Roman" pitchFamily="18" charset="0"/>
              <a:cs typeface="Times New Roman" pitchFamily="18" charset="0"/>
            </a:endParaRPr>
          </a:p>
          <a:p>
            <a:pPr algn="just"/>
            <a:r>
              <a:rPr lang="en-US" sz="2400" dirty="0">
                <a:latin typeface="Times New Roman" pitchFamily="18" charset="0"/>
                <a:cs typeface="Times New Roman" pitchFamily="18" charset="0"/>
              </a:rPr>
              <a:t>Complete control of seizures for 2-5 years.</a:t>
            </a:r>
          </a:p>
          <a:p>
            <a:pPr algn="just"/>
            <a:r>
              <a:rPr lang="en-US" sz="2400" dirty="0">
                <a:latin typeface="Times New Roman" pitchFamily="18" charset="0"/>
                <a:cs typeface="Times New Roman" pitchFamily="18" charset="0"/>
              </a:rPr>
              <a:t>Normal neurological examination.</a:t>
            </a:r>
          </a:p>
          <a:p>
            <a:pPr algn="just"/>
            <a:r>
              <a:rPr lang="en-US" sz="2400" dirty="0">
                <a:latin typeface="Times New Roman" pitchFamily="18" charset="0"/>
                <a:cs typeface="Times New Roman" pitchFamily="18" charset="0"/>
              </a:rPr>
              <a:t>Normal EEG.</a:t>
            </a:r>
          </a:p>
          <a:p>
            <a:pPr algn="just"/>
            <a:endParaRPr lang="en-US" sz="2400" dirty="0">
              <a:latin typeface="Times New Roman" pitchFamily="18" charset="0"/>
              <a:cs typeface="Times New Roman" pitchFamily="18" charset="0"/>
            </a:endParaRPr>
          </a:p>
          <a:p>
            <a:pPr algn="just">
              <a:buNone/>
            </a:pPr>
            <a:r>
              <a:rPr lang="en-US" sz="2400" dirty="0">
                <a:latin typeface="Times New Roman" pitchFamily="18" charset="0"/>
                <a:cs typeface="Times New Roman" pitchFamily="18" charset="0"/>
              </a:rPr>
              <a:t>Withdrawing should be undertaken slowly, reducing the dose gradually over 6-12 months, and if seizures reoccurs  the prior medication should be reinstituted at the same effective dose.</a:t>
            </a:r>
          </a:p>
        </p:txBody>
      </p:sp>
    </p:spTree>
  </p:cSld>
  <p:clrMapOvr>
    <a:masterClrMapping/>
  </p:clrMapOvr>
  <p:transition>
    <p:wheel spokes="2"/>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381000"/>
            <a:ext cx="7790688" cy="5867400"/>
          </a:xfrm>
        </p:spPr>
        <p:txBody>
          <a:bodyPr/>
          <a:lstStyle/>
          <a:p>
            <a:pPr marL="82296" indent="0" algn="just">
              <a:buNone/>
            </a:pPr>
            <a:r>
              <a:rPr lang="en-US" sz="3600" dirty="0">
                <a:solidFill>
                  <a:srgbClr val="FF0000"/>
                </a:solidFill>
                <a:latin typeface="Baskerville Old Face" panose="02020602080505020303" pitchFamily="18" charset="0"/>
                <a:cs typeface="Times New Roman" panose="02020603050405020304" pitchFamily="18" charset="0"/>
              </a:rPr>
              <a:t>Refractory epilepsy</a:t>
            </a:r>
          </a:p>
          <a:p>
            <a:pPr marL="82296" indent="0" algn="just">
              <a:buNone/>
            </a:pPr>
            <a:endParaRPr lang="en-US" sz="3600" dirty="0">
              <a:solidFill>
                <a:srgbClr val="FF0000"/>
              </a:solidFill>
              <a:latin typeface="Baskerville Old Face" panose="02020602080505020303" pitchFamily="18" charset="0"/>
              <a:cs typeface="Times New Roman" panose="02020603050405020304" pitchFamily="18" charset="0"/>
            </a:endParaRPr>
          </a:p>
          <a:p>
            <a:pPr marL="82296" indent="0" algn="just">
              <a:buNone/>
            </a:pPr>
            <a:r>
              <a:rPr lang="en-US" i="1" dirty="0">
                <a:solidFill>
                  <a:srgbClr val="002060"/>
                </a:solidFill>
                <a:latin typeface="Times New Roman" panose="02020603050405020304" pitchFamily="18" charset="0"/>
                <a:cs typeface="Times New Roman" panose="02020603050405020304" pitchFamily="18" charset="0"/>
              </a:rPr>
              <a:t>drug resistant epilepsy</a:t>
            </a:r>
            <a:r>
              <a:rPr lang="en-US" dirty="0">
                <a:latin typeface="Times New Roman" panose="02020603050405020304" pitchFamily="18" charset="0"/>
                <a:cs typeface="Times New Roman" panose="02020603050405020304" pitchFamily="18" charset="0"/>
              </a:rPr>
              <a:t> ( </a:t>
            </a:r>
            <a:r>
              <a:rPr lang="en-US" dirty="0">
                <a:solidFill>
                  <a:srgbClr val="C00000"/>
                </a:solidFill>
                <a:latin typeface="Times New Roman" panose="02020603050405020304" pitchFamily="18" charset="0"/>
                <a:cs typeface="Times New Roman" panose="02020603050405020304" pitchFamily="18" charset="0"/>
              </a:rPr>
              <a:t>intractable epilepsy</a:t>
            </a:r>
            <a:r>
              <a:rPr lang="en-US" dirty="0">
                <a:latin typeface="Times New Roman" panose="02020603050405020304" pitchFamily="18" charset="0"/>
                <a:cs typeface="Times New Roman" panose="02020603050405020304" pitchFamily="18" charset="0"/>
              </a:rPr>
              <a:t>) may be defined as failure of adequate trials of two tolerated and appropriately chosen and used AED schedules (whether as monotherapies or in combination) to achieve sustained seizure freedom.</a:t>
            </a:r>
          </a:p>
          <a:p>
            <a:pPr algn="just"/>
            <a:endParaRPr lang="ar-IQ"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5662597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457200"/>
            <a:ext cx="7848600" cy="6248400"/>
          </a:xfrm>
        </p:spPr>
        <p:txBody>
          <a:bodyPr>
            <a:normAutofit fontScale="55000" lnSpcReduction="20000"/>
          </a:bodyPr>
          <a:lstStyle/>
          <a:p>
            <a:pPr marL="82296" indent="0">
              <a:buNone/>
            </a:pPr>
            <a:r>
              <a:rPr lang="en-US" sz="5900" dirty="0" err="1">
                <a:solidFill>
                  <a:srgbClr val="C00000"/>
                </a:solidFill>
              </a:rPr>
              <a:t>Nonpharmacologic</a:t>
            </a:r>
            <a:r>
              <a:rPr lang="en-US" sz="5900" dirty="0">
                <a:solidFill>
                  <a:srgbClr val="C00000"/>
                </a:solidFill>
              </a:rPr>
              <a:t> Management</a:t>
            </a:r>
          </a:p>
          <a:p>
            <a:pPr marL="82296" indent="0">
              <a:buNone/>
            </a:pPr>
            <a:endParaRPr lang="en-US" dirty="0"/>
          </a:p>
          <a:p>
            <a:pPr marL="82296" indent="0">
              <a:buNone/>
            </a:pPr>
            <a:r>
              <a:rPr lang="en-US" sz="4200" b="1" dirty="0">
                <a:solidFill>
                  <a:srgbClr val="000066"/>
                </a:solidFill>
              </a:rPr>
              <a:t>Ketogenic diet and modified Atkins diet</a:t>
            </a:r>
          </a:p>
          <a:p>
            <a:pPr marL="82296" indent="0">
              <a:buNone/>
            </a:pPr>
            <a:endParaRPr lang="en-US" sz="4200" dirty="0">
              <a:solidFill>
                <a:srgbClr val="000066"/>
              </a:solidFill>
            </a:endParaRPr>
          </a:p>
          <a:p>
            <a:r>
              <a:rPr lang="en-US" dirty="0"/>
              <a:t>The ketogenic diet, which relies heavily on the use of fat, has a role in the treatment of children with severe epilepsy. </a:t>
            </a:r>
          </a:p>
          <a:p>
            <a:pPr marL="82296" indent="0">
              <a:buNone/>
            </a:pPr>
            <a:endParaRPr lang="en-US" dirty="0"/>
          </a:p>
          <a:p>
            <a:r>
              <a:rPr lang="en-US" dirty="0"/>
              <a:t>ketogenic diet is difficult to maintain; less than 10% of patients continue the diet after a year. </a:t>
            </a:r>
          </a:p>
          <a:p>
            <a:pPr marL="82296" indent="0">
              <a:buNone/>
            </a:pPr>
            <a:endParaRPr lang="en-US" dirty="0"/>
          </a:p>
          <a:p>
            <a:r>
              <a:rPr lang="en-US" dirty="0"/>
              <a:t>Preliminary studies of a modified Atkins diet have also been performed in adults.</a:t>
            </a:r>
          </a:p>
          <a:p>
            <a:pPr marL="82296" indent="0">
              <a:buNone/>
            </a:pPr>
            <a:endParaRPr lang="en-US" dirty="0"/>
          </a:p>
          <a:p>
            <a:pPr marL="82296" indent="0">
              <a:buNone/>
            </a:pPr>
            <a:r>
              <a:rPr lang="en-US" sz="3800" b="1" dirty="0">
                <a:solidFill>
                  <a:srgbClr val="000066"/>
                </a:solidFill>
              </a:rPr>
              <a:t>Vagal nerve stimulation</a:t>
            </a:r>
          </a:p>
          <a:p>
            <a:pPr marL="82296" indent="0">
              <a:buNone/>
            </a:pPr>
            <a:endParaRPr lang="en-US" sz="3800" dirty="0">
              <a:solidFill>
                <a:srgbClr val="000066"/>
              </a:solidFill>
            </a:endParaRPr>
          </a:p>
          <a:p>
            <a:r>
              <a:rPr lang="en-US" dirty="0"/>
              <a:t>VNS is a palliative technique that involves surgical implantation of a stimulating device. </a:t>
            </a:r>
          </a:p>
          <a:p>
            <a:pPr marL="82296" indent="0">
              <a:buNone/>
            </a:pPr>
            <a:endParaRPr lang="en-US" dirty="0"/>
          </a:p>
          <a:p>
            <a:r>
              <a:rPr lang="en-US" dirty="0"/>
              <a:t>VNS is currently indicated for patients </a:t>
            </a:r>
            <a:r>
              <a:rPr lang="en-US" dirty="0">
                <a:solidFill>
                  <a:srgbClr val="FF0000"/>
                </a:solidFill>
              </a:rPr>
              <a:t>older than 12 years </a:t>
            </a:r>
            <a:r>
              <a:rPr lang="en-US" dirty="0"/>
              <a:t>with medically </a:t>
            </a:r>
            <a:r>
              <a:rPr lang="en-US" dirty="0">
                <a:solidFill>
                  <a:srgbClr val="FF0000"/>
                </a:solidFill>
              </a:rPr>
              <a:t>intractable </a:t>
            </a:r>
            <a:r>
              <a:rPr lang="en-US" i="1" dirty="0">
                <a:solidFill>
                  <a:srgbClr val="FF0000"/>
                </a:solidFill>
              </a:rPr>
              <a:t>partia</a:t>
            </a:r>
            <a:r>
              <a:rPr lang="en-US" dirty="0">
                <a:solidFill>
                  <a:srgbClr val="FF0000"/>
                </a:solidFill>
              </a:rPr>
              <a:t>l seizures </a:t>
            </a:r>
            <a:r>
              <a:rPr lang="en-US" dirty="0"/>
              <a:t>who are </a:t>
            </a:r>
            <a:r>
              <a:rPr lang="en-US" dirty="0">
                <a:solidFill>
                  <a:srgbClr val="FF0000"/>
                </a:solidFill>
              </a:rPr>
              <a:t>not candidates</a:t>
            </a:r>
            <a:r>
              <a:rPr lang="en-US" dirty="0"/>
              <a:t> for potentially curative surgical resections. </a:t>
            </a:r>
          </a:p>
        </p:txBody>
      </p:sp>
    </p:spTree>
    <p:extLst>
      <p:ext uri="{BB962C8B-B14F-4D97-AF65-F5344CB8AC3E}">
        <p14:creationId xmlns:p14="http://schemas.microsoft.com/office/powerpoint/2010/main" val="358905037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228600"/>
            <a:ext cx="7924800" cy="6400800"/>
          </a:xfrm>
        </p:spPr>
        <p:txBody>
          <a:bodyPr>
            <a:normAutofit fontScale="70000" lnSpcReduction="20000"/>
          </a:bodyPr>
          <a:lstStyle/>
          <a:p>
            <a:pPr marL="82296" indent="0">
              <a:buNone/>
            </a:pPr>
            <a:r>
              <a:rPr lang="en-US" sz="3400" b="1" dirty="0">
                <a:solidFill>
                  <a:srgbClr val="000066"/>
                </a:solidFill>
              </a:rPr>
              <a:t>Implantable </a:t>
            </a:r>
            <a:r>
              <a:rPr lang="en-US" sz="3400" b="1" dirty="0" err="1">
                <a:solidFill>
                  <a:srgbClr val="000066"/>
                </a:solidFill>
              </a:rPr>
              <a:t>neurostimulator</a:t>
            </a:r>
            <a:endParaRPr lang="en-US" sz="3400" b="1" dirty="0">
              <a:solidFill>
                <a:srgbClr val="000066"/>
              </a:solidFill>
            </a:endParaRPr>
          </a:p>
          <a:p>
            <a:pPr marL="82296" indent="0">
              <a:buNone/>
            </a:pPr>
            <a:endParaRPr lang="en-US" sz="3400" dirty="0">
              <a:solidFill>
                <a:srgbClr val="000066"/>
              </a:solidFill>
            </a:endParaRPr>
          </a:p>
          <a:p>
            <a:r>
              <a:rPr lang="en-US" dirty="0"/>
              <a:t>The </a:t>
            </a:r>
            <a:r>
              <a:rPr lang="en-US" dirty="0" err="1"/>
              <a:t>NeuroPace</a:t>
            </a:r>
            <a:r>
              <a:rPr lang="en-US" dirty="0"/>
              <a:t> RNS System, a device that is implanted into the cranium, senses and records </a:t>
            </a:r>
            <a:r>
              <a:rPr lang="en-US" dirty="0" err="1"/>
              <a:t>electrocorticographic</a:t>
            </a:r>
            <a:r>
              <a:rPr lang="en-US" dirty="0"/>
              <a:t> patterns and delivers short trains of current pulses to interrupt ictal discharges in the brain. </a:t>
            </a:r>
          </a:p>
          <a:p>
            <a:pPr marL="82296" indent="0">
              <a:buNone/>
            </a:pPr>
            <a:endParaRPr lang="en-US" dirty="0"/>
          </a:p>
          <a:p>
            <a:r>
              <a:rPr lang="en-US" dirty="0"/>
              <a:t>this device was safe and effective in patients with partial-onset epilepsy in whom other antiepileptic treatment approaches have failed .</a:t>
            </a:r>
          </a:p>
          <a:p>
            <a:endParaRPr lang="ar-IQ" dirty="0"/>
          </a:p>
          <a:p>
            <a:pPr marL="82296" indent="0">
              <a:buNone/>
            </a:pPr>
            <a:r>
              <a:rPr lang="en-US" sz="4000" dirty="0">
                <a:solidFill>
                  <a:srgbClr val="C00000"/>
                </a:solidFill>
              </a:rPr>
              <a:t>Lobectomy and </a:t>
            </a:r>
            <a:r>
              <a:rPr lang="en-US" sz="4000" dirty="0" err="1">
                <a:solidFill>
                  <a:srgbClr val="C00000"/>
                </a:solidFill>
              </a:rPr>
              <a:t>Lesionectomy</a:t>
            </a:r>
            <a:endParaRPr lang="en-US" sz="4000" dirty="0">
              <a:solidFill>
                <a:srgbClr val="C00000"/>
              </a:solidFill>
            </a:endParaRPr>
          </a:p>
          <a:p>
            <a:pPr marL="82296" indent="0">
              <a:buNone/>
            </a:pPr>
            <a:endParaRPr lang="en-US" sz="4000" dirty="0">
              <a:solidFill>
                <a:srgbClr val="C00000"/>
              </a:solidFill>
            </a:endParaRPr>
          </a:p>
          <a:p>
            <a:r>
              <a:rPr lang="en-US" dirty="0"/>
              <a:t>Several curative surgeries are possible, including lobectomy and </a:t>
            </a:r>
            <a:r>
              <a:rPr lang="en-US" dirty="0" err="1"/>
              <a:t>lesionectomy</a:t>
            </a:r>
            <a:r>
              <a:rPr lang="en-US" dirty="0"/>
              <a:t>. In general, the epileptogenic zone must be mapped by using video-electroencephalographic (video-EEG) monitoring and, in some patients, with intracranial electrodes.</a:t>
            </a:r>
          </a:p>
          <a:p>
            <a:endParaRPr lang="ar-IQ" dirty="0"/>
          </a:p>
        </p:txBody>
      </p:sp>
    </p:spTree>
    <p:extLst>
      <p:ext uri="{BB962C8B-B14F-4D97-AF65-F5344CB8AC3E}">
        <p14:creationId xmlns:p14="http://schemas.microsoft.com/office/powerpoint/2010/main" val="386773171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5791200" cy="563562"/>
          </a:xfrm>
        </p:spPr>
        <p:txBody>
          <a:bodyPr>
            <a:noAutofit/>
          </a:bodyPr>
          <a:lstStyle/>
          <a:p>
            <a:pPr algn="r"/>
            <a:r>
              <a:rPr lang="en-US" sz="4400" dirty="0">
                <a:solidFill>
                  <a:srgbClr val="000066"/>
                </a:solidFill>
                <a:latin typeface="Angsana New" pitchFamily="18" charset="-34"/>
                <a:cs typeface="Angsana New" pitchFamily="18" charset="-34"/>
              </a:rPr>
              <a:t>Benign Febrile Convulsion</a:t>
            </a:r>
          </a:p>
        </p:txBody>
      </p:sp>
      <p:sp>
        <p:nvSpPr>
          <p:cNvPr id="3" name="Content Placeholder 2"/>
          <p:cNvSpPr>
            <a:spLocks noGrp="1"/>
          </p:cNvSpPr>
          <p:nvPr>
            <p:ph idx="1"/>
          </p:nvPr>
        </p:nvSpPr>
        <p:spPr>
          <a:xfrm>
            <a:off x="1435608" y="914400"/>
            <a:ext cx="7498080" cy="5334000"/>
          </a:xfrm>
        </p:spPr>
        <p:txBody>
          <a:bodyPr>
            <a:normAutofit lnSpcReduction="10000"/>
          </a:bodyPr>
          <a:lstStyle/>
          <a:p>
            <a:pPr algn="just">
              <a:buNone/>
            </a:pPr>
            <a:r>
              <a:rPr lang="en-US" sz="1800" dirty="0">
                <a:latin typeface="Times New Roman" pitchFamily="18" charset="0"/>
                <a:cs typeface="Times New Roman" pitchFamily="18" charset="0"/>
              </a:rPr>
              <a:t>  Benign febrile convulsions are seizures that occur in 2 – 4% of children aging 3months to 5years,usually during the first day of febrile illness, and in the absence of CNS infection. There may be a family history of febrile convulsion or  other types of seizures .</a:t>
            </a:r>
          </a:p>
          <a:p>
            <a:pPr algn="just">
              <a:buNone/>
            </a:pPr>
            <a:endParaRPr lang="en-US" sz="1800" dirty="0">
              <a:latin typeface="Times New Roman" pitchFamily="18" charset="0"/>
              <a:cs typeface="Times New Roman" pitchFamily="18" charset="0"/>
            </a:endParaRPr>
          </a:p>
          <a:p>
            <a:pPr algn="just">
              <a:buNone/>
            </a:pPr>
            <a:r>
              <a:rPr lang="en-US" sz="1800" dirty="0">
                <a:latin typeface="Times New Roman" pitchFamily="18" charset="0"/>
                <a:cs typeface="Times New Roman" pitchFamily="18" charset="0"/>
              </a:rPr>
              <a:t>It usually last less than 10 -15 minutes and lack focal features .Approximately tow – third of patients have a single seizure, and fewer than one –tenth have more than three.</a:t>
            </a:r>
          </a:p>
          <a:p>
            <a:pPr algn="just">
              <a:buNone/>
            </a:pPr>
            <a:r>
              <a:rPr lang="en-US" sz="1800" dirty="0">
                <a:latin typeface="Times New Roman" pitchFamily="18" charset="0"/>
                <a:cs typeface="Times New Roman" pitchFamily="18" charset="0"/>
              </a:rPr>
              <a:t>The probability of developing  a chronic seizure disorder is about 2-6% and is highest in patient with:</a:t>
            </a:r>
          </a:p>
          <a:p>
            <a:pPr algn="just">
              <a:buFont typeface="Wingdings" pitchFamily="2" charset="2"/>
              <a:buChar char="§"/>
            </a:pPr>
            <a:r>
              <a:rPr lang="en-US" sz="1800" dirty="0">
                <a:latin typeface="Times New Roman" pitchFamily="18" charset="0"/>
                <a:cs typeface="Times New Roman" pitchFamily="18" charset="0"/>
              </a:rPr>
              <a:t>Prolonged , focal or multiple seizure.</a:t>
            </a:r>
          </a:p>
          <a:p>
            <a:pPr algn="just">
              <a:buFont typeface="Wingdings" pitchFamily="2" charset="2"/>
              <a:buChar char="§"/>
            </a:pPr>
            <a:r>
              <a:rPr lang="en-US" sz="1800" dirty="0">
                <a:latin typeface="Times New Roman" pitchFamily="18" charset="0"/>
                <a:cs typeface="Times New Roman" pitchFamily="18" charset="0"/>
              </a:rPr>
              <a:t> Abnormal neurological examination.</a:t>
            </a:r>
          </a:p>
          <a:p>
            <a:pPr algn="just">
              <a:buFont typeface="Wingdings" pitchFamily="2" charset="2"/>
              <a:buChar char="§"/>
            </a:pPr>
            <a:r>
              <a:rPr lang="en-US" sz="1800" dirty="0">
                <a:latin typeface="Times New Roman" pitchFamily="18" charset="0"/>
                <a:cs typeface="Times New Roman" pitchFamily="18" charset="0"/>
              </a:rPr>
              <a:t>Family history of non-febrile seizure.</a:t>
            </a:r>
          </a:p>
          <a:p>
            <a:pPr algn="just">
              <a:buNone/>
            </a:pPr>
            <a:endParaRPr lang="en-US" sz="1800" dirty="0">
              <a:latin typeface="Times New Roman" pitchFamily="18" charset="0"/>
              <a:cs typeface="Times New Roman" pitchFamily="18" charset="0"/>
            </a:endParaRPr>
          </a:p>
          <a:p>
            <a:pPr algn="just">
              <a:buNone/>
            </a:pPr>
            <a:r>
              <a:rPr lang="en-US" sz="1800" dirty="0">
                <a:latin typeface="Times New Roman" pitchFamily="18" charset="0"/>
                <a:cs typeface="Times New Roman" pitchFamily="18" charset="0"/>
              </a:rPr>
              <a:t>Because febrile convulsion are usually self –limited, treatment is often unnecessary, prolonged convulsions can be treated with diazepam 0.3mg/kg oral, im or iv  or 0.6 mg/kg rectally. Long term administration of  Phenobarbital is rarely indicated.</a:t>
            </a:r>
          </a:p>
          <a:p>
            <a:pPr algn="just">
              <a:buNone/>
            </a:pPr>
            <a:endParaRPr lang="en-US" sz="1800" dirty="0">
              <a:latin typeface="Times New Roman" pitchFamily="18" charset="0"/>
              <a:cs typeface="Times New Roman" pitchFamily="18"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0"/>
            <a:ext cx="4203192" cy="838200"/>
          </a:xfrm>
        </p:spPr>
        <p:txBody>
          <a:bodyPr>
            <a:normAutofit/>
          </a:bodyPr>
          <a:lstStyle/>
          <a:p>
            <a:r>
              <a:rPr lang="en-US" dirty="0">
                <a:solidFill>
                  <a:srgbClr val="000066"/>
                </a:solidFill>
                <a:latin typeface="Angsana New" pitchFamily="18" charset="-34"/>
                <a:cs typeface="Angsana New" pitchFamily="18" charset="-34"/>
              </a:rPr>
              <a:t>Status Epilepticus</a:t>
            </a:r>
          </a:p>
        </p:txBody>
      </p:sp>
      <p:sp>
        <p:nvSpPr>
          <p:cNvPr id="3" name="Content Placeholder 2"/>
          <p:cNvSpPr>
            <a:spLocks noGrp="1"/>
          </p:cNvSpPr>
          <p:nvPr>
            <p:ph idx="1"/>
          </p:nvPr>
        </p:nvSpPr>
        <p:spPr>
          <a:xfrm>
            <a:off x="1066800" y="609600"/>
            <a:ext cx="7620000" cy="6248400"/>
          </a:xfrm>
        </p:spPr>
        <p:txBody>
          <a:bodyPr>
            <a:noAutofit/>
          </a:bodyPr>
          <a:lstStyle/>
          <a:p>
            <a:pPr algn="just">
              <a:buFont typeface="Wingdings" pitchFamily="2" charset="2"/>
              <a:buChar char="Ø"/>
            </a:pPr>
            <a:r>
              <a:rPr lang="en-US" sz="2000" dirty="0">
                <a:latin typeface="Times New Roman" pitchFamily="18" charset="0"/>
                <a:cs typeface="Times New Roman" pitchFamily="18" charset="0"/>
              </a:rPr>
              <a:t>Status epilepticus is defined as seizures that </a:t>
            </a:r>
            <a:r>
              <a:rPr lang="en-US" sz="2000" i="1" dirty="0">
                <a:solidFill>
                  <a:srgbClr val="FF0000"/>
                </a:solidFill>
                <a:latin typeface="Times New Roman" pitchFamily="18" charset="0"/>
                <a:cs typeface="Times New Roman" pitchFamily="18" charset="0"/>
              </a:rPr>
              <a:t>continue</a:t>
            </a:r>
            <a:r>
              <a:rPr lang="en-US" sz="2000" dirty="0">
                <a:latin typeface="Times New Roman" pitchFamily="18" charset="0"/>
                <a:cs typeface="Times New Roman" pitchFamily="18" charset="0"/>
              </a:rPr>
              <a:t> for (15 – 30) minute without ceasing spontaneously, or which </a:t>
            </a:r>
            <a:r>
              <a:rPr lang="en-US" sz="2000" i="1" dirty="0">
                <a:solidFill>
                  <a:srgbClr val="FF0000"/>
                </a:solidFill>
                <a:latin typeface="Times New Roman" pitchFamily="18" charset="0"/>
                <a:cs typeface="Times New Roman" pitchFamily="18" charset="0"/>
              </a:rPr>
              <a:t>recur so frequently </a:t>
            </a:r>
            <a:r>
              <a:rPr lang="en-US" sz="2000" dirty="0">
                <a:latin typeface="Times New Roman" pitchFamily="18" charset="0"/>
                <a:cs typeface="Times New Roman" pitchFamily="18" charset="0"/>
              </a:rPr>
              <a:t>that full consciousness is not restored between attacks . </a:t>
            </a:r>
          </a:p>
          <a:p>
            <a:pPr algn="just">
              <a:buFont typeface="Wingdings" pitchFamily="2" charset="2"/>
              <a:buChar char="Ø"/>
            </a:pPr>
            <a:endParaRPr lang="en-US" sz="2000" dirty="0">
              <a:latin typeface="Times New Roman" pitchFamily="18" charset="0"/>
              <a:cs typeface="Times New Roman" pitchFamily="18" charset="0"/>
            </a:endParaRPr>
          </a:p>
          <a:p>
            <a:pPr algn="just">
              <a:buFont typeface="Wingdings" pitchFamily="2" charset="2"/>
              <a:buChar char="Ø"/>
            </a:pPr>
            <a:r>
              <a:rPr lang="en-US" sz="2000" dirty="0">
                <a:latin typeface="Times New Roman" pitchFamily="18" charset="0"/>
                <a:cs typeface="Times New Roman" pitchFamily="18" charset="0"/>
              </a:rPr>
              <a:t>Status </a:t>
            </a:r>
            <a:r>
              <a:rPr lang="en-US" sz="2000" dirty="0" err="1">
                <a:latin typeface="Times New Roman" pitchFamily="18" charset="0"/>
                <a:cs typeface="Times New Roman" pitchFamily="18" charset="0"/>
              </a:rPr>
              <a:t>epilepticus</a:t>
            </a:r>
            <a:r>
              <a:rPr lang="en-US" sz="2000" dirty="0">
                <a:latin typeface="Times New Roman" pitchFamily="18" charset="0"/>
                <a:cs typeface="Times New Roman" pitchFamily="18" charset="0"/>
              </a:rPr>
              <a:t> has numerous subtypes, including generalized convulsive status </a:t>
            </a:r>
            <a:r>
              <a:rPr lang="en-US" sz="2000" dirty="0" err="1">
                <a:latin typeface="Times New Roman" pitchFamily="18" charset="0"/>
                <a:cs typeface="Times New Roman" pitchFamily="18" charset="0"/>
              </a:rPr>
              <a:t>epilepticus</a:t>
            </a:r>
            <a:r>
              <a:rPr lang="en-US" sz="2000" dirty="0">
                <a:latin typeface="Times New Roman" pitchFamily="18" charset="0"/>
                <a:cs typeface="Times New Roman" pitchFamily="18" charset="0"/>
              </a:rPr>
              <a:t> (GCSE), and </a:t>
            </a:r>
            <a:r>
              <a:rPr lang="en-US" sz="2000" dirty="0" err="1">
                <a:latin typeface="Times New Roman" pitchFamily="18" charset="0"/>
                <a:cs typeface="Times New Roman" pitchFamily="18" charset="0"/>
              </a:rPr>
              <a:t>nonconvulsive</a:t>
            </a:r>
            <a:r>
              <a:rPr lang="en-US" sz="2000" dirty="0">
                <a:latin typeface="Times New Roman" pitchFamily="18" charset="0"/>
                <a:cs typeface="Times New Roman" pitchFamily="18" charset="0"/>
              </a:rPr>
              <a:t> status </a:t>
            </a:r>
            <a:r>
              <a:rPr lang="en-US" sz="2000" dirty="0" err="1">
                <a:latin typeface="Times New Roman" pitchFamily="18" charset="0"/>
                <a:cs typeface="Times New Roman" pitchFamily="18" charset="0"/>
              </a:rPr>
              <a:t>epilepticus</a:t>
            </a:r>
            <a:endParaRPr lang="en-US" sz="2000" dirty="0">
              <a:latin typeface="Times New Roman" pitchFamily="18" charset="0"/>
              <a:cs typeface="Times New Roman" pitchFamily="18" charset="0"/>
            </a:endParaRPr>
          </a:p>
          <a:p>
            <a:pPr algn="just">
              <a:buFont typeface="Wingdings" pitchFamily="2" charset="2"/>
              <a:buChar char="Ø"/>
            </a:pPr>
            <a:r>
              <a:rPr lang="en-US" sz="2000" i="1" dirty="0">
                <a:latin typeface="Times New Roman" pitchFamily="18" charset="0"/>
                <a:cs typeface="Times New Roman" pitchFamily="18" charset="0"/>
              </a:rPr>
              <a:t>GCSE is an emergency and must be treated immediately</a:t>
            </a:r>
            <a:r>
              <a:rPr lang="en-US" sz="2000" dirty="0">
                <a:latin typeface="Times New Roman" pitchFamily="18" charset="0"/>
                <a:cs typeface="Times New Roman" pitchFamily="18" charset="0"/>
              </a:rPr>
              <a:t>.</a:t>
            </a:r>
          </a:p>
          <a:p>
            <a:pPr algn="just">
              <a:buFont typeface="Wingdings" pitchFamily="2" charset="2"/>
              <a:buChar char="Ø"/>
            </a:pPr>
            <a:endParaRPr lang="en-US" sz="2000" dirty="0">
              <a:latin typeface="Times New Roman" pitchFamily="18" charset="0"/>
              <a:cs typeface="Times New Roman" pitchFamily="18" charset="0"/>
            </a:endParaRPr>
          </a:p>
          <a:p>
            <a:pPr algn="just">
              <a:buFont typeface="Wingdings" pitchFamily="2" charset="2"/>
              <a:buChar char="Ø"/>
            </a:pPr>
            <a:r>
              <a:rPr lang="en-US" sz="2000" dirty="0">
                <a:latin typeface="Times New Roman" pitchFamily="18" charset="0"/>
                <a:cs typeface="Times New Roman" pitchFamily="18" charset="0"/>
              </a:rPr>
              <a:t>The most common causes of GCSE are:</a:t>
            </a:r>
          </a:p>
          <a:p>
            <a:pPr algn="just">
              <a:buFont typeface="Arial" pitchFamily="34" charset="0"/>
              <a:buChar char="•"/>
            </a:pPr>
            <a:r>
              <a:rPr lang="en-US" sz="2000" dirty="0">
                <a:latin typeface="Times New Roman" pitchFamily="18" charset="0"/>
                <a:cs typeface="Times New Roman" pitchFamily="18" charset="0"/>
              </a:rPr>
              <a:t> anticonvulsant withdrawal or noncompliance. </a:t>
            </a:r>
          </a:p>
          <a:p>
            <a:pPr algn="just">
              <a:buFont typeface="Arial" pitchFamily="34" charset="0"/>
              <a:buChar char="•"/>
            </a:pPr>
            <a:r>
              <a:rPr lang="en-US" sz="2000" dirty="0">
                <a:latin typeface="Times New Roman" pitchFamily="18" charset="0"/>
                <a:cs typeface="Times New Roman" pitchFamily="18" charset="0"/>
              </a:rPr>
              <a:t>metabolic disturbances.</a:t>
            </a:r>
          </a:p>
          <a:p>
            <a:pPr algn="just">
              <a:buFont typeface="Arial" pitchFamily="34" charset="0"/>
              <a:buChar char="•"/>
            </a:pPr>
            <a:r>
              <a:rPr lang="en-US" sz="2000" dirty="0">
                <a:latin typeface="Times New Roman" pitchFamily="18" charset="0"/>
                <a:cs typeface="Times New Roman" pitchFamily="18" charset="0"/>
              </a:rPr>
              <a:t> drug toxicity.</a:t>
            </a:r>
          </a:p>
          <a:p>
            <a:pPr algn="just">
              <a:buFont typeface="Arial" pitchFamily="34" charset="0"/>
              <a:buChar char="•"/>
            </a:pPr>
            <a:r>
              <a:rPr lang="en-US" sz="2000" dirty="0">
                <a:latin typeface="Times New Roman" pitchFamily="18" charset="0"/>
                <a:cs typeface="Times New Roman" pitchFamily="18" charset="0"/>
              </a:rPr>
              <a:t> CNS infection.</a:t>
            </a:r>
          </a:p>
          <a:p>
            <a:pPr algn="just">
              <a:buFont typeface="Arial" pitchFamily="34" charset="0"/>
              <a:buChar char="•"/>
            </a:pPr>
            <a:r>
              <a:rPr lang="en-US" sz="2000" dirty="0">
                <a:latin typeface="Times New Roman" pitchFamily="18" charset="0"/>
                <a:cs typeface="Times New Roman" pitchFamily="18" charset="0"/>
              </a:rPr>
              <a:t> CNS tumors.</a:t>
            </a:r>
          </a:p>
          <a:p>
            <a:pPr algn="just">
              <a:buFont typeface="Arial" pitchFamily="34" charset="0"/>
              <a:buChar char="•"/>
            </a:pPr>
            <a:r>
              <a:rPr lang="en-US" sz="2000" dirty="0">
                <a:latin typeface="Times New Roman" pitchFamily="18" charset="0"/>
                <a:cs typeface="Times New Roman" pitchFamily="18" charset="0"/>
              </a:rPr>
              <a:t> refractory epilepsy</a:t>
            </a:r>
          </a:p>
          <a:p>
            <a:pPr algn="just">
              <a:buFont typeface="Arial" pitchFamily="34" charset="0"/>
              <a:buChar char="•"/>
            </a:pPr>
            <a:r>
              <a:rPr lang="en-US" sz="2000" dirty="0">
                <a:latin typeface="Times New Roman" pitchFamily="18" charset="0"/>
                <a:cs typeface="Times New Roman" pitchFamily="18" charset="0"/>
              </a:rPr>
              <a:t> and head trauma.</a:t>
            </a:r>
          </a:p>
          <a:p>
            <a:pPr algn="just">
              <a:buFont typeface="Wingdings" pitchFamily="2" charset="2"/>
              <a:buChar char="Ø"/>
            </a:pPr>
            <a:endParaRPr lang="en-US" sz="2000" dirty="0">
              <a:latin typeface="Times New Roman" pitchFamily="18" charset="0"/>
              <a:cs typeface="Times New Roman" pitchFamily="18" charset="0"/>
            </a:endParaRPr>
          </a:p>
          <a:p>
            <a:pPr algn="just">
              <a:buNone/>
            </a:pPr>
            <a:endParaRPr lang="en-US" sz="2000" dirty="0">
              <a:latin typeface="Times New Roman" pitchFamily="18" charset="0"/>
              <a:cs typeface="Times New Roman" pitchFamily="18"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0"/>
            <a:ext cx="8001000" cy="1600200"/>
          </a:xfrm>
        </p:spPr>
        <p:txBody>
          <a:bodyPr>
            <a:normAutofit/>
          </a:bodyPr>
          <a:lstStyle/>
          <a:p>
            <a:r>
              <a:rPr lang="af-ZA" dirty="0">
                <a:solidFill>
                  <a:srgbClr val="002060"/>
                </a:solidFill>
                <a:latin typeface="Angsana New" pitchFamily="18" charset="-34"/>
                <a:cs typeface="Angsana New" pitchFamily="18" charset="-34"/>
              </a:rPr>
              <a:t>Complications of ConvulsiveStatus Epilepticus</a:t>
            </a:r>
            <a:br>
              <a:rPr lang="af-ZA" dirty="0">
                <a:solidFill>
                  <a:srgbClr val="002060"/>
                </a:solidFill>
                <a:latin typeface="Angsana New" pitchFamily="18" charset="-34"/>
                <a:cs typeface="Angsana New" pitchFamily="18" charset="-34"/>
              </a:rPr>
            </a:br>
            <a:endParaRPr lang="ar-IQ" dirty="0">
              <a:solidFill>
                <a:srgbClr val="002060"/>
              </a:solidFill>
              <a:latin typeface="Angsana New" pitchFamily="18" charset="-34"/>
            </a:endParaRPr>
          </a:p>
        </p:txBody>
      </p:sp>
      <p:sp>
        <p:nvSpPr>
          <p:cNvPr id="3" name="Content Placeholder 2"/>
          <p:cNvSpPr>
            <a:spLocks noGrp="1"/>
          </p:cNvSpPr>
          <p:nvPr>
            <p:ph idx="1"/>
          </p:nvPr>
        </p:nvSpPr>
        <p:spPr>
          <a:xfrm>
            <a:off x="914400" y="990600"/>
            <a:ext cx="8229600" cy="5715000"/>
          </a:xfrm>
        </p:spPr>
        <p:txBody>
          <a:bodyPr numCol="2">
            <a:normAutofit fontScale="70000" lnSpcReduction="20000"/>
          </a:bodyPr>
          <a:lstStyle/>
          <a:p>
            <a:pPr marL="82296" indent="0">
              <a:buNone/>
            </a:pPr>
            <a:r>
              <a:rPr lang="af-ZA" b="1" dirty="0">
                <a:solidFill>
                  <a:srgbClr val="C00000"/>
                </a:solidFill>
                <a:latin typeface="Times New Roman" pitchFamily="18" charset="0"/>
                <a:cs typeface="Times New Roman" pitchFamily="18" charset="0"/>
              </a:rPr>
              <a:t>Respiratory</a:t>
            </a:r>
          </a:p>
          <a:p>
            <a:r>
              <a:rPr lang="af-ZA" dirty="0">
                <a:latin typeface="Times New Roman" pitchFamily="18" charset="0"/>
                <a:cs typeface="Times New Roman" pitchFamily="18" charset="0"/>
              </a:rPr>
              <a:t>Hypoxia</a:t>
            </a:r>
          </a:p>
          <a:p>
            <a:r>
              <a:rPr lang="af-ZA" dirty="0">
                <a:latin typeface="Times New Roman" pitchFamily="18" charset="0"/>
                <a:cs typeface="Times New Roman" pitchFamily="18" charset="0"/>
              </a:rPr>
              <a:t>Hypercapnia</a:t>
            </a:r>
          </a:p>
          <a:p>
            <a:r>
              <a:rPr lang="af-ZA" dirty="0">
                <a:latin typeface="Times New Roman" pitchFamily="18" charset="0"/>
                <a:cs typeface="Times New Roman" pitchFamily="18" charset="0"/>
              </a:rPr>
              <a:t>Aspiration pneumonia</a:t>
            </a:r>
          </a:p>
          <a:p>
            <a:pPr marL="82296" indent="0">
              <a:buNone/>
            </a:pPr>
            <a:r>
              <a:rPr lang="af-ZA" b="1" dirty="0">
                <a:solidFill>
                  <a:srgbClr val="C00000"/>
                </a:solidFill>
                <a:latin typeface="Times New Roman" pitchFamily="18" charset="0"/>
                <a:cs typeface="Times New Roman" pitchFamily="18" charset="0"/>
              </a:rPr>
              <a:t> Cardiovascular</a:t>
            </a:r>
          </a:p>
          <a:p>
            <a:r>
              <a:rPr lang="af-ZA" dirty="0">
                <a:latin typeface="Times New Roman" pitchFamily="18" charset="0"/>
                <a:cs typeface="Times New Roman" pitchFamily="18" charset="0"/>
              </a:rPr>
              <a:t>Hypotension</a:t>
            </a:r>
          </a:p>
          <a:p>
            <a:r>
              <a:rPr lang="af-ZA" dirty="0">
                <a:latin typeface="Times New Roman" pitchFamily="18" charset="0"/>
                <a:cs typeface="Times New Roman" pitchFamily="18" charset="0"/>
              </a:rPr>
              <a:t>Tachycardia</a:t>
            </a:r>
          </a:p>
          <a:p>
            <a:r>
              <a:rPr lang="af-ZA" dirty="0">
                <a:latin typeface="Times New Roman" pitchFamily="18" charset="0"/>
                <a:cs typeface="Times New Roman" pitchFamily="18" charset="0"/>
              </a:rPr>
              <a:t>Cardiac arrhythmia</a:t>
            </a:r>
          </a:p>
          <a:p>
            <a:pPr marL="82296" indent="0">
              <a:buNone/>
            </a:pPr>
            <a:r>
              <a:rPr lang="af-ZA" dirty="0">
                <a:latin typeface="Times New Roman" pitchFamily="18" charset="0"/>
                <a:cs typeface="Times New Roman" pitchFamily="18" charset="0"/>
              </a:rPr>
              <a:t> </a:t>
            </a:r>
            <a:r>
              <a:rPr lang="af-ZA" b="1" dirty="0">
                <a:solidFill>
                  <a:srgbClr val="C00000"/>
                </a:solidFill>
                <a:latin typeface="Times New Roman" pitchFamily="18" charset="0"/>
                <a:cs typeface="Times New Roman" pitchFamily="18" charset="0"/>
              </a:rPr>
              <a:t>Renal</a:t>
            </a:r>
          </a:p>
          <a:p>
            <a:r>
              <a:rPr lang="af-ZA" dirty="0">
                <a:latin typeface="Times New Roman" pitchFamily="18" charset="0"/>
                <a:cs typeface="Times New Roman" pitchFamily="18" charset="0"/>
              </a:rPr>
              <a:t>Myoglobinuria</a:t>
            </a:r>
          </a:p>
          <a:p>
            <a:r>
              <a:rPr lang="af-ZA" dirty="0">
                <a:latin typeface="Times New Roman" pitchFamily="18" charset="0"/>
                <a:cs typeface="Times New Roman" pitchFamily="18" charset="0"/>
              </a:rPr>
              <a:t>Rhabdomyolysis</a:t>
            </a:r>
          </a:p>
          <a:p>
            <a:r>
              <a:rPr lang="af-ZA" dirty="0">
                <a:latin typeface="Times New Roman" pitchFamily="18" charset="0"/>
                <a:cs typeface="Times New Roman" pitchFamily="18" charset="0"/>
              </a:rPr>
              <a:t>Acute tubular necrosis</a:t>
            </a:r>
          </a:p>
          <a:p>
            <a:pPr marL="82296" indent="0">
              <a:buNone/>
            </a:pPr>
            <a:r>
              <a:rPr lang="af-ZA" b="1" dirty="0">
                <a:solidFill>
                  <a:srgbClr val="C00000"/>
                </a:solidFill>
                <a:latin typeface="Times New Roman" pitchFamily="18" charset="0"/>
                <a:cs typeface="Times New Roman" pitchFamily="18" charset="0"/>
              </a:rPr>
              <a:t> Autonomic</a:t>
            </a:r>
          </a:p>
          <a:p>
            <a:r>
              <a:rPr lang="af-ZA" dirty="0">
                <a:latin typeface="Times New Roman" pitchFamily="18" charset="0"/>
                <a:cs typeface="Times New Roman" pitchFamily="18" charset="0"/>
              </a:rPr>
              <a:t>Hyperthermia</a:t>
            </a:r>
          </a:p>
          <a:p>
            <a:r>
              <a:rPr lang="af-ZA" dirty="0">
                <a:latin typeface="Times New Roman" pitchFamily="18" charset="0"/>
                <a:cs typeface="Times New Roman" pitchFamily="18" charset="0"/>
              </a:rPr>
              <a:t>Impaired cerebral autoregulation</a:t>
            </a:r>
          </a:p>
          <a:p>
            <a:pPr marL="82296" indent="0">
              <a:buNone/>
            </a:pPr>
            <a:r>
              <a:rPr lang="af-ZA" dirty="0">
                <a:latin typeface="Times New Roman" pitchFamily="18" charset="0"/>
                <a:cs typeface="Times New Roman" pitchFamily="18" charset="0"/>
              </a:rPr>
              <a:t> </a:t>
            </a:r>
            <a:r>
              <a:rPr lang="af-ZA" b="1" dirty="0">
                <a:solidFill>
                  <a:srgbClr val="C00000"/>
                </a:solidFill>
                <a:latin typeface="Times New Roman" pitchFamily="18" charset="0"/>
                <a:cs typeface="Times New Roman" pitchFamily="18" charset="0"/>
              </a:rPr>
              <a:t>Metabolic</a:t>
            </a:r>
          </a:p>
          <a:p>
            <a:r>
              <a:rPr lang="af-ZA" dirty="0">
                <a:latin typeface="Times New Roman" pitchFamily="18" charset="0"/>
                <a:cs typeface="Times New Roman" pitchFamily="18" charset="0"/>
              </a:rPr>
              <a:t>Lactic acidosis</a:t>
            </a:r>
          </a:p>
          <a:p>
            <a:r>
              <a:rPr lang="af-ZA" dirty="0">
                <a:latin typeface="Times New Roman" pitchFamily="18" charset="0"/>
                <a:cs typeface="Times New Roman" pitchFamily="18" charset="0"/>
              </a:rPr>
              <a:t>Hypoglycemia</a:t>
            </a:r>
          </a:p>
          <a:p>
            <a:r>
              <a:rPr lang="af-ZA" dirty="0">
                <a:latin typeface="Times New Roman" pitchFamily="18" charset="0"/>
                <a:cs typeface="Times New Roman" pitchFamily="18" charset="0"/>
              </a:rPr>
              <a:t>Electrolyte disturbances</a:t>
            </a:r>
          </a:p>
          <a:p>
            <a:pPr marL="82296" indent="0">
              <a:buNone/>
            </a:pPr>
            <a:r>
              <a:rPr lang="af-ZA" dirty="0">
                <a:latin typeface="Times New Roman" pitchFamily="18" charset="0"/>
                <a:cs typeface="Times New Roman" pitchFamily="18" charset="0"/>
              </a:rPr>
              <a:t> </a:t>
            </a:r>
            <a:r>
              <a:rPr lang="af-ZA" b="1" dirty="0">
                <a:solidFill>
                  <a:srgbClr val="C00000"/>
                </a:solidFill>
                <a:latin typeface="Times New Roman" pitchFamily="18" charset="0"/>
                <a:cs typeface="Times New Roman" pitchFamily="18" charset="0"/>
              </a:rPr>
              <a:t>Neurologic</a:t>
            </a:r>
          </a:p>
          <a:p>
            <a:r>
              <a:rPr lang="af-ZA" dirty="0">
                <a:latin typeface="Times New Roman" pitchFamily="18" charset="0"/>
                <a:cs typeface="Times New Roman" pitchFamily="18" charset="0"/>
              </a:rPr>
              <a:t>Excitotoxic neuronal damage</a:t>
            </a:r>
          </a:p>
          <a:p>
            <a:r>
              <a:rPr lang="af-ZA" dirty="0">
                <a:latin typeface="Times New Roman" pitchFamily="18" charset="0"/>
                <a:cs typeface="Times New Roman" pitchFamily="18" charset="0"/>
              </a:rPr>
              <a:t>Increased intracranial pressure</a:t>
            </a:r>
          </a:p>
          <a:p>
            <a:r>
              <a:rPr lang="af-ZA" dirty="0">
                <a:latin typeface="Times New Roman" pitchFamily="18" charset="0"/>
                <a:cs typeface="Times New Roman" pitchFamily="18" charset="0"/>
              </a:rPr>
              <a:t>Decreased cerebral perfusion</a:t>
            </a:r>
          </a:p>
          <a:p>
            <a:r>
              <a:rPr lang="af-ZA" dirty="0">
                <a:latin typeface="Times New Roman" pitchFamily="18" charset="0"/>
                <a:cs typeface="Times New Roman" pitchFamily="18" charset="0"/>
              </a:rPr>
              <a:t>Cerebral edema</a:t>
            </a:r>
          </a:p>
          <a:p>
            <a:r>
              <a:rPr lang="af-ZA" dirty="0">
                <a:latin typeface="Times New Roman" pitchFamily="18" charset="0"/>
                <a:cs typeface="Times New Roman" pitchFamily="18" charset="0"/>
              </a:rPr>
              <a:t>Cerebrospinal fluid pleocytosis</a:t>
            </a:r>
            <a:endParaRPr lang="ar-IQ" dirty="0">
              <a:latin typeface="Times New Roman" pitchFamily="18" charset="0"/>
              <a:cs typeface="Times New Roman" pitchFamily="18" charset="0"/>
            </a:endParaRPr>
          </a:p>
        </p:txBody>
      </p:sp>
    </p:spTree>
    <p:extLst>
      <p:ext uri="{BB962C8B-B14F-4D97-AF65-F5344CB8AC3E}">
        <p14:creationId xmlns:p14="http://schemas.microsoft.com/office/powerpoint/2010/main" val="76062652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ar-IQ"/>
          </a:p>
        </p:txBody>
      </p:sp>
      <p:sp>
        <p:nvSpPr>
          <p:cNvPr id="3" name="Subtitle 2"/>
          <p:cNvSpPr>
            <a:spLocks noGrp="1"/>
          </p:cNvSpPr>
          <p:nvPr>
            <p:ph type="subTitle" idx="1"/>
          </p:nvPr>
        </p:nvSpPr>
        <p:spPr/>
        <p:txBody>
          <a:bodyPr>
            <a:noAutofit/>
          </a:bodyPr>
          <a:lstStyle/>
          <a:p>
            <a:pPr algn="ctr"/>
            <a:r>
              <a:rPr lang="en-US" sz="6000" dirty="0">
                <a:solidFill>
                  <a:srgbClr val="C00000"/>
                </a:solidFill>
                <a:latin typeface="Baskerville Old Face" pitchFamily="18" charset="0"/>
              </a:rPr>
              <a:t>Management of status </a:t>
            </a:r>
            <a:r>
              <a:rPr lang="en-US" sz="6000" dirty="0" err="1">
                <a:solidFill>
                  <a:srgbClr val="C00000"/>
                </a:solidFill>
                <a:latin typeface="Baskerville Old Face" pitchFamily="18" charset="0"/>
              </a:rPr>
              <a:t>epilepticus</a:t>
            </a:r>
            <a:r>
              <a:rPr lang="en-US" sz="6000" dirty="0">
                <a:solidFill>
                  <a:srgbClr val="C00000"/>
                </a:solidFill>
                <a:latin typeface="Baskerville Old Face" pitchFamily="18" charset="0"/>
              </a:rPr>
              <a:t> </a:t>
            </a:r>
            <a:endParaRPr lang="ar-IQ" sz="6000" dirty="0">
              <a:solidFill>
                <a:srgbClr val="C00000"/>
              </a:solidFill>
              <a:latin typeface="Baskerville Old Face" pitchFamily="18" charset="0"/>
            </a:endParaRPr>
          </a:p>
        </p:txBody>
      </p:sp>
    </p:spTree>
    <p:extLst>
      <p:ext uri="{BB962C8B-B14F-4D97-AF65-F5344CB8AC3E}">
        <p14:creationId xmlns:p14="http://schemas.microsoft.com/office/powerpoint/2010/main" val="50187969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a:xfrm>
            <a:off x="914400" y="228600"/>
            <a:ext cx="8229600" cy="6629400"/>
          </a:xfrm>
        </p:spPr>
        <p:txBody>
          <a:bodyPr>
            <a:normAutofit/>
          </a:bodyPr>
          <a:lstStyle/>
          <a:p>
            <a:pPr marL="82296" indent="0">
              <a:buNone/>
            </a:pPr>
            <a:r>
              <a:rPr lang="en-US" b="1" dirty="0">
                <a:solidFill>
                  <a:srgbClr val="C00000"/>
                </a:solidFill>
              </a:rPr>
              <a:t>Step 1 (0 to 5 minutes)</a:t>
            </a:r>
            <a:endParaRPr lang="en-US" dirty="0">
              <a:solidFill>
                <a:srgbClr val="C00000"/>
              </a:solidFill>
            </a:endParaRPr>
          </a:p>
          <a:p>
            <a:pPr algn="just">
              <a:buFont typeface="Wingdings" pitchFamily="2" charset="2"/>
              <a:buChar char="Ø"/>
            </a:pPr>
            <a:r>
              <a:rPr lang="en-US" sz="2400" dirty="0">
                <a:latin typeface="Times New Roman" pitchFamily="18" charset="0"/>
                <a:cs typeface="Times New Roman" pitchFamily="18" charset="0"/>
              </a:rPr>
              <a:t>Give oxygen. Assess airway and apply pulse </a:t>
            </a:r>
            <a:r>
              <a:rPr lang="en-US" sz="2400" dirty="0" err="1">
                <a:latin typeface="Times New Roman" pitchFamily="18" charset="0"/>
                <a:cs typeface="Times New Roman" pitchFamily="18" charset="0"/>
              </a:rPr>
              <a:t>oximeter</a:t>
            </a:r>
            <a:r>
              <a:rPr lang="en-US" sz="2400" dirty="0">
                <a:latin typeface="Times New Roman" pitchFamily="18" charset="0"/>
                <a:cs typeface="Times New Roman" pitchFamily="18" charset="0"/>
              </a:rPr>
              <a:t>.</a:t>
            </a:r>
          </a:p>
          <a:p>
            <a:pPr algn="just">
              <a:buFont typeface="Wingdings" pitchFamily="2" charset="2"/>
              <a:buChar char="Ø"/>
            </a:pPr>
            <a:r>
              <a:rPr lang="en-US" sz="2400" dirty="0">
                <a:latin typeface="Times New Roman" pitchFamily="18" charset="0"/>
                <a:cs typeface="Times New Roman" pitchFamily="18" charset="0"/>
              </a:rPr>
              <a:t>Perform venipuncture and secure IV access.</a:t>
            </a:r>
          </a:p>
          <a:p>
            <a:pPr algn="just">
              <a:buFont typeface="Wingdings" pitchFamily="2" charset="2"/>
              <a:buChar char="Ø"/>
            </a:pPr>
            <a:r>
              <a:rPr lang="en-US" sz="2400" dirty="0">
                <a:latin typeface="Times New Roman" pitchFamily="18" charset="0"/>
                <a:cs typeface="Times New Roman" pitchFamily="18" charset="0"/>
              </a:rPr>
              <a:t>Send blood for : liver function tests, calcium, magnesium, phosphate, complete blood count, toxicology screens, and antiepileptic drug levels. Check finger-stick glucose.</a:t>
            </a:r>
          </a:p>
          <a:p>
            <a:pPr algn="just">
              <a:buFont typeface="Wingdings" pitchFamily="2" charset="2"/>
              <a:buChar char="Ø"/>
            </a:pPr>
            <a:r>
              <a:rPr lang="en-US" sz="2400" dirty="0">
                <a:latin typeface="Times New Roman" pitchFamily="18" charset="0"/>
                <a:cs typeface="Times New Roman" pitchFamily="18" charset="0"/>
              </a:rPr>
              <a:t>Start a normal saline drip.</a:t>
            </a:r>
          </a:p>
          <a:p>
            <a:pPr marL="82296" indent="0" algn="just">
              <a:buNone/>
            </a:pPr>
            <a:r>
              <a:rPr lang="en-US" b="1" dirty="0">
                <a:solidFill>
                  <a:srgbClr val="C00000"/>
                </a:solidFill>
                <a:latin typeface="Times New Roman" pitchFamily="18" charset="0"/>
                <a:cs typeface="Times New Roman" pitchFamily="18" charset="0"/>
              </a:rPr>
              <a:t>Step 2 (6 to 10 minutes)</a:t>
            </a:r>
          </a:p>
          <a:p>
            <a:pPr algn="just">
              <a:buFont typeface="Wingdings" pitchFamily="2" charset="2"/>
              <a:buChar char="Ø"/>
            </a:pPr>
            <a:r>
              <a:rPr lang="en-US" sz="2400" dirty="0">
                <a:latin typeface="Times New Roman" pitchFamily="18" charset="0"/>
                <a:cs typeface="Times New Roman" pitchFamily="18" charset="0"/>
              </a:rPr>
              <a:t>Administer thiamine and dextrose (unless </a:t>
            </a:r>
            <a:r>
              <a:rPr lang="en-US" sz="2400" dirty="0" err="1">
                <a:latin typeface="Times New Roman" pitchFamily="18" charset="0"/>
                <a:cs typeface="Times New Roman" pitchFamily="18" charset="0"/>
              </a:rPr>
              <a:t>normoglycemic</a:t>
            </a:r>
            <a:r>
              <a:rPr lang="en-US" sz="2400" dirty="0">
                <a:latin typeface="Times New Roman" pitchFamily="18" charset="0"/>
                <a:cs typeface="Times New Roman" pitchFamily="18" charset="0"/>
              </a:rPr>
              <a:t>).</a:t>
            </a:r>
          </a:p>
          <a:p>
            <a:pPr marL="82296" indent="0" algn="just">
              <a:buNone/>
            </a:pPr>
            <a:r>
              <a:rPr lang="en-US" sz="2400" dirty="0">
                <a:latin typeface="Times New Roman" pitchFamily="18" charset="0"/>
                <a:cs typeface="Times New Roman" pitchFamily="18" charset="0"/>
              </a:rPr>
              <a:t>   100-mg thiamine IV plus 50 mL of 50% dextrose IV.</a:t>
            </a:r>
          </a:p>
          <a:p>
            <a:pPr algn="just">
              <a:buFont typeface="Wingdings" pitchFamily="2" charset="2"/>
              <a:buChar char="Ø"/>
            </a:pPr>
            <a:r>
              <a:rPr lang="en-US" sz="2400" dirty="0">
                <a:latin typeface="Times New Roman" pitchFamily="18" charset="0"/>
                <a:cs typeface="Times New Roman" pitchFamily="18" charset="0"/>
              </a:rPr>
              <a:t>Give IV </a:t>
            </a:r>
            <a:r>
              <a:rPr lang="en-US" sz="2400" dirty="0" err="1">
                <a:latin typeface="Times New Roman" pitchFamily="18" charset="0"/>
                <a:cs typeface="Times New Roman" pitchFamily="18" charset="0"/>
              </a:rPr>
              <a:t>lorazepam</a:t>
            </a:r>
            <a:r>
              <a:rPr lang="en-US" sz="2400" dirty="0">
                <a:latin typeface="Times New Roman" pitchFamily="18" charset="0"/>
                <a:cs typeface="Times New Roman" pitchFamily="18" charset="0"/>
              </a:rPr>
              <a:t> at 0.1 mg/kg by IV push at a rate no greater than 2 mg/min. (Repeat if no response after 5 min.)</a:t>
            </a:r>
            <a:endParaRPr lang="af-ZA" sz="2400" dirty="0">
              <a:latin typeface="Times New Roman" pitchFamily="18" charset="0"/>
              <a:cs typeface="Times New Roman" pitchFamily="18" charset="0"/>
            </a:endParaRPr>
          </a:p>
        </p:txBody>
      </p:sp>
    </p:spTree>
    <p:extLst>
      <p:ext uri="{BB962C8B-B14F-4D97-AF65-F5344CB8AC3E}">
        <p14:creationId xmlns:p14="http://schemas.microsoft.com/office/powerpoint/2010/main" val="1127463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1066800"/>
            <a:ext cx="7848600" cy="5059363"/>
          </a:xfrm>
        </p:spPr>
        <p:txBody>
          <a:bodyPr>
            <a:normAutofit/>
          </a:bodyPr>
          <a:lstStyle/>
          <a:p>
            <a:pPr algn="just"/>
            <a:r>
              <a:rPr lang="en-US" sz="2000" dirty="0">
                <a:latin typeface="Times New Roman" pitchFamily="18" charset="0"/>
                <a:cs typeface="Times New Roman" pitchFamily="18" charset="0"/>
              </a:rPr>
              <a:t>The incidence of epilepsy is high in early childhood. It then declines, plateaus from age 15–65 years, and then progressively rises among the elderly to surpass levels seen in childhood</a:t>
            </a:r>
          </a:p>
          <a:p>
            <a:pPr algn="just">
              <a:buNone/>
            </a:pPr>
            <a:endParaRPr lang="en-US" sz="2000" dirty="0">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3" cstate="print"/>
          <a:srcRect/>
          <a:stretch>
            <a:fillRect/>
          </a:stretch>
        </p:blipFill>
        <p:spPr bwMode="auto">
          <a:xfrm>
            <a:off x="1143000" y="2667000"/>
            <a:ext cx="7696199" cy="3962400"/>
          </a:xfrm>
          <a:prstGeom prst="rect">
            <a:avLst/>
          </a:prstGeom>
          <a:noFill/>
          <a:ln w="9525">
            <a:noFill/>
            <a:miter lim="800000"/>
            <a:headEnd/>
            <a:tailEnd/>
          </a:ln>
          <a:effectLst/>
        </p:spPr>
      </p:pic>
    </p:spTree>
  </p:cSld>
  <p:clrMapOvr>
    <a:masterClrMapping/>
  </p:clrMapOvr>
  <p:transition>
    <p:pull dir="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a:xfrm>
            <a:off x="914400" y="152400"/>
            <a:ext cx="8229600" cy="6477000"/>
          </a:xfrm>
        </p:spPr>
        <p:txBody>
          <a:bodyPr>
            <a:normAutofit lnSpcReduction="10000"/>
          </a:bodyPr>
          <a:lstStyle/>
          <a:p>
            <a:pPr marL="82296" indent="0">
              <a:buNone/>
            </a:pPr>
            <a:r>
              <a:rPr lang="en-US" b="1" dirty="0">
                <a:solidFill>
                  <a:srgbClr val="C00000"/>
                </a:solidFill>
              </a:rPr>
              <a:t>Step 3 (11 to 30 minutes)</a:t>
            </a:r>
          </a:p>
          <a:p>
            <a:pPr algn="just">
              <a:buFont typeface="Wingdings" pitchFamily="2" charset="2"/>
              <a:buChar char="Ø"/>
            </a:pPr>
            <a:r>
              <a:rPr lang="en-US" sz="2400" dirty="0">
                <a:latin typeface="Times New Roman" pitchFamily="18" charset="0"/>
                <a:cs typeface="Times New Roman" pitchFamily="18" charset="0"/>
              </a:rPr>
              <a:t>Give IV </a:t>
            </a:r>
            <a:r>
              <a:rPr lang="en-US" sz="2400" dirty="0" err="1">
                <a:latin typeface="Times New Roman" pitchFamily="18" charset="0"/>
                <a:cs typeface="Times New Roman" pitchFamily="18" charset="0"/>
              </a:rPr>
              <a:t>fosphenytoin</a:t>
            </a:r>
            <a:r>
              <a:rPr lang="en-US" sz="2400" dirty="0">
                <a:latin typeface="Times New Roman" pitchFamily="18" charset="0"/>
                <a:cs typeface="Times New Roman" pitchFamily="18" charset="0"/>
              </a:rPr>
              <a:t> (20 mg /kg), no faster than 150 mg /min or IV phenytoin (20 mg/kg)by slow IV push no faster than 50 mg/min.</a:t>
            </a:r>
          </a:p>
          <a:p>
            <a:pPr marL="82296" indent="0" algn="just">
              <a:buNone/>
            </a:pPr>
            <a:r>
              <a:rPr lang="en-US" sz="2400" dirty="0">
                <a:latin typeface="Times New Roman" pitchFamily="18" charset="0"/>
                <a:cs typeface="Times New Roman" pitchFamily="18" charset="0"/>
              </a:rPr>
              <a:t>  (Phenytoin is incompatible with glucose-containing Solutions).</a:t>
            </a:r>
          </a:p>
          <a:p>
            <a:pPr algn="just">
              <a:buFont typeface="Wingdings" pitchFamily="2" charset="2"/>
              <a:buChar char="Ø"/>
            </a:pPr>
            <a:r>
              <a:rPr lang="en-US" sz="2400" dirty="0">
                <a:latin typeface="Times New Roman" pitchFamily="18" charset="0"/>
                <a:cs typeface="Times New Roman" pitchFamily="18" charset="0"/>
              </a:rPr>
              <a:t> If seizures persist, give additional IV </a:t>
            </a:r>
            <a:r>
              <a:rPr lang="en-US" sz="2400" dirty="0" err="1">
                <a:latin typeface="Times New Roman" pitchFamily="18" charset="0"/>
                <a:cs typeface="Times New Roman" pitchFamily="18" charset="0"/>
              </a:rPr>
              <a:t>fosphenytoin</a:t>
            </a:r>
            <a:r>
              <a:rPr lang="en-US" sz="2400" dirty="0">
                <a:latin typeface="Times New Roman" pitchFamily="18" charset="0"/>
                <a:cs typeface="Times New Roman" pitchFamily="18" charset="0"/>
              </a:rPr>
              <a:t> or phenytoin to a maximum total dose 30 mg/kg.</a:t>
            </a:r>
          </a:p>
          <a:p>
            <a:pPr marL="82296" indent="0" algn="just">
              <a:buNone/>
            </a:pPr>
            <a:r>
              <a:rPr lang="en-US" b="1" dirty="0">
                <a:solidFill>
                  <a:srgbClr val="C00000"/>
                </a:solidFill>
                <a:latin typeface="Times New Roman" pitchFamily="18" charset="0"/>
                <a:cs typeface="Times New Roman" pitchFamily="18" charset="0"/>
              </a:rPr>
              <a:t>Step 4 (31 to 50 minutes)</a:t>
            </a:r>
          </a:p>
          <a:p>
            <a:pPr marL="82296" indent="0" algn="just">
              <a:buNone/>
            </a:pPr>
            <a:r>
              <a:rPr lang="en-US" sz="2400" dirty="0">
                <a:latin typeface="Times New Roman" pitchFamily="18" charset="0"/>
                <a:cs typeface="Times New Roman" pitchFamily="18" charset="0"/>
              </a:rPr>
              <a:t>If seizures persist, patient will likely need to be intubated; and consider  the following:</a:t>
            </a:r>
          </a:p>
          <a:p>
            <a:pPr algn="just">
              <a:buFont typeface="Wingdings" pitchFamily="2" charset="2"/>
              <a:buChar char="Ø"/>
            </a:pPr>
            <a:r>
              <a:rPr lang="en-US" sz="2400" dirty="0">
                <a:latin typeface="Times New Roman" pitchFamily="18" charset="0"/>
                <a:cs typeface="Times New Roman" pitchFamily="18" charset="0"/>
              </a:rPr>
              <a:t>IV phenobarbital 20 mg/kg slow push (60 mg/min).</a:t>
            </a:r>
          </a:p>
          <a:p>
            <a:pPr marL="82296" indent="0" algn="just">
              <a:buNone/>
            </a:pPr>
            <a:r>
              <a:rPr lang="en-US" sz="2400" dirty="0">
                <a:latin typeface="Times New Roman" pitchFamily="18" charset="0"/>
                <a:cs typeface="Times New Roman" pitchFamily="18" charset="0"/>
              </a:rPr>
              <a:t>If seizure persist:</a:t>
            </a:r>
          </a:p>
          <a:p>
            <a:pPr algn="just">
              <a:buFont typeface="Wingdings" pitchFamily="2" charset="2"/>
              <a:buChar char="Ø"/>
            </a:pPr>
            <a:r>
              <a:rPr lang="en-US" sz="2400" dirty="0">
                <a:latin typeface="Times New Roman" pitchFamily="18" charset="0"/>
                <a:cs typeface="Times New Roman" pitchFamily="18" charset="0"/>
              </a:rPr>
              <a:t>IV pentobarbital 10 mg/kg (60 mg/min).</a:t>
            </a:r>
          </a:p>
          <a:p>
            <a:pPr marL="82296" indent="0" algn="just">
              <a:buNone/>
            </a:pPr>
            <a:r>
              <a:rPr lang="en-US" sz="2400" dirty="0">
                <a:latin typeface="Times New Roman" pitchFamily="18" charset="0"/>
                <a:cs typeface="Times New Roman" pitchFamily="18" charset="0"/>
              </a:rPr>
              <a:t>If seizure persist:</a:t>
            </a:r>
          </a:p>
          <a:p>
            <a:pPr algn="just">
              <a:buFont typeface="Wingdings" pitchFamily="2" charset="2"/>
              <a:buChar char="Ø"/>
            </a:pPr>
            <a:r>
              <a:rPr lang="en-US" sz="2400" dirty="0">
                <a:latin typeface="Times New Roman" pitchFamily="18" charset="0"/>
                <a:cs typeface="Times New Roman" pitchFamily="18" charset="0"/>
              </a:rPr>
              <a:t>General </a:t>
            </a:r>
            <a:r>
              <a:rPr lang="en-US" sz="2400" dirty="0" err="1">
                <a:latin typeface="Times New Roman" pitchFamily="18" charset="0"/>
                <a:cs typeface="Times New Roman" pitchFamily="18" charset="0"/>
              </a:rPr>
              <a:t>anasthesia</a:t>
            </a:r>
            <a:r>
              <a:rPr lang="en-US" sz="2400" dirty="0">
                <a:latin typeface="Times New Roman" pitchFamily="18" charset="0"/>
                <a:cs typeface="Times New Roman" pitchFamily="18" charset="0"/>
              </a:rPr>
              <a:t> with ( </a:t>
            </a:r>
            <a:r>
              <a:rPr lang="en-US" sz="2400" dirty="0" err="1">
                <a:latin typeface="Times New Roman" pitchFamily="18" charset="0"/>
                <a:cs typeface="Times New Roman" pitchFamily="18" charset="0"/>
              </a:rPr>
              <a:t>propofol</a:t>
            </a:r>
            <a:r>
              <a:rPr lang="en-US" sz="2400" dirty="0">
                <a:latin typeface="Times New Roman" pitchFamily="18" charset="0"/>
                <a:cs typeface="Times New Roman" pitchFamily="18" charset="0"/>
              </a:rPr>
              <a:t>, midazolam, or pentobarbital).</a:t>
            </a:r>
          </a:p>
        </p:txBody>
      </p:sp>
    </p:spTree>
    <p:extLst>
      <p:ext uri="{BB962C8B-B14F-4D97-AF65-F5344CB8AC3E}">
        <p14:creationId xmlns:p14="http://schemas.microsoft.com/office/powerpoint/2010/main" val="29944499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a:xfrm>
            <a:off x="990600" y="1447800"/>
            <a:ext cx="8153400" cy="4800600"/>
          </a:xfrm>
        </p:spPr>
        <p:txBody>
          <a:bodyPr/>
          <a:lstStyle/>
          <a:p>
            <a:pPr marL="82296" indent="0">
              <a:buNone/>
            </a:pPr>
            <a:r>
              <a:rPr lang="en-US" b="1" dirty="0">
                <a:solidFill>
                  <a:srgbClr val="C00000"/>
                </a:solidFill>
              </a:rPr>
              <a:t>Step 5</a:t>
            </a:r>
          </a:p>
          <a:p>
            <a:pPr marL="82296" indent="0" algn="just">
              <a:buNone/>
            </a:pPr>
            <a:r>
              <a:rPr lang="en-US" dirty="0">
                <a:latin typeface="Times New Roman" pitchFamily="18" charset="0"/>
                <a:cs typeface="Times New Roman" pitchFamily="18" charset="0"/>
              </a:rPr>
              <a:t>Order urgent EEG.</a:t>
            </a:r>
          </a:p>
          <a:p>
            <a:pPr algn="just">
              <a:buFont typeface="Wingdings" pitchFamily="2" charset="2"/>
              <a:buChar char="Ø"/>
            </a:pPr>
            <a:r>
              <a:rPr lang="en-US" dirty="0">
                <a:latin typeface="Times New Roman" pitchFamily="18" charset="0"/>
                <a:cs typeface="Times New Roman" pitchFamily="18" charset="0"/>
              </a:rPr>
              <a:t>If seizures persist, maintain continuous IV infusion of pentobarbital, midazolam, or </a:t>
            </a:r>
            <a:r>
              <a:rPr lang="en-US" dirty="0" err="1">
                <a:latin typeface="Times New Roman" pitchFamily="18" charset="0"/>
                <a:cs typeface="Times New Roman" pitchFamily="18" charset="0"/>
              </a:rPr>
              <a:t>propofol</a:t>
            </a:r>
            <a:r>
              <a:rPr lang="en-US" dirty="0">
                <a:latin typeface="Times New Roman" pitchFamily="18" charset="0"/>
                <a:cs typeface="Times New Roman" pitchFamily="18" charset="0"/>
              </a:rPr>
              <a:t> and titrate dose to desired level of EEG suppression.</a:t>
            </a:r>
          </a:p>
        </p:txBody>
      </p:sp>
    </p:spTree>
    <p:extLst>
      <p:ext uri="{BB962C8B-B14F-4D97-AF65-F5344CB8AC3E}">
        <p14:creationId xmlns:p14="http://schemas.microsoft.com/office/powerpoint/2010/main" val="16797173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lum bright="-30000"/>
          </a:blip>
          <a:srcRect/>
          <a:stretch>
            <a:fillRect/>
          </a:stretch>
        </p:blipFill>
        <p:spPr bwMode="auto">
          <a:xfrm>
            <a:off x="228600" y="381000"/>
            <a:ext cx="8686799" cy="6248400"/>
          </a:xfrm>
          <a:prstGeom prst="rect">
            <a:avLst/>
          </a:prstGeom>
          <a:noFill/>
          <a:ln w="9525">
            <a:noFill/>
            <a:miter lim="800000"/>
            <a:headEnd/>
            <a:tailEnd/>
          </a:ln>
          <a:effectLst/>
        </p:spPr>
      </p:pic>
    </p:spTree>
  </p:cSld>
  <p:clrMapOvr>
    <a:masterClrMapping/>
  </p:clrMapOvr>
  <p:transition>
    <p:dissolv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3505200" cy="1143000"/>
          </a:xfrm>
        </p:spPr>
        <p:txBody>
          <a:bodyPr>
            <a:normAutofit/>
          </a:bodyPr>
          <a:lstStyle/>
          <a:p>
            <a:r>
              <a:rPr lang="en-US" b="1" dirty="0">
                <a:solidFill>
                  <a:srgbClr val="002060"/>
                </a:solidFill>
                <a:latin typeface="Angsana New" pitchFamily="18" charset="-34"/>
                <a:cs typeface="Angsana New" pitchFamily="18" charset="-34"/>
              </a:rPr>
              <a:t>Seizure Classification</a:t>
            </a:r>
          </a:p>
        </p:txBody>
      </p:sp>
      <p:sp>
        <p:nvSpPr>
          <p:cNvPr id="3" name="Content Placeholder 2"/>
          <p:cNvSpPr>
            <a:spLocks noGrp="1"/>
          </p:cNvSpPr>
          <p:nvPr>
            <p:ph idx="1"/>
          </p:nvPr>
        </p:nvSpPr>
        <p:spPr/>
        <p:txBody>
          <a:bodyPr>
            <a:normAutofit/>
          </a:bodyPr>
          <a:lstStyle/>
          <a:p>
            <a:pPr algn="just">
              <a:lnSpc>
                <a:spcPct val="150000"/>
              </a:lnSpc>
            </a:pPr>
            <a:r>
              <a:rPr lang="en-US" sz="2000" dirty="0">
                <a:latin typeface="Times New Roman" pitchFamily="18" charset="0"/>
                <a:cs typeface="Times New Roman" pitchFamily="18" charset="0"/>
              </a:rPr>
              <a:t>There are several classifications for types of epilepsy, which are based on clinical seizure types and/or EEG findings. Seizures are classified as partial (focal) or generalized </a:t>
            </a:r>
            <a:r>
              <a:rPr lang="fr-FR" sz="2000" dirty="0">
                <a:latin typeface="Times New Roman" pitchFamily="18" charset="0"/>
                <a:cs typeface="Times New Roman" pitchFamily="18" charset="0"/>
              </a:rPr>
              <a:t>seizures. </a:t>
            </a:r>
            <a:endParaRPr lang="en-US" sz="2000" dirty="0">
              <a:latin typeface="Times New Roman" pitchFamily="18" charset="0"/>
              <a:cs typeface="Times New Roman" pitchFamily="18" charset="0"/>
            </a:endParaRPr>
          </a:p>
        </p:txBody>
      </p:sp>
    </p:spTree>
  </p:cSld>
  <p:clrMapOvr>
    <a:masterClrMapping/>
  </p:clrMapOvr>
  <p:transition>
    <p:pull/>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274638"/>
            <a:ext cx="2971800" cy="715962"/>
          </a:xfrm>
        </p:spPr>
        <p:txBody>
          <a:bodyPr>
            <a:noAutofit/>
          </a:bodyPr>
          <a:lstStyle/>
          <a:p>
            <a:r>
              <a:rPr lang="en-US" dirty="0">
                <a:solidFill>
                  <a:srgbClr val="000066"/>
                </a:solidFill>
                <a:latin typeface="Angsana New" pitchFamily="18" charset="-34"/>
                <a:cs typeface="Angsana New" pitchFamily="18" charset="-34"/>
              </a:rPr>
              <a:t>Focal  Seizures</a:t>
            </a:r>
            <a:br>
              <a:rPr lang="en-US" dirty="0">
                <a:solidFill>
                  <a:srgbClr val="000066"/>
                </a:solidFill>
                <a:latin typeface="Angsana New" pitchFamily="18" charset="-34"/>
                <a:cs typeface="Angsana New" pitchFamily="18" charset="-34"/>
              </a:rPr>
            </a:br>
            <a:endParaRPr lang="en-US" dirty="0">
              <a:solidFill>
                <a:srgbClr val="000066"/>
              </a:solidFill>
              <a:latin typeface="Angsana New" pitchFamily="18" charset="-34"/>
              <a:cs typeface="Angsana New" pitchFamily="18" charset="-34"/>
            </a:endParaRPr>
          </a:p>
        </p:txBody>
      </p:sp>
      <p:sp>
        <p:nvSpPr>
          <p:cNvPr id="3" name="Content Placeholder 2"/>
          <p:cNvSpPr>
            <a:spLocks noGrp="1"/>
          </p:cNvSpPr>
          <p:nvPr>
            <p:ph idx="1"/>
          </p:nvPr>
        </p:nvSpPr>
        <p:spPr>
          <a:xfrm>
            <a:off x="1066800" y="1143000"/>
            <a:ext cx="7848600" cy="4983163"/>
          </a:xfrm>
        </p:spPr>
        <p:txBody>
          <a:bodyPr>
            <a:normAutofit/>
          </a:bodyPr>
          <a:lstStyle/>
          <a:p>
            <a:pPr algn="just">
              <a:buNone/>
            </a:pPr>
            <a:r>
              <a:rPr lang="en-US" sz="2000" dirty="0">
                <a:latin typeface="Times New Roman" pitchFamily="18" charset="0"/>
                <a:cs typeface="Times New Roman" pitchFamily="18" charset="0"/>
              </a:rPr>
              <a:t>     focal seizures occur within discrete regions of the brain.</a:t>
            </a:r>
          </a:p>
          <a:p>
            <a:pPr algn="just">
              <a:buNone/>
            </a:pPr>
            <a:endParaRPr lang="en-US" sz="2000" dirty="0">
              <a:latin typeface="Times New Roman" pitchFamily="18" charset="0"/>
              <a:cs typeface="Times New Roman" pitchFamily="18" charset="0"/>
            </a:endParaRPr>
          </a:p>
          <a:p>
            <a:pPr algn="just">
              <a:buFont typeface="Wingdings" pitchFamily="2" charset="2"/>
              <a:buChar char="v"/>
            </a:pPr>
            <a:r>
              <a:rPr lang="en-US" sz="2000" dirty="0">
                <a:latin typeface="Times New Roman" pitchFamily="18" charset="0"/>
                <a:cs typeface="Times New Roman" pitchFamily="18" charset="0"/>
              </a:rPr>
              <a:t> If consciousness is fully preserved during the seizure, the clinical manifestations are considered  simple and the seizure is termed a </a:t>
            </a:r>
            <a:r>
              <a:rPr lang="en-US" sz="2000" i="1" dirty="0">
                <a:solidFill>
                  <a:srgbClr val="C00000"/>
                </a:solidFill>
                <a:latin typeface="Times New Roman" pitchFamily="18" charset="0"/>
                <a:cs typeface="Times New Roman" pitchFamily="18" charset="0"/>
              </a:rPr>
              <a:t>simple focal seizure</a:t>
            </a:r>
            <a:r>
              <a:rPr lang="en-US" sz="2000" dirty="0">
                <a:latin typeface="Times New Roman" pitchFamily="18" charset="0"/>
                <a:cs typeface="Times New Roman" pitchFamily="18" charset="0"/>
              </a:rPr>
              <a:t>.</a:t>
            </a:r>
          </a:p>
          <a:p>
            <a:pPr algn="just">
              <a:buFont typeface="Wingdings" pitchFamily="2" charset="2"/>
              <a:buChar char="v"/>
            </a:pPr>
            <a:endParaRPr lang="en-US" sz="2000" dirty="0">
              <a:latin typeface="Times New Roman" pitchFamily="18" charset="0"/>
              <a:cs typeface="Times New Roman" pitchFamily="18" charset="0"/>
            </a:endParaRPr>
          </a:p>
          <a:p>
            <a:pPr algn="just">
              <a:buFont typeface="Wingdings" pitchFamily="2" charset="2"/>
              <a:buChar char="v"/>
            </a:pPr>
            <a:r>
              <a:rPr lang="en-US" sz="2000" dirty="0">
                <a:latin typeface="Times New Roman" pitchFamily="18" charset="0"/>
                <a:cs typeface="Times New Roman" pitchFamily="18" charset="0"/>
              </a:rPr>
              <a:t> If consciousness is impaired, the symptoms are more complex and the seizure is termed a </a:t>
            </a:r>
            <a:r>
              <a:rPr lang="en-US" sz="2000" i="1" dirty="0">
                <a:solidFill>
                  <a:srgbClr val="C00000"/>
                </a:solidFill>
                <a:latin typeface="Times New Roman" pitchFamily="18" charset="0"/>
                <a:cs typeface="Times New Roman" pitchFamily="18" charset="0"/>
              </a:rPr>
              <a:t>complex  focal seizure</a:t>
            </a:r>
            <a:r>
              <a:rPr lang="en-US" sz="2000" dirty="0">
                <a:latin typeface="Times New Roman" pitchFamily="18" charset="0"/>
                <a:cs typeface="Times New Roman" pitchFamily="18" charset="0"/>
              </a:rPr>
              <a:t>.</a:t>
            </a:r>
          </a:p>
          <a:p>
            <a:pPr algn="just">
              <a:buFont typeface="Wingdings" pitchFamily="2" charset="2"/>
              <a:buChar char="v"/>
            </a:pPr>
            <a:endParaRPr lang="en-US" sz="2000" dirty="0">
              <a:latin typeface="Times New Roman" pitchFamily="18" charset="0"/>
              <a:cs typeface="Times New Roman" pitchFamily="18" charset="0"/>
            </a:endParaRPr>
          </a:p>
          <a:p>
            <a:pPr algn="just">
              <a:buFont typeface="Wingdings" pitchFamily="2" charset="2"/>
              <a:buChar char="v"/>
            </a:pPr>
            <a:r>
              <a:rPr lang="en-US" sz="2000" dirty="0">
                <a:latin typeface="Times New Roman" pitchFamily="18" charset="0"/>
                <a:cs typeface="Times New Roman" pitchFamily="18" charset="0"/>
              </a:rPr>
              <a:t>  Additional subgroup comprises those seizures that begin as focal seizures and then spread diffusely throughout the cortex, i.e</a:t>
            </a:r>
            <a:r>
              <a:rPr lang="en-US" sz="2000" dirty="0">
                <a:solidFill>
                  <a:srgbClr val="C00000"/>
                </a:solidFill>
                <a:latin typeface="Times New Roman" pitchFamily="18" charset="0"/>
                <a:cs typeface="Times New Roman" pitchFamily="18" charset="0"/>
              </a:rPr>
              <a:t>. </a:t>
            </a:r>
            <a:r>
              <a:rPr lang="en-US" sz="2000" i="1" dirty="0">
                <a:solidFill>
                  <a:srgbClr val="C00000"/>
                </a:solidFill>
                <a:latin typeface="Times New Roman" pitchFamily="18" charset="0"/>
                <a:cs typeface="Times New Roman" pitchFamily="18" charset="0"/>
              </a:rPr>
              <a:t>focal seizures with secondary generalization</a:t>
            </a:r>
            <a:r>
              <a:rPr lang="en-US" sz="2000" dirty="0">
                <a:solidFill>
                  <a:srgbClr val="C00000"/>
                </a:solidFill>
                <a:latin typeface="Times New Roman" pitchFamily="18" charset="0"/>
                <a:cs typeface="Times New Roman" pitchFamily="18" charset="0"/>
              </a:rPr>
              <a:t>.</a:t>
            </a:r>
          </a:p>
          <a:p>
            <a:endParaRPr lang="en-US" dirty="0"/>
          </a:p>
        </p:txBody>
      </p:sp>
    </p:spTree>
  </p:cSld>
  <p:clrMapOvr>
    <a:masterClrMapping/>
  </p:clrMapOvr>
  <p:transition>
    <p:wedg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686800" cy="990600"/>
          </a:xfrm>
        </p:spPr>
        <p:txBody>
          <a:bodyPr>
            <a:normAutofit/>
          </a:bodyPr>
          <a:lstStyle/>
          <a:p>
            <a:r>
              <a:rPr lang="en-US" dirty="0">
                <a:solidFill>
                  <a:srgbClr val="C00000"/>
                </a:solidFill>
                <a:latin typeface="Angsana New" pitchFamily="18" charset="-34"/>
                <a:cs typeface="Angsana New" pitchFamily="18" charset="-34"/>
              </a:rPr>
              <a:t>        Simple focal Seizures</a:t>
            </a:r>
          </a:p>
        </p:txBody>
      </p:sp>
      <p:sp>
        <p:nvSpPr>
          <p:cNvPr id="3" name="Content Placeholder 2"/>
          <p:cNvSpPr>
            <a:spLocks noGrp="1"/>
          </p:cNvSpPr>
          <p:nvPr>
            <p:ph idx="1"/>
          </p:nvPr>
        </p:nvSpPr>
        <p:spPr>
          <a:xfrm>
            <a:off x="990600" y="838200"/>
            <a:ext cx="8001000" cy="5638800"/>
          </a:xfrm>
        </p:spPr>
        <p:txBody>
          <a:bodyPr>
            <a:noAutofit/>
          </a:bodyPr>
          <a:lstStyle/>
          <a:p>
            <a:pPr algn="just">
              <a:lnSpc>
                <a:spcPct val="120000"/>
              </a:lnSpc>
              <a:buNone/>
            </a:pPr>
            <a:r>
              <a:rPr lang="en-US" sz="1800" dirty="0">
                <a:latin typeface="Times New Roman" pitchFamily="18" charset="0"/>
                <a:cs typeface="Times New Roman" pitchFamily="18" charset="0"/>
              </a:rPr>
              <a:t>Could be motor, as involuntary movements of the contralateral hand. These movements are typically clonic,but pure tonic posturing may be seen as well.</a:t>
            </a:r>
          </a:p>
          <a:p>
            <a:pPr algn="just">
              <a:lnSpc>
                <a:spcPct val="120000"/>
              </a:lnSpc>
              <a:buNone/>
            </a:pPr>
            <a:endParaRPr lang="en-US" sz="1800" dirty="0">
              <a:latin typeface="Times New Roman" pitchFamily="18" charset="0"/>
              <a:cs typeface="Times New Roman" pitchFamily="18" charset="0"/>
            </a:endParaRPr>
          </a:p>
          <a:p>
            <a:pPr algn="just">
              <a:lnSpc>
                <a:spcPct val="120000"/>
              </a:lnSpc>
              <a:buNone/>
            </a:pPr>
            <a:r>
              <a:rPr lang="en-US" sz="1800" dirty="0">
                <a:latin typeface="Times New Roman" pitchFamily="18" charset="0"/>
                <a:cs typeface="Times New Roman" pitchFamily="18" charset="0"/>
              </a:rPr>
              <a:t>Simple focal  seizures may also manifest as changes in somatic sensation (e.g., </a:t>
            </a:r>
            <a:r>
              <a:rPr lang="en-US" sz="1800" dirty="0" err="1">
                <a:latin typeface="Times New Roman" pitchFamily="18" charset="0"/>
                <a:cs typeface="Times New Roman" pitchFamily="18" charset="0"/>
              </a:rPr>
              <a:t>paresthesias</a:t>
            </a:r>
            <a:r>
              <a:rPr lang="en-US" sz="1800" dirty="0">
                <a:latin typeface="Times New Roman" pitchFamily="18" charset="0"/>
                <a:cs typeface="Times New Roman" pitchFamily="18" charset="0"/>
              </a:rPr>
              <a:t>), vision (flashing lights), equilibrium (sensation of falling or vertigo).</a:t>
            </a:r>
          </a:p>
          <a:p>
            <a:pPr algn="just">
              <a:lnSpc>
                <a:spcPct val="120000"/>
              </a:lnSpc>
              <a:buNone/>
            </a:pPr>
            <a:endParaRPr lang="en-US" sz="1800" dirty="0">
              <a:latin typeface="Times New Roman" pitchFamily="18" charset="0"/>
              <a:cs typeface="Times New Roman" pitchFamily="18" charset="0"/>
            </a:endParaRPr>
          </a:p>
          <a:p>
            <a:pPr algn="just">
              <a:lnSpc>
                <a:spcPct val="120000"/>
              </a:lnSpc>
              <a:buNone/>
            </a:pPr>
            <a:r>
              <a:rPr lang="en-US" sz="1800" dirty="0">
                <a:latin typeface="Times New Roman" pitchFamily="18" charset="0"/>
                <a:cs typeface="Times New Roman" pitchFamily="18" charset="0"/>
              </a:rPr>
              <a:t>Simple focal seizures arising from the temporal or frontal cortex may also cause alterations in hearing, olfaction, or psychic symptoms. This includes the sensation of unusual, intense odors (e.g., burning rubber or kerosene) or odd internal feelings such as fear, déjà vu, or illusions that objects are growing smaller (</a:t>
            </a:r>
            <a:r>
              <a:rPr lang="en-US" sz="1800" dirty="0" err="1">
                <a:latin typeface="Times New Roman" pitchFamily="18" charset="0"/>
                <a:cs typeface="Times New Roman" pitchFamily="18" charset="0"/>
              </a:rPr>
              <a:t>micropsia</a:t>
            </a:r>
            <a:r>
              <a:rPr lang="en-US" sz="1800" dirty="0">
                <a:latin typeface="Times New Roman" pitchFamily="18" charset="0"/>
                <a:cs typeface="Times New Roman" pitchFamily="18" charset="0"/>
              </a:rPr>
              <a:t>) or larger (</a:t>
            </a:r>
            <a:r>
              <a:rPr lang="en-US" sz="1800" dirty="0" err="1">
                <a:latin typeface="Times New Roman" pitchFamily="18" charset="0"/>
                <a:cs typeface="Times New Roman" pitchFamily="18" charset="0"/>
              </a:rPr>
              <a:t>macropsia</a:t>
            </a:r>
            <a:r>
              <a:rPr lang="en-US" sz="1800" dirty="0">
                <a:latin typeface="Times New Roman" pitchFamily="18" charset="0"/>
                <a:cs typeface="Times New Roman" pitchFamily="18" charset="0"/>
              </a:rPr>
              <a:t>).</a:t>
            </a:r>
          </a:p>
          <a:p>
            <a:pPr algn="just">
              <a:lnSpc>
                <a:spcPct val="120000"/>
              </a:lnSpc>
              <a:buNone/>
            </a:pPr>
            <a:endParaRPr lang="en-US" sz="1800" dirty="0">
              <a:latin typeface="Times New Roman" pitchFamily="18" charset="0"/>
              <a:cs typeface="Times New Roman" pitchFamily="18" charset="0"/>
            </a:endParaRPr>
          </a:p>
          <a:p>
            <a:pPr algn="just">
              <a:lnSpc>
                <a:spcPct val="120000"/>
              </a:lnSpc>
              <a:buNone/>
            </a:pPr>
            <a:r>
              <a:rPr lang="en-US" sz="1800" dirty="0">
                <a:latin typeface="Times New Roman" pitchFamily="18" charset="0"/>
                <a:cs typeface="Times New Roman" pitchFamily="18" charset="0"/>
              </a:rPr>
              <a:t> When such symptoms precede a complex focal or secondarily generalized seizure, these simple focal  seizures serve as a warning, or </a:t>
            </a:r>
            <a:r>
              <a:rPr lang="en-US" sz="1800" i="1" dirty="0">
                <a:solidFill>
                  <a:srgbClr val="C00000"/>
                </a:solidFill>
                <a:latin typeface="Times New Roman" pitchFamily="18" charset="0"/>
                <a:cs typeface="Times New Roman" pitchFamily="18" charset="0"/>
              </a:rPr>
              <a:t>aura</a:t>
            </a:r>
            <a:r>
              <a:rPr lang="en-US" sz="1800" dirty="0">
                <a:latin typeface="Times New Roman" pitchFamily="18" charset="0"/>
                <a:cs typeface="Times New Roman" pitchFamily="18" charset="0"/>
              </a:rPr>
              <a:t>.</a:t>
            </a:r>
          </a:p>
          <a:p>
            <a:pPr algn="just">
              <a:lnSpc>
                <a:spcPct val="120000"/>
              </a:lnSpc>
              <a:buNone/>
            </a:pPr>
            <a:endParaRPr lang="en-US" sz="2000" dirty="0"/>
          </a:p>
        </p:txBody>
      </p:sp>
    </p:spTree>
  </p:cSld>
  <p:clrMapOvr>
    <a:masterClrMapping/>
  </p:clrMapOvr>
  <p:transition>
    <p:dissolv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0"/>
            <a:ext cx="7485888" cy="1143000"/>
          </a:xfrm>
        </p:spPr>
        <p:txBody>
          <a:bodyPr/>
          <a:lstStyle/>
          <a:p>
            <a:r>
              <a:rPr lang="en-US" dirty="0">
                <a:solidFill>
                  <a:srgbClr val="C00000"/>
                </a:solidFill>
                <a:effectLst>
                  <a:outerShdw blurRad="38100" dist="38100" dir="2700000" algn="tl">
                    <a:srgbClr val="000000">
                      <a:alpha val="43137"/>
                    </a:srgbClr>
                  </a:outerShdw>
                </a:effectLst>
                <a:latin typeface="Angsana New" pitchFamily="18" charset="-34"/>
                <a:cs typeface="Angsana New" pitchFamily="18" charset="-34"/>
              </a:rPr>
              <a:t>Complex focal Seizures</a:t>
            </a:r>
          </a:p>
        </p:txBody>
      </p:sp>
      <p:sp>
        <p:nvSpPr>
          <p:cNvPr id="3" name="Content Placeholder 2"/>
          <p:cNvSpPr>
            <a:spLocks noGrp="1"/>
          </p:cNvSpPr>
          <p:nvPr>
            <p:ph idx="1"/>
          </p:nvPr>
        </p:nvSpPr>
        <p:spPr>
          <a:xfrm>
            <a:off x="838200" y="838200"/>
            <a:ext cx="8305800" cy="7086600"/>
          </a:xfrm>
        </p:spPr>
        <p:txBody>
          <a:bodyPr>
            <a:noAutofit/>
          </a:bodyPr>
          <a:lstStyle/>
          <a:p>
            <a:pPr algn="just">
              <a:lnSpc>
                <a:spcPct val="150000"/>
              </a:lnSpc>
              <a:buNone/>
            </a:pPr>
            <a:r>
              <a:rPr lang="en-US" sz="2000" dirty="0">
                <a:latin typeface="Times New Roman" pitchFamily="18" charset="0"/>
                <a:cs typeface="Times New Roman" pitchFamily="18" charset="0"/>
              </a:rPr>
              <a:t>Complex focal seizures are characterized by focal seizure  accompanied by </a:t>
            </a:r>
            <a:r>
              <a:rPr lang="en-US" sz="2000" i="1" dirty="0">
                <a:solidFill>
                  <a:srgbClr val="FF0000"/>
                </a:solidFill>
                <a:latin typeface="Times New Roman" pitchFamily="18" charset="0"/>
                <a:cs typeface="Times New Roman" pitchFamily="18" charset="0"/>
              </a:rPr>
              <a:t>impairment of consciousness</a:t>
            </a:r>
            <a:r>
              <a:rPr lang="en-US" sz="2000" dirty="0">
                <a:latin typeface="Times New Roman" pitchFamily="18" charset="0"/>
                <a:cs typeface="Times New Roman" pitchFamily="18" charset="0"/>
              </a:rPr>
              <a:t>. The patient is unable to respond  to external stimuli during the seizure and has impaired recollection or awareness of the </a:t>
            </a:r>
            <a:r>
              <a:rPr lang="en-US" sz="2000" dirty="0" err="1">
                <a:latin typeface="Times New Roman" pitchFamily="18" charset="0"/>
                <a:cs typeface="Times New Roman" pitchFamily="18" charset="0"/>
              </a:rPr>
              <a:t>ictal</a:t>
            </a:r>
            <a:r>
              <a:rPr lang="en-US" sz="2000" dirty="0">
                <a:latin typeface="Times New Roman" pitchFamily="18" charset="0"/>
                <a:cs typeface="Times New Roman" pitchFamily="18" charset="0"/>
              </a:rPr>
              <a:t> phase.</a:t>
            </a:r>
          </a:p>
          <a:p>
            <a:pPr algn="just">
              <a:lnSpc>
                <a:spcPct val="150000"/>
              </a:lnSpc>
              <a:buNone/>
            </a:pPr>
            <a:r>
              <a:rPr lang="en-US" sz="2000" dirty="0">
                <a:latin typeface="Times New Roman" pitchFamily="18" charset="0"/>
                <a:cs typeface="Times New Roman" pitchFamily="18" charset="0"/>
              </a:rPr>
              <a:t> The seizures frequently preceded with an </a:t>
            </a:r>
            <a:r>
              <a:rPr lang="en-US" sz="2000" i="1" dirty="0">
                <a:solidFill>
                  <a:srgbClr val="FF0000"/>
                </a:solidFill>
                <a:latin typeface="Times New Roman" pitchFamily="18" charset="0"/>
                <a:cs typeface="Times New Roman" pitchFamily="18" charset="0"/>
              </a:rPr>
              <a:t>aura</a:t>
            </a:r>
            <a:r>
              <a:rPr lang="en-US" sz="2000" dirty="0">
                <a:latin typeface="Times New Roman" pitchFamily="18" charset="0"/>
                <a:cs typeface="Times New Roman" pitchFamily="18" charset="0"/>
              </a:rPr>
              <a:t>. </a:t>
            </a:r>
          </a:p>
          <a:p>
            <a:pPr algn="just">
              <a:lnSpc>
                <a:spcPct val="150000"/>
              </a:lnSpc>
              <a:buNone/>
            </a:pPr>
            <a:r>
              <a:rPr lang="en-US" sz="2000" dirty="0">
                <a:latin typeface="Times New Roman" pitchFamily="18" charset="0"/>
                <a:cs typeface="Times New Roman" pitchFamily="18" charset="0"/>
              </a:rPr>
              <a:t>The start of the ictal phase is often a sudden behavioral arrest or motionless stare usually accompanied by </a:t>
            </a:r>
            <a:r>
              <a:rPr lang="en-US" sz="2000" i="1" dirty="0">
                <a:solidFill>
                  <a:srgbClr val="C00000"/>
                </a:solidFill>
                <a:latin typeface="Times New Roman" pitchFamily="18" charset="0"/>
                <a:cs typeface="Times New Roman" pitchFamily="18" charset="0"/>
              </a:rPr>
              <a:t>automatisms</a:t>
            </a:r>
            <a:r>
              <a:rPr lang="en-US" sz="2000" dirty="0">
                <a:latin typeface="Times New Roman" pitchFamily="18" charset="0"/>
                <a:cs typeface="Times New Roman" pitchFamily="18" charset="0"/>
              </a:rPr>
              <a:t>, which are involuntary, automatic behaviors such as chewing, lip smacking, swallowing, or "picking" movements of the hands. </a:t>
            </a:r>
          </a:p>
        </p:txBody>
      </p:sp>
    </p:spTree>
  </p:cSld>
  <p:clrMapOvr>
    <a:masterClrMapping/>
  </p:clrMapOvr>
  <p:transition>
    <p:wipe dir="d"/>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4187</TotalTime>
  <Words>3158</Words>
  <Application>Microsoft Office PowerPoint</Application>
  <PresentationFormat>On-screen Show (4:3)</PresentationFormat>
  <Paragraphs>326</Paragraphs>
  <Slides>41</Slides>
  <Notes>23</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41</vt:i4>
      </vt:variant>
    </vt:vector>
  </HeadingPairs>
  <TitlesOfParts>
    <vt:vector size="52" baseType="lpstr">
      <vt:lpstr>Angsana New</vt:lpstr>
      <vt:lpstr>Arial</vt:lpstr>
      <vt:lpstr>Baskerville Old Face</vt:lpstr>
      <vt:lpstr>Bell MT</vt:lpstr>
      <vt:lpstr>Calibri</vt:lpstr>
      <vt:lpstr>Gill Sans MT</vt:lpstr>
      <vt:lpstr>Times New Roman</vt:lpstr>
      <vt:lpstr>Verdana</vt:lpstr>
      <vt:lpstr>Wingdings</vt:lpstr>
      <vt:lpstr>Wingdings 2</vt:lpstr>
      <vt:lpstr>Solstice</vt:lpstr>
      <vt:lpstr>Epilepsy</vt:lpstr>
      <vt:lpstr>Definitions</vt:lpstr>
      <vt:lpstr>PowerPoint Presentation</vt:lpstr>
      <vt:lpstr>PowerPoint Presentation</vt:lpstr>
      <vt:lpstr>PowerPoint Presentation</vt:lpstr>
      <vt:lpstr>Seizure Classification</vt:lpstr>
      <vt:lpstr>Focal  Seizures </vt:lpstr>
      <vt:lpstr>        Simple focal Seizures</vt:lpstr>
      <vt:lpstr>Complex focal Seizures</vt:lpstr>
      <vt:lpstr>PowerPoint Presentation</vt:lpstr>
      <vt:lpstr>      focal Seizures with Secondary Generalization </vt:lpstr>
      <vt:lpstr>Generalized Seizures </vt:lpstr>
      <vt:lpstr>PowerPoint Presentation</vt:lpstr>
      <vt:lpstr>PowerPoint Presentation</vt:lpstr>
      <vt:lpstr>PowerPoint Presentation</vt:lpstr>
      <vt:lpstr>PowerPoint Presentation</vt:lpstr>
      <vt:lpstr>PowerPoint Presentation</vt:lpstr>
      <vt:lpstr>DIAGNOSIS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Management </vt:lpstr>
      <vt:lpstr>PowerPoint Presentation</vt:lpstr>
      <vt:lpstr>Anticonvulsant drug therapy</vt:lpstr>
      <vt:lpstr>PowerPoint Presentation</vt:lpstr>
      <vt:lpstr>Withdrawing anticonvulsant therapy</vt:lpstr>
      <vt:lpstr>PowerPoint Presentation</vt:lpstr>
      <vt:lpstr>PowerPoint Presentation</vt:lpstr>
      <vt:lpstr>PowerPoint Presentation</vt:lpstr>
      <vt:lpstr>Benign Febrile Convulsion</vt:lpstr>
      <vt:lpstr>Status Epilepticus</vt:lpstr>
      <vt:lpstr>Complications of ConvulsiveStatus Epilepticus </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Epilepsy</dc:title>
  <dc:creator>Wissam</dc:creator>
  <cp:lastModifiedBy>Taqwa</cp:lastModifiedBy>
  <cp:revision>159</cp:revision>
  <dcterms:created xsi:type="dcterms:W3CDTF">2011-11-14T04:22:00Z</dcterms:created>
  <dcterms:modified xsi:type="dcterms:W3CDTF">2022-10-31T08:24:38Z</dcterms:modified>
</cp:coreProperties>
</file>