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72" r:id="rId3"/>
  </p:sldMasterIdLst>
  <p:notesMasterIdLst>
    <p:notesMasterId r:id="rId12"/>
  </p:notesMasterIdLst>
  <p:sldIdLst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70" d="100"/>
          <a:sy n="70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560D99-E6A8-4636-B734-8A84E19288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14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477AC8-B74F-4488-ADC3-2B1AC821B6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C410B-39F2-4E1B-8697-BBD54F8475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D7F02-7C0F-43A6-ABA4-2C63E1DD1F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C42D5EA-A72A-4B09-8AD5-6E9D4D0D30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13243-8882-4B0F-BBC8-D99758D707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90FF2-E39D-4F78-AB5F-011CFCF621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25A52-7D0D-434E-96DA-26C5F9F71A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0052C-E4AA-4AA2-95BB-3C251FD2C9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DDA80-AA59-4091-BC12-54D44E075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9FBA2-22C2-4613-A5B0-85586C355C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46C2C-AC75-4A27-9378-0F81B4555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C71C5-BCCC-409E-A246-447D9B0C24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EA465-84BB-4A98-91B0-D892F30E29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00BC2-BD2D-4B9C-9DBF-3F05AC7977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8022E-6002-486C-BFE6-30E6237747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477AC8-B74F-4488-ADC3-2B1AC821B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5C71C5-BCCC-409E-A246-447D9B0C24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254B3A-8D7B-462A-8FB1-7F7AA0D88E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1670895-86AA-4B14-81C6-CB4ED23630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84E0441-7BAA-4293-9364-389C4062E4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1992E6-15A7-4B51-BE2C-602A7A2CED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98CA56-F295-4853-8035-3D04A5ACBC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54B3A-8D7B-462A-8FB1-7F7AA0D88E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B5D26FA-3D7A-40E9-BBCA-7D6DDFD663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C4755853-EEEA-45A4-9F38-CFCF84E05B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410B-39F2-4E1B-8697-BBD54F8475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7F02-7C0F-43A6-ABA4-2C63E1DD1F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70895-86AA-4B14-81C6-CB4ED23630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E0441-7BAA-4293-9364-389C4062E4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992E6-15A7-4B51-BE2C-602A7A2CED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8CA56-F295-4853-8035-3D04A5ACBC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D26FA-3D7A-40E9-BBCA-7D6DDFD66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55853-EEEA-45A4-9F38-CFCF84E05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634DDA-B9F2-4049-9A44-88EE2E38FD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AC694D-C904-4E99-8BD3-40861903A7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0A634DDA-B9F2-4049-9A44-88EE2E38FD3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r" defTabSz="914400" rtl="1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r" defTabSz="914400" rtl="1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r" defTabSz="914400" rtl="1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r" defTabSz="914400" rtl="1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r" defTabSz="914400" rtl="1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r" defTabSz="914400" rtl="1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r" defTabSz="914400" rtl="1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r" defTabSz="914400" rtl="1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r" defTabSz="914400" rtl="1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357166"/>
            <a:ext cx="935834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Aharoni" pitchFamily="2" charset="-79"/>
              </a:rPr>
              <a:t>PROTEUS, PROVIDENCIA ,</a:t>
            </a:r>
            <a:r>
              <a:rPr lang="en-US" sz="3200" b="1" i="1" dirty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200" b="1" i="1" dirty="0" err="1">
                <a:latin typeface="Arial Black" pitchFamily="34" charset="0"/>
                <a:cs typeface="Aharoni" pitchFamily="2" charset="-79"/>
              </a:rPr>
              <a:t>Morganella</a:t>
            </a:r>
            <a:endParaRPr lang="en-US" sz="3200" i="1" dirty="0">
              <a:latin typeface="Arial Black" pitchFamily="34" charset="0"/>
              <a:cs typeface="Aharoni" pitchFamily="2" charset="-79"/>
            </a:endParaRP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0"/>
            <a:ext cx="892971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Species - </a:t>
            </a:r>
            <a:r>
              <a:rPr kumimoji="0" 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P. Mirabilis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P. </a:t>
            </a:r>
            <a:r>
              <a:rPr kumimoji="0" lang="en-US" sz="2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Vulgaris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P. </a:t>
            </a:r>
            <a:r>
              <a:rPr kumimoji="0" lang="en-US" sz="2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Penneri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Characteristics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gram -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rod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motile  with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peritrichus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flagella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non-spore forming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non-encapsulated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facultative anaerobic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opportunistic pathogen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Reservoirs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humans (normal flora of the GI tract)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water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soil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Transmission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fecal-oral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direct contact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contaminated water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Toxins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LPS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Pathogenesis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Proteus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species produce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urease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,resulting in rapid hydrolysis of urea with libration of ammonia .Thus in urinary tract infections with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proteus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urine becomes alkaline ,promoting stone formation .The rapid motility of this bacteria may contribute to its invasion of the urinary tract . </a:t>
            </a:r>
            <a:r>
              <a:rPr kumimoji="0" 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P.vulgaris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an important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nosocomial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pathogens.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4282" y="0"/>
            <a:ext cx="892971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Diseases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especially of young males &amp; the elderly of both sexes, wound infections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otitis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media ,meningitis ,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septicaemia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osteomyelitis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 focal lesions of diabetic patients . bronchopneumonia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cystitis and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urolithiasis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septicemia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cephalosporins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aminoglycosides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PROVIDENCIA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Species 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P. </a:t>
            </a:r>
            <a:r>
              <a:rPr kumimoji="0" lang="en-US" sz="36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Stuartii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P. </a:t>
            </a:r>
            <a:r>
              <a:rPr kumimoji="0" lang="en-US" sz="36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Rettgeri</a:t>
            </a:r>
            <a:endParaRPr kumimoji="0" lang="en-US" sz="36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P. </a:t>
            </a:r>
            <a:r>
              <a:rPr kumimoji="0" lang="en-US" sz="36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Alcalifaciens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Characteristics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same characteristics, reservoirs, transmission and toxins as Proteus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(see above, only differs in diseases and treatment, see below)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Diseases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gastroenteritis (see 1, primarily occurs in travelers)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wound infections (primarily if burned)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bronchopneumonia (primarily if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intubated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cystitis (primarily if urinary catheter) and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urolithiasis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septicemia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fluoroquinolones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tetracyclines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Morganella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Strains of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Morganella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morganii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 motile &amp; lactose-non- fermenting .they are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urease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positive ,but they do not swarm on solid media </a:t>
            </a:r>
            <a:r>
              <a:rPr kumimoji="0" lang="en-US" sz="3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M.morganii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isolated from sputum ,infected wounds  &amp; urine 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Serratia</a:t>
            </a:r>
            <a:r>
              <a:rPr kumimoji="0" lang="en-US" sz="28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Serratia</a:t>
            </a:r>
            <a:r>
              <a:rPr kumimoji="0" lang="en-US" sz="28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marcescens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is a common opportunistic pathogen in hospitalized  and narcotics addicts patients.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Characteristics 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free-living saprophyte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Motility +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Pink, red or magenta non diffusible pigment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Prodigiosin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Has been found in RT and UT infections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Diseases: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Meningitis,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endocarditis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peritonitis, septicemia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Nosocomial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infections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Multiple drug resistance to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aminoglycosides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penicillins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:Third generation of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cephalosporins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med_0074_slide">
  <a:themeElements>
    <a:clrScheme name="Office Theme 2">
      <a:dk1>
        <a:srgbClr val="000000"/>
      </a:dk1>
      <a:lt1>
        <a:srgbClr val="66CCFF"/>
      </a:lt1>
      <a:dk2>
        <a:srgbClr val="000000"/>
      </a:dk2>
      <a:lt2>
        <a:srgbClr val="CCCCCC"/>
      </a:lt2>
      <a:accent1>
        <a:srgbClr val="2B6A3D"/>
      </a:accent1>
      <a:accent2>
        <a:srgbClr val="384F8C"/>
      </a:accent2>
      <a:accent3>
        <a:srgbClr val="B8E2FF"/>
      </a:accent3>
      <a:accent4>
        <a:srgbClr val="000000"/>
      </a:accent4>
      <a:accent5>
        <a:srgbClr val="ACB9AF"/>
      </a:accent5>
      <a:accent6>
        <a:srgbClr val="32477E"/>
      </a:accent6>
      <a:hlink>
        <a:srgbClr val="6B612B"/>
      </a:hlink>
      <a:folHlink>
        <a:srgbClr val="32647D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B8E2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B8E2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B8E2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B8E2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FFFF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FFFF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FFFF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FFFF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66CCFF"/>
      </a:lt1>
      <a:dk2>
        <a:srgbClr val="000000"/>
      </a:dk2>
      <a:lt2>
        <a:srgbClr val="CCCCCC"/>
      </a:lt2>
      <a:accent1>
        <a:srgbClr val="2B6A3D"/>
      </a:accent1>
      <a:accent2>
        <a:srgbClr val="384F8C"/>
      </a:accent2>
      <a:accent3>
        <a:srgbClr val="B8E2FF"/>
      </a:accent3>
      <a:accent4>
        <a:srgbClr val="000000"/>
      </a:accent4>
      <a:accent5>
        <a:srgbClr val="ACB9AF"/>
      </a:accent5>
      <a:accent6>
        <a:srgbClr val="32477E"/>
      </a:accent6>
      <a:hlink>
        <a:srgbClr val="6B612B"/>
      </a:hlink>
      <a:folHlink>
        <a:srgbClr val="32647D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B8E2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B8E2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B8E2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B8E2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FFFF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FFFF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FFFF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FFFF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med_0074_slide</Template>
  <TotalTime>274</TotalTime>
  <Words>360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Garamond</vt:lpstr>
      <vt:lpstr>Times New Roman</vt:lpstr>
      <vt:lpstr>med_0074_slide</vt:lpstr>
      <vt:lpstr>1_Default Design</vt:lpstr>
      <vt:lpstr>BlackTie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str</dc:creator>
  <cp:lastModifiedBy>Taqwa</cp:lastModifiedBy>
  <cp:revision>53</cp:revision>
  <dcterms:created xsi:type="dcterms:W3CDTF">2013-03-12T20:36:06Z</dcterms:created>
  <dcterms:modified xsi:type="dcterms:W3CDTF">2022-10-31T07:55:27Z</dcterms:modified>
</cp:coreProperties>
</file>