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2" r:id="rId10"/>
    <p:sldId id="266" r:id="rId11"/>
    <p:sldId id="263" r:id="rId12"/>
    <p:sldId id="264" r:id="rId13"/>
    <p:sldId id="265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0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995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519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99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0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066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30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240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92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07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52D8BE-A898-45B3-9023-48C6A1E129AF}" type="datetimeFigureOut">
              <a:rPr lang="ar-IQ" smtClean="0"/>
              <a:t>22/05/1442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210CEC-DCC8-4A60-9510-BC2A28EA0329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Intestine  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</a:p>
          <a:p>
            <a:r>
              <a:rPr lang="en-US" dirty="0" err="1" smtClean="0"/>
              <a:t>Msc</a:t>
            </a:r>
            <a:r>
              <a:rPr lang="en-US" dirty="0" smtClean="0"/>
              <a:t>. Dr. </a:t>
            </a:r>
            <a:r>
              <a:rPr lang="en-US" dirty="0" err="1" smtClean="0"/>
              <a:t>Reham</a:t>
            </a:r>
            <a:r>
              <a:rPr lang="en-US" dirty="0" smtClean="0"/>
              <a:t> </a:t>
            </a:r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Kadhum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654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75" t="16190" r="42919" b="19689"/>
          <a:stretch/>
        </p:blipFill>
        <p:spPr>
          <a:xfrm>
            <a:off x="2265528" y="368489"/>
            <a:ext cx="7042244" cy="58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272956"/>
            <a:ext cx="11423176" cy="1450757"/>
          </a:xfrm>
        </p:spPr>
        <p:txBody>
          <a:bodyPr/>
          <a:lstStyle/>
          <a:p>
            <a:r>
              <a:rPr lang="en-US" dirty="0"/>
              <a:t>Blood Supply &amp; Veins</a:t>
            </a:r>
            <a:r>
              <a:rPr lang="ar-IQ" dirty="0" smtClean="0"/>
              <a:t> 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845733"/>
            <a:ext cx="11423176" cy="4295759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00B0F0"/>
                </a:solidFill>
              </a:rPr>
              <a:t>Blood Supply</a:t>
            </a:r>
          </a:p>
          <a:p>
            <a:pPr algn="l" rtl="0"/>
            <a:r>
              <a:rPr lang="en-US" dirty="0"/>
              <a:t>Arteries The upper half is supplied by the superior </a:t>
            </a:r>
            <a:r>
              <a:rPr lang="en-US" dirty="0" smtClean="0"/>
              <a:t>pancreaticoduodenal artery</a:t>
            </a:r>
            <a:r>
              <a:rPr lang="en-US" dirty="0"/>
              <a:t>, a branch of the </a:t>
            </a:r>
            <a:r>
              <a:rPr lang="en-US" dirty="0" smtClean="0"/>
              <a:t>gastroduodenal artery .The </a:t>
            </a:r>
            <a:r>
              <a:rPr lang="en-US" dirty="0"/>
              <a:t>lower half is supplied </a:t>
            </a:r>
            <a:r>
              <a:rPr lang="en-US" dirty="0" smtClean="0"/>
              <a:t>by the </a:t>
            </a:r>
            <a:r>
              <a:rPr lang="en-US" dirty="0"/>
              <a:t>inferior pancreaticoduodenal artery, a branch of </a:t>
            </a:r>
            <a:r>
              <a:rPr lang="en-US" dirty="0" smtClean="0"/>
              <a:t>the superior </a:t>
            </a:r>
            <a:r>
              <a:rPr lang="en-US" dirty="0"/>
              <a:t>mesenteric artery.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Veins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superior pancreaticoduodenal vein </a:t>
            </a:r>
            <a:r>
              <a:rPr lang="en-US" dirty="0" smtClean="0"/>
              <a:t>drains into </a:t>
            </a:r>
            <a:r>
              <a:rPr lang="en-US" dirty="0"/>
              <a:t>the portal vein; the inferior vein joins the superior</a:t>
            </a:r>
          </a:p>
          <a:p>
            <a:pPr algn="l" rtl="0"/>
            <a:r>
              <a:rPr lang="en-US" dirty="0"/>
              <a:t>mesenteric </a:t>
            </a:r>
            <a:r>
              <a:rPr lang="en-US" dirty="0" smtClean="0"/>
              <a:t>vein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049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4" y="303536"/>
            <a:ext cx="11737075" cy="5196511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Lymph Drainage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/>
              <a:t>The lymph vessels follow the arteries and drain upward </a:t>
            </a:r>
            <a:r>
              <a:rPr lang="en-US" sz="2800" dirty="0" smtClean="0"/>
              <a:t>via pancreaticoduodenal </a:t>
            </a:r>
            <a:r>
              <a:rPr lang="en-US" sz="2800" dirty="0"/>
              <a:t>nodes to the gastroduodenal </a:t>
            </a:r>
            <a:r>
              <a:rPr lang="en-US" sz="2800" dirty="0" smtClean="0"/>
              <a:t>nodes and </a:t>
            </a:r>
            <a:r>
              <a:rPr lang="en-US" sz="2800" dirty="0"/>
              <a:t>then to the celiac nodes and downward via </a:t>
            </a:r>
            <a:r>
              <a:rPr lang="en-US" sz="2800" dirty="0" smtClean="0"/>
              <a:t>pancreaticoduodenal nodes </a:t>
            </a:r>
            <a:r>
              <a:rPr lang="en-US" sz="2800" dirty="0"/>
              <a:t>to the superior mesenteric nodes </a:t>
            </a:r>
            <a:r>
              <a:rPr lang="en-US" sz="2800" dirty="0" smtClean="0"/>
              <a:t>around the </a:t>
            </a:r>
            <a:r>
              <a:rPr lang="en-US" sz="2800" dirty="0"/>
              <a:t>origin of the superior mesenteric artery.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B0F0"/>
                </a:solidFill>
              </a:rPr>
              <a:t>Nerve Supply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/>
              <a:t>The nerves are derived from sympathetic and </a:t>
            </a:r>
            <a:r>
              <a:rPr lang="en-US" sz="2800" dirty="0" smtClean="0"/>
              <a:t>parasympathetic (</a:t>
            </a:r>
            <a:r>
              <a:rPr lang="en-US" sz="2800" dirty="0" err="1" smtClean="0"/>
              <a:t>vagus</a:t>
            </a:r>
            <a:r>
              <a:rPr lang="en-US" sz="2800" dirty="0"/>
              <a:t>) nerves from the celiac and superior </a:t>
            </a:r>
            <a:r>
              <a:rPr lang="en-US" sz="2800" dirty="0" smtClean="0"/>
              <a:t>mesenteric plexuses</a:t>
            </a:r>
            <a:r>
              <a:rPr lang="en-US" sz="2800" dirty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57883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Jejunum and </a:t>
            </a:r>
            <a:r>
              <a:rPr lang="en-US" dirty="0" smtClean="0"/>
              <a:t>Ileum ( mobile portion )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Location and </a:t>
            </a:r>
            <a:r>
              <a:rPr lang="en-US" dirty="0" smtClean="0"/>
              <a:t>Description</a:t>
            </a:r>
          </a:p>
          <a:p>
            <a:pPr algn="l" rtl="0"/>
            <a:r>
              <a:rPr lang="en-US" dirty="0"/>
              <a:t>The jejunum and ileum measure about 20 </a:t>
            </a:r>
            <a:r>
              <a:rPr lang="en-US" dirty="0" err="1"/>
              <a:t>ft</a:t>
            </a:r>
            <a:r>
              <a:rPr lang="en-US" dirty="0"/>
              <a:t> (6 m) long; </a:t>
            </a:r>
            <a:r>
              <a:rPr lang="en-US" dirty="0" smtClean="0"/>
              <a:t>the upper </a:t>
            </a:r>
            <a:r>
              <a:rPr lang="en-US" dirty="0"/>
              <a:t>two fifths of this length make up the jejunum. </a:t>
            </a:r>
            <a:r>
              <a:rPr lang="en-US" dirty="0" smtClean="0"/>
              <a:t>Each has </a:t>
            </a:r>
            <a:r>
              <a:rPr lang="en-US" dirty="0"/>
              <a:t>distinctive features, but there is a gradual change </a:t>
            </a:r>
            <a:r>
              <a:rPr lang="en-US" dirty="0" smtClean="0"/>
              <a:t>from one </a:t>
            </a:r>
            <a:r>
              <a:rPr lang="en-US" dirty="0"/>
              <a:t>to the other. The jejunum begins at the </a:t>
            </a:r>
            <a:r>
              <a:rPr lang="en-US" dirty="0" err="1" smtClean="0"/>
              <a:t>duodenojejunal</a:t>
            </a:r>
            <a:r>
              <a:rPr lang="en-US" dirty="0" smtClean="0"/>
              <a:t> flexure</a:t>
            </a:r>
            <a:r>
              <a:rPr lang="en-US" dirty="0"/>
              <a:t>, and the ileum ends at the ileocecal </a:t>
            </a:r>
            <a:r>
              <a:rPr lang="en-US" dirty="0" smtClean="0"/>
              <a:t>junction. The </a:t>
            </a:r>
            <a:r>
              <a:rPr lang="en-US" dirty="0"/>
              <a:t>coils of jejunum and ileum are freely mobile and </a:t>
            </a:r>
            <a:r>
              <a:rPr lang="en-US" dirty="0" smtClean="0"/>
              <a:t>are attached </a:t>
            </a:r>
            <a:r>
              <a:rPr lang="en-US" dirty="0"/>
              <a:t>to the posterior abdominal wall by a </a:t>
            </a:r>
            <a:r>
              <a:rPr lang="en-US" dirty="0" smtClean="0"/>
              <a:t>fan-shaped fold </a:t>
            </a:r>
            <a:r>
              <a:rPr lang="en-US" dirty="0"/>
              <a:t>of peritoneum known as the mesentery of the </a:t>
            </a:r>
            <a:r>
              <a:rPr lang="en-US" dirty="0" smtClean="0"/>
              <a:t>small intestine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1452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65" t="18226" r="20411" b="9511"/>
          <a:stretch/>
        </p:blipFill>
        <p:spPr>
          <a:xfrm>
            <a:off x="1397531" y="2088107"/>
            <a:ext cx="9758149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19" t="25460" r="18955" b="9234"/>
          <a:stretch/>
        </p:blipFill>
        <p:spPr>
          <a:xfrm>
            <a:off x="204717" y="0"/>
            <a:ext cx="12091916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lvl="8" algn="ctr" rtl="0"/>
            <a:r>
              <a:rPr lang="en-US" sz="5400" dirty="0" smtClean="0"/>
              <a:t>The End </a:t>
            </a:r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177505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9" y="95534"/>
            <a:ext cx="11868093" cy="996287"/>
          </a:xfrm>
        </p:spPr>
        <p:txBody>
          <a:bodyPr>
            <a:normAutofit/>
          </a:bodyPr>
          <a:lstStyle/>
          <a:p>
            <a:r>
              <a:rPr lang="en-US" sz="5400" b="1" dirty="0"/>
              <a:t>S</a:t>
            </a:r>
            <a:r>
              <a:rPr lang="en-US" sz="5400" b="1" dirty="0" smtClean="0"/>
              <a:t>mall Intestine </a:t>
            </a:r>
            <a:endParaRPr lang="ar-IQ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30" y="1774209"/>
            <a:ext cx="11868093" cy="5083791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/>
              <a:t>The small intestine is the longest part of the </a:t>
            </a:r>
            <a:r>
              <a:rPr lang="en-US" dirty="0" smtClean="0"/>
              <a:t>alimentary canal </a:t>
            </a:r>
            <a:r>
              <a:rPr lang="en-US" dirty="0"/>
              <a:t>and extends from the pylorus of the stomach to the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/>
              <a:t>ileocecal </a:t>
            </a:r>
            <a:r>
              <a:rPr lang="en-US" dirty="0" smtClean="0"/>
              <a:t>junction 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It is divided </a:t>
            </a:r>
            <a:r>
              <a:rPr lang="en-US" dirty="0"/>
              <a:t>into three parts: the duodenum, the jejunum, </a:t>
            </a:r>
            <a:r>
              <a:rPr lang="en-US" dirty="0" smtClean="0"/>
              <a:t>and Ilium .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A. Duodenum ( fixed part ) </a:t>
            </a:r>
            <a:endParaRPr lang="en-US" dirty="0">
              <a:solidFill>
                <a:srgbClr val="FF0000"/>
              </a:solidFill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/>
              <a:t>Location and Description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1.The </a:t>
            </a:r>
            <a:r>
              <a:rPr lang="en-US" dirty="0"/>
              <a:t>duodenum is a C-shaped tube,  </a:t>
            </a:r>
            <a:r>
              <a:rPr lang="en-US" dirty="0" smtClean="0"/>
              <a:t>2. about </a:t>
            </a:r>
            <a:r>
              <a:rPr lang="en-US" dirty="0"/>
              <a:t>10 in. (25 </a:t>
            </a:r>
            <a:r>
              <a:rPr lang="en-US" dirty="0" smtClean="0"/>
              <a:t>cm)long</a:t>
            </a:r>
            <a:r>
              <a:rPr lang="en-US" dirty="0"/>
              <a:t>, which joins the stomach to the jejunum.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3.The duodenum curves </a:t>
            </a:r>
            <a:r>
              <a:rPr lang="en-US" dirty="0"/>
              <a:t>around the head of the pancreas </a:t>
            </a:r>
            <a:r>
              <a:rPr lang="en-US" dirty="0" smtClean="0"/>
              <a:t> 4. The first </a:t>
            </a:r>
            <a:r>
              <a:rPr lang="en-US" dirty="0"/>
              <a:t>inch (2.5 cm) of the duodenum resembles the </a:t>
            </a:r>
            <a:r>
              <a:rPr lang="en-US" dirty="0" smtClean="0"/>
              <a:t>stomach in </a:t>
            </a:r>
            <a:r>
              <a:rPr lang="en-US" dirty="0"/>
              <a:t>that it is covered on its anterior and posterior </a:t>
            </a:r>
            <a:r>
              <a:rPr lang="en-US" dirty="0" smtClean="0"/>
              <a:t>surfaces with </a:t>
            </a:r>
            <a:r>
              <a:rPr lang="en-US" dirty="0"/>
              <a:t>peritoneum and has the lesser </a:t>
            </a:r>
            <a:r>
              <a:rPr lang="en-US" dirty="0" err="1"/>
              <a:t>omentum</a:t>
            </a:r>
            <a:r>
              <a:rPr lang="en-US" dirty="0"/>
              <a:t> attached to its upper border and the greater </a:t>
            </a:r>
            <a:r>
              <a:rPr lang="en-US" dirty="0" err="1"/>
              <a:t>omentum</a:t>
            </a:r>
            <a:r>
              <a:rPr lang="en-US" dirty="0"/>
              <a:t> attached to </a:t>
            </a:r>
            <a:r>
              <a:rPr lang="en-US" dirty="0" smtClean="0"/>
              <a:t>its lower </a:t>
            </a:r>
            <a:r>
              <a:rPr lang="en-US" dirty="0"/>
              <a:t>border; the lesser sac lies behind this short </a:t>
            </a:r>
            <a:r>
              <a:rPr lang="en-US" dirty="0" smtClean="0"/>
              <a:t>segment. The </a:t>
            </a:r>
            <a:r>
              <a:rPr lang="en-US" dirty="0"/>
              <a:t>remainder of the duodenum is </a:t>
            </a:r>
            <a:r>
              <a:rPr lang="en-US" dirty="0">
                <a:solidFill>
                  <a:srgbClr val="FF0000"/>
                </a:solidFill>
              </a:rPr>
              <a:t>retroperitoneal</a:t>
            </a:r>
            <a:r>
              <a:rPr lang="en-US" dirty="0"/>
              <a:t>, </a:t>
            </a:r>
            <a:r>
              <a:rPr lang="en-US" dirty="0" smtClean="0"/>
              <a:t>being only </a:t>
            </a:r>
            <a:r>
              <a:rPr lang="en-US" dirty="0">
                <a:solidFill>
                  <a:srgbClr val="FF0000"/>
                </a:solidFill>
              </a:rPr>
              <a:t>partially covered by peritoneum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130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34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Parts of the Duodenum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7" y="1869744"/>
            <a:ext cx="11859904" cy="399935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duodenum is situated in the epigastric and </a:t>
            </a:r>
            <a:r>
              <a:rPr lang="en-US" dirty="0" smtClean="0"/>
              <a:t>umbilical regions and it  </a:t>
            </a:r>
            <a:r>
              <a:rPr lang="en-US" dirty="0"/>
              <a:t>is divided </a:t>
            </a:r>
            <a:r>
              <a:rPr lang="en-US" dirty="0" smtClean="0"/>
              <a:t>into four parts.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First </a:t>
            </a:r>
            <a:r>
              <a:rPr lang="en-US" dirty="0">
                <a:solidFill>
                  <a:srgbClr val="FF0000"/>
                </a:solidFill>
              </a:rPr>
              <a:t>Part of the Duodenum </a:t>
            </a:r>
            <a:r>
              <a:rPr lang="en-US" dirty="0" smtClean="0"/>
              <a:t>begins </a:t>
            </a:r>
            <a:r>
              <a:rPr lang="en-US" dirty="0"/>
              <a:t>at the pylorus and runs upward and </a:t>
            </a:r>
            <a:r>
              <a:rPr lang="en-US" dirty="0" smtClean="0"/>
              <a:t>backward on </a:t>
            </a:r>
            <a:r>
              <a:rPr lang="en-US" dirty="0"/>
              <a:t>the </a:t>
            </a:r>
            <a:r>
              <a:rPr lang="en-US" dirty="0" err="1"/>
              <a:t>transpyloric</a:t>
            </a:r>
            <a:r>
              <a:rPr lang="en-US" dirty="0"/>
              <a:t> plane at the level of </a:t>
            </a:r>
            <a:r>
              <a:rPr lang="en-US" dirty="0">
                <a:solidFill>
                  <a:srgbClr val="FF0000"/>
                </a:solidFill>
              </a:rPr>
              <a:t>the 1st lumbar </a:t>
            </a:r>
            <a:r>
              <a:rPr lang="en-US" dirty="0" smtClean="0">
                <a:solidFill>
                  <a:srgbClr val="FF0000"/>
                </a:solidFill>
              </a:rPr>
              <a:t>vertebra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The relations of this part are as follows:</a:t>
            </a: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■■ Anteriorly</a:t>
            </a:r>
            <a:r>
              <a:rPr lang="en-US" dirty="0"/>
              <a:t>: The quadrate lobe of the liver and the gallbladder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■■ </a:t>
            </a:r>
            <a:r>
              <a:rPr lang="en-US" dirty="0">
                <a:solidFill>
                  <a:srgbClr val="00B0F0"/>
                </a:solidFill>
              </a:rPr>
              <a:t>Posteriorly</a:t>
            </a:r>
            <a:r>
              <a:rPr lang="en-US" dirty="0"/>
              <a:t>: The lesser sac (first inch only), the </a:t>
            </a:r>
            <a:r>
              <a:rPr lang="en-US" dirty="0" smtClean="0"/>
              <a:t>gastroduodenal artery</a:t>
            </a:r>
            <a:r>
              <a:rPr lang="en-US" dirty="0"/>
              <a:t>, the bile duct and the portal vein, </a:t>
            </a:r>
            <a:r>
              <a:rPr lang="en-US" dirty="0" smtClean="0"/>
              <a:t>and the </a:t>
            </a:r>
            <a:r>
              <a:rPr lang="en-US" dirty="0"/>
              <a:t>inferior vena cava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■■ </a:t>
            </a:r>
            <a:r>
              <a:rPr lang="en-US" dirty="0">
                <a:solidFill>
                  <a:srgbClr val="00B0F0"/>
                </a:solidFill>
              </a:rPr>
              <a:t>Superiorly: </a:t>
            </a:r>
            <a:r>
              <a:rPr lang="en-US" dirty="0"/>
              <a:t>The entrance into the lesser sac (the </a:t>
            </a:r>
            <a:r>
              <a:rPr lang="en-US" dirty="0" smtClean="0"/>
              <a:t>epiploic foramen)</a:t>
            </a:r>
            <a:endParaRPr lang="en-US" dirty="0"/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■■ Inferiorly</a:t>
            </a:r>
            <a:r>
              <a:rPr lang="en-US" dirty="0"/>
              <a:t>: The head of the pancreas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2230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9" y="286603"/>
            <a:ext cx="11586949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Second Part of the Duodenum </a:t>
            </a:r>
            <a:endParaRPr lang="ar-IQ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59" y="1859382"/>
            <a:ext cx="11586949" cy="448682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second part of the </a:t>
            </a:r>
            <a:r>
              <a:rPr lang="en-US" dirty="0" smtClean="0"/>
              <a:t>duodenum runs </a:t>
            </a:r>
            <a:r>
              <a:rPr lang="en-US" dirty="0"/>
              <a:t>vertically downward in front of the hilum </a:t>
            </a:r>
            <a:r>
              <a:rPr lang="en-US" dirty="0" smtClean="0"/>
              <a:t>of the </a:t>
            </a:r>
            <a:r>
              <a:rPr lang="en-US" dirty="0"/>
              <a:t>right kidney on the right side of the 2nd and 3rd </a:t>
            </a:r>
            <a:r>
              <a:rPr lang="en-US" dirty="0" smtClean="0"/>
              <a:t>lumbar vertebrae. </a:t>
            </a:r>
            <a:r>
              <a:rPr lang="en-US" dirty="0"/>
              <a:t>About halfway down </a:t>
            </a:r>
            <a:r>
              <a:rPr lang="en-US" dirty="0" smtClean="0"/>
              <a:t>its medial </a:t>
            </a:r>
            <a:r>
              <a:rPr lang="en-US" dirty="0"/>
              <a:t>border, the bile duct and the main pancreatic </a:t>
            </a:r>
            <a:r>
              <a:rPr lang="en-US" dirty="0" smtClean="0"/>
              <a:t>duct pierce </a:t>
            </a:r>
            <a:r>
              <a:rPr lang="en-US" dirty="0"/>
              <a:t>the duodenal wall. They unite to form the </a:t>
            </a:r>
            <a:r>
              <a:rPr lang="en-US" dirty="0" smtClean="0"/>
              <a:t>ampulla that </a:t>
            </a:r>
            <a:r>
              <a:rPr lang="en-US" dirty="0"/>
              <a:t>opens on the summit of the major duodenal </a:t>
            </a:r>
            <a:r>
              <a:rPr lang="en-US" dirty="0" smtClean="0"/>
              <a:t>papilla .The </a:t>
            </a:r>
            <a:r>
              <a:rPr lang="en-US" dirty="0"/>
              <a:t>accessory pancreatic duct, if present, </a:t>
            </a:r>
            <a:r>
              <a:rPr lang="en-US" dirty="0" smtClean="0"/>
              <a:t>opens into </a:t>
            </a:r>
            <a:r>
              <a:rPr lang="en-US" dirty="0"/>
              <a:t>the duodenum a little higher up on the minor </a:t>
            </a:r>
            <a:r>
              <a:rPr lang="en-US" dirty="0" smtClean="0"/>
              <a:t>duodenal papilla . </a:t>
            </a:r>
          </a:p>
          <a:p>
            <a:pPr algn="l" rtl="0"/>
            <a:r>
              <a:rPr lang="en-US" sz="2400" b="1" dirty="0">
                <a:solidFill>
                  <a:srgbClr val="00B0F0"/>
                </a:solidFill>
              </a:rPr>
              <a:t>The relations of this part are as follows:</a:t>
            </a:r>
          </a:p>
          <a:p>
            <a:pPr algn="l" rtl="0"/>
            <a:r>
              <a:rPr lang="en-US" dirty="0"/>
              <a:t>■■ Anteriorly: The fundus of the gallbladder and the </a:t>
            </a:r>
            <a:r>
              <a:rPr lang="en-US" dirty="0" smtClean="0"/>
              <a:t>right lobe </a:t>
            </a:r>
            <a:r>
              <a:rPr lang="en-US" dirty="0"/>
              <a:t>of the liver, the transverse colon, and the coils of the</a:t>
            </a:r>
          </a:p>
          <a:p>
            <a:pPr algn="l" rtl="0"/>
            <a:r>
              <a:rPr lang="en-US" dirty="0"/>
              <a:t>small intestine </a:t>
            </a:r>
            <a:endParaRPr lang="en-US" dirty="0" smtClean="0"/>
          </a:p>
          <a:p>
            <a:pPr algn="l" rtl="0"/>
            <a:r>
              <a:rPr lang="en-US" dirty="0" smtClean="0"/>
              <a:t>■■ </a:t>
            </a:r>
            <a:r>
              <a:rPr lang="en-US" dirty="0"/>
              <a:t>Posteriorly: The hilum of the right kidney and the </a:t>
            </a:r>
            <a:r>
              <a:rPr lang="en-US" dirty="0" smtClean="0"/>
              <a:t>right ureter</a:t>
            </a:r>
            <a:endParaRPr lang="en-US" dirty="0"/>
          </a:p>
          <a:p>
            <a:pPr algn="l" rtl="0"/>
            <a:r>
              <a:rPr lang="en-US" dirty="0"/>
              <a:t>■■ Laterally: The ascending colon, the right colic </a:t>
            </a:r>
            <a:r>
              <a:rPr lang="en-US" dirty="0" smtClean="0"/>
              <a:t>flexure, and </a:t>
            </a:r>
            <a:r>
              <a:rPr lang="en-US" dirty="0"/>
              <a:t>the right lobe of the liver </a:t>
            </a:r>
            <a:endParaRPr lang="en-US" dirty="0" smtClean="0"/>
          </a:p>
          <a:p>
            <a:pPr algn="l" rtl="0"/>
            <a:r>
              <a:rPr lang="en-US" dirty="0" smtClean="0"/>
              <a:t>■■ </a:t>
            </a:r>
            <a:r>
              <a:rPr lang="en-US" dirty="0"/>
              <a:t>Medially: The head of the pancreas, the bile duct, </a:t>
            </a:r>
            <a:r>
              <a:rPr lang="en-US" dirty="0" smtClean="0"/>
              <a:t>and the </a:t>
            </a:r>
            <a:r>
              <a:rPr lang="en-US" dirty="0"/>
              <a:t>main pancreatic </a:t>
            </a:r>
            <a:r>
              <a:rPr lang="en-US" dirty="0" smtClean="0"/>
              <a:t>duct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7225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Third Part of the Duodenum </a:t>
            </a:r>
            <a:endParaRPr lang="ar-IQ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31" y="1845733"/>
            <a:ext cx="10530613" cy="3968213"/>
          </a:xfrm>
        </p:spPr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third part of </a:t>
            </a:r>
            <a:r>
              <a:rPr lang="en-US" dirty="0" smtClean="0"/>
              <a:t>the duodenum </a:t>
            </a:r>
            <a:r>
              <a:rPr lang="en-US" dirty="0"/>
              <a:t>runs horizontally to the left on the </a:t>
            </a:r>
            <a:r>
              <a:rPr lang="en-US" dirty="0" smtClean="0"/>
              <a:t>subcostal plane</a:t>
            </a:r>
            <a:r>
              <a:rPr lang="en-US" dirty="0"/>
              <a:t>, passing in front of the vertebral column and </a:t>
            </a:r>
            <a:r>
              <a:rPr lang="en-US" dirty="0" smtClean="0"/>
              <a:t>following the </a:t>
            </a:r>
            <a:r>
              <a:rPr lang="en-US" dirty="0"/>
              <a:t>lower margin of the head of the </a:t>
            </a:r>
            <a:r>
              <a:rPr lang="en-US" dirty="0" smtClean="0"/>
              <a:t>pancreas .</a:t>
            </a: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The relations of this part are as follows:</a:t>
            </a: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■■ Anteriorly: </a:t>
            </a:r>
            <a:r>
              <a:rPr lang="en-US" dirty="0"/>
              <a:t>The root of the mesentery of the small </a:t>
            </a:r>
            <a:r>
              <a:rPr lang="en-US" dirty="0" smtClean="0"/>
              <a:t>intestine, the </a:t>
            </a:r>
            <a:r>
              <a:rPr lang="en-US" dirty="0"/>
              <a:t>superior mesenteric vessels contained within </a:t>
            </a:r>
            <a:r>
              <a:rPr lang="en-US" dirty="0" smtClean="0"/>
              <a:t>it, and </a:t>
            </a:r>
            <a:r>
              <a:rPr lang="en-US" dirty="0"/>
              <a:t>coils of </a:t>
            </a:r>
            <a:r>
              <a:rPr lang="en-US" dirty="0" smtClean="0"/>
              <a:t>jejunum</a:t>
            </a:r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■■ Posteriorly</a:t>
            </a:r>
            <a:r>
              <a:rPr lang="en-US" dirty="0"/>
              <a:t>: The right ureter, the right psoas muscle, </a:t>
            </a:r>
            <a:r>
              <a:rPr lang="en-US" dirty="0" smtClean="0"/>
              <a:t>the inferior </a:t>
            </a:r>
            <a:r>
              <a:rPr lang="en-US" dirty="0"/>
              <a:t>vena cava, and the </a:t>
            </a:r>
            <a:r>
              <a:rPr lang="en-US" dirty="0" smtClean="0"/>
              <a:t>aorta</a:t>
            </a:r>
            <a:endParaRPr lang="en-US" dirty="0"/>
          </a:p>
          <a:p>
            <a:pPr algn="l" rtl="0"/>
            <a:r>
              <a:rPr lang="en-US" dirty="0">
                <a:solidFill>
                  <a:srgbClr val="00B0F0"/>
                </a:solidFill>
              </a:rPr>
              <a:t>■■ Superiorly</a:t>
            </a:r>
            <a:r>
              <a:rPr lang="en-US" dirty="0"/>
              <a:t>: The head of the pancreas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■■ </a:t>
            </a:r>
            <a:r>
              <a:rPr lang="en-US" dirty="0">
                <a:solidFill>
                  <a:srgbClr val="00B0F0"/>
                </a:solidFill>
              </a:rPr>
              <a:t>Inferiorly: </a:t>
            </a:r>
            <a:r>
              <a:rPr lang="en-US" dirty="0"/>
              <a:t>Coils of jejunum</a:t>
            </a:r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113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Part of the Duodenum 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3179"/>
          </a:xfrm>
        </p:spPr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fourth part of the </a:t>
            </a:r>
            <a:r>
              <a:rPr lang="en-US" dirty="0" smtClean="0"/>
              <a:t>duodenum runs </a:t>
            </a:r>
            <a:r>
              <a:rPr lang="en-US" dirty="0"/>
              <a:t>upward and to the left to the </a:t>
            </a:r>
            <a:r>
              <a:rPr lang="en-US" dirty="0" err="1"/>
              <a:t>duodenojejunal</a:t>
            </a:r>
            <a:endParaRPr lang="en-US" dirty="0"/>
          </a:p>
          <a:p>
            <a:pPr algn="l" rtl="0"/>
            <a:r>
              <a:rPr lang="en-US" dirty="0"/>
              <a:t>flexure </a:t>
            </a:r>
            <a:r>
              <a:rPr lang="en-US" dirty="0" smtClean="0"/>
              <a:t>.The </a:t>
            </a:r>
            <a:r>
              <a:rPr lang="en-US" dirty="0"/>
              <a:t>flexure is held in </a:t>
            </a:r>
            <a:r>
              <a:rPr lang="en-US" dirty="0" smtClean="0"/>
              <a:t>position by </a:t>
            </a:r>
            <a:r>
              <a:rPr lang="en-US" dirty="0"/>
              <a:t>a peritoneal fold, the ligament of </a:t>
            </a:r>
            <a:r>
              <a:rPr lang="en-US" dirty="0" err="1"/>
              <a:t>Treitz</a:t>
            </a:r>
            <a:r>
              <a:rPr lang="en-US" dirty="0"/>
              <a:t>, which is</a:t>
            </a:r>
          </a:p>
          <a:p>
            <a:pPr algn="l" rtl="0"/>
            <a:r>
              <a:rPr lang="en-US" dirty="0"/>
              <a:t>attached to the right crus of the diaphragm 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The </a:t>
            </a:r>
            <a:r>
              <a:rPr lang="en-US" dirty="0">
                <a:solidFill>
                  <a:srgbClr val="00B0F0"/>
                </a:solidFill>
              </a:rPr>
              <a:t>relations of this part are as follows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 algn="l" rtl="0"/>
            <a:r>
              <a:rPr lang="en-US" dirty="0"/>
              <a:t>Anteriorly: The beginning of the root of the </a:t>
            </a:r>
            <a:r>
              <a:rPr lang="en-US" dirty="0" smtClean="0"/>
              <a:t>mesentery and </a:t>
            </a:r>
            <a:r>
              <a:rPr lang="en-US" dirty="0"/>
              <a:t>coils of </a:t>
            </a:r>
            <a:r>
              <a:rPr lang="en-US" dirty="0" smtClean="0"/>
              <a:t>jejunum .</a:t>
            </a:r>
          </a:p>
          <a:p>
            <a:pPr algn="l" rtl="0"/>
            <a:r>
              <a:rPr lang="en-US" dirty="0"/>
              <a:t>Posteriorly: The left margin of the aorta and the </a:t>
            </a:r>
            <a:r>
              <a:rPr lang="en-US" dirty="0" smtClean="0"/>
              <a:t>medial border </a:t>
            </a:r>
            <a:r>
              <a:rPr lang="en-US" dirty="0"/>
              <a:t>of the left psoas muscle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7504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9" t="18226" r="19457" b="6796"/>
          <a:stretch/>
        </p:blipFill>
        <p:spPr>
          <a:xfrm>
            <a:off x="1446663" y="163772"/>
            <a:ext cx="8966578" cy="59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8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12" t="20939" r="19267" b="14600"/>
          <a:stretch/>
        </p:blipFill>
        <p:spPr>
          <a:xfrm>
            <a:off x="1383883" y="736979"/>
            <a:ext cx="9485193" cy="5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Mucous Membrane and Duodenal Papillae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01226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/>
              <a:t>The mucous membrane of the duodenum is thick. In the </a:t>
            </a:r>
            <a:r>
              <a:rPr lang="en-US" dirty="0" smtClean="0"/>
              <a:t>first part </a:t>
            </a:r>
            <a:r>
              <a:rPr lang="en-US" dirty="0"/>
              <a:t>of the duodenum, it is </a:t>
            </a:r>
            <a:r>
              <a:rPr lang="en-US" dirty="0" smtClean="0"/>
              <a:t>smooth. </a:t>
            </a:r>
            <a:r>
              <a:rPr lang="en-US" dirty="0"/>
              <a:t>In the </a:t>
            </a:r>
            <a:r>
              <a:rPr lang="en-US" dirty="0" smtClean="0"/>
              <a:t>remainder of </a:t>
            </a:r>
            <a:r>
              <a:rPr lang="en-US" dirty="0"/>
              <a:t>the duodenum, it is thrown into numerous circular folds called the plicae </a:t>
            </a:r>
            <a:r>
              <a:rPr lang="en-US" dirty="0" err="1"/>
              <a:t>circulares</a:t>
            </a:r>
            <a:r>
              <a:rPr lang="en-US" dirty="0"/>
              <a:t>. At the site where the </a:t>
            </a:r>
            <a:r>
              <a:rPr lang="en-US" dirty="0" smtClean="0"/>
              <a:t>bile duct </a:t>
            </a:r>
            <a:r>
              <a:rPr lang="en-US" dirty="0"/>
              <a:t>and the main pancreatic duct pierce the medial wall </a:t>
            </a:r>
            <a:r>
              <a:rPr lang="en-US" dirty="0" smtClean="0"/>
              <a:t>of the </a:t>
            </a:r>
            <a:r>
              <a:rPr lang="en-US" dirty="0"/>
              <a:t>second part is a small, rounded elevation called the </a:t>
            </a:r>
            <a:r>
              <a:rPr lang="en-US" dirty="0" smtClean="0"/>
              <a:t>major duodenal </a:t>
            </a:r>
            <a:r>
              <a:rPr lang="en-US" dirty="0"/>
              <a:t>papilla </a:t>
            </a:r>
            <a:r>
              <a:rPr lang="en-US" dirty="0" smtClean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/>
              <a:t>accessory pancreatic </a:t>
            </a:r>
            <a:r>
              <a:rPr lang="en-US" dirty="0" smtClean="0"/>
              <a:t>duct, if </a:t>
            </a:r>
            <a:r>
              <a:rPr lang="en-US" dirty="0"/>
              <a:t>present, opens into the duodenum on a smaller </a:t>
            </a:r>
            <a:r>
              <a:rPr lang="en-US" dirty="0" smtClean="0"/>
              <a:t>papilla about </a:t>
            </a:r>
            <a:r>
              <a:rPr lang="en-US" dirty="0"/>
              <a:t>0.75 in. (1.9 cm) above the major duodenal papilla.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46854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</TotalTime>
  <Words>1005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Retrospect</vt:lpstr>
      <vt:lpstr>Small Intestine   </vt:lpstr>
      <vt:lpstr>Small Intestine </vt:lpstr>
      <vt:lpstr>Parts of the Duodenum </vt:lpstr>
      <vt:lpstr>Second Part of the Duodenum </vt:lpstr>
      <vt:lpstr>Third Part of the Duodenum </vt:lpstr>
      <vt:lpstr>Fourth Part of the Duodenum  </vt:lpstr>
      <vt:lpstr>PowerPoint Presentation</vt:lpstr>
      <vt:lpstr>PowerPoint Presentation</vt:lpstr>
      <vt:lpstr>Mucous Membrane and Duodenal Papillae </vt:lpstr>
      <vt:lpstr>PowerPoint Presentation</vt:lpstr>
      <vt:lpstr>Blood Supply &amp; Veins   </vt:lpstr>
      <vt:lpstr>PowerPoint Presentation</vt:lpstr>
      <vt:lpstr>Jejunum and Ileum ( mobile portion )  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Intestine   </dc:title>
  <dc:creator>ALDHILL</dc:creator>
  <cp:lastModifiedBy>ALDHILL</cp:lastModifiedBy>
  <cp:revision>12</cp:revision>
  <dcterms:created xsi:type="dcterms:W3CDTF">2021-01-05T20:23:05Z</dcterms:created>
  <dcterms:modified xsi:type="dcterms:W3CDTF">2021-01-05T21:14:21Z</dcterms:modified>
</cp:coreProperties>
</file>