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7" r:id="rId17"/>
    <p:sldId id="271" r:id="rId18"/>
    <p:sldId id="272" r:id="rId19"/>
    <p:sldId id="273" r:id="rId20"/>
    <p:sldId id="274" r:id="rId21"/>
    <p:sldId id="275" r:id="rId22"/>
    <p:sldId id="27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9684891-0A03-4BB8-9BB1-DD175446E459}"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58973-2EB7-48B8-A366-69BEB6D25C0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161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684891-0A03-4BB8-9BB1-DD175446E459}"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58973-2EB7-48B8-A366-69BEB6D25C08}" type="slidenum">
              <a:rPr lang="en-US" smtClean="0"/>
              <a:t>‹#›</a:t>
            </a:fld>
            <a:endParaRPr lang="en-US"/>
          </a:p>
        </p:txBody>
      </p:sp>
    </p:spTree>
    <p:extLst>
      <p:ext uri="{BB962C8B-B14F-4D97-AF65-F5344CB8AC3E}">
        <p14:creationId xmlns:p14="http://schemas.microsoft.com/office/powerpoint/2010/main" val="3176085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684891-0A03-4BB8-9BB1-DD175446E459}"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58973-2EB7-48B8-A366-69BEB6D25C08}"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6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684891-0A03-4BB8-9BB1-DD175446E459}"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58973-2EB7-48B8-A366-69BEB6D25C08}" type="slidenum">
              <a:rPr lang="en-US" smtClean="0"/>
              <a:t>‹#›</a:t>
            </a:fld>
            <a:endParaRPr lang="en-US"/>
          </a:p>
        </p:txBody>
      </p:sp>
    </p:spTree>
    <p:extLst>
      <p:ext uri="{BB962C8B-B14F-4D97-AF65-F5344CB8AC3E}">
        <p14:creationId xmlns:p14="http://schemas.microsoft.com/office/powerpoint/2010/main" val="3647982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684891-0A03-4BB8-9BB1-DD175446E459}"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858973-2EB7-48B8-A366-69BEB6D25C0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042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9684891-0A03-4BB8-9BB1-DD175446E459}"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58973-2EB7-48B8-A366-69BEB6D25C08}" type="slidenum">
              <a:rPr lang="en-US" smtClean="0"/>
              <a:t>‹#›</a:t>
            </a:fld>
            <a:endParaRPr lang="en-US"/>
          </a:p>
        </p:txBody>
      </p:sp>
    </p:spTree>
    <p:extLst>
      <p:ext uri="{BB962C8B-B14F-4D97-AF65-F5344CB8AC3E}">
        <p14:creationId xmlns:p14="http://schemas.microsoft.com/office/powerpoint/2010/main" val="1779575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684891-0A03-4BB8-9BB1-DD175446E459}" type="datetimeFigureOut">
              <a:rPr lang="en-US" smtClean="0"/>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858973-2EB7-48B8-A366-69BEB6D25C08}" type="slidenum">
              <a:rPr lang="en-US" smtClean="0"/>
              <a:t>‹#›</a:t>
            </a:fld>
            <a:endParaRPr lang="en-US"/>
          </a:p>
        </p:txBody>
      </p:sp>
    </p:spTree>
    <p:extLst>
      <p:ext uri="{BB962C8B-B14F-4D97-AF65-F5344CB8AC3E}">
        <p14:creationId xmlns:p14="http://schemas.microsoft.com/office/powerpoint/2010/main" val="301749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684891-0A03-4BB8-9BB1-DD175446E459}" type="datetimeFigureOut">
              <a:rPr lang="en-US" smtClean="0"/>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858973-2EB7-48B8-A366-69BEB6D25C08}" type="slidenum">
              <a:rPr lang="en-US" smtClean="0"/>
              <a:t>‹#›</a:t>
            </a:fld>
            <a:endParaRPr lang="en-US"/>
          </a:p>
        </p:txBody>
      </p:sp>
    </p:spTree>
    <p:extLst>
      <p:ext uri="{BB962C8B-B14F-4D97-AF65-F5344CB8AC3E}">
        <p14:creationId xmlns:p14="http://schemas.microsoft.com/office/powerpoint/2010/main" val="2235873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84891-0A03-4BB8-9BB1-DD175446E459}" type="datetimeFigureOut">
              <a:rPr lang="en-US" smtClean="0"/>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858973-2EB7-48B8-A366-69BEB6D25C08}" type="slidenum">
              <a:rPr lang="en-US" smtClean="0"/>
              <a:t>‹#›</a:t>
            </a:fld>
            <a:endParaRPr lang="en-US"/>
          </a:p>
        </p:txBody>
      </p:sp>
    </p:spTree>
    <p:extLst>
      <p:ext uri="{BB962C8B-B14F-4D97-AF65-F5344CB8AC3E}">
        <p14:creationId xmlns:p14="http://schemas.microsoft.com/office/powerpoint/2010/main" val="1579333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9684891-0A03-4BB8-9BB1-DD175446E459}"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58973-2EB7-48B8-A366-69BEB6D25C08}" type="slidenum">
              <a:rPr lang="en-US" smtClean="0"/>
              <a:t>‹#›</a:t>
            </a:fld>
            <a:endParaRPr lang="en-US"/>
          </a:p>
        </p:txBody>
      </p:sp>
    </p:spTree>
    <p:extLst>
      <p:ext uri="{BB962C8B-B14F-4D97-AF65-F5344CB8AC3E}">
        <p14:creationId xmlns:p14="http://schemas.microsoft.com/office/powerpoint/2010/main" val="3905570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9684891-0A03-4BB8-9BB1-DD175446E459}"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858973-2EB7-48B8-A366-69BEB6D25C0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557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9684891-0A03-4BB8-9BB1-DD175446E459}" type="datetimeFigureOut">
              <a:rPr lang="en-US" smtClean="0"/>
              <a:t>11/13/2021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1858973-2EB7-48B8-A366-69BEB6D25C08}"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315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Cleavage and Implantation </a:t>
            </a:r>
            <a:endParaRPr lang="en-US" dirty="0"/>
          </a:p>
        </p:txBody>
      </p:sp>
      <p:sp>
        <p:nvSpPr>
          <p:cNvPr id="3" name="Subtitle 2"/>
          <p:cNvSpPr>
            <a:spLocks noGrp="1"/>
          </p:cNvSpPr>
          <p:nvPr>
            <p:ph type="subTitle" idx="1"/>
          </p:nvPr>
        </p:nvSpPr>
        <p:spPr/>
        <p:txBody>
          <a:bodyPr/>
          <a:lstStyle/>
          <a:p>
            <a:r>
              <a:rPr lang="en-US" dirty="0" smtClean="0"/>
              <a:t>Presented By </a:t>
            </a:r>
          </a:p>
          <a:p>
            <a:r>
              <a:rPr lang="en-US" dirty="0" err="1" smtClean="0"/>
              <a:t>Ass.lec</a:t>
            </a:r>
            <a:r>
              <a:rPr lang="en-US" dirty="0" smtClean="0"/>
              <a:t>. Applied Embryology </a:t>
            </a:r>
            <a:endParaRPr lang="en-US" dirty="0"/>
          </a:p>
        </p:txBody>
      </p:sp>
      <p:pic>
        <p:nvPicPr>
          <p:cNvPr id="4" name="Picture 3"/>
          <p:cNvPicPr>
            <a:picLocks noChangeAspect="1"/>
          </p:cNvPicPr>
          <p:nvPr/>
        </p:nvPicPr>
        <p:blipFill>
          <a:blip r:embed="rId2"/>
          <a:stretch>
            <a:fillRect/>
          </a:stretch>
        </p:blipFill>
        <p:spPr>
          <a:xfrm>
            <a:off x="-1" y="0"/>
            <a:ext cx="12192001" cy="4572000"/>
          </a:xfrm>
          <a:prstGeom prst="rect">
            <a:avLst/>
          </a:prstGeom>
        </p:spPr>
      </p:pic>
    </p:spTree>
    <p:extLst>
      <p:ext uri="{BB962C8B-B14F-4D97-AF65-F5344CB8AC3E}">
        <p14:creationId xmlns:p14="http://schemas.microsoft.com/office/powerpoint/2010/main" val="1740677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91" y="128016"/>
            <a:ext cx="9788236" cy="1118893"/>
          </a:xfrm>
        </p:spPr>
        <p:txBody>
          <a:bodyPr/>
          <a:lstStyle/>
          <a:p>
            <a:r>
              <a:rPr lang="en-US" dirty="0" smtClean="0">
                <a:solidFill>
                  <a:srgbClr val="C00000"/>
                </a:solidFill>
              </a:rPr>
              <a:t>Implantation </a:t>
            </a:r>
            <a:endParaRPr lang="en-US" dirty="0">
              <a:solidFill>
                <a:srgbClr val="C00000"/>
              </a:solidFill>
            </a:endParaRPr>
          </a:p>
        </p:txBody>
      </p:sp>
      <p:sp>
        <p:nvSpPr>
          <p:cNvPr id="3" name="Content Placeholder 2"/>
          <p:cNvSpPr>
            <a:spLocks noGrp="1"/>
          </p:cNvSpPr>
          <p:nvPr>
            <p:ph idx="1"/>
          </p:nvPr>
        </p:nvSpPr>
        <p:spPr>
          <a:xfrm>
            <a:off x="221674" y="997527"/>
            <a:ext cx="11859490" cy="5721928"/>
          </a:xfrm>
        </p:spPr>
        <p:txBody>
          <a:bodyPr/>
          <a:lstStyle/>
          <a:p>
            <a:pPr marL="182563" lvl="0" indent="-182563" algn="justLow">
              <a:lnSpc>
                <a:spcPct val="100000"/>
              </a:lnSpc>
              <a:spcBef>
                <a:spcPts val="0"/>
              </a:spcBef>
              <a:spcAft>
                <a:spcPts val="0"/>
              </a:spcAft>
              <a:buClrTx/>
              <a:buSzTx/>
              <a:buNone/>
            </a:pPr>
            <a:r>
              <a:rPr lang="en-US" sz="2800" b="1" dirty="0" smtClean="0">
                <a:solidFill>
                  <a:srgbClr val="C00000"/>
                </a:solidFill>
                <a:latin typeface="Candara"/>
              </a:rPr>
              <a:t> .</a:t>
            </a:r>
            <a:r>
              <a:rPr lang="en-US" sz="3200" b="1" dirty="0" smtClean="0">
                <a:solidFill>
                  <a:srgbClr val="C00000"/>
                </a:solidFill>
                <a:latin typeface="Candara"/>
              </a:rPr>
              <a:t>The </a:t>
            </a:r>
            <a:r>
              <a:rPr lang="en-US" sz="3200" b="1" dirty="0">
                <a:solidFill>
                  <a:srgbClr val="C00000"/>
                </a:solidFill>
                <a:latin typeface="Candara"/>
              </a:rPr>
              <a:t>morula </a:t>
            </a:r>
            <a:r>
              <a:rPr lang="en-US" sz="3200" dirty="0">
                <a:solidFill>
                  <a:prstClr val="black"/>
                </a:solidFill>
                <a:latin typeface="Candara"/>
              </a:rPr>
              <a:t>enters the uterine cavity </a:t>
            </a:r>
            <a:r>
              <a:rPr lang="en-US" sz="3200" b="1" dirty="0">
                <a:solidFill>
                  <a:srgbClr val="C00000"/>
                </a:solidFill>
                <a:latin typeface="Candara"/>
              </a:rPr>
              <a:t>4 days </a:t>
            </a:r>
            <a:r>
              <a:rPr lang="en-US" sz="3200" dirty="0">
                <a:solidFill>
                  <a:prstClr val="black"/>
                </a:solidFill>
                <a:latin typeface="Candara"/>
              </a:rPr>
              <a:t>after fertilization.</a:t>
            </a:r>
          </a:p>
          <a:p>
            <a:pPr marL="285750" lvl="0" indent="-285750" algn="justLow">
              <a:lnSpc>
                <a:spcPct val="100000"/>
              </a:lnSpc>
              <a:spcBef>
                <a:spcPts val="0"/>
              </a:spcBef>
              <a:spcAft>
                <a:spcPts val="0"/>
              </a:spcAft>
              <a:buClrTx/>
              <a:buSzTx/>
              <a:buFont typeface="Arial" panose="020B0604020202020204" pitchFamily="34" charset="0"/>
              <a:buChar char="•"/>
            </a:pPr>
            <a:r>
              <a:rPr lang="en-US" sz="3200" b="1" dirty="0">
                <a:solidFill>
                  <a:srgbClr val="FF0000"/>
                </a:solidFill>
                <a:latin typeface="Candara"/>
              </a:rPr>
              <a:t>The morula </a:t>
            </a:r>
            <a:r>
              <a:rPr lang="en-US" sz="3200" dirty="0">
                <a:solidFill>
                  <a:prstClr val="black"/>
                </a:solidFill>
                <a:latin typeface="Candara"/>
              </a:rPr>
              <a:t>showed a </a:t>
            </a:r>
            <a:r>
              <a:rPr lang="en-US" sz="3200" dirty="0" smtClean="0">
                <a:solidFill>
                  <a:prstClr val="black"/>
                </a:solidFill>
                <a:latin typeface="Candara"/>
              </a:rPr>
              <a:t>cavity</a:t>
            </a:r>
            <a:r>
              <a:rPr lang="en-US" sz="3200" dirty="0" smtClean="0">
                <a:solidFill>
                  <a:srgbClr val="C00000"/>
                </a:solidFill>
                <a:latin typeface="Candara"/>
              </a:rPr>
              <a:t> </a:t>
            </a:r>
            <a:r>
              <a:rPr lang="en-US" sz="3200" dirty="0">
                <a:solidFill>
                  <a:prstClr val="black"/>
                </a:solidFill>
                <a:latin typeface="Candara"/>
              </a:rPr>
              <a:t>Fluid begins to penetrate through the zona </a:t>
            </a:r>
            <a:r>
              <a:rPr lang="en-US" sz="3200" dirty="0" err="1">
                <a:solidFill>
                  <a:prstClr val="black"/>
                </a:solidFill>
                <a:latin typeface="Candara"/>
              </a:rPr>
              <a:t>pellucida</a:t>
            </a:r>
            <a:r>
              <a:rPr lang="en-US" sz="3200" dirty="0">
                <a:solidFill>
                  <a:prstClr val="black"/>
                </a:solidFill>
                <a:latin typeface="Candara"/>
              </a:rPr>
              <a:t> into the intracellular spaces of inner cell mass. </a:t>
            </a:r>
          </a:p>
          <a:p>
            <a:pPr marL="285750" lvl="0" indent="-285750" algn="justLow">
              <a:lnSpc>
                <a:spcPct val="100000"/>
              </a:lnSpc>
              <a:spcBef>
                <a:spcPts val="0"/>
              </a:spcBef>
              <a:spcAft>
                <a:spcPts val="0"/>
              </a:spcAft>
              <a:buClrTx/>
              <a:buSzTx/>
              <a:buFont typeface="Arial" panose="020B0604020202020204" pitchFamily="34" charset="0"/>
              <a:buChar char="•"/>
            </a:pPr>
            <a:r>
              <a:rPr lang="en-US" sz="3200" b="1" dirty="0">
                <a:solidFill>
                  <a:srgbClr val="FF0000"/>
                </a:solidFill>
                <a:latin typeface="Candara"/>
              </a:rPr>
              <a:t>Intracellular spaces </a:t>
            </a:r>
            <a:r>
              <a:rPr lang="en-US" sz="3200" dirty="0">
                <a:solidFill>
                  <a:prstClr val="black"/>
                </a:solidFill>
                <a:latin typeface="Candara"/>
              </a:rPr>
              <a:t>form </a:t>
            </a:r>
            <a:r>
              <a:rPr lang="en-US" sz="3200" dirty="0" smtClean="0">
                <a:solidFill>
                  <a:prstClr val="black"/>
                </a:solidFill>
                <a:latin typeface="Candara"/>
              </a:rPr>
              <a:t> A </a:t>
            </a:r>
            <a:r>
              <a:rPr lang="en-US" sz="3200" dirty="0">
                <a:solidFill>
                  <a:prstClr val="black"/>
                </a:solidFill>
                <a:latin typeface="Candara"/>
              </a:rPr>
              <a:t>single cavity is called </a:t>
            </a:r>
            <a:r>
              <a:rPr lang="en-US" sz="3200" b="1" dirty="0" err="1">
                <a:solidFill>
                  <a:srgbClr val="FF0000"/>
                </a:solidFill>
                <a:latin typeface="Candara"/>
              </a:rPr>
              <a:t>Blastocele</a:t>
            </a:r>
            <a:r>
              <a:rPr lang="en-US" sz="3200" b="1" dirty="0">
                <a:solidFill>
                  <a:srgbClr val="FF0000"/>
                </a:solidFill>
                <a:latin typeface="Candara"/>
              </a:rPr>
              <a:t>.</a:t>
            </a:r>
          </a:p>
          <a:p>
            <a:pPr marL="285750" lvl="0" indent="-285750" algn="justLow">
              <a:lnSpc>
                <a:spcPct val="100000"/>
              </a:lnSpc>
              <a:spcBef>
                <a:spcPts val="0"/>
              </a:spcBef>
              <a:spcAft>
                <a:spcPts val="0"/>
              </a:spcAft>
              <a:buClrTx/>
              <a:buSzTx/>
              <a:buFont typeface="Arial" panose="020B0604020202020204" pitchFamily="34" charset="0"/>
              <a:buChar char="•"/>
            </a:pPr>
            <a:r>
              <a:rPr lang="en-US" sz="3200" b="1" dirty="0">
                <a:solidFill>
                  <a:prstClr val="black"/>
                </a:solidFill>
                <a:latin typeface="Candara"/>
              </a:rPr>
              <a:t>The morula form the </a:t>
            </a:r>
            <a:r>
              <a:rPr lang="en-US" sz="3200" b="1" dirty="0">
                <a:solidFill>
                  <a:srgbClr val="C00000"/>
                </a:solidFill>
                <a:latin typeface="Candara"/>
              </a:rPr>
              <a:t>blastocyst.</a:t>
            </a:r>
            <a:r>
              <a:rPr lang="en-US" sz="3200" dirty="0">
                <a:solidFill>
                  <a:srgbClr val="C00000"/>
                </a:solidFill>
                <a:latin typeface="Candara"/>
              </a:rPr>
              <a:t> </a:t>
            </a:r>
            <a:endParaRPr lang="en-US" sz="3200" b="1" dirty="0">
              <a:solidFill>
                <a:srgbClr val="C00000"/>
              </a:solidFill>
              <a:latin typeface="Candara"/>
            </a:endParaRPr>
          </a:p>
          <a:p>
            <a:endParaRPr lang="en-US" dirty="0"/>
          </a:p>
        </p:txBody>
      </p:sp>
      <p:pic>
        <p:nvPicPr>
          <p:cNvPr id="4" name="Picture 3"/>
          <p:cNvPicPr>
            <a:picLocks noChangeAspect="1"/>
          </p:cNvPicPr>
          <p:nvPr/>
        </p:nvPicPr>
        <p:blipFill>
          <a:blip r:embed="rId2"/>
          <a:stretch>
            <a:fillRect/>
          </a:stretch>
        </p:blipFill>
        <p:spPr>
          <a:xfrm>
            <a:off x="1925782" y="3756993"/>
            <a:ext cx="8174182" cy="2519115"/>
          </a:xfrm>
          <a:prstGeom prst="rect">
            <a:avLst/>
          </a:prstGeom>
        </p:spPr>
      </p:pic>
    </p:spTree>
    <p:extLst>
      <p:ext uri="{BB962C8B-B14F-4D97-AF65-F5344CB8AC3E}">
        <p14:creationId xmlns:p14="http://schemas.microsoft.com/office/powerpoint/2010/main" val="267843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564" y="141871"/>
            <a:ext cx="11555799" cy="1215875"/>
          </a:xfrm>
        </p:spPr>
        <p:txBody>
          <a:bodyPr/>
          <a:lstStyle/>
          <a:p>
            <a:r>
              <a:rPr lang="en-US" dirty="0" smtClean="0">
                <a:solidFill>
                  <a:srgbClr val="C00000"/>
                </a:solidFill>
              </a:rPr>
              <a:t>Implantation </a:t>
            </a:r>
            <a:endParaRPr lang="en-US" dirty="0">
              <a:solidFill>
                <a:srgbClr val="C00000"/>
              </a:solidFill>
            </a:endParaRPr>
          </a:p>
        </p:txBody>
      </p:sp>
      <p:sp>
        <p:nvSpPr>
          <p:cNvPr id="3" name="Content Placeholder 2"/>
          <p:cNvSpPr>
            <a:spLocks noGrp="1"/>
          </p:cNvSpPr>
          <p:nvPr>
            <p:ph idx="1"/>
          </p:nvPr>
        </p:nvSpPr>
        <p:spPr>
          <a:xfrm>
            <a:off x="220564" y="1357747"/>
            <a:ext cx="11971436" cy="5320144"/>
          </a:xfrm>
        </p:spPr>
        <p:txBody>
          <a:bodyPr>
            <a:normAutofit/>
          </a:bodyPr>
          <a:lstStyle/>
          <a:p>
            <a:pPr marL="285750" lvl="0" indent="-285750" algn="justLow">
              <a:lnSpc>
                <a:spcPct val="100000"/>
              </a:lnSpc>
              <a:spcBef>
                <a:spcPts val="0"/>
              </a:spcBef>
              <a:spcAft>
                <a:spcPts val="0"/>
              </a:spcAft>
              <a:buClrTx/>
              <a:buSzTx/>
              <a:buFont typeface="Arial" panose="020B0604020202020204" pitchFamily="34" charset="0"/>
              <a:buChar char="•"/>
            </a:pPr>
            <a:r>
              <a:rPr lang="en-US" sz="2800" b="1" dirty="0">
                <a:solidFill>
                  <a:prstClr val="black"/>
                </a:solidFill>
                <a:latin typeface="Candara"/>
              </a:rPr>
              <a:t>The fluid in the blastocyst cavity separates </a:t>
            </a:r>
            <a:r>
              <a:rPr lang="en-US" sz="2800" b="1" dirty="0" err="1">
                <a:solidFill>
                  <a:prstClr val="black"/>
                </a:solidFill>
                <a:latin typeface="Candara"/>
              </a:rPr>
              <a:t>blastomeres</a:t>
            </a:r>
            <a:r>
              <a:rPr lang="en-US" sz="2800" b="1" dirty="0">
                <a:solidFill>
                  <a:prstClr val="black"/>
                </a:solidFill>
                <a:latin typeface="Candara"/>
              </a:rPr>
              <a:t> into 2 parts:</a:t>
            </a:r>
          </a:p>
          <a:p>
            <a:pPr marL="808038" lvl="0" indent="-442913" algn="justLow">
              <a:lnSpc>
                <a:spcPct val="100000"/>
              </a:lnSpc>
              <a:spcBef>
                <a:spcPts val="0"/>
              </a:spcBef>
              <a:spcAft>
                <a:spcPts val="0"/>
              </a:spcAft>
              <a:buClrTx/>
              <a:buSzTx/>
              <a:buFont typeface="Wingdings" panose="05000000000000000000" pitchFamily="2" charset="2"/>
              <a:buChar char="Ø"/>
            </a:pPr>
            <a:r>
              <a:rPr lang="en-US" sz="2800" b="1" dirty="0">
                <a:solidFill>
                  <a:srgbClr val="C00000"/>
                </a:solidFill>
                <a:latin typeface="Candara"/>
              </a:rPr>
              <a:t>Outer cell mass (Trophoblast): </a:t>
            </a:r>
            <a:r>
              <a:rPr lang="en-US" sz="2800" b="1" dirty="0">
                <a:solidFill>
                  <a:prstClr val="black"/>
                </a:solidFill>
                <a:latin typeface="Candara"/>
              </a:rPr>
              <a:t>form the epithelial wall of  a blastocyst, will form the placenta. </a:t>
            </a:r>
          </a:p>
          <a:p>
            <a:pPr marL="808038" lvl="0" indent="-533400" algn="justLow">
              <a:lnSpc>
                <a:spcPct val="100000"/>
              </a:lnSpc>
              <a:spcBef>
                <a:spcPts val="0"/>
              </a:spcBef>
              <a:spcAft>
                <a:spcPts val="0"/>
              </a:spcAft>
              <a:buClrTx/>
              <a:buSzTx/>
              <a:buFont typeface="Wingdings" panose="05000000000000000000" pitchFamily="2" charset="2"/>
              <a:buChar char="Ø"/>
            </a:pPr>
            <a:r>
              <a:rPr lang="en-US" sz="2800" b="1" dirty="0">
                <a:solidFill>
                  <a:srgbClr val="C00000"/>
                </a:solidFill>
                <a:latin typeface="Candara"/>
              </a:rPr>
              <a:t>Inner cell mass: </a:t>
            </a:r>
            <a:r>
              <a:rPr lang="en-US" sz="2800" b="1" dirty="0">
                <a:solidFill>
                  <a:prstClr val="black"/>
                </a:solidFill>
                <a:latin typeface="Candara"/>
              </a:rPr>
              <a:t>form embryoblast which gives rise to the embryo.  </a:t>
            </a:r>
          </a:p>
          <a:p>
            <a:pPr marL="274638" lvl="0" indent="-274638" algn="justLow">
              <a:lnSpc>
                <a:spcPct val="100000"/>
              </a:lnSpc>
              <a:spcBef>
                <a:spcPts val="0"/>
              </a:spcBef>
              <a:spcAft>
                <a:spcPts val="0"/>
              </a:spcAft>
              <a:buClrTx/>
              <a:buSzTx/>
              <a:buFont typeface="Arial" panose="020B0604020202020204" pitchFamily="34" charset="0"/>
              <a:buChar char="•"/>
            </a:pPr>
            <a:r>
              <a:rPr lang="en-US" sz="2800" b="1" dirty="0">
                <a:solidFill>
                  <a:prstClr val="black"/>
                </a:solidFill>
                <a:latin typeface="Candara"/>
              </a:rPr>
              <a:t> The </a:t>
            </a:r>
            <a:r>
              <a:rPr lang="en-US" sz="2800" b="1" dirty="0">
                <a:solidFill>
                  <a:srgbClr val="C00000"/>
                </a:solidFill>
                <a:latin typeface="Candara"/>
              </a:rPr>
              <a:t>blastocyst</a:t>
            </a:r>
            <a:r>
              <a:rPr lang="en-US" sz="2800" b="1" dirty="0">
                <a:solidFill>
                  <a:prstClr val="black"/>
                </a:solidFill>
                <a:latin typeface="Candara"/>
              </a:rPr>
              <a:t> enlarged to rupture the surrounding </a:t>
            </a:r>
            <a:r>
              <a:rPr lang="en-US" sz="2800" b="1" dirty="0">
                <a:solidFill>
                  <a:srgbClr val="C00000"/>
                </a:solidFill>
                <a:latin typeface="Candara"/>
              </a:rPr>
              <a:t>zona </a:t>
            </a:r>
            <a:r>
              <a:rPr lang="en-US" sz="2800" b="1" dirty="0" err="1">
                <a:solidFill>
                  <a:srgbClr val="C00000"/>
                </a:solidFill>
                <a:latin typeface="Candara"/>
              </a:rPr>
              <a:t>pellucida</a:t>
            </a:r>
            <a:r>
              <a:rPr lang="en-US" sz="2800" b="1" dirty="0">
                <a:solidFill>
                  <a:srgbClr val="C00000"/>
                </a:solidFill>
                <a:latin typeface="Candara"/>
              </a:rPr>
              <a:t>, </a:t>
            </a:r>
            <a:r>
              <a:rPr lang="en-US" sz="2800" dirty="0">
                <a:solidFill>
                  <a:prstClr val="black"/>
                </a:solidFill>
                <a:latin typeface="Candara"/>
              </a:rPr>
              <a:t>and the </a:t>
            </a:r>
            <a:r>
              <a:rPr lang="en-US" sz="2800" b="1" dirty="0">
                <a:solidFill>
                  <a:prstClr val="black"/>
                </a:solidFill>
                <a:latin typeface="Candara"/>
              </a:rPr>
              <a:t>outer trophoblast </a:t>
            </a:r>
            <a:r>
              <a:rPr lang="en-US" sz="2800" dirty="0">
                <a:solidFill>
                  <a:prstClr val="black"/>
                </a:solidFill>
                <a:latin typeface="Candara"/>
              </a:rPr>
              <a:t>cells penetrate the uterine mucosa.</a:t>
            </a:r>
            <a:endParaRPr lang="en-US" sz="2800" b="1" dirty="0">
              <a:solidFill>
                <a:srgbClr val="C00000"/>
              </a:solidFill>
              <a:latin typeface="Candara"/>
            </a:endParaRPr>
          </a:p>
          <a:p>
            <a:endParaRPr lang="en-US" sz="2800" dirty="0"/>
          </a:p>
        </p:txBody>
      </p:sp>
      <p:pic>
        <p:nvPicPr>
          <p:cNvPr id="4" name="Picture 3"/>
          <p:cNvPicPr>
            <a:picLocks noChangeAspect="1"/>
          </p:cNvPicPr>
          <p:nvPr/>
        </p:nvPicPr>
        <p:blipFill>
          <a:blip r:embed="rId2"/>
          <a:stretch>
            <a:fillRect/>
          </a:stretch>
        </p:blipFill>
        <p:spPr>
          <a:xfrm>
            <a:off x="1620496" y="4232746"/>
            <a:ext cx="4822354" cy="2188654"/>
          </a:xfrm>
          <a:prstGeom prst="rect">
            <a:avLst/>
          </a:prstGeom>
        </p:spPr>
      </p:pic>
      <p:pic>
        <p:nvPicPr>
          <p:cNvPr id="5" name="Picture 4"/>
          <p:cNvPicPr>
            <a:picLocks noChangeAspect="1"/>
          </p:cNvPicPr>
          <p:nvPr/>
        </p:nvPicPr>
        <p:blipFill>
          <a:blip r:embed="rId3"/>
          <a:stretch>
            <a:fillRect/>
          </a:stretch>
        </p:blipFill>
        <p:spPr>
          <a:xfrm>
            <a:off x="7433689" y="4284566"/>
            <a:ext cx="2450804" cy="2085013"/>
          </a:xfrm>
          <a:prstGeom prst="rect">
            <a:avLst/>
          </a:prstGeom>
        </p:spPr>
      </p:pic>
    </p:spTree>
    <p:extLst>
      <p:ext uri="{BB962C8B-B14F-4D97-AF65-F5344CB8AC3E}">
        <p14:creationId xmlns:p14="http://schemas.microsoft.com/office/powerpoint/2010/main" val="2270460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Implantation </a:t>
            </a:r>
            <a:endParaRPr lang="en-US" dirty="0">
              <a:solidFill>
                <a:srgbClr val="C00000"/>
              </a:solidFill>
            </a:endParaRPr>
          </a:p>
        </p:txBody>
      </p:sp>
      <p:sp>
        <p:nvSpPr>
          <p:cNvPr id="3" name="Content Placeholder 2"/>
          <p:cNvSpPr>
            <a:spLocks noGrp="1"/>
          </p:cNvSpPr>
          <p:nvPr>
            <p:ph idx="1"/>
          </p:nvPr>
        </p:nvSpPr>
        <p:spPr/>
        <p:txBody>
          <a:bodyPr>
            <a:normAutofit/>
          </a:bodyPr>
          <a:lstStyle/>
          <a:p>
            <a:pPr marL="182563" lvl="0" indent="-182563" algn="justLow">
              <a:lnSpc>
                <a:spcPct val="100000"/>
              </a:lnSpc>
              <a:spcBef>
                <a:spcPts val="0"/>
              </a:spcBef>
              <a:spcAft>
                <a:spcPts val="0"/>
              </a:spcAft>
              <a:buClrTx/>
              <a:buSzTx/>
              <a:buNone/>
            </a:pPr>
            <a:r>
              <a:rPr lang="en-US" sz="3200" b="1" dirty="0" smtClean="0">
                <a:solidFill>
                  <a:srgbClr val="C00000"/>
                </a:solidFill>
                <a:latin typeface="Candara"/>
              </a:rPr>
              <a:t>The wall of the uterus is composed of  three layers:</a:t>
            </a:r>
          </a:p>
          <a:p>
            <a:pPr marL="514350" lvl="0" indent="-514350" algn="justLow">
              <a:lnSpc>
                <a:spcPct val="100000"/>
              </a:lnSpc>
              <a:spcBef>
                <a:spcPts val="0"/>
              </a:spcBef>
              <a:spcAft>
                <a:spcPts val="0"/>
              </a:spcAft>
              <a:buClrTx/>
              <a:buSzTx/>
              <a:buFont typeface="+mj-lt"/>
              <a:buAutoNum type="alphaUcPeriod"/>
            </a:pPr>
            <a:r>
              <a:rPr lang="en-US" sz="3200" b="1" dirty="0" err="1" smtClean="0">
                <a:solidFill>
                  <a:srgbClr val="C00000"/>
                </a:solidFill>
                <a:latin typeface="Candara"/>
              </a:rPr>
              <a:t>Perimetrium</a:t>
            </a:r>
            <a:r>
              <a:rPr lang="en-US" sz="3200" b="1" dirty="0" smtClean="0">
                <a:solidFill>
                  <a:srgbClr val="C00000"/>
                </a:solidFill>
                <a:latin typeface="Candara"/>
              </a:rPr>
              <a:t>:</a:t>
            </a:r>
            <a:r>
              <a:rPr lang="en-US" sz="3200" b="1" dirty="0" smtClean="0">
                <a:solidFill>
                  <a:prstClr val="black"/>
                </a:solidFill>
                <a:latin typeface="Candara"/>
              </a:rPr>
              <a:t> (outer layer) the peritoneal covering lining the outside wall.</a:t>
            </a:r>
          </a:p>
          <a:p>
            <a:pPr marL="514350" lvl="0" indent="-514350" algn="justLow">
              <a:lnSpc>
                <a:spcPct val="100000"/>
              </a:lnSpc>
              <a:spcBef>
                <a:spcPts val="0"/>
              </a:spcBef>
              <a:spcAft>
                <a:spcPts val="0"/>
              </a:spcAft>
              <a:buClrTx/>
              <a:buSzTx/>
              <a:buFont typeface="+mj-lt"/>
              <a:buAutoNum type="alphaUcPeriod"/>
            </a:pPr>
            <a:r>
              <a:rPr lang="en-US" sz="3200" b="1" dirty="0" smtClean="0">
                <a:solidFill>
                  <a:srgbClr val="C00000"/>
                </a:solidFill>
                <a:latin typeface="Candara"/>
              </a:rPr>
              <a:t>Myometrium: </a:t>
            </a:r>
            <a:r>
              <a:rPr lang="en-US" sz="3200" b="1" dirty="0" smtClean="0">
                <a:solidFill>
                  <a:prstClr val="black"/>
                </a:solidFill>
                <a:latin typeface="Candara"/>
              </a:rPr>
              <a:t>(middle layer) thick layer of smooth muscle.</a:t>
            </a:r>
          </a:p>
          <a:p>
            <a:pPr marL="514350" lvl="0" indent="-514350" algn="justLow">
              <a:lnSpc>
                <a:spcPct val="100000"/>
              </a:lnSpc>
              <a:spcBef>
                <a:spcPts val="0"/>
              </a:spcBef>
              <a:spcAft>
                <a:spcPts val="0"/>
              </a:spcAft>
              <a:buClrTx/>
              <a:buSzTx/>
              <a:buFont typeface="+mj-lt"/>
              <a:buAutoNum type="alphaUcPeriod"/>
            </a:pPr>
            <a:r>
              <a:rPr lang="en-US" sz="3200" b="1" dirty="0" smtClean="0">
                <a:solidFill>
                  <a:srgbClr val="C00000"/>
                </a:solidFill>
                <a:latin typeface="Candara"/>
              </a:rPr>
              <a:t>Endometrium or mucosa:</a:t>
            </a:r>
            <a:r>
              <a:rPr lang="en-US" sz="3200" b="1" dirty="0" smtClean="0">
                <a:solidFill>
                  <a:prstClr val="black"/>
                </a:solidFill>
                <a:latin typeface="Candara"/>
              </a:rPr>
              <a:t> (inner layer) lining with simple epithelium that descends into a lamina </a:t>
            </a:r>
            <a:r>
              <a:rPr lang="en-US" sz="3200" b="1" dirty="0" err="1" smtClean="0">
                <a:solidFill>
                  <a:prstClr val="black"/>
                </a:solidFill>
                <a:latin typeface="Candara"/>
              </a:rPr>
              <a:t>propria</a:t>
            </a:r>
            <a:r>
              <a:rPr lang="en-US" sz="3200" b="1" dirty="0" smtClean="0">
                <a:solidFill>
                  <a:prstClr val="black"/>
                </a:solidFill>
                <a:latin typeface="Candara"/>
              </a:rPr>
              <a:t> (C.T) to form numerous uterine gland. </a:t>
            </a:r>
          </a:p>
          <a:p>
            <a:endParaRPr lang="en-US" sz="3200" dirty="0"/>
          </a:p>
        </p:txBody>
      </p:sp>
    </p:spTree>
    <p:extLst>
      <p:ext uri="{BB962C8B-B14F-4D97-AF65-F5344CB8AC3E}">
        <p14:creationId xmlns:p14="http://schemas.microsoft.com/office/powerpoint/2010/main" val="3719019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88828" y="867939"/>
            <a:ext cx="6144336" cy="5025149"/>
          </a:xfrm>
          <a:prstGeom prst="rect">
            <a:avLst/>
          </a:prstGeom>
        </p:spPr>
      </p:pic>
    </p:spTree>
    <p:extLst>
      <p:ext uri="{BB962C8B-B14F-4D97-AF65-F5344CB8AC3E}">
        <p14:creationId xmlns:p14="http://schemas.microsoft.com/office/powerpoint/2010/main" val="960572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Implantation </a:t>
            </a:r>
            <a:endParaRPr lang="en-US" dirty="0">
              <a:solidFill>
                <a:srgbClr val="C00000"/>
              </a:solidFill>
            </a:endParaRPr>
          </a:p>
        </p:txBody>
      </p:sp>
      <p:sp>
        <p:nvSpPr>
          <p:cNvPr id="3" name="Content Placeholder 2"/>
          <p:cNvSpPr>
            <a:spLocks noGrp="1"/>
          </p:cNvSpPr>
          <p:nvPr>
            <p:ph idx="1"/>
          </p:nvPr>
        </p:nvSpPr>
        <p:spPr>
          <a:xfrm>
            <a:off x="1024128" y="1828800"/>
            <a:ext cx="9720073" cy="4480560"/>
          </a:xfrm>
        </p:spPr>
        <p:txBody>
          <a:bodyPr/>
          <a:lstStyle/>
          <a:p>
            <a:pPr marL="0" lvl="0" indent="0" algn="justLow">
              <a:lnSpc>
                <a:spcPct val="100000"/>
              </a:lnSpc>
              <a:spcBef>
                <a:spcPts val="0"/>
              </a:spcBef>
              <a:spcAft>
                <a:spcPts val="0"/>
              </a:spcAft>
              <a:buClrTx/>
              <a:buSzTx/>
              <a:buNone/>
            </a:pPr>
            <a:r>
              <a:rPr lang="en-US" sz="3200" b="1" dirty="0">
                <a:solidFill>
                  <a:prstClr val="black"/>
                </a:solidFill>
                <a:latin typeface="Candara"/>
              </a:rPr>
              <a:t>The blastocyst </a:t>
            </a:r>
            <a:r>
              <a:rPr lang="en-US" sz="3200" dirty="0">
                <a:solidFill>
                  <a:prstClr val="black"/>
                </a:solidFill>
                <a:latin typeface="Candara"/>
              </a:rPr>
              <a:t>attached to the mucosa of the body of the uterus, adjacent embryo pole </a:t>
            </a:r>
            <a:r>
              <a:rPr lang="en-US" sz="3200" dirty="0">
                <a:solidFill>
                  <a:srgbClr val="C00000"/>
                </a:solidFill>
                <a:latin typeface="Candara"/>
              </a:rPr>
              <a:t>(</a:t>
            </a:r>
            <a:r>
              <a:rPr lang="en-US" sz="3200" b="1" dirty="0">
                <a:solidFill>
                  <a:srgbClr val="C00000"/>
                </a:solidFill>
                <a:latin typeface="Candara"/>
              </a:rPr>
              <a:t>called implantation</a:t>
            </a:r>
            <a:r>
              <a:rPr lang="en-US" sz="3200" dirty="0">
                <a:solidFill>
                  <a:srgbClr val="C00000"/>
                </a:solidFill>
                <a:latin typeface="Candara"/>
              </a:rPr>
              <a:t>)</a:t>
            </a:r>
            <a:r>
              <a:rPr lang="en-US" sz="3200" dirty="0">
                <a:solidFill>
                  <a:prstClr val="black"/>
                </a:solidFill>
                <a:latin typeface="Candara"/>
              </a:rPr>
              <a:t> on the </a:t>
            </a:r>
            <a:r>
              <a:rPr lang="en-US" sz="3200" b="1" baseline="30000" dirty="0">
                <a:solidFill>
                  <a:srgbClr val="C00000"/>
                </a:solidFill>
                <a:latin typeface="Candara"/>
              </a:rPr>
              <a:t>6th</a:t>
            </a:r>
            <a:r>
              <a:rPr lang="en-US" sz="3200" b="1" dirty="0">
                <a:solidFill>
                  <a:srgbClr val="C00000"/>
                </a:solidFill>
                <a:latin typeface="Candara"/>
              </a:rPr>
              <a:t> day </a:t>
            </a:r>
            <a:r>
              <a:rPr lang="en-US" sz="3200" dirty="0">
                <a:solidFill>
                  <a:prstClr val="black"/>
                </a:solidFill>
                <a:latin typeface="Candara"/>
              </a:rPr>
              <a:t>after fertilization</a:t>
            </a:r>
            <a:r>
              <a:rPr lang="en-US" sz="3200" dirty="0" smtClean="0">
                <a:solidFill>
                  <a:prstClr val="black"/>
                </a:solidFill>
                <a:latin typeface="Candara"/>
              </a:rPr>
              <a:t>.</a:t>
            </a:r>
            <a:endParaRPr lang="en-US" sz="3200" dirty="0">
              <a:solidFill>
                <a:prstClr val="black"/>
              </a:solidFill>
              <a:latin typeface="Candara"/>
            </a:endParaRPr>
          </a:p>
          <a:p>
            <a:pPr marL="0" lvl="0" indent="0" algn="justLow">
              <a:lnSpc>
                <a:spcPct val="100000"/>
              </a:lnSpc>
              <a:spcBef>
                <a:spcPts val="0"/>
              </a:spcBef>
              <a:spcAft>
                <a:spcPts val="0"/>
              </a:spcAft>
              <a:buClrTx/>
              <a:buSzTx/>
              <a:buNone/>
            </a:pPr>
            <a:r>
              <a:rPr lang="en-US" sz="3200" b="1" dirty="0">
                <a:solidFill>
                  <a:srgbClr val="C00000"/>
                </a:solidFill>
                <a:latin typeface="Candara"/>
              </a:rPr>
              <a:t>Implantation occurs </a:t>
            </a:r>
            <a:r>
              <a:rPr lang="en-US" sz="3200" dirty="0">
                <a:solidFill>
                  <a:prstClr val="black"/>
                </a:solidFill>
                <a:latin typeface="Candara"/>
              </a:rPr>
              <a:t>normally in the anterior or posterior walls of the body of the uterus.</a:t>
            </a:r>
            <a:endParaRPr lang="ar-IQ" sz="3200" dirty="0">
              <a:solidFill>
                <a:prstClr val="black"/>
              </a:solidFill>
              <a:latin typeface="Candara"/>
            </a:endParaRPr>
          </a:p>
          <a:p>
            <a:endParaRPr lang="en-US" dirty="0" smtClean="0"/>
          </a:p>
        </p:txBody>
      </p:sp>
    </p:spTree>
    <p:extLst>
      <p:ext uri="{BB962C8B-B14F-4D97-AF65-F5344CB8AC3E}">
        <p14:creationId xmlns:p14="http://schemas.microsoft.com/office/powerpoint/2010/main" val="2227873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384"/>
            <a:ext cx="11693236" cy="1250234"/>
          </a:xfrm>
        </p:spPr>
        <p:txBody>
          <a:bodyPr/>
          <a:lstStyle/>
          <a:p>
            <a:r>
              <a:rPr lang="en-US" dirty="0" smtClean="0"/>
              <a:t>Abnormal Implantation </a:t>
            </a:r>
            <a:endParaRPr lang="en-US" dirty="0"/>
          </a:p>
        </p:txBody>
      </p:sp>
      <p:sp>
        <p:nvSpPr>
          <p:cNvPr id="3" name="Content Placeholder 2"/>
          <p:cNvSpPr>
            <a:spLocks noGrp="1"/>
          </p:cNvSpPr>
          <p:nvPr>
            <p:ph idx="1"/>
          </p:nvPr>
        </p:nvSpPr>
        <p:spPr>
          <a:xfrm>
            <a:off x="304800" y="1524000"/>
            <a:ext cx="10439402" cy="5334000"/>
          </a:xfrm>
        </p:spPr>
        <p:txBody>
          <a:bodyPr/>
          <a:lstStyle/>
          <a:p>
            <a:pPr marL="0" lvl="0" indent="0" algn="justLow">
              <a:lnSpc>
                <a:spcPct val="100000"/>
              </a:lnSpc>
              <a:spcBef>
                <a:spcPts val="0"/>
              </a:spcBef>
              <a:spcAft>
                <a:spcPts val="0"/>
              </a:spcAft>
              <a:buClrTx/>
              <a:buSzTx/>
              <a:buNone/>
            </a:pPr>
            <a:r>
              <a:rPr lang="en-US" sz="2800" b="1" u="sng" dirty="0">
                <a:solidFill>
                  <a:srgbClr val="C00000"/>
                </a:solidFill>
                <a:latin typeface="Candara"/>
              </a:rPr>
              <a:t>Ectopic pregnancy</a:t>
            </a:r>
            <a:r>
              <a:rPr lang="en-US" sz="2800" b="1" dirty="0">
                <a:solidFill>
                  <a:prstClr val="black"/>
                </a:solidFill>
                <a:latin typeface="Candara"/>
              </a:rPr>
              <a:t> </a:t>
            </a:r>
          </a:p>
          <a:p>
            <a:pPr marL="457200" lvl="0" indent="-457200" algn="justLow">
              <a:lnSpc>
                <a:spcPct val="100000"/>
              </a:lnSpc>
              <a:spcBef>
                <a:spcPts val="0"/>
              </a:spcBef>
              <a:spcAft>
                <a:spcPts val="0"/>
              </a:spcAft>
              <a:buClrTx/>
              <a:buSzTx/>
              <a:buFontTx/>
              <a:buChar char="-"/>
            </a:pPr>
            <a:r>
              <a:rPr lang="en-US" sz="2800" b="1" dirty="0">
                <a:solidFill>
                  <a:prstClr val="black"/>
                </a:solidFill>
                <a:latin typeface="Candara"/>
              </a:rPr>
              <a:t>It mean implantation outside the uterus.</a:t>
            </a:r>
          </a:p>
          <a:p>
            <a:pPr marL="457200" lvl="0" indent="-457200" algn="justLow">
              <a:lnSpc>
                <a:spcPct val="100000"/>
              </a:lnSpc>
              <a:spcBef>
                <a:spcPts val="0"/>
              </a:spcBef>
              <a:spcAft>
                <a:spcPts val="0"/>
              </a:spcAft>
              <a:buClrTx/>
              <a:buSzTx/>
              <a:buFontTx/>
              <a:buChar char="-"/>
            </a:pPr>
            <a:r>
              <a:rPr lang="en-US" sz="2800" b="1" dirty="0">
                <a:solidFill>
                  <a:prstClr val="black"/>
                </a:solidFill>
                <a:latin typeface="Candara"/>
              </a:rPr>
              <a:t>80% of ectopic pregnancies occurs in ampulla of uterine tube.</a:t>
            </a:r>
          </a:p>
          <a:p>
            <a:pPr marL="457200" lvl="0" indent="-457200" algn="justLow">
              <a:lnSpc>
                <a:spcPct val="100000"/>
              </a:lnSpc>
              <a:spcBef>
                <a:spcPts val="0"/>
              </a:spcBef>
              <a:spcAft>
                <a:spcPts val="0"/>
              </a:spcAft>
              <a:buClrTx/>
              <a:buSzTx/>
              <a:buFontTx/>
              <a:buChar char="-"/>
            </a:pPr>
            <a:r>
              <a:rPr lang="en-US" sz="2800" b="1" dirty="0">
                <a:solidFill>
                  <a:prstClr val="black"/>
                </a:solidFill>
                <a:latin typeface="Candara"/>
              </a:rPr>
              <a:t>Most common are in ampulla and isthmus.</a:t>
            </a:r>
          </a:p>
          <a:p>
            <a:endParaRPr lang="en-US" dirty="0"/>
          </a:p>
        </p:txBody>
      </p:sp>
      <p:pic>
        <p:nvPicPr>
          <p:cNvPr id="4" name="Picture 3"/>
          <p:cNvPicPr>
            <a:picLocks noChangeAspect="1"/>
          </p:cNvPicPr>
          <p:nvPr/>
        </p:nvPicPr>
        <p:blipFill>
          <a:blip r:embed="rId2"/>
          <a:stretch>
            <a:fillRect/>
          </a:stretch>
        </p:blipFill>
        <p:spPr>
          <a:xfrm>
            <a:off x="1161026" y="3674226"/>
            <a:ext cx="3029975" cy="2145978"/>
          </a:xfrm>
          <a:prstGeom prst="rect">
            <a:avLst/>
          </a:prstGeom>
        </p:spPr>
      </p:pic>
      <p:sp>
        <p:nvSpPr>
          <p:cNvPr id="5" name="Rectangle 4"/>
          <p:cNvSpPr/>
          <p:nvPr/>
        </p:nvSpPr>
        <p:spPr>
          <a:xfrm>
            <a:off x="4364180" y="3674226"/>
            <a:ext cx="6553201" cy="1477328"/>
          </a:xfrm>
          <a:prstGeom prst="rect">
            <a:avLst/>
          </a:prstGeom>
        </p:spPr>
        <p:txBody>
          <a:bodyPr wrap="square">
            <a:spAutoFit/>
          </a:bodyPr>
          <a:lstStyle/>
          <a:p>
            <a:r>
              <a:rPr lang="en-US" dirty="0"/>
              <a:t>Abnormal implantation sites or Ectopic Pregnancy occurs if implantation is in uterine tube or outside the uterus. </a:t>
            </a:r>
          </a:p>
          <a:p>
            <a:r>
              <a:rPr lang="en-US" dirty="0"/>
              <a:t>sites - external surface of uterus, ovary, bowel, gastrointestinal tract, mesentery, peritoneal wall</a:t>
            </a:r>
          </a:p>
          <a:p>
            <a:r>
              <a:rPr lang="en-US" dirty="0"/>
              <a:t>If not spontaneous then, embryo has to be removed surgically</a:t>
            </a:r>
          </a:p>
        </p:txBody>
      </p:sp>
    </p:spTree>
    <p:extLst>
      <p:ext uri="{BB962C8B-B14F-4D97-AF65-F5344CB8AC3E}">
        <p14:creationId xmlns:p14="http://schemas.microsoft.com/office/powerpoint/2010/main" val="3678439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Ectopic implantation </a:t>
            </a:r>
            <a:endParaRPr lang="en-US" dirty="0"/>
          </a:p>
        </p:txBody>
      </p:sp>
      <p:pic>
        <p:nvPicPr>
          <p:cNvPr id="4" name="Content Placeholder 3"/>
          <p:cNvPicPr>
            <a:picLocks noGrp="1" noChangeAspect="1"/>
          </p:cNvPicPr>
          <p:nvPr>
            <p:ph idx="1"/>
          </p:nvPr>
        </p:nvPicPr>
        <p:blipFill>
          <a:blip r:embed="rId2"/>
          <a:stretch>
            <a:fillRect/>
          </a:stretch>
        </p:blipFill>
        <p:spPr>
          <a:xfrm>
            <a:off x="2517509" y="2432936"/>
            <a:ext cx="6733309" cy="3645724"/>
          </a:xfrm>
          <a:prstGeom prst="rect">
            <a:avLst/>
          </a:prstGeom>
        </p:spPr>
      </p:pic>
    </p:spTree>
    <p:extLst>
      <p:ext uri="{BB962C8B-B14F-4D97-AF65-F5344CB8AC3E}">
        <p14:creationId xmlns:p14="http://schemas.microsoft.com/office/powerpoint/2010/main" val="4124888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Stem Cell </a:t>
            </a:r>
            <a:endParaRPr lang="en-US" dirty="0"/>
          </a:p>
        </p:txBody>
      </p:sp>
      <p:sp>
        <p:nvSpPr>
          <p:cNvPr id="3" name="Content Placeholder 2"/>
          <p:cNvSpPr>
            <a:spLocks noGrp="1"/>
          </p:cNvSpPr>
          <p:nvPr>
            <p:ph idx="1"/>
          </p:nvPr>
        </p:nvSpPr>
        <p:spPr/>
        <p:txBody>
          <a:bodyPr/>
          <a:lstStyle/>
          <a:p>
            <a:pPr marL="441325" lvl="0" indent="-441325" algn="justLow">
              <a:lnSpc>
                <a:spcPct val="100000"/>
              </a:lnSpc>
              <a:spcBef>
                <a:spcPts val="0"/>
              </a:spcBef>
              <a:spcAft>
                <a:spcPts val="0"/>
              </a:spcAft>
              <a:buClrTx/>
              <a:buSzTx/>
              <a:buNone/>
            </a:pPr>
            <a:r>
              <a:rPr lang="en-US" sz="2800" b="1" dirty="0">
                <a:solidFill>
                  <a:prstClr val="black"/>
                </a:solidFill>
                <a:latin typeface="Candara"/>
              </a:rPr>
              <a:t>Embryonic stem cells: are derived from the </a:t>
            </a:r>
            <a:r>
              <a:rPr lang="en-US" sz="2800" b="1" dirty="0">
                <a:solidFill>
                  <a:srgbClr val="C00000"/>
                </a:solidFill>
                <a:latin typeface="Candara"/>
              </a:rPr>
              <a:t>inner cell mass </a:t>
            </a:r>
            <a:r>
              <a:rPr lang="en-US" sz="2800" b="1" dirty="0">
                <a:solidFill>
                  <a:prstClr val="black"/>
                </a:solidFill>
                <a:latin typeface="Candara"/>
              </a:rPr>
              <a:t>of the embryo. Because these cells are pluripotent and can form any cell or tissue type, they have the potential for curing a different of diseases as </a:t>
            </a:r>
            <a:r>
              <a:rPr lang="en-US" sz="2800" b="1" dirty="0">
                <a:solidFill>
                  <a:srgbClr val="C00000"/>
                </a:solidFill>
                <a:latin typeface="Candara"/>
              </a:rPr>
              <a:t>diabetes, Parkinson’s disease</a:t>
            </a:r>
            <a:r>
              <a:rPr lang="en-US" sz="2800" b="1" dirty="0">
                <a:solidFill>
                  <a:prstClr val="black"/>
                </a:solidFill>
                <a:latin typeface="Candara"/>
              </a:rPr>
              <a:t>.</a:t>
            </a:r>
            <a:endParaRPr lang="en-US" sz="2800" dirty="0">
              <a:solidFill>
                <a:prstClr val="black"/>
              </a:solidFill>
              <a:latin typeface="Candara"/>
            </a:endParaRPr>
          </a:p>
          <a:p>
            <a:pPr marL="0" lvl="0" indent="0" algn="justLow">
              <a:lnSpc>
                <a:spcPct val="100000"/>
              </a:lnSpc>
              <a:spcBef>
                <a:spcPts val="0"/>
              </a:spcBef>
              <a:spcAft>
                <a:spcPts val="0"/>
              </a:spcAft>
              <a:buClrTx/>
              <a:buSzTx/>
              <a:buNone/>
            </a:pPr>
            <a:endParaRPr lang="en-US" sz="2800" dirty="0">
              <a:solidFill>
                <a:prstClr val="black"/>
              </a:solidFill>
              <a:latin typeface="Candara"/>
            </a:endParaRPr>
          </a:p>
          <a:p>
            <a:pPr marL="441325" lvl="0" indent="0" algn="justLow">
              <a:lnSpc>
                <a:spcPct val="100000"/>
              </a:lnSpc>
              <a:spcBef>
                <a:spcPts val="0"/>
              </a:spcBef>
              <a:spcAft>
                <a:spcPts val="0"/>
              </a:spcAft>
              <a:buClrTx/>
              <a:buSzTx/>
              <a:buNone/>
            </a:pPr>
            <a:r>
              <a:rPr lang="en-US" sz="2800" b="1" dirty="0">
                <a:solidFill>
                  <a:prstClr val="black"/>
                </a:solidFill>
                <a:latin typeface="Candara"/>
              </a:rPr>
              <a:t>ES cells may be obtained from embryos after in vitro fertilization, a process called reproductive cloning.</a:t>
            </a:r>
            <a:endParaRPr lang="en-US" sz="2800" dirty="0">
              <a:solidFill>
                <a:prstClr val="black"/>
              </a:solidFill>
              <a:latin typeface="Candara"/>
            </a:endParaRPr>
          </a:p>
          <a:p>
            <a:endParaRPr lang="en-US" dirty="0"/>
          </a:p>
        </p:txBody>
      </p:sp>
    </p:spTree>
    <p:extLst>
      <p:ext uri="{BB962C8B-B14F-4D97-AF65-F5344CB8AC3E}">
        <p14:creationId xmlns:p14="http://schemas.microsoft.com/office/powerpoint/2010/main" val="4089529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5" y="585216"/>
            <a:ext cx="9843655" cy="1257439"/>
          </a:xfrm>
        </p:spPr>
        <p:txBody>
          <a:bodyPr>
            <a:normAutofit fontScale="90000"/>
          </a:bodyPr>
          <a:lstStyle/>
          <a:p>
            <a:r>
              <a:rPr lang="en-US" dirty="0"/>
              <a:t>Reproductive cloning</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3200681" y="2286000"/>
            <a:ext cx="5366776" cy="4022725"/>
          </a:xfrm>
          <a:prstGeom prst="rect">
            <a:avLst/>
          </a:prstGeom>
        </p:spPr>
      </p:pic>
    </p:spTree>
    <p:extLst>
      <p:ext uri="{BB962C8B-B14F-4D97-AF65-F5344CB8AC3E}">
        <p14:creationId xmlns:p14="http://schemas.microsoft.com/office/powerpoint/2010/main" val="1354075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692" y="211143"/>
            <a:ext cx="10572126" cy="1499616"/>
          </a:xfrm>
        </p:spPr>
        <p:txBody>
          <a:bodyPr/>
          <a:lstStyle/>
          <a:p>
            <a:r>
              <a:rPr lang="en-US" dirty="0" smtClean="0"/>
              <a:t>Stem Cell </a:t>
            </a:r>
            <a:endParaRPr lang="en-US" dirty="0"/>
          </a:p>
        </p:txBody>
      </p:sp>
      <p:sp>
        <p:nvSpPr>
          <p:cNvPr id="3" name="Content Placeholder 2"/>
          <p:cNvSpPr>
            <a:spLocks noGrp="1"/>
          </p:cNvSpPr>
          <p:nvPr>
            <p:ph idx="1"/>
          </p:nvPr>
        </p:nvSpPr>
        <p:spPr/>
        <p:txBody>
          <a:bodyPr/>
          <a:lstStyle/>
          <a:p>
            <a:pPr marL="0" lvl="0" indent="0" algn="justLow">
              <a:lnSpc>
                <a:spcPct val="100000"/>
              </a:lnSpc>
              <a:spcBef>
                <a:spcPts val="0"/>
              </a:spcBef>
              <a:spcAft>
                <a:spcPts val="0"/>
              </a:spcAft>
              <a:buClrTx/>
              <a:buSzTx/>
              <a:buNone/>
            </a:pPr>
            <a:r>
              <a:rPr lang="en-US" sz="3200" b="1" u="sng" dirty="0">
                <a:solidFill>
                  <a:srgbClr val="C00000"/>
                </a:solidFill>
                <a:latin typeface="Candara"/>
              </a:rPr>
              <a:t>.  Adult Stem Cells:</a:t>
            </a:r>
            <a:endParaRPr lang="en-US" sz="3200" dirty="0">
              <a:solidFill>
                <a:srgbClr val="C00000"/>
              </a:solidFill>
              <a:latin typeface="Candara"/>
            </a:endParaRPr>
          </a:p>
          <a:p>
            <a:pPr marL="0" lvl="0" indent="0" algn="justLow">
              <a:lnSpc>
                <a:spcPct val="100000"/>
              </a:lnSpc>
              <a:spcBef>
                <a:spcPts val="0"/>
              </a:spcBef>
              <a:spcAft>
                <a:spcPts val="0"/>
              </a:spcAft>
              <a:buClrTx/>
              <a:buSzTx/>
              <a:buNone/>
            </a:pPr>
            <a:r>
              <a:rPr lang="en-US" sz="3200" b="1" dirty="0">
                <a:solidFill>
                  <a:srgbClr val="C00000"/>
                </a:solidFill>
                <a:latin typeface="Candara"/>
              </a:rPr>
              <a:t>Adult tissues contain stem cells</a:t>
            </a:r>
            <a:r>
              <a:rPr lang="en-US" sz="3200" b="1" dirty="0">
                <a:solidFill>
                  <a:prstClr val="black"/>
                </a:solidFill>
                <a:latin typeface="Candara"/>
              </a:rPr>
              <a:t> </a:t>
            </a:r>
            <a:r>
              <a:rPr lang="en-US" sz="3200" dirty="0">
                <a:solidFill>
                  <a:prstClr val="black"/>
                </a:solidFill>
                <a:latin typeface="Candara"/>
              </a:rPr>
              <a:t>that also may prove valuable in treating diseases. These cells are restricted in their ability to form different cell types and, therefore, are multipotent, not pluripotent, although scientists are finding methods to circumvent this disadvantage.</a:t>
            </a:r>
          </a:p>
          <a:p>
            <a:endParaRPr lang="en-US" dirty="0"/>
          </a:p>
        </p:txBody>
      </p:sp>
    </p:spTree>
    <p:extLst>
      <p:ext uri="{BB962C8B-B14F-4D97-AF65-F5344CB8AC3E}">
        <p14:creationId xmlns:p14="http://schemas.microsoft.com/office/powerpoint/2010/main" val="794801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idx="1"/>
          </p:nvPr>
        </p:nvSpPr>
        <p:spPr/>
        <p:txBody>
          <a:bodyPr/>
          <a:lstStyle/>
          <a:p>
            <a:pPr marL="0" lvl="0" indent="0" algn="justLow">
              <a:lnSpc>
                <a:spcPct val="100000"/>
              </a:lnSpc>
              <a:spcBef>
                <a:spcPts val="0"/>
              </a:spcBef>
              <a:spcAft>
                <a:spcPts val="0"/>
              </a:spcAft>
              <a:buClrTx/>
              <a:buSzTx/>
              <a:buNone/>
            </a:pPr>
            <a:r>
              <a:rPr lang="en-US" sz="2800" b="1" i="1" dirty="0">
                <a:solidFill>
                  <a:prstClr val="black"/>
                </a:solidFill>
                <a:effectLst>
                  <a:outerShdw blurRad="38100" dist="38100" dir="2700000" algn="tl">
                    <a:srgbClr val="000000">
                      <a:alpha val="43137"/>
                    </a:srgbClr>
                  </a:outerShdw>
                </a:effectLst>
                <a:latin typeface="Candara"/>
              </a:rPr>
              <a:t>At the end of the lecture you  should know about:</a:t>
            </a:r>
          </a:p>
          <a:p>
            <a:pPr marL="0" lvl="0" indent="0" algn="justLow">
              <a:lnSpc>
                <a:spcPct val="100000"/>
              </a:lnSpc>
              <a:spcBef>
                <a:spcPts val="0"/>
              </a:spcBef>
              <a:spcAft>
                <a:spcPts val="0"/>
              </a:spcAft>
              <a:buClrTx/>
              <a:buSzTx/>
              <a:buNone/>
            </a:pPr>
            <a:endParaRPr lang="en-US" sz="2800" b="1" i="1" dirty="0">
              <a:solidFill>
                <a:prstClr val="black"/>
              </a:solidFill>
              <a:effectLst>
                <a:outerShdw blurRad="38100" dist="38100" dir="2700000" algn="tl">
                  <a:srgbClr val="000000">
                    <a:alpha val="43137"/>
                  </a:srgbClr>
                </a:outerShdw>
              </a:effectLst>
              <a:latin typeface="Candara"/>
            </a:endParaRPr>
          </a:p>
          <a:p>
            <a:pPr marL="514350" lvl="0" indent="-514350" algn="justLow">
              <a:lnSpc>
                <a:spcPct val="100000"/>
              </a:lnSpc>
              <a:spcBef>
                <a:spcPts val="0"/>
              </a:spcBef>
              <a:spcAft>
                <a:spcPts val="0"/>
              </a:spcAft>
              <a:buClrTx/>
              <a:buSzTx/>
              <a:buFontTx/>
              <a:buAutoNum type="arabicPeriod"/>
            </a:pPr>
            <a:r>
              <a:rPr lang="en-US" sz="2800" b="1" i="1" dirty="0">
                <a:solidFill>
                  <a:prstClr val="black"/>
                </a:solidFill>
                <a:effectLst>
                  <a:outerShdw blurRad="38100" dist="38100" dir="2700000" algn="tl">
                    <a:srgbClr val="000000">
                      <a:alpha val="43137"/>
                    </a:srgbClr>
                  </a:outerShdw>
                </a:effectLst>
                <a:latin typeface="Candara"/>
              </a:rPr>
              <a:t>Describe of the cleavage. </a:t>
            </a:r>
          </a:p>
          <a:p>
            <a:pPr marL="514350" lvl="0" indent="-514350" algn="justLow">
              <a:lnSpc>
                <a:spcPct val="100000"/>
              </a:lnSpc>
              <a:spcBef>
                <a:spcPts val="0"/>
              </a:spcBef>
              <a:spcAft>
                <a:spcPts val="0"/>
              </a:spcAft>
              <a:buClrTx/>
              <a:buSzTx/>
              <a:buFontTx/>
              <a:buAutoNum type="arabicPeriod"/>
            </a:pPr>
            <a:r>
              <a:rPr lang="en-US" sz="2800" b="1" i="1" dirty="0">
                <a:solidFill>
                  <a:srgbClr val="C00000"/>
                </a:solidFill>
                <a:effectLst>
                  <a:outerShdw blurRad="38100" dist="38100" dir="2700000" algn="tl">
                    <a:srgbClr val="000000">
                      <a:alpha val="43137"/>
                    </a:srgbClr>
                  </a:outerShdw>
                </a:effectLst>
                <a:latin typeface="Candara"/>
              </a:rPr>
              <a:t>Blastocyst formation .</a:t>
            </a:r>
          </a:p>
          <a:p>
            <a:pPr marL="514350" lvl="0" indent="-514350" algn="justLow">
              <a:lnSpc>
                <a:spcPct val="100000"/>
              </a:lnSpc>
              <a:spcBef>
                <a:spcPts val="0"/>
              </a:spcBef>
              <a:spcAft>
                <a:spcPts val="0"/>
              </a:spcAft>
              <a:buClrTx/>
              <a:buSzTx/>
              <a:buFontTx/>
              <a:buAutoNum type="arabicPeriod"/>
            </a:pPr>
            <a:r>
              <a:rPr lang="en-US" sz="2800" b="1" i="1" dirty="0">
                <a:solidFill>
                  <a:prstClr val="black"/>
                </a:solidFill>
                <a:effectLst>
                  <a:outerShdw blurRad="38100" dist="38100" dir="2700000" algn="tl">
                    <a:srgbClr val="000000">
                      <a:alpha val="43137"/>
                    </a:srgbClr>
                  </a:outerShdw>
                </a:effectLst>
                <a:latin typeface="Candara"/>
              </a:rPr>
              <a:t>Normal and abnormal implantation.</a:t>
            </a:r>
          </a:p>
          <a:p>
            <a:pPr marL="514350" lvl="0" indent="-514350" algn="justLow">
              <a:lnSpc>
                <a:spcPct val="100000"/>
              </a:lnSpc>
              <a:spcBef>
                <a:spcPts val="0"/>
              </a:spcBef>
              <a:spcAft>
                <a:spcPts val="0"/>
              </a:spcAft>
              <a:buClrTx/>
              <a:buSzTx/>
              <a:buFontTx/>
              <a:buAutoNum type="arabicPeriod"/>
            </a:pPr>
            <a:r>
              <a:rPr lang="en-US" sz="2800" b="1" i="1" dirty="0">
                <a:solidFill>
                  <a:srgbClr val="C00000"/>
                </a:solidFill>
                <a:effectLst>
                  <a:outerShdw blurRad="38100" dist="38100" dir="2700000" algn="tl">
                    <a:srgbClr val="000000">
                      <a:alpha val="43137"/>
                    </a:srgbClr>
                  </a:outerShdw>
                </a:effectLst>
                <a:latin typeface="Candara"/>
              </a:rPr>
              <a:t>The stem cells.</a:t>
            </a:r>
          </a:p>
          <a:p>
            <a:endParaRPr lang="en-US" dirty="0"/>
          </a:p>
        </p:txBody>
      </p:sp>
    </p:spTree>
    <p:extLst>
      <p:ext uri="{BB962C8B-B14F-4D97-AF65-F5344CB8AC3E}">
        <p14:creationId xmlns:p14="http://schemas.microsoft.com/office/powerpoint/2010/main" val="3786551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48332" y="278264"/>
            <a:ext cx="8193195" cy="6141298"/>
          </a:xfrm>
          <a:prstGeom prst="rect">
            <a:avLst/>
          </a:prstGeom>
        </p:spPr>
      </p:pic>
    </p:spTree>
    <p:extLst>
      <p:ext uri="{BB962C8B-B14F-4D97-AF65-F5344CB8AC3E}">
        <p14:creationId xmlns:p14="http://schemas.microsoft.com/office/powerpoint/2010/main" val="2548894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11928" y="498763"/>
            <a:ext cx="7910797" cy="5941795"/>
          </a:xfrm>
          <a:prstGeom prst="rect">
            <a:avLst/>
          </a:prstGeom>
        </p:spPr>
      </p:pic>
    </p:spTree>
    <p:extLst>
      <p:ext uri="{BB962C8B-B14F-4D97-AF65-F5344CB8AC3E}">
        <p14:creationId xmlns:p14="http://schemas.microsoft.com/office/powerpoint/2010/main" val="457257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409151" y="2286000"/>
            <a:ext cx="4949836" cy="4022725"/>
          </a:xfrm>
          <a:prstGeom prst="rect">
            <a:avLst/>
          </a:prstGeom>
        </p:spPr>
      </p:pic>
    </p:spTree>
    <p:extLst>
      <p:ext uri="{BB962C8B-B14F-4D97-AF65-F5344CB8AC3E}">
        <p14:creationId xmlns:p14="http://schemas.microsoft.com/office/powerpoint/2010/main" val="994599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41930" y="1233056"/>
            <a:ext cx="10518119" cy="4488872"/>
          </a:xfrm>
          <a:prstGeom prst="rect">
            <a:avLst/>
          </a:prstGeom>
        </p:spPr>
      </p:pic>
    </p:spTree>
    <p:extLst>
      <p:ext uri="{BB962C8B-B14F-4D97-AF65-F5344CB8AC3E}">
        <p14:creationId xmlns:p14="http://schemas.microsoft.com/office/powerpoint/2010/main" val="1306304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61301" y="1136074"/>
            <a:ext cx="6418619" cy="5172652"/>
          </a:xfrm>
          <a:prstGeom prst="rect">
            <a:avLst/>
          </a:prstGeom>
        </p:spPr>
      </p:pic>
    </p:spTree>
    <p:extLst>
      <p:ext uri="{BB962C8B-B14F-4D97-AF65-F5344CB8AC3E}">
        <p14:creationId xmlns:p14="http://schemas.microsoft.com/office/powerpoint/2010/main" val="296650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6" y="585216"/>
            <a:ext cx="9843654" cy="994202"/>
          </a:xfrm>
        </p:spPr>
        <p:txBody>
          <a:bodyPr/>
          <a:lstStyle/>
          <a:p>
            <a:r>
              <a:rPr lang="en-US" dirty="0" smtClean="0">
                <a:solidFill>
                  <a:srgbClr val="FF0000"/>
                </a:solidFill>
              </a:rPr>
              <a:t>Cleavage </a:t>
            </a:r>
            <a:endParaRPr lang="en-US" dirty="0">
              <a:solidFill>
                <a:srgbClr val="FF0000"/>
              </a:solidFill>
            </a:endParaRPr>
          </a:p>
        </p:txBody>
      </p:sp>
      <p:sp>
        <p:nvSpPr>
          <p:cNvPr id="3" name="Content Placeholder 2"/>
          <p:cNvSpPr>
            <a:spLocks noGrp="1"/>
          </p:cNvSpPr>
          <p:nvPr>
            <p:ph idx="1"/>
          </p:nvPr>
        </p:nvSpPr>
        <p:spPr>
          <a:xfrm>
            <a:off x="900546" y="1717964"/>
            <a:ext cx="9843656" cy="4591396"/>
          </a:xfrm>
        </p:spPr>
        <p:txBody>
          <a:bodyPr/>
          <a:lstStyle/>
          <a:p>
            <a:pPr marL="441325" lvl="0" indent="-268288" algn="justLow">
              <a:lnSpc>
                <a:spcPct val="100000"/>
              </a:lnSpc>
              <a:spcBef>
                <a:spcPts val="0"/>
              </a:spcBef>
              <a:spcAft>
                <a:spcPts val="0"/>
              </a:spcAft>
              <a:buClrTx/>
              <a:buSzTx/>
              <a:buFont typeface="Arial" panose="020B0604020202020204" pitchFamily="34" charset="0"/>
              <a:buChar char="•"/>
            </a:pPr>
            <a:r>
              <a:rPr lang="en-US" sz="3600" b="1" dirty="0">
                <a:solidFill>
                  <a:schemeClr val="accent2"/>
                </a:solidFill>
                <a:latin typeface="Candara"/>
              </a:rPr>
              <a:t>Cleavage </a:t>
            </a:r>
            <a:r>
              <a:rPr lang="en-US" sz="3600" dirty="0">
                <a:solidFill>
                  <a:prstClr val="black"/>
                </a:solidFill>
                <a:latin typeface="Candara"/>
              </a:rPr>
              <a:t>is series of repeated mitotic divisions (without cell growth) of the </a:t>
            </a:r>
            <a:r>
              <a:rPr lang="en-US" sz="3600" dirty="0">
                <a:solidFill>
                  <a:schemeClr val="accent2"/>
                </a:solidFill>
                <a:latin typeface="Candara"/>
              </a:rPr>
              <a:t>zygote </a:t>
            </a:r>
            <a:r>
              <a:rPr lang="en-US" sz="3600" b="1" dirty="0">
                <a:solidFill>
                  <a:schemeClr val="accent2"/>
                </a:solidFill>
                <a:latin typeface="Candara"/>
              </a:rPr>
              <a:t>resulting in rapid increase in the number of cells</a:t>
            </a:r>
            <a:r>
              <a:rPr lang="en-US" sz="3600" b="1" dirty="0">
                <a:solidFill>
                  <a:prstClr val="black"/>
                </a:solidFill>
                <a:latin typeface="Candara"/>
              </a:rPr>
              <a:t> </a:t>
            </a:r>
            <a:r>
              <a:rPr lang="en-US" sz="3600" dirty="0">
                <a:solidFill>
                  <a:prstClr val="black"/>
                </a:solidFill>
                <a:latin typeface="Candara"/>
              </a:rPr>
              <a:t>(embryonic cells).</a:t>
            </a:r>
          </a:p>
          <a:p>
            <a:pPr marL="441325" lvl="0" indent="-268288" algn="justLow">
              <a:lnSpc>
                <a:spcPct val="100000"/>
              </a:lnSpc>
              <a:spcBef>
                <a:spcPts val="0"/>
              </a:spcBef>
              <a:spcAft>
                <a:spcPts val="0"/>
              </a:spcAft>
              <a:buClrTx/>
              <a:buSzTx/>
              <a:buFont typeface="Arial" panose="020B0604020202020204" pitchFamily="34" charset="0"/>
              <a:buChar char="•"/>
            </a:pPr>
            <a:r>
              <a:rPr lang="en-US" sz="3600" dirty="0">
                <a:solidFill>
                  <a:prstClr val="black"/>
                </a:solidFill>
                <a:latin typeface="Candara"/>
              </a:rPr>
              <a:t>These embryonic cells are called</a:t>
            </a:r>
            <a:r>
              <a:rPr lang="en-US" sz="3600" b="1" dirty="0">
                <a:solidFill>
                  <a:prstClr val="black"/>
                </a:solidFill>
                <a:latin typeface="Candara"/>
              </a:rPr>
              <a:t> </a:t>
            </a:r>
            <a:r>
              <a:rPr lang="en-US" sz="3600" b="1" dirty="0" err="1">
                <a:solidFill>
                  <a:schemeClr val="accent2"/>
                </a:solidFill>
                <a:latin typeface="Candara"/>
              </a:rPr>
              <a:t>blastomeres</a:t>
            </a:r>
            <a:r>
              <a:rPr lang="en-US" sz="3600" b="1" dirty="0">
                <a:solidFill>
                  <a:schemeClr val="accent2"/>
                </a:solidFill>
                <a:latin typeface="Candara"/>
              </a:rPr>
              <a:t> .</a:t>
            </a:r>
          </a:p>
          <a:p>
            <a:pPr marL="441325" lvl="0" indent="-268288" algn="justLow">
              <a:lnSpc>
                <a:spcPct val="100000"/>
              </a:lnSpc>
              <a:spcBef>
                <a:spcPts val="0"/>
              </a:spcBef>
              <a:spcAft>
                <a:spcPts val="0"/>
              </a:spcAft>
              <a:buClrTx/>
              <a:buSzTx/>
              <a:buFont typeface="Arial" panose="020B0604020202020204" pitchFamily="34" charset="0"/>
              <a:buChar char="•"/>
            </a:pPr>
            <a:r>
              <a:rPr lang="en-US" sz="3600" dirty="0" err="1">
                <a:solidFill>
                  <a:prstClr val="black"/>
                </a:solidFill>
                <a:latin typeface="Candara"/>
              </a:rPr>
              <a:t>Blastomeres</a:t>
            </a:r>
            <a:r>
              <a:rPr lang="en-US" sz="3600" dirty="0">
                <a:solidFill>
                  <a:prstClr val="black"/>
                </a:solidFill>
                <a:latin typeface="Candara"/>
              </a:rPr>
              <a:t> become </a:t>
            </a:r>
            <a:r>
              <a:rPr lang="en-US" sz="3600" b="1" dirty="0">
                <a:solidFill>
                  <a:schemeClr val="accent2"/>
                </a:solidFill>
                <a:latin typeface="Candara"/>
              </a:rPr>
              <a:t>smaller</a:t>
            </a:r>
            <a:r>
              <a:rPr lang="en-US" sz="3600" b="1" dirty="0">
                <a:solidFill>
                  <a:prstClr val="black"/>
                </a:solidFill>
                <a:latin typeface="Candara"/>
              </a:rPr>
              <a:t> </a:t>
            </a:r>
            <a:r>
              <a:rPr lang="en-US" sz="3600" dirty="0">
                <a:solidFill>
                  <a:prstClr val="black"/>
                </a:solidFill>
                <a:latin typeface="Candara"/>
              </a:rPr>
              <a:t>with each successive cleavage division.</a:t>
            </a:r>
          </a:p>
          <a:p>
            <a:pPr marL="441325" lvl="0" indent="-268288" algn="justLow">
              <a:lnSpc>
                <a:spcPct val="100000"/>
              </a:lnSpc>
              <a:spcBef>
                <a:spcPts val="0"/>
              </a:spcBef>
              <a:spcAft>
                <a:spcPts val="0"/>
              </a:spcAft>
              <a:buClrTx/>
              <a:buSzTx/>
              <a:buFont typeface="Arial" panose="020B0604020202020204" pitchFamily="34" charset="0"/>
              <a:buChar char="•"/>
            </a:pPr>
            <a:endParaRPr lang="en-US" sz="3000" dirty="0">
              <a:solidFill>
                <a:prstClr val="black"/>
              </a:solidFill>
              <a:latin typeface="Candara"/>
            </a:endParaRPr>
          </a:p>
          <a:p>
            <a:endParaRPr lang="en-US" dirty="0"/>
          </a:p>
        </p:txBody>
      </p:sp>
    </p:spTree>
    <p:extLst>
      <p:ext uri="{BB962C8B-B14F-4D97-AF65-F5344CB8AC3E}">
        <p14:creationId xmlns:p14="http://schemas.microsoft.com/office/powerpoint/2010/main" val="1153453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09" y="0"/>
            <a:ext cx="10342418" cy="1136073"/>
          </a:xfrm>
        </p:spPr>
        <p:txBody>
          <a:bodyPr/>
          <a:lstStyle/>
          <a:p>
            <a:r>
              <a:rPr lang="en-US" dirty="0" smtClean="0">
                <a:solidFill>
                  <a:srgbClr val="FF0000"/>
                </a:solidFill>
              </a:rPr>
              <a:t>Cleavage </a:t>
            </a:r>
            <a:endParaRPr lang="en-US" dirty="0">
              <a:solidFill>
                <a:srgbClr val="FF0000"/>
              </a:solidFill>
            </a:endParaRPr>
          </a:p>
        </p:txBody>
      </p:sp>
      <p:sp>
        <p:nvSpPr>
          <p:cNvPr id="3" name="Content Placeholder 2"/>
          <p:cNvSpPr>
            <a:spLocks noGrp="1"/>
          </p:cNvSpPr>
          <p:nvPr>
            <p:ph idx="1"/>
          </p:nvPr>
        </p:nvSpPr>
        <p:spPr>
          <a:xfrm>
            <a:off x="180110" y="942109"/>
            <a:ext cx="10564092" cy="5367251"/>
          </a:xfrm>
        </p:spPr>
        <p:txBody>
          <a:bodyPr/>
          <a:lstStyle/>
          <a:p>
            <a:pPr marL="441325" lvl="0" indent="-268288" algn="justLow">
              <a:lnSpc>
                <a:spcPct val="100000"/>
              </a:lnSpc>
              <a:spcBef>
                <a:spcPts val="0"/>
              </a:spcBef>
              <a:spcAft>
                <a:spcPts val="0"/>
              </a:spcAft>
              <a:buClrTx/>
              <a:buSzTx/>
              <a:buFont typeface="Arial" panose="020B0604020202020204" pitchFamily="34" charset="0"/>
              <a:buChar char="•"/>
            </a:pPr>
            <a:r>
              <a:rPr lang="en-US" sz="3600" b="1" dirty="0">
                <a:solidFill>
                  <a:schemeClr val="accent2"/>
                </a:solidFill>
                <a:latin typeface="Candara"/>
              </a:rPr>
              <a:t>Cleavage normally occurs </a:t>
            </a:r>
            <a:r>
              <a:rPr lang="en-US" sz="3600" dirty="0">
                <a:solidFill>
                  <a:prstClr val="black"/>
                </a:solidFill>
                <a:latin typeface="Candara"/>
              </a:rPr>
              <a:t>as the zygote passes along the uterine tube toward the uterus.</a:t>
            </a:r>
          </a:p>
          <a:p>
            <a:pPr marL="441325" lvl="0" indent="-268288" algn="justLow">
              <a:lnSpc>
                <a:spcPct val="100000"/>
              </a:lnSpc>
              <a:spcBef>
                <a:spcPts val="0"/>
              </a:spcBef>
              <a:spcAft>
                <a:spcPts val="0"/>
              </a:spcAft>
              <a:buClrTx/>
              <a:buSzTx/>
              <a:buFont typeface="Arial" panose="020B0604020202020204" pitchFamily="34" charset="0"/>
              <a:buChar char="•"/>
            </a:pPr>
            <a:r>
              <a:rPr lang="en-US" sz="3600" dirty="0">
                <a:solidFill>
                  <a:prstClr val="black"/>
                </a:solidFill>
                <a:latin typeface="Candara"/>
              </a:rPr>
              <a:t>Division of the zygote into </a:t>
            </a:r>
            <a:r>
              <a:rPr lang="en-US" sz="3600" dirty="0" err="1">
                <a:solidFill>
                  <a:prstClr val="black"/>
                </a:solidFill>
                <a:latin typeface="Candara"/>
              </a:rPr>
              <a:t>blastomeres</a:t>
            </a:r>
            <a:r>
              <a:rPr lang="en-US" sz="3600" dirty="0">
                <a:solidFill>
                  <a:prstClr val="black"/>
                </a:solidFill>
                <a:latin typeface="Candara"/>
              </a:rPr>
              <a:t> begins </a:t>
            </a:r>
            <a:r>
              <a:rPr lang="en-US" sz="3600" b="1" dirty="0">
                <a:solidFill>
                  <a:schemeClr val="accent2"/>
                </a:solidFill>
                <a:latin typeface="Candara"/>
              </a:rPr>
              <a:t>approximately 30 hours </a:t>
            </a:r>
            <a:r>
              <a:rPr lang="en-US" sz="3600" dirty="0">
                <a:solidFill>
                  <a:prstClr val="black"/>
                </a:solidFill>
                <a:latin typeface="Candara"/>
              </a:rPr>
              <a:t>after fertilization (day 2). </a:t>
            </a:r>
          </a:p>
          <a:p>
            <a:pPr marL="441325" lvl="0" indent="-268288" algn="justLow">
              <a:lnSpc>
                <a:spcPct val="100000"/>
              </a:lnSpc>
              <a:spcBef>
                <a:spcPts val="0"/>
              </a:spcBef>
              <a:spcAft>
                <a:spcPts val="0"/>
              </a:spcAft>
              <a:buClrTx/>
              <a:buSzTx/>
              <a:buFont typeface="Arial" panose="020B0604020202020204" pitchFamily="34" charset="0"/>
              <a:buChar char="•"/>
            </a:pPr>
            <a:r>
              <a:rPr lang="en-US" sz="3600" dirty="0">
                <a:solidFill>
                  <a:schemeClr val="accent2"/>
                </a:solidFill>
                <a:latin typeface="Candara"/>
              </a:rPr>
              <a:t>The 1</a:t>
            </a:r>
            <a:r>
              <a:rPr lang="en-US" sz="3600" baseline="30000" dirty="0">
                <a:solidFill>
                  <a:schemeClr val="accent2"/>
                </a:solidFill>
                <a:latin typeface="Candara"/>
              </a:rPr>
              <a:t>st</a:t>
            </a:r>
            <a:r>
              <a:rPr lang="en-US" sz="3600" dirty="0">
                <a:solidFill>
                  <a:schemeClr val="accent2"/>
                </a:solidFill>
                <a:latin typeface="Candara"/>
              </a:rPr>
              <a:t> </a:t>
            </a:r>
            <a:r>
              <a:rPr lang="en-US" sz="3600" dirty="0">
                <a:solidFill>
                  <a:prstClr val="black"/>
                </a:solidFill>
                <a:latin typeface="Candara"/>
              </a:rPr>
              <a:t>cleavage is the division of the zygote into </a:t>
            </a:r>
            <a:r>
              <a:rPr lang="en-US" sz="3600" b="1" dirty="0">
                <a:solidFill>
                  <a:prstClr val="black"/>
                </a:solidFill>
                <a:latin typeface="Candara"/>
              </a:rPr>
              <a:t>a two-cell stage</a:t>
            </a:r>
          </a:p>
          <a:p>
            <a:endParaRPr lang="en-US" dirty="0"/>
          </a:p>
        </p:txBody>
      </p:sp>
      <p:pic>
        <p:nvPicPr>
          <p:cNvPr id="4" name="Picture 3"/>
          <p:cNvPicPr>
            <a:picLocks noChangeAspect="1"/>
          </p:cNvPicPr>
          <p:nvPr/>
        </p:nvPicPr>
        <p:blipFill>
          <a:blip r:embed="rId2"/>
          <a:stretch>
            <a:fillRect/>
          </a:stretch>
        </p:blipFill>
        <p:spPr>
          <a:xfrm>
            <a:off x="1197455" y="4577898"/>
            <a:ext cx="3036071" cy="2280102"/>
          </a:xfrm>
          <a:prstGeom prst="rect">
            <a:avLst/>
          </a:prstGeom>
        </p:spPr>
      </p:pic>
      <p:pic>
        <p:nvPicPr>
          <p:cNvPr id="5" name="Picture 4"/>
          <p:cNvPicPr>
            <a:picLocks noChangeAspect="1"/>
          </p:cNvPicPr>
          <p:nvPr/>
        </p:nvPicPr>
        <p:blipFill>
          <a:blip r:embed="rId3"/>
          <a:stretch>
            <a:fillRect/>
          </a:stretch>
        </p:blipFill>
        <p:spPr>
          <a:xfrm>
            <a:off x="4831821" y="4518323"/>
            <a:ext cx="2085013" cy="1981372"/>
          </a:xfrm>
          <a:prstGeom prst="rect">
            <a:avLst/>
          </a:prstGeom>
        </p:spPr>
      </p:pic>
      <p:pic>
        <p:nvPicPr>
          <p:cNvPr id="6" name="Picture 5"/>
          <p:cNvPicPr>
            <a:picLocks noChangeAspect="1"/>
          </p:cNvPicPr>
          <p:nvPr/>
        </p:nvPicPr>
        <p:blipFill>
          <a:blip r:embed="rId4"/>
          <a:stretch>
            <a:fillRect/>
          </a:stretch>
        </p:blipFill>
        <p:spPr>
          <a:xfrm>
            <a:off x="7870107" y="4344527"/>
            <a:ext cx="2115495" cy="1981372"/>
          </a:xfrm>
          <a:prstGeom prst="rect">
            <a:avLst/>
          </a:prstGeom>
        </p:spPr>
      </p:pic>
    </p:spTree>
    <p:extLst>
      <p:ext uri="{BB962C8B-B14F-4D97-AF65-F5344CB8AC3E}">
        <p14:creationId xmlns:p14="http://schemas.microsoft.com/office/powerpoint/2010/main" val="2243891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437" y="107511"/>
            <a:ext cx="11209436" cy="1499616"/>
          </a:xfrm>
        </p:spPr>
        <p:txBody>
          <a:bodyPr/>
          <a:lstStyle/>
          <a:p>
            <a:r>
              <a:rPr lang="en-US" dirty="0" smtClean="0">
                <a:solidFill>
                  <a:srgbClr val="FF0000"/>
                </a:solidFill>
              </a:rPr>
              <a:t>Cleavage</a:t>
            </a:r>
            <a:r>
              <a:rPr lang="en-US" dirty="0" smtClean="0"/>
              <a:t> </a:t>
            </a:r>
            <a:endParaRPr lang="en-US" dirty="0"/>
          </a:p>
        </p:txBody>
      </p:sp>
      <p:sp>
        <p:nvSpPr>
          <p:cNvPr id="3" name="Content Placeholder 2"/>
          <p:cNvSpPr>
            <a:spLocks noGrp="1"/>
          </p:cNvSpPr>
          <p:nvPr>
            <p:ph idx="1"/>
          </p:nvPr>
        </p:nvSpPr>
        <p:spPr>
          <a:xfrm>
            <a:off x="304800" y="1316181"/>
            <a:ext cx="11707091" cy="5361709"/>
          </a:xfrm>
        </p:spPr>
        <p:txBody>
          <a:bodyPr>
            <a:normAutofit/>
          </a:bodyPr>
          <a:lstStyle/>
          <a:p>
            <a:pPr marL="441325" lvl="0" indent="-268288" algn="justLow">
              <a:lnSpc>
                <a:spcPct val="100000"/>
              </a:lnSpc>
              <a:spcBef>
                <a:spcPts val="0"/>
              </a:spcBef>
              <a:spcAft>
                <a:spcPts val="0"/>
              </a:spcAft>
              <a:buClrTx/>
              <a:buSzTx/>
              <a:buFont typeface="Arial" panose="020B0604020202020204" pitchFamily="34" charset="0"/>
              <a:buChar char="•"/>
            </a:pPr>
            <a:r>
              <a:rPr lang="en-US" sz="3200" b="1" dirty="0">
                <a:solidFill>
                  <a:schemeClr val="accent1"/>
                </a:solidFill>
                <a:latin typeface="Candara"/>
              </a:rPr>
              <a:t>The 2</a:t>
            </a:r>
            <a:r>
              <a:rPr lang="en-US" sz="3200" b="1" baseline="30000" dirty="0">
                <a:solidFill>
                  <a:schemeClr val="accent1"/>
                </a:solidFill>
                <a:latin typeface="Candara"/>
              </a:rPr>
              <a:t>nd</a:t>
            </a:r>
            <a:r>
              <a:rPr lang="en-US" sz="3200" b="1" dirty="0">
                <a:solidFill>
                  <a:schemeClr val="accent1"/>
                </a:solidFill>
                <a:latin typeface="Candara"/>
              </a:rPr>
              <a:t> cleavage </a:t>
            </a:r>
            <a:r>
              <a:rPr lang="en-US" sz="3200" dirty="0">
                <a:solidFill>
                  <a:prstClr val="black"/>
                </a:solidFill>
                <a:latin typeface="Candara"/>
              </a:rPr>
              <a:t>is from the two-cell stage into</a:t>
            </a:r>
            <a:r>
              <a:rPr lang="en-US" sz="3200" b="1" dirty="0">
                <a:solidFill>
                  <a:prstClr val="black"/>
                </a:solidFill>
                <a:latin typeface="Candara"/>
              </a:rPr>
              <a:t> a four-cell stage.</a:t>
            </a:r>
          </a:p>
          <a:p>
            <a:pPr marL="441325" lvl="0" indent="-268288" algn="justLow">
              <a:lnSpc>
                <a:spcPct val="100000"/>
              </a:lnSpc>
              <a:spcBef>
                <a:spcPts val="0"/>
              </a:spcBef>
              <a:spcAft>
                <a:spcPts val="0"/>
              </a:spcAft>
              <a:buClrTx/>
              <a:buSzTx/>
              <a:buFont typeface="Arial" panose="020B0604020202020204" pitchFamily="34" charset="0"/>
              <a:buChar char="•"/>
            </a:pPr>
            <a:r>
              <a:rPr lang="en-US" sz="3200" b="1" dirty="0">
                <a:solidFill>
                  <a:schemeClr val="accent1"/>
                </a:solidFill>
                <a:latin typeface="Candara"/>
              </a:rPr>
              <a:t>The 3</a:t>
            </a:r>
            <a:r>
              <a:rPr lang="en-US" sz="3200" b="1" baseline="30000" dirty="0">
                <a:solidFill>
                  <a:schemeClr val="accent1"/>
                </a:solidFill>
                <a:latin typeface="Candara"/>
              </a:rPr>
              <a:t>rd</a:t>
            </a:r>
            <a:r>
              <a:rPr lang="en-US" sz="3200" b="1" dirty="0">
                <a:solidFill>
                  <a:schemeClr val="accent1"/>
                </a:solidFill>
                <a:latin typeface="Candara"/>
              </a:rPr>
              <a:t> cleavage </a:t>
            </a:r>
            <a:r>
              <a:rPr lang="en-US" sz="3200" dirty="0">
                <a:solidFill>
                  <a:prstClr val="black"/>
                </a:solidFill>
                <a:latin typeface="Candara"/>
              </a:rPr>
              <a:t>is from the fourth-cell stage into </a:t>
            </a:r>
            <a:r>
              <a:rPr lang="en-US" sz="3200" b="1" dirty="0">
                <a:solidFill>
                  <a:prstClr val="black"/>
                </a:solidFill>
                <a:latin typeface="Candara"/>
              </a:rPr>
              <a:t>an eight-cell stage.</a:t>
            </a:r>
          </a:p>
          <a:p>
            <a:pPr marL="441325" lvl="0" indent="-268288" algn="justLow">
              <a:lnSpc>
                <a:spcPct val="100000"/>
              </a:lnSpc>
              <a:spcBef>
                <a:spcPts val="0"/>
              </a:spcBef>
              <a:spcAft>
                <a:spcPts val="0"/>
              </a:spcAft>
              <a:buClrTx/>
              <a:buSzTx/>
              <a:buFont typeface="Arial" panose="020B0604020202020204" pitchFamily="34" charset="0"/>
              <a:buChar char="•"/>
            </a:pPr>
            <a:r>
              <a:rPr lang="en-US" sz="3200" b="1" dirty="0">
                <a:solidFill>
                  <a:schemeClr val="accent1"/>
                </a:solidFill>
                <a:latin typeface="Candara"/>
              </a:rPr>
              <a:t>After the 8</a:t>
            </a:r>
            <a:r>
              <a:rPr lang="en-US" sz="3200" b="1" baseline="30000" dirty="0">
                <a:solidFill>
                  <a:schemeClr val="accent1"/>
                </a:solidFill>
                <a:latin typeface="Candara"/>
              </a:rPr>
              <a:t>th</a:t>
            </a:r>
            <a:r>
              <a:rPr lang="en-US" sz="3200" b="1" dirty="0">
                <a:solidFill>
                  <a:schemeClr val="accent1"/>
                </a:solidFill>
                <a:latin typeface="Candara"/>
              </a:rPr>
              <a:t>- cell </a:t>
            </a:r>
            <a:r>
              <a:rPr lang="en-US" sz="3200" dirty="0">
                <a:solidFill>
                  <a:prstClr val="black"/>
                </a:solidFill>
                <a:latin typeface="Candara"/>
              </a:rPr>
              <a:t>stage the </a:t>
            </a:r>
            <a:r>
              <a:rPr lang="en-US" sz="3200" dirty="0" err="1">
                <a:solidFill>
                  <a:prstClr val="black"/>
                </a:solidFill>
                <a:latin typeface="Candara"/>
              </a:rPr>
              <a:t>blastomeres</a:t>
            </a:r>
            <a:r>
              <a:rPr lang="en-US" sz="3200" dirty="0">
                <a:solidFill>
                  <a:prstClr val="black"/>
                </a:solidFill>
                <a:latin typeface="Candara"/>
              </a:rPr>
              <a:t> change their shape and form a compact ball of cell.</a:t>
            </a:r>
          </a:p>
          <a:p>
            <a:endParaRPr lang="en-US" sz="3200" dirty="0"/>
          </a:p>
        </p:txBody>
      </p:sp>
      <p:pic>
        <p:nvPicPr>
          <p:cNvPr id="4" name="Picture 3"/>
          <p:cNvPicPr>
            <a:picLocks noChangeAspect="1"/>
          </p:cNvPicPr>
          <p:nvPr/>
        </p:nvPicPr>
        <p:blipFill>
          <a:blip r:embed="rId2"/>
          <a:stretch>
            <a:fillRect/>
          </a:stretch>
        </p:blipFill>
        <p:spPr>
          <a:xfrm>
            <a:off x="865012" y="3814690"/>
            <a:ext cx="4399715" cy="2863200"/>
          </a:xfrm>
          <a:prstGeom prst="rect">
            <a:avLst/>
          </a:prstGeom>
        </p:spPr>
      </p:pic>
      <p:pic>
        <p:nvPicPr>
          <p:cNvPr id="5" name="Picture 4"/>
          <p:cNvPicPr>
            <a:picLocks noChangeAspect="1"/>
          </p:cNvPicPr>
          <p:nvPr/>
        </p:nvPicPr>
        <p:blipFill>
          <a:blip r:embed="rId3"/>
          <a:stretch>
            <a:fillRect/>
          </a:stretch>
        </p:blipFill>
        <p:spPr>
          <a:xfrm>
            <a:off x="7262698" y="3997035"/>
            <a:ext cx="3042168" cy="2383743"/>
          </a:xfrm>
          <a:prstGeom prst="rect">
            <a:avLst/>
          </a:prstGeom>
        </p:spPr>
      </p:pic>
    </p:spTree>
    <p:extLst>
      <p:ext uri="{BB962C8B-B14F-4D97-AF65-F5344CB8AC3E}">
        <p14:creationId xmlns:p14="http://schemas.microsoft.com/office/powerpoint/2010/main" val="88486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Cleavage </a:t>
            </a:r>
            <a:endParaRPr lang="en-US" dirty="0">
              <a:solidFill>
                <a:srgbClr val="C00000"/>
              </a:solidFill>
            </a:endParaRPr>
          </a:p>
        </p:txBody>
      </p:sp>
      <p:sp>
        <p:nvSpPr>
          <p:cNvPr id="3" name="Content Placeholder 2"/>
          <p:cNvSpPr>
            <a:spLocks noGrp="1"/>
          </p:cNvSpPr>
          <p:nvPr>
            <p:ph idx="1"/>
          </p:nvPr>
        </p:nvSpPr>
        <p:spPr>
          <a:xfrm>
            <a:off x="900546" y="1759527"/>
            <a:ext cx="9843656" cy="4549833"/>
          </a:xfrm>
        </p:spPr>
        <p:txBody>
          <a:bodyPr>
            <a:normAutofit/>
          </a:bodyPr>
          <a:lstStyle/>
          <a:p>
            <a:pPr marL="457200" lvl="0" indent="-457200" algn="justLow">
              <a:lnSpc>
                <a:spcPct val="100000"/>
              </a:lnSpc>
              <a:spcBef>
                <a:spcPts val="0"/>
              </a:spcBef>
              <a:spcAft>
                <a:spcPts val="0"/>
              </a:spcAft>
              <a:buClrTx/>
              <a:buSzTx/>
              <a:buFont typeface="Arial" panose="020B0604020202020204" pitchFamily="34" charset="0"/>
              <a:buChar char="•"/>
            </a:pPr>
            <a:r>
              <a:rPr lang="en-US" sz="4000" b="1" dirty="0">
                <a:solidFill>
                  <a:prstClr val="black"/>
                </a:solidFill>
                <a:latin typeface="Candara"/>
              </a:rPr>
              <a:t>On the </a:t>
            </a:r>
            <a:r>
              <a:rPr lang="en-US" sz="4000" b="1" dirty="0">
                <a:solidFill>
                  <a:schemeClr val="accent1"/>
                </a:solidFill>
                <a:latin typeface="Candara"/>
              </a:rPr>
              <a:t>3</a:t>
            </a:r>
            <a:r>
              <a:rPr lang="en-US" sz="4000" b="1" baseline="30000" dirty="0">
                <a:solidFill>
                  <a:schemeClr val="accent1"/>
                </a:solidFill>
                <a:latin typeface="Candara"/>
              </a:rPr>
              <a:t>rd</a:t>
            </a:r>
            <a:r>
              <a:rPr lang="en-US" sz="4000" b="1" dirty="0">
                <a:solidFill>
                  <a:schemeClr val="accent1"/>
                </a:solidFill>
                <a:latin typeface="Candara"/>
              </a:rPr>
              <a:t> day </a:t>
            </a:r>
            <a:r>
              <a:rPr lang="en-US" sz="4000" b="1" dirty="0">
                <a:solidFill>
                  <a:prstClr val="black"/>
                </a:solidFill>
                <a:latin typeface="Candara"/>
              </a:rPr>
              <a:t>after fertilization, </a:t>
            </a:r>
            <a:r>
              <a:rPr lang="en-US" sz="4000" dirty="0">
                <a:solidFill>
                  <a:prstClr val="black"/>
                </a:solidFill>
                <a:latin typeface="Candara"/>
              </a:rPr>
              <a:t>The cell of the compacted </a:t>
            </a:r>
            <a:r>
              <a:rPr lang="en-US" sz="4000" b="1" dirty="0">
                <a:solidFill>
                  <a:prstClr val="black"/>
                </a:solidFill>
                <a:latin typeface="Candara"/>
              </a:rPr>
              <a:t>divided </a:t>
            </a:r>
            <a:r>
              <a:rPr lang="en-US" sz="4000" dirty="0">
                <a:solidFill>
                  <a:prstClr val="black"/>
                </a:solidFill>
                <a:latin typeface="Candara"/>
              </a:rPr>
              <a:t>to form </a:t>
            </a:r>
            <a:r>
              <a:rPr lang="en-US" sz="4000" b="1" dirty="0">
                <a:solidFill>
                  <a:schemeClr val="accent1"/>
                </a:solidFill>
                <a:latin typeface="Candara"/>
              </a:rPr>
              <a:t>16</a:t>
            </a:r>
            <a:r>
              <a:rPr lang="en-US" sz="4000" dirty="0">
                <a:solidFill>
                  <a:schemeClr val="accent1"/>
                </a:solidFill>
                <a:latin typeface="Candara"/>
              </a:rPr>
              <a:t> </a:t>
            </a:r>
            <a:r>
              <a:rPr lang="en-US" sz="4000" b="1" dirty="0" err="1">
                <a:solidFill>
                  <a:schemeClr val="accent1"/>
                </a:solidFill>
                <a:latin typeface="Candara"/>
              </a:rPr>
              <a:t>blastomeres</a:t>
            </a:r>
            <a:r>
              <a:rPr lang="en-US" sz="4000" b="1" dirty="0">
                <a:solidFill>
                  <a:schemeClr val="accent1"/>
                </a:solidFill>
                <a:latin typeface="Candara"/>
              </a:rPr>
              <a:t> </a:t>
            </a:r>
            <a:r>
              <a:rPr lang="en-US" sz="4000" dirty="0">
                <a:solidFill>
                  <a:prstClr val="black"/>
                </a:solidFill>
                <a:latin typeface="Candara"/>
              </a:rPr>
              <a:t>forming </a:t>
            </a:r>
            <a:r>
              <a:rPr lang="en-US" sz="4000" b="1" dirty="0">
                <a:solidFill>
                  <a:prstClr val="black"/>
                </a:solidFill>
                <a:latin typeface="Candara"/>
              </a:rPr>
              <a:t>a mass cell </a:t>
            </a:r>
            <a:r>
              <a:rPr lang="en-US" sz="4000" dirty="0">
                <a:solidFill>
                  <a:prstClr val="black"/>
                </a:solidFill>
                <a:latin typeface="Candara"/>
              </a:rPr>
              <a:t>is called </a:t>
            </a:r>
            <a:r>
              <a:rPr lang="en-US" sz="4000" b="1" dirty="0">
                <a:solidFill>
                  <a:schemeClr val="accent1"/>
                </a:solidFill>
                <a:latin typeface="Candara"/>
              </a:rPr>
              <a:t>a morula.</a:t>
            </a:r>
          </a:p>
          <a:p>
            <a:endParaRPr lang="en-US" sz="4000" dirty="0"/>
          </a:p>
        </p:txBody>
      </p:sp>
      <p:pic>
        <p:nvPicPr>
          <p:cNvPr id="4" name="Picture 3"/>
          <p:cNvPicPr>
            <a:picLocks noChangeAspect="1"/>
          </p:cNvPicPr>
          <p:nvPr/>
        </p:nvPicPr>
        <p:blipFill>
          <a:blip r:embed="rId2"/>
          <a:stretch>
            <a:fillRect/>
          </a:stretch>
        </p:blipFill>
        <p:spPr>
          <a:xfrm>
            <a:off x="1549849" y="4271811"/>
            <a:ext cx="4548010" cy="2304488"/>
          </a:xfrm>
          <a:prstGeom prst="rect">
            <a:avLst/>
          </a:prstGeom>
        </p:spPr>
      </p:pic>
      <p:pic>
        <p:nvPicPr>
          <p:cNvPr id="5" name="Picture 4"/>
          <p:cNvPicPr>
            <a:picLocks noChangeAspect="1"/>
          </p:cNvPicPr>
          <p:nvPr/>
        </p:nvPicPr>
        <p:blipFill>
          <a:blip r:embed="rId3"/>
          <a:stretch>
            <a:fillRect/>
          </a:stretch>
        </p:blipFill>
        <p:spPr>
          <a:xfrm>
            <a:off x="7079674" y="3624761"/>
            <a:ext cx="3483182" cy="2951538"/>
          </a:xfrm>
          <a:prstGeom prst="rect">
            <a:avLst/>
          </a:prstGeom>
        </p:spPr>
      </p:pic>
    </p:spTree>
    <p:extLst>
      <p:ext uri="{BB962C8B-B14F-4D97-AF65-F5344CB8AC3E}">
        <p14:creationId xmlns:p14="http://schemas.microsoft.com/office/powerpoint/2010/main" val="236392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65564" y="498764"/>
            <a:ext cx="8174181" cy="6165272"/>
          </a:xfrm>
          <a:prstGeom prst="rect">
            <a:avLst/>
          </a:prstGeom>
        </p:spPr>
      </p:pic>
    </p:spTree>
    <p:extLst>
      <p:ext uri="{BB962C8B-B14F-4D97-AF65-F5344CB8AC3E}">
        <p14:creationId xmlns:p14="http://schemas.microsoft.com/office/powerpoint/2010/main" val="29870151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50</TotalTime>
  <Words>627</Words>
  <Application>Microsoft Office PowerPoint</Application>
  <PresentationFormat>Widescreen</PresentationFormat>
  <Paragraphs>59</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Candara</vt:lpstr>
      <vt:lpstr>Tw Cen MT</vt:lpstr>
      <vt:lpstr>Tw Cen MT Condensed</vt:lpstr>
      <vt:lpstr>Wingdings</vt:lpstr>
      <vt:lpstr>Wingdings 3</vt:lpstr>
      <vt:lpstr>Integral</vt:lpstr>
      <vt:lpstr>Cleavage and Implantation </vt:lpstr>
      <vt:lpstr>Objectives </vt:lpstr>
      <vt:lpstr>PowerPoint Presentation</vt:lpstr>
      <vt:lpstr>PowerPoint Presentation</vt:lpstr>
      <vt:lpstr>Cleavage </vt:lpstr>
      <vt:lpstr>Cleavage </vt:lpstr>
      <vt:lpstr>Cleavage </vt:lpstr>
      <vt:lpstr>Cleavage </vt:lpstr>
      <vt:lpstr>PowerPoint Presentation</vt:lpstr>
      <vt:lpstr>Implantation </vt:lpstr>
      <vt:lpstr>Implantation </vt:lpstr>
      <vt:lpstr>Implantation </vt:lpstr>
      <vt:lpstr>PowerPoint Presentation</vt:lpstr>
      <vt:lpstr>Implantation </vt:lpstr>
      <vt:lpstr>Abnormal Implantation </vt:lpstr>
      <vt:lpstr>Ectopic implantation </vt:lpstr>
      <vt:lpstr>Stem Cell </vt:lpstr>
      <vt:lpstr>Reproductive cloning </vt:lpstr>
      <vt:lpstr>Stem Cell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Cleavage and Implantation </dc:title>
  <dc:creator>R&amp;A</dc:creator>
  <cp:lastModifiedBy>R&amp;A</cp:lastModifiedBy>
  <cp:revision>7</cp:revision>
  <dcterms:created xsi:type="dcterms:W3CDTF">2021-11-12T23:02:50Z</dcterms:created>
  <dcterms:modified xsi:type="dcterms:W3CDTF">2021-11-13T08:29:34Z</dcterms:modified>
</cp:coreProperties>
</file>