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61" r:id="rId4"/>
    <p:sldId id="259" r:id="rId5"/>
    <p:sldId id="258" r:id="rId6"/>
    <p:sldId id="265" r:id="rId7"/>
    <p:sldId id="260" r:id="rId8"/>
    <p:sldId id="276" r:id="rId9"/>
    <p:sldId id="262" r:id="rId10"/>
    <p:sldId id="263" r:id="rId11"/>
    <p:sldId id="269" r:id="rId12"/>
    <p:sldId id="264" r:id="rId13"/>
    <p:sldId id="268" r:id="rId14"/>
    <p:sldId id="266" r:id="rId15"/>
    <p:sldId id="267"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26555-8950-45CC-B4D5-ACD0279FB3D6}" type="datetimeFigureOut">
              <a:rPr lang="en-US" smtClean="0"/>
              <a:t>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084A50-FE62-4834-8231-0C56A2EB08A6}" type="slidenum">
              <a:rPr lang="en-US" smtClean="0"/>
              <a:t>‹#›</a:t>
            </a:fld>
            <a:endParaRPr lang="en-US"/>
          </a:p>
        </p:txBody>
      </p:sp>
    </p:spTree>
    <p:extLst>
      <p:ext uri="{BB962C8B-B14F-4D97-AF65-F5344CB8AC3E}">
        <p14:creationId xmlns:p14="http://schemas.microsoft.com/office/powerpoint/2010/main" val="40891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084A50-FE62-4834-8231-0C56A2EB08A6}" type="slidenum">
              <a:rPr lang="en-US" smtClean="0"/>
              <a:t>1</a:t>
            </a:fld>
            <a:endParaRPr lang="en-US"/>
          </a:p>
        </p:txBody>
      </p:sp>
    </p:spTree>
    <p:extLst>
      <p:ext uri="{BB962C8B-B14F-4D97-AF65-F5344CB8AC3E}">
        <p14:creationId xmlns:p14="http://schemas.microsoft.com/office/powerpoint/2010/main" val="273670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C9E35B7-815C-43AB-A0A3-EB442D554C2F}"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63AA3-6874-43E8-B065-2DE67E41E48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71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9E35B7-815C-43AB-A0A3-EB442D554C2F}"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63AA3-6874-43E8-B065-2DE67E41E485}" type="slidenum">
              <a:rPr lang="en-US" smtClean="0"/>
              <a:t>‹#›</a:t>
            </a:fld>
            <a:endParaRPr lang="en-US"/>
          </a:p>
        </p:txBody>
      </p:sp>
    </p:spTree>
    <p:extLst>
      <p:ext uri="{BB962C8B-B14F-4D97-AF65-F5344CB8AC3E}">
        <p14:creationId xmlns:p14="http://schemas.microsoft.com/office/powerpoint/2010/main" val="2828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9E35B7-815C-43AB-A0A3-EB442D554C2F}"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63AA3-6874-43E8-B065-2DE67E41E485}"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00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9E35B7-815C-43AB-A0A3-EB442D554C2F}"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63AA3-6874-43E8-B065-2DE67E41E485}" type="slidenum">
              <a:rPr lang="en-US" smtClean="0"/>
              <a:t>‹#›</a:t>
            </a:fld>
            <a:endParaRPr lang="en-US"/>
          </a:p>
        </p:txBody>
      </p:sp>
    </p:spTree>
    <p:extLst>
      <p:ext uri="{BB962C8B-B14F-4D97-AF65-F5344CB8AC3E}">
        <p14:creationId xmlns:p14="http://schemas.microsoft.com/office/powerpoint/2010/main" val="436755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C9E35B7-815C-43AB-A0A3-EB442D554C2F}"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63AA3-6874-43E8-B065-2DE67E41E48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7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9E35B7-815C-43AB-A0A3-EB442D554C2F}"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63AA3-6874-43E8-B065-2DE67E41E485}" type="slidenum">
              <a:rPr lang="en-US" smtClean="0"/>
              <a:t>‹#›</a:t>
            </a:fld>
            <a:endParaRPr lang="en-US"/>
          </a:p>
        </p:txBody>
      </p:sp>
    </p:spTree>
    <p:extLst>
      <p:ext uri="{BB962C8B-B14F-4D97-AF65-F5344CB8AC3E}">
        <p14:creationId xmlns:p14="http://schemas.microsoft.com/office/powerpoint/2010/main" val="412473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9E35B7-815C-43AB-A0A3-EB442D554C2F}" type="datetimeFigureOut">
              <a:rPr lang="en-US" smtClean="0"/>
              <a:t>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563AA3-6874-43E8-B065-2DE67E41E485}" type="slidenum">
              <a:rPr lang="en-US" smtClean="0"/>
              <a:t>‹#›</a:t>
            </a:fld>
            <a:endParaRPr lang="en-US"/>
          </a:p>
        </p:txBody>
      </p:sp>
    </p:spTree>
    <p:extLst>
      <p:ext uri="{BB962C8B-B14F-4D97-AF65-F5344CB8AC3E}">
        <p14:creationId xmlns:p14="http://schemas.microsoft.com/office/powerpoint/2010/main" val="4205285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9E35B7-815C-43AB-A0A3-EB442D554C2F}" type="datetimeFigureOut">
              <a:rPr lang="en-US" smtClean="0"/>
              <a:t>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563AA3-6874-43E8-B065-2DE67E41E485}" type="slidenum">
              <a:rPr lang="en-US" smtClean="0"/>
              <a:t>‹#›</a:t>
            </a:fld>
            <a:endParaRPr lang="en-US"/>
          </a:p>
        </p:txBody>
      </p:sp>
    </p:spTree>
    <p:extLst>
      <p:ext uri="{BB962C8B-B14F-4D97-AF65-F5344CB8AC3E}">
        <p14:creationId xmlns:p14="http://schemas.microsoft.com/office/powerpoint/2010/main" val="411059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E35B7-815C-43AB-A0A3-EB442D554C2F}" type="datetimeFigureOut">
              <a:rPr lang="en-US" smtClean="0"/>
              <a:t>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563AA3-6874-43E8-B065-2DE67E41E485}" type="slidenum">
              <a:rPr lang="en-US" smtClean="0"/>
              <a:t>‹#›</a:t>
            </a:fld>
            <a:endParaRPr lang="en-US"/>
          </a:p>
        </p:txBody>
      </p:sp>
    </p:spTree>
    <p:extLst>
      <p:ext uri="{BB962C8B-B14F-4D97-AF65-F5344CB8AC3E}">
        <p14:creationId xmlns:p14="http://schemas.microsoft.com/office/powerpoint/2010/main" val="208477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C9E35B7-815C-43AB-A0A3-EB442D554C2F}"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63AA3-6874-43E8-B065-2DE67E41E485}" type="slidenum">
              <a:rPr lang="en-US" smtClean="0"/>
              <a:t>‹#›</a:t>
            </a:fld>
            <a:endParaRPr lang="en-US"/>
          </a:p>
        </p:txBody>
      </p:sp>
    </p:spTree>
    <p:extLst>
      <p:ext uri="{BB962C8B-B14F-4D97-AF65-F5344CB8AC3E}">
        <p14:creationId xmlns:p14="http://schemas.microsoft.com/office/powerpoint/2010/main" val="2762001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9E35B7-815C-43AB-A0A3-EB442D554C2F}"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63AA3-6874-43E8-B065-2DE67E41E48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518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C9E35B7-815C-43AB-A0A3-EB442D554C2F}" type="datetimeFigureOut">
              <a:rPr lang="en-US" smtClean="0"/>
              <a:t>11/6/2021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D563AA3-6874-43E8-B065-2DE67E41E485}"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000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b="1" dirty="0"/>
              <a:t>First week of </a:t>
            </a:r>
            <a:r>
              <a:rPr lang="en-US" b="1" dirty="0" smtClean="0"/>
              <a:t>Development</a:t>
            </a:r>
            <a:br>
              <a:rPr lang="en-US" b="1" dirty="0" smtClean="0"/>
            </a:br>
            <a:r>
              <a:rPr lang="en-US" b="1" dirty="0" smtClean="0"/>
              <a:t>Ovulation to implantation 1 </a:t>
            </a:r>
            <a:endParaRPr lang="en-US" b="1" dirty="0"/>
          </a:p>
        </p:txBody>
      </p:sp>
      <p:sp>
        <p:nvSpPr>
          <p:cNvPr id="3" name="Subtitle 2"/>
          <p:cNvSpPr>
            <a:spLocks noGrp="1"/>
          </p:cNvSpPr>
          <p:nvPr>
            <p:ph type="subTitle" idx="1"/>
          </p:nvPr>
        </p:nvSpPr>
        <p:spPr>
          <a:xfrm>
            <a:off x="8409709" y="4960136"/>
            <a:ext cx="3782291" cy="1800881"/>
          </a:xfrm>
        </p:spPr>
        <p:txBody>
          <a:bodyPr/>
          <a:lstStyle/>
          <a:p>
            <a:r>
              <a:rPr lang="en-US" dirty="0" smtClean="0"/>
              <a:t>Ass. </a:t>
            </a:r>
            <a:r>
              <a:rPr lang="en-US" dirty="0" err="1" smtClean="0"/>
              <a:t>Lic</a:t>
            </a:r>
            <a:r>
              <a:rPr lang="en-US" dirty="0" smtClean="0"/>
              <a:t>. </a:t>
            </a:r>
            <a:r>
              <a:rPr lang="en-US" dirty="0" err="1" smtClean="0"/>
              <a:t>Reham</a:t>
            </a:r>
            <a:r>
              <a:rPr lang="en-US" dirty="0" smtClean="0"/>
              <a:t> </a:t>
            </a:r>
            <a:r>
              <a:rPr lang="en-US" dirty="0" err="1" smtClean="0"/>
              <a:t>saad</a:t>
            </a:r>
            <a:r>
              <a:rPr lang="en-US" dirty="0" smtClean="0"/>
              <a:t> </a:t>
            </a:r>
            <a:r>
              <a:rPr lang="en-US" dirty="0" err="1" smtClean="0"/>
              <a:t>kadhum</a:t>
            </a:r>
            <a:r>
              <a:rPr lang="en-US" dirty="0" smtClean="0"/>
              <a:t> </a:t>
            </a:r>
          </a:p>
          <a:p>
            <a:r>
              <a:rPr lang="en-US" dirty="0" smtClean="0"/>
              <a:t>Master degree in Applied Embryology </a:t>
            </a:r>
            <a:endParaRPr lang="en-US" dirty="0"/>
          </a:p>
        </p:txBody>
      </p:sp>
      <p:pic>
        <p:nvPicPr>
          <p:cNvPr id="4" name="Picture 3"/>
          <p:cNvPicPr>
            <a:picLocks noChangeAspect="1"/>
          </p:cNvPicPr>
          <p:nvPr/>
        </p:nvPicPr>
        <p:blipFill>
          <a:blip r:embed="rId3"/>
          <a:stretch>
            <a:fillRect/>
          </a:stretch>
        </p:blipFill>
        <p:spPr>
          <a:xfrm>
            <a:off x="-1" y="0"/>
            <a:ext cx="7497403" cy="4294909"/>
          </a:xfrm>
          <a:prstGeom prst="rect">
            <a:avLst/>
          </a:prstGeom>
        </p:spPr>
      </p:pic>
      <p:pic>
        <p:nvPicPr>
          <p:cNvPr id="5" name="Picture 4"/>
          <p:cNvPicPr>
            <a:picLocks noChangeAspect="1"/>
          </p:cNvPicPr>
          <p:nvPr/>
        </p:nvPicPr>
        <p:blipFill>
          <a:blip r:embed="rId4"/>
          <a:stretch>
            <a:fillRect/>
          </a:stretch>
        </p:blipFill>
        <p:spPr>
          <a:xfrm>
            <a:off x="7494692" y="0"/>
            <a:ext cx="4697307" cy="4433455"/>
          </a:xfrm>
          <a:prstGeom prst="rect">
            <a:avLst/>
          </a:prstGeom>
        </p:spPr>
      </p:pic>
    </p:spTree>
    <p:extLst>
      <p:ext uri="{BB962C8B-B14F-4D97-AF65-F5344CB8AC3E}">
        <p14:creationId xmlns:p14="http://schemas.microsoft.com/office/powerpoint/2010/main" val="2689314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9710" y="207818"/>
            <a:ext cx="10834254" cy="6101542"/>
          </a:xfrm>
        </p:spPr>
        <p:txBody>
          <a:bodyPr/>
          <a:lstStyle/>
          <a:p>
            <a:r>
              <a:rPr lang="en-US" sz="2400" b="1" dirty="0">
                <a:solidFill>
                  <a:srgbClr val="00B050"/>
                </a:solidFill>
                <a:latin typeface="Times New Roman" panose="02020603050405020304" pitchFamily="18" charset="0"/>
              </a:rPr>
              <a:t>Oocyte transport : due to </a:t>
            </a:r>
            <a:endParaRPr lang="en-US" sz="2400" dirty="0">
              <a:solidFill>
                <a:srgbClr val="00B050"/>
              </a:solidFill>
              <a:latin typeface="Times New Roman" panose="02020603050405020304" pitchFamily="18" charset="0"/>
            </a:endParaRPr>
          </a:p>
          <a:p>
            <a:r>
              <a:rPr lang="en-US" sz="3200" b="1" dirty="0">
                <a:solidFill>
                  <a:schemeClr val="accent1"/>
                </a:solidFill>
                <a:latin typeface="Times New Roman" panose="02020603050405020304" pitchFamily="18" charset="0"/>
              </a:rPr>
              <a:t>1. Fimbriae </a:t>
            </a:r>
            <a:r>
              <a:rPr lang="en-US" sz="3200" b="1" dirty="0">
                <a:solidFill>
                  <a:srgbClr val="000000"/>
                </a:solidFill>
                <a:latin typeface="Times New Roman" panose="02020603050405020304" pitchFamily="18" charset="0"/>
              </a:rPr>
              <a:t>, starts to sweep over the surface of the ovary shortly before ovulation . </a:t>
            </a:r>
            <a:endParaRPr lang="en-US" sz="3200" dirty="0">
              <a:solidFill>
                <a:srgbClr val="000000"/>
              </a:solidFill>
              <a:latin typeface="Times New Roman" panose="02020603050405020304" pitchFamily="18" charset="0"/>
            </a:endParaRPr>
          </a:p>
          <a:p>
            <a:r>
              <a:rPr lang="en-US" sz="3200" b="1" dirty="0">
                <a:solidFill>
                  <a:srgbClr val="000000"/>
                </a:solidFill>
                <a:latin typeface="Times New Roman" panose="02020603050405020304" pitchFamily="18" charset="0"/>
              </a:rPr>
              <a:t>2. </a:t>
            </a:r>
            <a:r>
              <a:rPr lang="en-US" sz="3200" b="1" dirty="0">
                <a:solidFill>
                  <a:schemeClr val="accent1"/>
                </a:solidFill>
                <a:latin typeface="Times New Roman" panose="02020603050405020304" pitchFamily="18" charset="0"/>
              </a:rPr>
              <a:t>Rhythmic contraction </a:t>
            </a:r>
            <a:r>
              <a:rPr lang="en-US" sz="3200" b="1" dirty="0">
                <a:solidFill>
                  <a:srgbClr val="000000"/>
                </a:solidFill>
                <a:latin typeface="Times New Roman" panose="02020603050405020304" pitchFamily="18" charset="0"/>
              </a:rPr>
              <a:t>of uterine </a:t>
            </a:r>
            <a:r>
              <a:rPr lang="en-US" sz="3200" b="1" dirty="0" smtClean="0">
                <a:solidFill>
                  <a:srgbClr val="000000"/>
                </a:solidFill>
                <a:latin typeface="Times New Roman" panose="02020603050405020304" pitchFamily="18" charset="0"/>
              </a:rPr>
              <a:t>tube, this leads to  </a:t>
            </a:r>
            <a:r>
              <a:rPr lang="en-US" sz="3200" b="1" dirty="0">
                <a:solidFill>
                  <a:srgbClr val="000000"/>
                </a:solidFill>
                <a:latin typeface="Times New Roman" panose="02020603050405020304" pitchFamily="18" charset="0"/>
              </a:rPr>
              <a:t>pushing the ova toward the uterus </a:t>
            </a:r>
            <a:r>
              <a:rPr lang="en-US" sz="3200" b="1" dirty="0">
                <a:solidFill>
                  <a:schemeClr val="accent1"/>
                </a:solidFill>
                <a:latin typeface="Times New Roman" panose="02020603050405020304" pitchFamily="18" charset="0"/>
              </a:rPr>
              <a:t>in about 4 days</a:t>
            </a:r>
            <a:r>
              <a:rPr lang="en-US" sz="3200" b="1" dirty="0" smtClean="0">
                <a:solidFill>
                  <a:schemeClr val="accent1"/>
                </a:solidFill>
                <a:latin typeface="Times New Roman" panose="02020603050405020304" pitchFamily="18" charset="0"/>
              </a:rPr>
              <a:t>.</a:t>
            </a:r>
            <a:endParaRPr lang="en-US" sz="3200" dirty="0">
              <a:solidFill>
                <a:schemeClr val="accent1"/>
              </a:solidFill>
              <a:latin typeface="Times New Roman" panose="02020603050405020304" pitchFamily="18" charset="0"/>
            </a:endParaRPr>
          </a:p>
          <a:p>
            <a:r>
              <a:rPr lang="en-US" sz="3200" b="1" dirty="0">
                <a:solidFill>
                  <a:srgbClr val="000000"/>
                </a:solidFill>
                <a:latin typeface="Times New Roman" panose="02020603050405020304" pitchFamily="18" charset="0"/>
              </a:rPr>
              <a:t>3. </a:t>
            </a:r>
            <a:r>
              <a:rPr lang="en-US" sz="3200" b="1" dirty="0">
                <a:solidFill>
                  <a:schemeClr val="accent1"/>
                </a:solidFill>
                <a:latin typeface="Times New Roman" panose="02020603050405020304" pitchFamily="18" charset="0"/>
              </a:rPr>
              <a:t>Movement of the cilia </a:t>
            </a:r>
            <a:r>
              <a:rPr lang="en-US" sz="3200" b="1" dirty="0">
                <a:solidFill>
                  <a:srgbClr val="000000"/>
                </a:solidFill>
                <a:latin typeface="Times New Roman" panose="02020603050405020304" pitchFamily="18" charset="0"/>
              </a:rPr>
              <a:t>on the uterine tube epithelial lining</a:t>
            </a:r>
            <a:r>
              <a:rPr lang="en-US" sz="3200" b="1" dirty="0" smtClean="0">
                <a:solidFill>
                  <a:srgbClr val="000000"/>
                </a:solidFill>
                <a:latin typeface="Times New Roman" panose="02020603050405020304" pitchFamily="18" charset="0"/>
              </a:rPr>
              <a:t>. </a:t>
            </a:r>
          </a:p>
          <a:p>
            <a:r>
              <a:rPr lang="en-US" sz="3200" b="1" dirty="0">
                <a:solidFill>
                  <a:srgbClr val="FF0000"/>
                </a:solidFill>
                <a:latin typeface="Times New Roman" panose="02020603050405020304" pitchFamily="18" charset="0"/>
              </a:rPr>
              <a:t>Note </a:t>
            </a:r>
            <a:endParaRPr lang="en-US" sz="3200" b="1" dirty="0" smtClean="0">
              <a:solidFill>
                <a:srgbClr val="FF0000"/>
              </a:solidFill>
              <a:latin typeface="Times New Roman" panose="02020603050405020304" pitchFamily="18" charset="0"/>
            </a:endParaRPr>
          </a:p>
          <a:p>
            <a:r>
              <a:rPr lang="en-US" sz="3200" b="1" dirty="0" smtClean="0">
                <a:solidFill>
                  <a:srgbClr val="FF0000"/>
                </a:solidFill>
                <a:latin typeface="Times New Roman" panose="02020603050405020304" pitchFamily="18" charset="0"/>
              </a:rPr>
              <a:t>In </a:t>
            </a:r>
            <a:r>
              <a:rPr lang="en-US" sz="3200" b="1" dirty="0">
                <a:solidFill>
                  <a:srgbClr val="FF0000"/>
                </a:solidFill>
                <a:latin typeface="Times New Roman" panose="02020603050405020304" pitchFamily="18" charset="0"/>
              </a:rPr>
              <a:t>humans, the fertilized oocyte reaches the uterine lumen in approximately 3 to 4 days</a:t>
            </a:r>
            <a:r>
              <a:rPr lang="en-US" sz="3200" b="1" dirty="0">
                <a:solidFill>
                  <a:srgbClr val="000000"/>
                </a:solidFill>
                <a:latin typeface="Times New Roman" panose="02020603050405020304" pitchFamily="18" charset="0"/>
              </a:rPr>
              <a:t>. </a:t>
            </a:r>
          </a:p>
          <a:p>
            <a:r>
              <a:rPr lang="en-US" sz="3200" b="1" dirty="0" smtClean="0">
                <a:solidFill>
                  <a:srgbClr val="000000"/>
                </a:solidFill>
                <a:latin typeface="Times New Roman" panose="02020603050405020304" pitchFamily="18" charset="0"/>
              </a:rPr>
              <a:t> </a:t>
            </a:r>
            <a:endParaRPr lang="en-US" sz="3200" dirty="0"/>
          </a:p>
        </p:txBody>
      </p:sp>
    </p:spTree>
    <p:extLst>
      <p:ext uri="{BB962C8B-B14F-4D97-AF65-F5344CB8AC3E}">
        <p14:creationId xmlns:p14="http://schemas.microsoft.com/office/powerpoint/2010/main" val="4015359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54727" y="387927"/>
            <a:ext cx="9102437" cy="6373091"/>
          </a:xfrm>
          <a:prstGeom prst="rect">
            <a:avLst/>
          </a:prstGeom>
        </p:spPr>
      </p:pic>
    </p:spTree>
    <p:extLst>
      <p:ext uri="{BB962C8B-B14F-4D97-AF65-F5344CB8AC3E}">
        <p14:creationId xmlns:p14="http://schemas.microsoft.com/office/powerpoint/2010/main" val="3850185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9709" y="110835"/>
            <a:ext cx="11236035" cy="6580909"/>
          </a:xfrm>
        </p:spPr>
        <p:txBody>
          <a:bodyPr/>
          <a:lstStyle/>
          <a:p>
            <a:r>
              <a:rPr lang="en-US" sz="4000" dirty="0">
                <a:solidFill>
                  <a:schemeClr val="accent1"/>
                </a:solidFill>
              </a:rPr>
              <a:t>Corpus Luteum</a:t>
            </a:r>
          </a:p>
          <a:p>
            <a:r>
              <a:rPr lang="en-US" sz="3200" dirty="0"/>
              <a:t>After ovulation, granulosa cells remaining in the wall of the ruptured follicle, together with cells from the theca </a:t>
            </a:r>
            <a:r>
              <a:rPr lang="en-US" sz="3200" dirty="0" err="1"/>
              <a:t>interna</a:t>
            </a:r>
            <a:r>
              <a:rPr lang="en-US" sz="3200" dirty="0"/>
              <a:t>, are vascularized by surrounding vessels. </a:t>
            </a:r>
            <a:r>
              <a:rPr lang="en-US" sz="3200" dirty="0" smtClean="0"/>
              <a:t> </a:t>
            </a:r>
          </a:p>
          <a:p>
            <a:r>
              <a:rPr lang="en-US" sz="3200" dirty="0" smtClean="0"/>
              <a:t>Under </a:t>
            </a:r>
            <a:r>
              <a:rPr lang="en-US" sz="3200" dirty="0"/>
              <a:t>the influence of </a:t>
            </a:r>
            <a:r>
              <a:rPr lang="en-US" sz="3200" dirty="0" smtClean="0"/>
              <a:t>LH</a:t>
            </a:r>
            <a:r>
              <a:rPr lang="en-US" sz="3200" dirty="0"/>
              <a:t>, these cells develop a yellowish pigment and change into lutein cells, which form the corpus luteum and secrete estrogens and progesterone </a:t>
            </a:r>
            <a:endParaRPr lang="en-US" sz="3200" dirty="0" smtClean="0"/>
          </a:p>
          <a:p>
            <a:r>
              <a:rPr lang="en-US" sz="3200" dirty="0" smtClean="0">
                <a:solidFill>
                  <a:srgbClr val="FF0000"/>
                </a:solidFill>
              </a:rPr>
              <a:t>Progesterone</a:t>
            </a:r>
            <a:r>
              <a:rPr lang="en-US" sz="3200" dirty="0"/>
              <a:t>, together with some estrogen, causes the uterine mucosa to enter the </a:t>
            </a:r>
            <a:r>
              <a:rPr lang="en-US" sz="3200" dirty="0" err="1"/>
              <a:t>progestational</a:t>
            </a:r>
            <a:r>
              <a:rPr lang="en-US" sz="3200" dirty="0"/>
              <a:t> or secretory stage in </a:t>
            </a:r>
            <a:r>
              <a:rPr lang="en-US" sz="3200" dirty="0" smtClean="0"/>
              <a:t>preparation </a:t>
            </a:r>
            <a:r>
              <a:rPr lang="en-US" sz="3200" dirty="0"/>
              <a:t>for implantation of the embryo</a:t>
            </a:r>
            <a:r>
              <a:rPr lang="en-US" sz="3200" dirty="0" smtClean="0"/>
              <a:t>.</a:t>
            </a:r>
          </a:p>
          <a:p>
            <a:r>
              <a:rPr lang="en-US" sz="3200" dirty="0" smtClean="0"/>
              <a:t> </a:t>
            </a:r>
            <a:endParaRPr lang="en-US" sz="3200" dirty="0"/>
          </a:p>
        </p:txBody>
      </p:sp>
    </p:spTree>
    <p:extLst>
      <p:ext uri="{BB962C8B-B14F-4D97-AF65-F5344CB8AC3E}">
        <p14:creationId xmlns:p14="http://schemas.microsoft.com/office/powerpoint/2010/main" val="1583396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418" y="263235"/>
            <a:ext cx="11166764" cy="6359237"/>
          </a:xfrm>
        </p:spPr>
        <p:txBody>
          <a:bodyPr>
            <a:normAutofit/>
          </a:bodyPr>
          <a:lstStyle/>
          <a:p>
            <a:r>
              <a:rPr lang="en-US" sz="3200" dirty="0"/>
              <a:t>The corpus luteum </a:t>
            </a:r>
            <a:r>
              <a:rPr lang="en-US" sz="3200" dirty="0" err="1"/>
              <a:t>continúes</a:t>
            </a:r>
            <a:r>
              <a:rPr lang="en-US" sz="3200" dirty="0"/>
              <a:t> to grow and forms the corpus luteum of pregnancy </a:t>
            </a:r>
            <a:r>
              <a:rPr lang="en-US" sz="3200" dirty="0">
                <a:solidFill>
                  <a:schemeClr val="accent1"/>
                </a:solidFill>
              </a:rPr>
              <a:t>(</a:t>
            </a:r>
            <a:r>
              <a:rPr lang="en-US" sz="3200" dirty="0" smtClean="0">
                <a:solidFill>
                  <a:schemeClr val="accent1"/>
                </a:solidFill>
              </a:rPr>
              <a:t>corpus luteum </a:t>
            </a:r>
            <a:r>
              <a:rPr lang="en-US" sz="3200" dirty="0" err="1">
                <a:solidFill>
                  <a:schemeClr val="accent1"/>
                </a:solidFill>
              </a:rPr>
              <a:t>graviditatis</a:t>
            </a:r>
            <a:r>
              <a:rPr lang="en-US" sz="3200" dirty="0">
                <a:solidFill>
                  <a:schemeClr val="accent1"/>
                </a:solidFill>
              </a:rPr>
              <a:t>). </a:t>
            </a:r>
            <a:endParaRPr lang="en-US" sz="3200" dirty="0" smtClean="0">
              <a:solidFill>
                <a:schemeClr val="accent1"/>
              </a:solidFill>
            </a:endParaRPr>
          </a:p>
          <a:p>
            <a:r>
              <a:rPr lang="en-US" sz="3200" dirty="0" smtClean="0"/>
              <a:t>By </a:t>
            </a:r>
            <a:r>
              <a:rPr lang="en-US" sz="3200" dirty="0"/>
              <a:t>the end of the third month, this structure may be one third to one half of the total size of the ovary. Yellowish luteal cells </a:t>
            </a:r>
            <a:r>
              <a:rPr lang="en-US" sz="3200" dirty="0" err="1"/>
              <a:t>continué</a:t>
            </a:r>
            <a:r>
              <a:rPr lang="en-US" sz="3200" dirty="0"/>
              <a:t> to secrete progesterone until the end of the fourth month; thereafter, they regress slowly as secretion of progesterone by the trophoblastic component of the placenta becomes adequate for maintenance of pregnancy. Removal of the corpus luteum of pregnancy before the fourth month usually leads to abortion.</a:t>
            </a:r>
          </a:p>
        </p:txBody>
      </p:sp>
    </p:spTree>
    <p:extLst>
      <p:ext uri="{BB962C8B-B14F-4D97-AF65-F5344CB8AC3E}">
        <p14:creationId xmlns:p14="http://schemas.microsoft.com/office/powerpoint/2010/main" val="221453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418" y="138545"/>
            <a:ext cx="11222182" cy="6594764"/>
          </a:xfrm>
        </p:spPr>
        <p:txBody>
          <a:bodyPr/>
          <a:lstStyle/>
          <a:p>
            <a:pPr lvl="0">
              <a:buClr>
                <a:srgbClr val="1CADE4"/>
              </a:buClr>
            </a:pPr>
            <a:r>
              <a:rPr lang="en-US" sz="3200" dirty="0">
                <a:solidFill>
                  <a:srgbClr val="1CADE4"/>
                </a:solidFill>
              </a:rPr>
              <a:t>Corpus </a:t>
            </a:r>
            <a:r>
              <a:rPr lang="en-US" sz="3200" dirty="0" err="1" smtClean="0">
                <a:solidFill>
                  <a:srgbClr val="1CADE4"/>
                </a:solidFill>
              </a:rPr>
              <a:t>Albicans</a:t>
            </a:r>
            <a:endParaRPr lang="en-US" sz="1400" dirty="0">
              <a:solidFill>
                <a:srgbClr val="000000"/>
              </a:solidFill>
              <a:latin typeface="Candara" panose="020E0502030303020204" pitchFamily="34" charset="0"/>
            </a:endParaRPr>
          </a:p>
          <a:p>
            <a:r>
              <a:rPr lang="en-US" sz="2800" dirty="0" smtClean="0">
                <a:latin typeface="Candara" panose="020E0502030303020204" pitchFamily="34" charset="0"/>
              </a:rPr>
              <a:t>is </a:t>
            </a:r>
            <a:r>
              <a:rPr lang="en-US" sz="2800" dirty="0">
                <a:latin typeface="Candara" panose="020E0502030303020204" pitchFamily="34" charset="0"/>
              </a:rPr>
              <a:t>the fibrous tissue resulting after generation of the corpus luteum at the 9</a:t>
            </a:r>
            <a:r>
              <a:rPr lang="en-US" sz="2000" dirty="0">
                <a:latin typeface="Candara" panose="020E0502030303020204" pitchFamily="34" charset="0"/>
              </a:rPr>
              <a:t>th</a:t>
            </a:r>
            <a:r>
              <a:rPr lang="en-US" sz="2800" dirty="0">
                <a:latin typeface="Candara" panose="020E0502030303020204" pitchFamily="34" charset="0"/>
              </a:rPr>
              <a:t>day after ovulation if no fertilization occur. It formation accompanied by decreased progesterone secretion resulting in </a:t>
            </a:r>
            <a:r>
              <a:rPr lang="en-US" sz="2800" b="1" dirty="0">
                <a:latin typeface="Candara" panose="020E0502030303020204" pitchFamily="34" charset="0"/>
              </a:rPr>
              <a:t>menstrual bleeding. </a:t>
            </a:r>
            <a:endParaRPr lang="en-US" sz="2800" b="1" dirty="0" smtClean="0">
              <a:latin typeface="Candara" panose="020E0502030303020204" pitchFamily="34" charset="0"/>
            </a:endParaRPr>
          </a:p>
          <a:p>
            <a:pPr marL="0" indent="0">
              <a:buNone/>
            </a:pPr>
            <a:r>
              <a:rPr lang="en-US" sz="2800" b="1" dirty="0" smtClean="0">
                <a:solidFill>
                  <a:schemeClr val="accent1"/>
                </a:solidFill>
                <a:latin typeface="Candara" panose="020E0502030303020204" pitchFamily="34" charset="0"/>
              </a:rPr>
              <a:t>Corpus </a:t>
            </a:r>
            <a:r>
              <a:rPr lang="en-US" sz="2800" b="1" dirty="0" err="1">
                <a:solidFill>
                  <a:schemeClr val="accent1"/>
                </a:solidFill>
                <a:latin typeface="Candara" panose="020E0502030303020204" pitchFamily="34" charset="0"/>
              </a:rPr>
              <a:t>atreticum</a:t>
            </a:r>
            <a:r>
              <a:rPr lang="en-US" sz="2800" b="1" dirty="0" smtClean="0">
                <a:solidFill>
                  <a:schemeClr val="accent1"/>
                </a:solidFill>
                <a:latin typeface="Candara" panose="020E0502030303020204" pitchFamily="34" charset="0"/>
              </a:rPr>
              <a:t>: </a:t>
            </a:r>
          </a:p>
          <a:p>
            <a:pPr marL="0" indent="0">
              <a:buNone/>
            </a:pPr>
            <a:r>
              <a:rPr lang="en-US" sz="2800" dirty="0" smtClean="0">
                <a:latin typeface="Candara" panose="020E0502030303020204" pitchFamily="34" charset="0"/>
              </a:rPr>
              <a:t>is </a:t>
            </a:r>
            <a:r>
              <a:rPr lang="en-US" sz="2800" dirty="0">
                <a:latin typeface="Candara" panose="020E0502030303020204" pitchFamily="34" charset="0"/>
              </a:rPr>
              <a:t>the connective tissue in the ovary that replaces the degenerating follicles in each ovarian cycle </a:t>
            </a:r>
            <a:r>
              <a:rPr lang="en-US" sz="2800" b="1" dirty="0">
                <a:latin typeface="Candara" panose="020E0502030303020204" pitchFamily="34" charset="0"/>
              </a:rPr>
              <a:t>(5-15 follicles grow only once reach maturity).</a:t>
            </a:r>
            <a:endParaRPr lang="en-US" sz="2800" dirty="0">
              <a:solidFill>
                <a:srgbClr val="FF0000"/>
              </a:solidFill>
            </a:endParaRPr>
          </a:p>
          <a:p>
            <a:pPr lvl="0">
              <a:buClr>
                <a:srgbClr val="1CADE4"/>
              </a:buClr>
            </a:pPr>
            <a:r>
              <a:rPr lang="en-US" sz="2800" dirty="0">
                <a:solidFill>
                  <a:prstClr val="black"/>
                </a:solidFill>
              </a:rPr>
              <a:t> </a:t>
            </a:r>
          </a:p>
          <a:p>
            <a:endParaRPr lang="en-US" dirty="0"/>
          </a:p>
        </p:txBody>
      </p:sp>
    </p:spTree>
    <p:extLst>
      <p:ext uri="{BB962C8B-B14F-4D97-AF65-F5344CB8AC3E}">
        <p14:creationId xmlns:p14="http://schemas.microsoft.com/office/powerpoint/2010/main" val="1839930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3963"/>
            <a:ext cx="11333018" cy="6525491"/>
          </a:xfrm>
        </p:spPr>
        <p:txBody>
          <a:bodyPr>
            <a:normAutofit/>
          </a:bodyPr>
          <a:lstStyle/>
          <a:p>
            <a:r>
              <a:rPr lang="en-US" sz="3600" dirty="0">
                <a:solidFill>
                  <a:schemeClr val="accent1"/>
                </a:solidFill>
              </a:rPr>
              <a:t>Fertilization</a:t>
            </a:r>
          </a:p>
          <a:p>
            <a:r>
              <a:rPr lang="en-US" sz="2800" dirty="0"/>
              <a:t>Definition:</a:t>
            </a:r>
          </a:p>
          <a:p>
            <a:r>
              <a:rPr lang="en-US" sz="2800" dirty="0"/>
              <a:t>A process by which the spermatozoon and oocyte unit and give rise to a new organism , the </a:t>
            </a:r>
            <a:r>
              <a:rPr lang="en-US" sz="2800" dirty="0" err="1"/>
              <a:t>Zygot</a:t>
            </a:r>
            <a:r>
              <a:rPr lang="en-US" sz="2800" dirty="0"/>
              <a:t>.</a:t>
            </a:r>
          </a:p>
          <a:p>
            <a:r>
              <a:rPr lang="en-US" sz="2800" dirty="0">
                <a:solidFill>
                  <a:schemeClr val="accent1"/>
                </a:solidFill>
              </a:rPr>
              <a:t>Site of fertilization:</a:t>
            </a:r>
          </a:p>
          <a:p>
            <a:r>
              <a:rPr lang="en-US" sz="2800" dirty="0"/>
              <a:t>Spermatozoa ascend from vagina enter the cervix and uterine tube with the help of muscular contraction of the uterus and uterine tube, until they reach the </a:t>
            </a:r>
            <a:r>
              <a:rPr lang="en-US" sz="2800" dirty="0" err="1">
                <a:solidFill>
                  <a:schemeClr val="accent1"/>
                </a:solidFill>
              </a:rPr>
              <a:t>Ampullary</a:t>
            </a:r>
            <a:r>
              <a:rPr lang="en-US" sz="2800" dirty="0">
                <a:solidFill>
                  <a:schemeClr val="accent1"/>
                </a:solidFill>
              </a:rPr>
              <a:t> region of the uterine tube</a:t>
            </a:r>
            <a:r>
              <a:rPr lang="en-US" sz="2800" dirty="0"/>
              <a:t>.</a:t>
            </a:r>
          </a:p>
          <a:p>
            <a:r>
              <a:rPr lang="en-US" sz="2800" dirty="0"/>
              <a:t>Sperm can survive few days inside the female , and the oocyte die </a:t>
            </a:r>
            <a:r>
              <a:rPr lang="en-US" sz="2800" dirty="0">
                <a:solidFill>
                  <a:schemeClr val="accent1"/>
                </a:solidFill>
              </a:rPr>
              <a:t>12-24 hours after </a:t>
            </a:r>
            <a:r>
              <a:rPr lang="en-US" sz="2800" dirty="0" smtClean="0">
                <a:solidFill>
                  <a:schemeClr val="accent1"/>
                </a:solidFill>
              </a:rPr>
              <a:t>ovulation. </a:t>
            </a:r>
          </a:p>
        </p:txBody>
      </p:sp>
    </p:spTree>
    <p:extLst>
      <p:ext uri="{BB962C8B-B14F-4D97-AF65-F5344CB8AC3E}">
        <p14:creationId xmlns:p14="http://schemas.microsoft.com/office/powerpoint/2010/main" val="143676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35527"/>
            <a:ext cx="11139055" cy="6400800"/>
          </a:xfrm>
        </p:spPr>
        <p:txBody>
          <a:bodyPr/>
          <a:lstStyle/>
          <a:p>
            <a:r>
              <a:rPr lang="en-US" sz="3200" dirty="0">
                <a:solidFill>
                  <a:srgbClr val="FF0000"/>
                </a:solidFill>
              </a:rPr>
              <a:t>Sperm changes in </a:t>
            </a:r>
            <a:r>
              <a:rPr lang="en-US" sz="3200" dirty="0" err="1">
                <a:solidFill>
                  <a:srgbClr val="FF0000"/>
                </a:solidFill>
              </a:rPr>
              <a:t>prepation</a:t>
            </a:r>
            <a:r>
              <a:rPr lang="en-US" sz="3200" dirty="0">
                <a:solidFill>
                  <a:srgbClr val="FF0000"/>
                </a:solidFill>
              </a:rPr>
              <a:t> for fertilization:</a:t>
            </a:r>
          </a:p>
          <a:p>
            <a:r>
              <a:rPr lang="en-US" dirty="0"/>
              <a:t>Spermatozoa are not able to fertilize the oocyte immediately upon arrival in the female genital. Following changes must take place.</a:t>
            </a:r>
          </a:p>
          <a:p>
            <a:r>
              <a:rPr lang="en-US" dirty="0">
                <a:solidFill>
                  <a:srgbClr val="FF0000"/>
                </a:solidFill>
              </a:rPr>
              <a:t>1.Capacitation:</a:t>
            </a:r>
          </a:p>
          <a:p>
            <a:r>
              <a:rPr lang="en-US" dirty="0"/>
              <a:t>Removal of glycoprotein coat from the plasma membrane that covers the </a:t>
            </a:r>
            <a:r>
              <a:rPr lang="en-US" dirty="0" err="1"/>
              <a:t>acrosomal</a:t>
            </a:r>
            <a:r>
              <a:rPr lang="en-US" dirty="0"/>
              <a:t> region, it takes about </a:t>
            </a:r>
            <a:r>
              <a:rPr lang="en-US" dirty="0">
                <a:solidFill>
                  <a:srgbClr val="FF0000"/>
                </a:solidFill>
              </a:rPr>
              <a:t>7 hours.</a:t>
            </a:r>
          </a:p>
          <a:p>
            <a:r>
              <a:rPr lang="en-US" dirty="0">
                <a:solidFill>
                  <a:srgbClr val="FF0000"/>
                </a:solidFill>
              </a:rPr>
              <a:t>2.Acrosomal reaction</a:t>
            </a:r>
            <a:r>
              <a:rPr lang="en-US" dirty="0"/>
              <a:t>:</a:t>
            </a:r>
          </a:p>
          <a:p>
            <a:r>
              <a:rPr lang="en-US" dirty="0"/>
              <a:t>fusion between the plasma membrane and outer </a:t>
            </a:r>
            <a:r>
              <a:rPr lang="en-US" dirty="0" err="1"/>
              <a:t>acrosomal</a:t>
            </a:r>
            <a:r>
              <a:rPr lang="en-US" dirty="0"/>
              <a:t> membrane, lead to release of </a:t>
            </a:r>
            <a:r>
              <a:rPr lang="en-US" dirty="0" err="1"/>
              <a:t>acrosomal</a:t>
            </a:r>
            <a:r>
              <a:rPr lang="en-US" dirty="0"/>
              <a:t> contents (</a:t>
            </a:r>
            <a:r>
              <a:rPr lang="en-US" dirty="0" err="1"/>
              <a:t>acrosin</a:t>
            </a:r>
            <a:r>
              <a:rPr lang="en-US" dirty="0"/>
              <a:t>, hyaluronidase, and trypsin like substance,) needed to penetrate corona </a:t>
            </a:r>
            <a:r>
              <a:rPr lang="en-US" dirty="0" err="1"/>
              <a:t>radiata</a:t>
            </a:r>
            <a:r>
              <a:rPr lang="en-US" dirty="0"/>
              <a:t> and zona </a:t>
            </a:r>
            <a:r>
              <a:rPr lang="en-US" dirty="0" err="1" smtClean="0"/>
              <a:t>pellucida</a:t>
            </a:r>
            <a:r>
              <a:rPr lang="en-US" dirty="0" smtClean="0"/>
              <a:t> </a:t>
            </a:r>
            <a:endParaRPr lang="en-US" dirty="0"/>
          </a:p>
        </p:txBody>
      </p:sp>
    </p:spTree>
    <p:extLst>
      <p:ext uri="{BB962C8B-B14F-4D97-AF65-F5344CB8AC3E}">
        <p14:creationId xmlns:p14="http://schemas.microsoft.com/office/powerpoint/2010/main" val="408821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38545"/>
            <a:ext cx="11263745" cy="6594764"/>
          </a:xfrm>
        </p:spPr>
        <p:txBody>
          <a:bodyPr>
            <a:normAutofit/>
          </a:bodyPr>
          <a:lstStyle/>
          <a:p>
            <a:r>
              <a:rPr lang="en-US" sz="3200" dirty="0">
                <a:solidFill>
                  <a:srgbClr val="FF0000"/>
                </a:solidFill>
              </a:rPr>
              <a:t>Phases of fertilization:</a:t>
            </a:r>
          </a:p>
          <a:p>
            <a:r>
              <a:rPr lang="en-US" sz="3200" dirty="0">
                <a:solidFill>
                  <a:srgbClr val="FF0000"/>
                </a:solidFill>
              </a:rPr>
              <a:t>1.Penetration of corona </a:t>
            </a:r>
            <a:r>
              <a:rPr lang="en-US" sz="3200" dirty="0" err="1">
                <a:solidFill>
                  <a:srgbClr val="FF0000"/>
                </a:solidFill>
              </a:rPr>
              <a:t>radiata</a:t>
            </a:r>
            <a:r>
              <a:rPr lang="en-US" sz="3200" dirty="0">
                <a:solidFill>
                  <a:srgbClr val="FF0000"/>
                </a:solidFill>
              </a:rPr>
              <a:t>:</a:t>
            </a:r>
          </a:p>
          <a:p>
            <a:r>
              <a:rPr lang="en-US" sz="3200" dirty="0"/>
              <a:t>out of 300-500 sperms reach the site of fertilization only one fertilize the ovum the rest help it to penetrate the corona </a:t>
            </a:r>
            <a:r>
              <a:rPr lang="en-US" sz="3200" dirty="0" err="1"/>
              <a:t>radiata</a:t>
            </a:r>
            <a:r>
              <a:rPr lang="en-US" sz="3200" dirty="0" smtClean="0"/>
              <a:t>. </a:t>
            </a:r>
          </a:p>
          <a:p>
            <a:r>
              <a:rPr lang="en-US" sz="3200" dirty="0">
                <a:solidFill>
                  <a:srgbClr val="FF0000"/>
                </a:solidFill>
              </a:rPr>
              <a:t>2. Penetration of zona </a:t>
            </a:r>
            <a:r>
              <a:rPr lang="en-US" sz="3200" dirty="0" err="1">
                <a:solidFill>
                  <a:srgbClr val="FF0000"/>
                </a:solidFill>
              </a:rPr>
              <a:t>pellucida</a:t>
            </a:r>
            <a:r>
              <a:rPr lang="en-US" sz="3200" dirty="0">
                <a:solidFill>
                  <a:srgbClr val="FF0000"/>
                </a:solidFill>
              </a:rPr>
              <a:t>:</a:t>
            </a:r>
          </a:p>
          <a:p>
            <a:r>
              <a:rPr lang="en-US" sz="3200" dirty="0"/>
              <a:t>by the aid of enzymes released from </a:t>
            </a:r>
            <a:r>
              <a:rPr lang="en-US" sz="3200" dirty="0" err="1"/>
              <a:t>acrosomal</a:t>
            </a:r>
            <a:r>
              <a:rPr lang="en-US" sz="3200" dirty="0"/>
              <a:t> membrane.</a:t>
            </a:r>
          </a:p>
          <a:p>
            <a:r>
              <a:rPr lang="en-US" sz="3200" dirty="0">
                <a:solidFill>
                  <a:srgbClr val="FF0000"/>
                </a:solidFill>
              </a:rPr>
              <a:t>3. Fusion of oocyte-sperm cell membranes:</a:t>
            </a:r>
          </a:p>
          <a:p>
            <a:r>
              <a:rPr lang="en-US" sz="3200" dirty="0"/>
              <a:t>The head and tail of the spermatozoon enter the cytoplasm of the oocyte , but the plasma membrane is left behind on the oocyte surface.</a:t>
            </a:r>
          </a:p>
        </p:txBody>
      </p:sp>
    </p:spTree>
    <p:extLst>
      <p:ext uri="{BB962C8B-B14F-4D97-AF65-F5344CB8AC3E}">
        <p14:creationId xmlns:p14="http://schemas.microsoft.com/office/powerpoint/2010/main" val="2894558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418" y="249382"/>
            <a:ext cx="9926783" cy="6059978"/>
          </a:xfrm>
        </p:spPr>
        <p:txBody>
          <a:bodyPr>
            <a:normAutofit/>
          </a:bodyPr>
          <a:lstStyle/>
          <a:p>
            <a:r>
              <a:rPr lang="en-US" sz="3600" dirty="0">
                <a:solidFill>
                  <a:srgbClr val="FF0000"/>
                </a:solidFill>
              </a:rPr>
              <a:t>Oocyte responds to the spermatozoon entrance</a:t>
            </a:r>
          </a:p>
          <a:p>
            <a:r>
              <a:rPr lang="en-US" sz="3600" dirty="0">
                <a:solidFill>
                  <a:srgbClr val="FF0000"/>
                </a:solidFill>
              </a:rPr>
              <a:t>1.Cortical and zona reactions:</a:t>
            </a:r>
          </a:p>
          <a:p>
            <a:r>
              <a:rPr lang="en-US" sz="3600" dirty="0"/>
              <a:t>Zona </a:t>
            </a:r>
            <a:r>
              <a:rPr lang="en-US" sz="3600" dirty="0" err="1"/>
              <a:t>pellucida</a:t>
            </a:r>
            <a:r>
              <a:rPr lang="en-US" sz="3600" dirty="0"/>
              <a:t> changes its structure and composition and remove species-specific receptors , and this prevent polyspermy .</a:t>
            </a:r>
          </a:p>
          <a:p>
            <a:r>
              <a:rPr lang="en-US" sz="3600" dirty="0">
                <a:solidFill>
                  <a:srgbClr val="FF0000"/>
                </a:solidFill>
              </a:rPr>
              <a:t>2. Resumption of second meiotic division .</a:t>
            </a:r>
          </a:p>
          <a:p>
            <a:r>
              <a:rPr lang="en-US" sz="3600" dirty="0">
                <a:solidFill>
                  <a:srgbClr val="FF0000"/>
                </a:solidFill>
              </a:rPr>
              <a:t>3. Metabolic activation of the egg</a:t>
            </a:r>
            <a:r>
              <a:rPr lang="en-US" sz="3600" dirty="0" smtClean="0">
                <a:solidFill>
                  <a:srgbClr val="FF0000"/>
                </a:solidFill>
              </a:rPr>
              <a:t>. </a:t>
            </a:r>
            <a:endParaRPr lang="en-US" sz="3600" dirty="0">
              <a:solidFill>
                <a:srgbClr val="FF0000"/>
              </a:solidFill>
            </a:endParaRPr>
          </a:p>
        </p:txBody>
      </p:sp>
    </p:spTree>
    <p:extLst>
      <p:ext uri="{BB962C8B-B14F-4D97-AF65-F5344CB8AC3E}">
        <p14:creationId xmlns:p14="http://schemas.microsoft.com/office/powerpoint/2010/main" val="1958333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5127" y="152399"/>
            <a:ext cx="11069781" cy="6414655"/>
          </a:xfrm>
        </p:spPr>
        <p:txBody>
          <a:bodyPr>
            <a:normAutofit/>
          </a:bodyPr>
          <a:lstStyle/>
          <a:p>
            <a:r>
              <a:rPr lang="en-US" sz="3200" dirty="0">
                <a:solidFill>
                  <a:srgbClr val="FF0000"/>
                </a:solidFill>
              </a:rPr>
              <a:t>Results of fertilization</a:t>
            </a:r>
          </a:p>
          <a:p>
            <a:r>
              <a:rPr lang="en-US" sz="3200" dirty="0">
                <a:solidFill>
                  <a:srgbClr val="FF0000"/>
                </a:solidFill>
              </a:rPr>
              <a:t>1. Restoration of diploid number .</a:t>
            </a:r>
          </a:p>
          <a:p>
            <a:r>
              <a:rPr lang="en-US" sz="3200" dirty="0">
                <a:solidFill>
                  <a:srgbClr val="FF0000"/>
                </a:solidFill>
              </a:rPr>
              <a:t>2. Determination of sex.</a:t>
            </a:r>
          </a:p>
          <a:p>
            <a:r>
              <a:rPr lang="en-US" sz="3200" dirty="0">
                <a:solidFill>
                  <a:srgbClr val="FF0000"/>
                </a:solidFill>
              </a:rPr>
              <a:t>3. Initiation of cleavage. With out fertilization Oocyte degenerate.</a:t>
            </a:r>
          </a:p>
        </p:txBody>
      </p:sp>
    </p:spTree>
    <p:extLst>
      <p:ext uri="{BB962C8B-B14F-4D97-AF65-F5344CB8AC3E}">
        <p14:creationId xmlns:p14="http://schemas.microsoft.com/office/powerpoint/2010/main" val="77370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9709" y="318655"/>
            <a:ext cx="11028217" cy="6276109"/>
          </a:xfrm>
        </p:spPr>
        <p:txBody>
          <a:bodyPr/>
          <a:lstStyle/>
          <a:p>
            <a:endParaRPr lang="en-US" sz="3600" b="1" dirty="0" smtClean="0">
              <a:solidFill>
                <a:srgbClr val="0070C0"/>
              </a:solidFill>
            </a:endParaRPr>
          </a:p>
          <a:p>
            <a:r>
              <a:rPr lang="en-US" sz="3600" b="1" dirty="0" smtClean="0">
                <a:solidFill>
                  <a:srgbClr val="0070C0"/>
                </a:solidFill>
              </a:rPr>
              <a:t>Objectives </a:t>
            </a:r>
          </a:p>
        </p:txBody>
      </p:sp>
      <p:pic>
        <p:nvPicPr>
          <p:cNvPr id="2" name="Picture 1"/>
          <p:cNvPicPr>
            <a:picLocks noChangeAspect="1"/>
          </p:cNvPicPr>
          <p:nvPr/>
        </p:nvPicPr>
        <p:blipFill>
          <a:blip r:embed="rId2"/>
          <a:stretch>
            <a:fillRect/>
          </a:stretch>
        </p:blipFill>
        <p:spPr>
          <a:xfrm>
            <a:off x="1636389" y="2179211"/>
            <a:ext cx="8919221" cy="2499577"/>
          </a:xfrm>
          <a:prstGeom prst="rect">
            <a:avLst/>
          </a:prstGeom>
        </p:spPr>
      </p:pic>
    </p:spTree>
    <p:extLst>
      <p:ext uri="{BB962C8B-B14F-4D97-AF65-F5344CB8AC3E}">
        <p14:creationId xmlns:p14="http://schemas.microsoft.com/office/powerpoint/2010/main" val="2912710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3564" y="110835"/>
            <a:ext cx="11111345" cy="6511637"/>
          </a:xfrm>
        </p:spPr>
        <p:txBody>
          <a:bodyPr/>
          <a:lstStyle/>
          <a:p>
            <a:r>
              <a:rPr lang="en-US" dirty="0" smtClean="0"/>
              <a:t>Clinical Correlate </a:t>
            </a:r>
          </a:p>
          <a:p>
            <a:r>
              <a:rPr lang="en-US" dirty="0">
                <a:solidFill>
                  <a:srgbClr val="FF0000"/>
                </a:solidFill>
              </a:rPr>
              <a:t>Infertility:</a:t>
            </a:r>
          </a:p>
          <a:p>
            <a:r>
              <a:rPr lang="en-US" dirty="0"/>
              <a:t>Incidence : </a:t>
            </a:r>
            <a:r>
              <a:rPr lang="en-US" dirty="0">
                <a:solidFill>
                  <a:srgbClr val="FF0000"/>
                </a:solidFill>
              </a:rPr>
              <a:t>about 15 %.</a:t>
            </a:r>
          </a:p>
          <a:p>
            <a:r>
              <a:rPr lang="en-US" dirty="0"/>
              <a:t>Causes :</a:t>
            </a:r>
          </a:p>
          <a:p>
            <a:r>
              <a:rPr lang="en-US" dirty="0"/>
              <a:t>1.Insufficient number of sperms ( normally 100 million /ml), less than 20 million it may be the cause)</a:t>
            </a:r>
          </a:p>
          <a:p>
            <a:r>
              <a:rPr lang="en-US" dirty="0"/>
              <a:t>2. Obstruction of tubes.</a:t>
            </a:r>
          </a:p>
          <a:p>
            <a:r>
              <a:rPr lang="en-US" dirty="0"/>
              <a:t>3. immunity to sperms.</a:t>
            </a:r>
          </a:p>
          <a:p>
            <a:r>
              <a:rPr lang="en-US" dirty="0"/>
              <a:t>4. no ovulation, and others.</a:t>
            </a:r>
          </a:p>
        </p:txBody>
      </p:sp>
    </p:spTree>
    <p:extLst>
      <p:ext uri="{BB962C8B-B14F-4D97-AF65-F5344CB8AC3E}">
        <p14:creationId xmlns:p14="http://schemas.microsoft.com/office/powerpoint/2010/main" val="619812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96415" y="1440873"/>
            <a:ext cx="10098058" cy="4090685"/>
          </a:xfrm>
          <a:prstGeom prst="rect">
            <a:avLst/>
          </a:prstGeom>
        </p:spPr>
      </p:pic>
    </p:spTree>
    <p:extLst>
      <p:ext uri="{BB962C8B-B14F-4D97-AF65-F5344CB8AC3E}">
        <p14:creationId xmlns:p14="http://schemas.microsoft.com/office/powerpoint/2010/main" val="374897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789709"/>
            <a:ext cx="10557163" cy="5555673"/>
          </a:xfrm>
        </p:spPr>
        <p:txBody>
          <a:bodyPr/>
          <a:lstStyle/>
          <a:p>
            <a:pPr marL="0" lvl="0" indent="0" algn="justLow">
              <a:lnSpc>
                <a:spcPct val="100000"/>
              </a:lnSpc>
              <a:spcBef>
                <a:spcPts val="0"/>
              </a:spcBef>
              <a:spcAft>
                <a:spcPts val="0"/>
              </a:spcAft>
              <a:buClrTx/>
              <a:buSzTx/>
              <a:buNone/>
            </a:pPr>
            <a:r>
              <a:rPr lang="en-US" sz="4200" b="1" dirty="0">
                <a:solidFill>
                  <a:srgbClr val="C00000"/>
                </a:solidFill>
                <a:latin typeface="Monotype Corsiva" panose="03010101010201010101" pitchFamily="66" charset="0"/>
              </a:rPr>
              <a:t>Initially period - the first week  Development:</a:t>
            </a:r>
          </a:p>
          <a:p>
            <a:pPr marL="285750" lvl="0" indent="-285750" algn="justLow">
              <a:lnSpc>
                <a:spcPct val="100000"/>
              </a:lnSpc>
              <a:spcBef>
                <a:spcPts val="0"/>
              </a:spcBef>
              <a:spcAft>
                <a:spcPts val="0"/>
              </a:spcAft>
              <a:buClrTx/>
              <a:buSzTx/>
              <a:buFont typeface="Wingdings" panose="05000000000000000000" pitchFamily="2" charset="2"/>
              <a:buChar char="ü"/>
            </a:pPr>
            <a:r>
              <a:rPr lang="en-US" sz="3800" b="1" dirty="0">
                <a:solidFill>
                  <a:prstClr val="black"/>
                </a:solidFill>
                <a:latin typeface="Monotype Corsiva" panose="03010101010201010101" pitchFamily="66" charset="0"/>
              </a:rPr>
              <a:t>Ovulation.</a:t>
            </a:r>
          </a:p>
          <a:p>
            <a:pPr marL="285750" lvl="0" indent="-285750" algn="justLow">
              <a:lnSpc>
                <a:spcPct val="100000"/>
              </a:lnSpc>
              <a:spcBef>
                <a:spcPts val="0"/>
              </a:spcBef>
              <a:spcAft>
                <a:spcPts val="0"/>
              </a:spcAft>
              <a:buClrTx/>
              <a:buSzTx/>
              <a:buFont typeface="Wingdings" panose="05000000000000000000" pitchFamily="2" charset="2"/>
              <a:buChar char="ü"/>
            </a:pPr>
            <a:r>
              <a:rPr lang="en-US" sz="3800" b="1" dirty="0">
                <a:solidFill>
                  <a:prstClr val="black"/>
                </a:solidFill>
                <a:latin typeface="Monotype Corsiva" panose="03010101010201010101" pitchFamily="66" charset="0"/>
              </a:rPr>
              <a:t>Fertilization.</a:t>
            </a:r>
          </a:p>
          <a:p>
            <a:pPr marL="285750" lvl="0" indent="-285750" algn="justLow">
              <a:lnSpc>
                <a:spcPct val="100000"/>
              </a:lnSpc>
              <a:spcBef>
                <a:spcPts val="0"/>
              </a:spcBef>
              <a:spcAft>
                <a:spcPts val="0"/>
              </a:spcAft>
              <a:buClrTx/>
              <a:buSzTx/>
              <a:buFont typeface="Wingdings" panose="05000000000000000000" pitchFamily="2" charset="2"/>
              <a:buChar char="ü"/>
            </a:pPr>
            <a:r>
              <a:rPr lang="en-US" sz="3800" b="1" dirty="0">
                <a:solidFill>
                  <a:prstClr val="black"/>
                </a:solidFill>
                <a:latin typeface="Monotype Corsiva" panose="03010101010201010101" pitchFamily="66" charset="0"/>
              </a:rPr>
              <a:t>Cleavage </a:t>
            </a:r>
          </a:p>
          <a:p>
            <a:pPr marL="285750" lvl="0" indent="-285750" algn="justLow">
              <a:lnSpc>
                <a:spcPct val="100000"/>
              </a:lnSpc>
              <a:spcBef>
                <a:spcPts val="0"/>
              </a:spcBef>
              <a:spcAft>
                <a:spcPts val="0"/>
              </a:spcAft>
              <a:buClrTx/>
              <a:buSzTx/>
              <a:buFont typeface="Wingdings" panose="05000000000000000000" pitchFamily="2" charset="2"/>
              <a:buChar char="ü"/>
            </a:pPr>
            <a:r>
              <a:rPr lang="en-US" sz="3800" b="1" dirty="0">
                <a:solidFill>
                  <a:prstClr val="black"/>
                </a:solidFill>
                <a:latin typeface="Monotype Corsiva" panose="03010101010201010101" pitchFamily="66" charset="0"/>
              </a:rPr>
              <a:t>Blastocyst formation.</a:t>
            </a:r>
          </a:p>
          <a:p>
            <a:endParaRPr lang="en-US" dirty="0"/>
          </a:p>
        </p:txBody>
      </p:sp>
    </p:spTree>
    <p:extLst>
      <p:ext uri="{BB962C8B-B14F-4D97-AF65-F5344CB8AC3E}">
        <p14:creationId xmlns:p14="http://schemas.microsoft.com/office/powerpoint/2010/main" val="79169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291" y="166255"/>
            <a:ext cx="11291453" cy="6525490"/>
          </a:xfrm>
        </p:spPr>
        <p:txBody>
          <a:bodyPr>
            <a:normAutofit/>
          </a:bodyPr>
          <a:lstStyle/>
          <a:p>
            <a:r>
              <a:rPr lang="en-US" sz="3600" b="1" dirty="0" smtClean="0"/>
              <a:t>Introduction </a:t>
            </a:r>
          </a:p>
          <a:p>
            <a:pPr marL="457200" lvl="0" indent="-457200" algn="justLow">
              <a:lnSpc>
                <a:spcPct val="100000"/>
              </a:lnSpc>
              <a:spcBef>
                <a:spcPts val="0"/>
              </a:spcBef>
              <a:spcAft>
                <a:spcPts val="0"/>
              </a:spcAft>
              <a:buClrTx/>
              <a:buSzTx/>
              <a:buFont typeface="+mj-lt"/>
              <a:buAutoNum type="arabicPeriod"/>
            </a:pPr>
            <a:r>
              <a:rPr lang="en-US" sz="2400" b="1" dirty="0">
                <a:solidFill>
                  <a:srgbClr val="C00000"/>
                </a:solidFill>
                <a:latin typeface="Gill Sans MT"/>
              </a:rPr>
              <a:t>The primary oocyte maturates </a:t>
            </a:r>
            <a:r>
              <a:rPr lang="en-US" sz="2400" dirty="0">
                <a:solidFill>
                  <a:prstClr val="black"/>
                </a:solidFill>
                <a:latin typeface="Gill Sans MT"/>
              </a:rPr>
              <a:t>in the mature follicle and stops in </a:t>
            </a:r>
            <a:r>
              <a:rPr lang="en-US" sz="2400" b="1" dirty="0">
                <a:solidFill>
                  <a:prstClr val="black"/>
                </a:solidFill>
                <a:latin typeface="Gill Sans MT"/>
              </a:rPr>
              <a:t>the </a:t>
            </a:r>
            <a:r>
              <a:rPr lang="en-US" sz="2400" b="1" dirty="0" err="1">
                <a:solidFill>
                  <a:prstClr val="black"/>
                </a:solidFill>
                <a:latin typeface="Gill Sans MT"/>
              </a:rPr>
              <a:t>diplotene</a:t>
            </a:r>
            <a:r>
              <a:rPr lang="en-US" sz="2400" b="1" dirty="0">
                <a:solidFill>
                  <a:prstClr val="black"/>
                </a:solidFill>
                <a:latin typeface="Gill Sans MT"/>
              </a:rPr>
              <a:t> stage</a:t>
            </a:r>
            <a:r>
              <a:rPr lang="en-US" sz="2400" dirty="0">
                <a:solidFill>
                  <a:prstClr val="black"/>
                </a:solidFill>
                <a:latin typeface="Gill Sans MT"/>
              </a:rPr>
              <a:t> to complete </a:t>
            </a:r>
            <a:r>
              <a:rPr lang="en-US" sz="2400" b="1" dirty="0">
                <a:solidFill>
                  <a:prstClr val="black"/>
                </a:solidFill>
                <a:latin typeface="Gill Sans MT"/>
              </a:rPr>
              <a:t>meiosis I</a:t>
            </a:r>
            <a:r>
              <a:rPr lang="en-US" sz="2400" dirty="0">
                <a:solidFill>
                  <a:prstClr val="black"/>
                </a:solidFill>
                <a:latin typeface="Gill Sans MT"/>
              </a:rPr>
              <a:t> resulting in: </a:t>
            </a:r>
          </a:p>
          <a:p>
            <a:pPr marL="990600" lvl="0" indent="-457200" algn="justLow">
              <a:lnSpc>
                <a:spcPct val="100000"/>
              </a:lnSpc>
              <a:spcBef>
                <a:spcPts val="0"/>
              </a:spcBef>
              <a:spcAft>
                <a:spcPts val="0"/>
              </a:spcAft>
              <a:buClrTx/>
              <a:buSzTx/>
              <a:buFont typeface="+mj-lt"/>
              <a:buAutoNum type="alphaUcPeriod"/>
            </a:pPr>
            <a:r>
              <a:rPr lang="en-US" sz="2400" b="1" dirty="0">
                <a:solidFill>
                  <a:prstClr val="black"/>
                </a:solidFill>
                <a:latin typeface="Gill Sans MT"/>
              </a:rPr>
              <a:t>Secondary oocyte.     </a:t>
            </a:r>
            <a:endParaRPr lang="en-US" sz="2400" dirty="0">
              <a:solidFill>
                <a:prstClr val="black"/>
              </a:solidFill>
              <a:latin typeface="Gill Sans MT"/>
            </a:endParaRPr>
          </a:p>
          <a:p>
            <a:pPr marL="990600" lvl="0" indent="-457200" algn="justLow">
              <a:lnSpc>
                <a:spcPct val="100000"/>
              </a:lnSpc>
              <a:spcBef>
                <a:spcPts val="0"/>
              </a:spcBef>
              <a:spcAft>
                <a:spcPts val="0"/>
              </a:spcAft>
              <a:buClrTx/>
              <a:buSzTx/>
              <a:buFont typeface="+mj-lt"/>
              <a:buAutoNum type="alphaUcPeriod"/>
            </a:pPr>
            <a:r>
              <a:rPr lang="en-US" sz="2400" b="1" dirty="0">
                <a:solidFill>
                  <a:prstClr val="black"/>
                </a:solidFill>
                <a:latin typeface="Gill Sans MT"/>
              </a:rPr>
              <a:t>First polar body (containing little cytoplasm</a:t>
            </a:r>
            <a:r>
              <a:rPr lang="en-US" sz="2400" b="1" dirty="0" smtClean="0">
                <a:solidFill>
                  <a:prstClr val="black"/>
                </a:solidFill>
                <a:latin typeface="Gill Sans MT"/>
              </a:rPr>
              <a:t>). </a:t>
            </a:r>
          </a:p>
          <a:p>
            <a:pPr marL="533400" lvl="0" indent="0" algn="justLow">
              <a:lnSpc>
                <a:spcPct val="100000"/>
              </a:lnSpc>
              <a:spcBef>
                <a:spcPts val="0"/>
              </a:spcBef>
              <a:spcAft>
                <a:spcPts val="0"/>
              </a:spcAft>
              <a:buClrTx/>
              <a:buSzTx/>
              <a:buNone/>
            </a:pPr>
            <a:endParaRPr lang="en-US" sz="2400" dirty="0">
              <a:solidFill>
                <a:prstClr val="black"/>
              </a:solidFill>
              <a:latin typeface="Gill Sans MT"/>
            </a:endParaRPr>
          </a:p>
          <a:p>
            <a:pPr marL="457200" lvl="0" indent="-457200" algn="justLow">
              <a:lnSpc>
                <a:spcPct val="100000"/>
              </a:lnSpc>
              <a:spcBef>
                <a:spcPts val="0"/>
              </a:spcBef>
              <a:spcAft>
                <a:spcPts val="0"/>
              </a:spcAft>
              <a:buClrTx/>
              <a:buSzTx/>
              <a:buFont typeface="+mj-lt"/>
              <a:buAutoNum type="arabicPeriod" startAt="2"/>
            </a:pPr>
            <a:r>
              <a:rPr lang="en-US" sz="2400" b="1" dirty="0">
                <a:solidFill>
                  <a:srgbClr val="C00000"/>
                </a:solidFill>
                <a:latin typeface="Gill Sans MT"/>
              </a:rPr>
              <a:t>The secondary oocyte begins meiosis II, </a:t>
            </a:r>
            <a:r>
              <a:rPr lang="en-US" sz="2400" dirty="0">
                <a:solidFill>
                  <a:prstClr val="black"/>
                </a:solidFill>
                <a:latin typeface="Gill Sans MT"/>
              </a:rPr>
              <a:t>and then the mature follicle raptured and thus ovulation the secondary oocyte outside the ovary as it is in </a:t>
            </a:r>
            <a:r>
              <a:rPr lang="en-US" sz="2400" b="1" dirty="0">
                <a:solidFill>
                  <a:prstClr val="black"/>
                </a:solidFill>
                <a:latin typeface="Gill Sans MT"/>
              </a:rPr>
              <a:t>metaphase of meiosis II</a:t>
            </a:r>
            <a:r>
              <a:rPr lang="en-US" sz="2400" b="1" dirty="0" smtClean="0">
                <a:solidFill>
                  <a:prstClr val="black"/>
                </a:solidFill>
                <a:latin typeface="Gill Sans MT"/>
              </a:rPr>
              <a:t>. </a:t>
            </a:r>
          </a:p>
          <a:p>
            <a:pPr marL="457200" lvl="0" indent="-457200" algn="justLow">
              <a:lnSpc>
                <a:spcPct val="100000"/>
              </a:lnSpc>
              <a:spcBef>
                <a:spcPts val="0"/>
              </a:spcBef>
              <a:spcAft>
                <a:spcPts val="0"/>
              </a:spcAft>
              <a:buClrTx/>
              <a:buSzTx/>
              <a:buFont typeface="+mj-lt"/>
              <a:buAutoNum type="arabicPeriod" startAt="3"/>
            </a:pPr>
            <a:r>
              <a:rPr lang="en-US" sz="2400" b="1" dirty="0">
                <a:solidFill>
                  <a:srgbClr val="C00000"/>
                </a:solidFill>
                <a:latin typeface="Gill Sans MT"/>
              </a:rPr>
              <a:t>If fertilization occurs; </a:t>
            </a:r>
            <a:r>
              <a:rPr lang="en-US" sz="2400" dirty="0">
                <a:solidFill>
                  <a:prstClr val="black"/>
                </a:solidFill>
                <a:latin typeface="Gill Sans MT"/>
              </a:rPr>
              <a:t>the secondary oocyte completed </a:t>
            </a:r>
            <a:r>
              <a:rPr lang="en-US" sz="2400" b="1" dirty="0">
                <a:solidFill>
                  <a:prstClr val="black"/>
                </a:solidFill>
                <a:latin typeface="Gill Sans MT"/>
              </a:rPr>
              <a:t>meiosis II </a:t>
            </a:r>
            <a:r>
              <a:rPr lang="en-US" sz="2400" dirty="0">
                <a:solidFill>
                  <a:prstClr val="black"/>
                </a:solidFill>
                <a:latin typeface="Gill Sans MT"/>
              </a:rPr>
              <a:t>resulting in:</a:t>
            </a:r>
          </a:p>
          <a:p>
            <a:pPr marL="990600" lvl="0" indent="-457200" algn="justLow">
              <a:lnSpc>
                <a:spcPct val="100000"/>
              </a:lnSpc>
              <a:spcBef>
                <a:spcPts val="0"/>
              </a:spcBef>
              <a:spcAft>
                <a:spcPts val="0"/>
              </a:spcAft>
              <a:buClrTx/>
              <a:buSzTx/>
              <a:buFont typeface="+mj-lt"/>
              <a:buAutoNum type="alphaUcPeriod"/>
            </a:pPr>
            <a:r>
              <a:rPr lang="en-US" sz="2400" b="1" dirty="0">
                <a:solidFill>
                  <a:prstClr val="black"/>
                </a:solidFill>
                <a:latin typeface="Gill Sans MT"/>
              </a:rPr>
              <a:t>Tertiary mature oocyte.</a:t>
            </a:r>
          </a:p>
          <a:p>
            <a:pPr marL="990600" lvl="0" indent="-457200" algn="justLow">
              <a:lnSpc>
                <a:spcPct val="100000"/>
              </a:lnSpc>
              <a:spcBef>
                <a:spcPts val="0"/>
              </a:spcBef>
              <a:spcAft>
                <a:spcPts val="0"/>
              </a:spcAft>
              <a:buClrTx/>
              <a:buSzTx/>
              <a:buFont typeface="+mj-lt"/>
              <a:buAutoNum type="alphaUcPeriod"/>
            </a:pPr>
            <a:r>
              <a:rPr lang="en-US" sz="2400" b="1" dirty="0">
                <a:solidFill>
                  <a:prstClr val="black"/>
                </a:solidFill>
                <a:latin typeface="Gill Sans MT"/>
              </a:rPr>
              <a:t>Secondary polar body.</a:t>
            </a:r>
          </a:p>
          <a:p>
            <a:pPr marL="0" lvl="0" indent="0" algn="justLow">
              <a:lnSpc>
                <a:spcPct val="100000"/>
              </a:lnSpc>
              <a:spcBef>
                <a:spcPts val="0"/>
              </a:spcBef>
              <a:spcAft>
                <a:spcPts val="0"/>
              </a:spcAft>
              <a:buClrTx/>
              <a:buSzTx/>
              <a:buNone/>
            </a:pPr>
            <a:endParaRPr lang="en-US" sz="2400" b="1" dirty="0">
              <a:solidFill>
                <a:prstClr val="black"/>
              </a:solidFill>
              <a:latin typeface="Gill Sans MT"/>
            </a:endParaRPr>
          </a:p>
          <a:p>
            <a:endParaRPr lang="en-US" dirty="0"/>
          </a:p>
        </p:txBody>
      </p:sp>
    </p:spTree>
    <p:extLst>
      <p:ext uri="{BB962C8B-B14F-4D97-AF65-F5344CB8AC3E}">
        <p14:creationId xmlns:p14="http://schemas.microsoft.com/office/powerpoint/2010/main" val="2384070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218" y="166254"/>
            <a:ext cx="11831782" cy="6691745"/>
          </a:xfrm>
        </p:spPr>
        <p:txBody>
          <a:bodyPr>
            <a:normAutofit fontScale="92500" lnSpcReduction="20000"/>
          </a:bodyPr>
          <a:lstStyle/>
          <a:p>
            <a:r>
              <a:rPr lang="en-US" sz="3600" b="1" u="sng" dirty="0" smtClean="0">
                <a:solidFill>
                  <a:srgbClr val="0070C0"/>
                </a:solidFill>
              </a:rPr>
              <a:t>OVARIAN CYCLE </a:t>
            </a:r>
          </a:p>
          <a:p>
            <a:pPr>
              <a:buFont typeface="Arial" panose="020B0604020202020204" pitchFamily="34" charset="0"/>
              <a:buChar char="•"/>
            </a:pPr>
            <a:r>
              <a:rPr lang="en-US" sz="2800" dirty="0" smtClean="0">
                <a:solidFill>
                  <a:srgbClr val="0070C0"/>
                </a:solidFill>
              </a:rPr>
              <a:t>Its sexual  monthly cycle controlled by hypothalamus , begin at puberty </a:t>
            </a:r>
          </a:p>
          <a:p>
            <a:pPr>
              <a:buFont typeface="Arial" panose="020B0604020202020204" pitchFamily="34" charset="0"/>
              <a:buChar char="•"/>
            </a:pPr>
            <a:r>
              <a:rPr lang="en-US" sz="2800" dirty="0" smtClean="0">
                <a:solidFill>
                  <a:srgbClr val="0070C0"/>
                </a:solidFill>
              </a:rPr>
              <a:t>Gonadotropin- </a:t>
            </a:r>
            <a:r>
              <a:rPr lang="en-US" sz="2800" dirty="0">
                <a:solidFill>
                  <a:srgbClr val="0070C0"/>
                </a:solidFill>
              </a:rPr>
              <a:t>releasing hormone (</a:t>
            </a:r>
            <a:r>
              <a:rPr lang="en-US" sz="2800" dirty="0" err="1">
                <a:solidFill>
                  <a:srgbClr val="0070C0"/>
                </a:solidFill>
              </a:rPr>
              <a:t>GnRH</a:t>
            </a:r>
            <a:r>
              <a:rPr lang="en-US" sz="2800" dirty="0">
                <a:solidFill>
                  <a:srgbClr val="0070C0"/>
                </a:solidFill>
              </a:rPr>
              <a:t>), produced by the </a:t>
            </a:r>
            <a:r>
              <a:rPr lang="en-US" sz="2800" dirty="0">
                <a:solidFill>
                  <a:srgbClr val="FF0000"/>
                </a:solidFill>
              </a:rPr>
              <a:t>hypothalamus</a:t>
            </a:r>
            <a:r>
              <a:rPr lang="en-US" sz="2800" dirty="0">
                <a:solidFill>
                  <a:srgbClr val="0070C0"/>
                </a:solidFill>
              </a:rPr>
              <a:t>, acts on cells of the </a:t>
            </a:r>
            <a:r>
              <a:rPr lang="en-US" sz="2800" dirty="0">
                <a:solidFill>
                  <a:srgbClr val="FF0000"/>
                </a:solidFill>
              </a:rPr>
              <a:t>anterior lobe (adenohypophysis) of the pituitary gland</a:t>
            </a:r>
            <a:r>
              <a:rPr lang="en-US" sz="2800" dirty="0">
                <a:solidFill>
                  <a:srgbClr val="0070C0"/>
                </a:solidFill>
              </a:rPr>
              <a:t>, which in turn secrete gonadotropins. </a:t>
            </a:r>
            <a:endParaRPr lang="en-US" sz="2800" dirty="0" smtClean="0">
              <a:solidFill>
                <a:srgbClr val="0070C0"/>
              </a:solidFill>
            </a:endParaRPr>
          </a:p>
          <a:p>
            <a:pPr>
              <a:buFont typeface="Arial" panose="020B0604020202020204" pitchFamily="34" charset="0"/>
              <a:buChar char="•"/>
            </a:pPr>
            <a:r>
              <a:rPr lang="en-US" sz="2800" dirty="0" smtClean="0">
                <a:solidFill>
                  <a:srgbClr val="0070C0"/>
                </a:solidFill>
              </a:rPr>
              <a:t>These </a:t>
            </a:r>
            <a:r>
              <a:rPr lang="en-US" sz="2800" dirty="0">
                <a:solidFill>
                  <a:srgbClr val="0070C0"/>
                </a:solidFill>
              </a:rPr>
              <a:t>hormones, </a:t>
            </a:r>
            <a:r>
              <a:rPr lang="en-US" sz="2800" dirty="0" smtClean="0">
                <a:solidFill>
                  <a:srgbClr val="0070C0"/>
                </a:solidFill>
              </a:rPr>
              <a:t>follicle-stimulating </a:t>
            </a:r>
            <a:r>
              <a:rPr lang="en-US" sz="2800" dirty="0">
                <a:solidFill>
                  <a:srgbClr val="0070C0"/>
                </a:solidFill>
              </a:rPr>
              <a:t>hormone (FSH) and luteinizing hormone (LH), stimulate and control cyclic changes in the ovary</a:t>
            </a:r>
            <a:r>
              <a:rPr lang="en-US" sz="2800" dirty="0" smtClean="0">
                <a:solidFill>
                  <a:srgbClr val="0070C0"/>
                </a:solidFill>
              </a:rPr>
              <a:t>.</a:t>
            </a:r>
          </a:p>
          <a:p>
            <a:pPr marL="0" indent="0">
              <a:buNone/>
            </a:pPr>
            <a:endParaRPr lang="en-US" sz="2800" dirty="0" smtClean="0">
              <a:solidFill>
                <a:srgbClr val="0070C0"/>
              </a:solidFill>
            </a:endParaRPr>
          </a:p>
          <a:p>
            <a:pPr marL="263525" lvl="0" indent="-263525" algn="justLow">
              <a:lnSpc>
                <a:spcPct val="100000"/>
              </a:lnSpc>
              <a:spcBef>
                <a:spcPts val="0"/>
              </a:spcBef>
              <a:spcAft>
                <a:spcPts val="0"/>
              </a:spcAft>
              <a:buClrTx/>
              <a:buSzTx/>
              <a:buFont typeface="Wingdings" panose="05000000000000000000" pitchFamily="2" charset="2"/>
              <a:buChar char="Ø"/>
            </a:pPr>
            <a:r>
              <a:rPr lang="en-US" sz="3000" b="1" dirty="0">
                <a:solidFill>
                  <a:srgbClr val="FF0000"/>
                </a:solidFill>
                <a:latin typeface="Gill Sans MT"/>
              </a:rPr>
              <a:t>FSH :</a:t>
            </a:r>
          </a:p>
          <a:p>
            <a:pPr marL="544513" lvl="0" indent="-192088" algn="justLow">
              <a:lnSpc>
                <a:spcPct val="100000"/>
              </a:lnSpc>
              <a:spcBef>
                <a:spcPts val="0"/>
              </a:spcBef>
              <a:spcAft>
                <a:spcPts val="0"/>
              </a:spcAft>
              <a:buClrTx/>
              <a:buSzTx/>
              <a:buFont typeface="Arial" panose="020B0604020202020204" pitchFamily="34" charset="0"/>
              <a:buChar char="•"/>
            </a:pPr>
            <a:r>
              <a:rPr lang="en-US" sz="3000" b="1" dirty="0">
                <a:solidFill>
                  <a:srgbClr val="FF0000"/>
                </a:solidFill>
                <a:latin typeface="Gill Sans MT"/>
              </a:rPr>
              <a:t>Stimulate the development of ovarian follicles and produce estrogen by follicular cells.  </a:t>
            </a:r>
          </a:p>
          <a:p>
            <a:pPr marL="352425" lvl="0" indent="-352425" algn="justLow">
              <a:lnSpc>
                <a:spcPct val="100000"/>
              </a:lnSpc>
              <a:spcBef>
                <a:spcPts val="0"/>
              </a:spcBef>
              <a:spcAft>
                <a:spcPts val="0"/>
              </a:spcAft>
              <a:buClrTx/>
              <a:buSzTx/>
              <a:buFont typeface="Wingdings" panose="05000000000000000000" pitchFamily="2" charset="2"/>
              <a:buChar char="Ø"/>
            </a:pPr>
            <a:r>
              <a:rPr lang="en-US" sz="3000" b="1" dirty="0">
                <a:solidFill>
                  <a:srgbClr val="FF0000"/>
                </a:solidFill>
                <a:latin typeface="Gill Sans MT"/>
              </a:rPr>
              <a:t>LH:</a:t>
            </a:r>
          </a:p>
          <a:p>
            <a:pPr marL="544513" lvl="0" indent="-192088" algn="justLow">
              <a:lnSpc>
                <a:spcPct val="100000"/>
              </a:lnSpc>
              <a:spcBef>
                <a:spcPts val="0"/>
              </a:spcBef>
              <a:spcAft>
                <a:spcPts val="0"/>
              </a:spcAft>
              <a:buClrTx/>
              <a:buSzTx/>
              <a:buFont typeface="Arial" panose="020B0604020202020204" pitchFamily="34" charset="0"/>
              <a:buChar char="•"/>
            </a:pPr>
            <a:r>
              <a:rPr lang="en-US" sz="3000" b="1" dirty="0">
                <a:solidFill>
                  <a:srgbClr val="FF0000"/>
                </a:solidFill>
                <a:latin typeface="Gill Sans MT"/>
              </a:rPr>
              <a:t>Stimulate ovulation.</a:t>
            </a:r>
          </a:p>
          <a:p>
            <a:pPr marL="544513" lvl="0" indent="-192088" algn="justLow">
              <a:lnSpc>
                <a:spcPct val="100000"/>
              </a:lnSpc>
              <a:spcBef>
                <a:spcPts val="0"/>
              </a:spcBef>
              <a:spcAft>
                <a:spcPts val="0"/>
              </a:spcAft>
              <a:buClrTx/>
              <a:buSzTx/>
              <a:buFont typeface="Arial" panose="020B0604020202020204" pitchFamily="34" charset="0"/>
              <a:buChar char="•"/>
            </a:pPr>
            <a:r>
              <a:rPr lang="en-US" sz="3000" b="1" dirty="0">
                <a:solidFill>
                  <a:srgbClr val="FF0000"/>
                </a:solidFill>
                <a:latin typeface="Gill Sans MT"/>
              </a:rPr>
              <a:t>Stimulate follicular cells  and corpus luteum to produce progesterone. </a:t>
            </a:r>
          </a:p>
          <a:p>
            <a:pPr>
              <a:buFont typeface="Arial" panose="020B0604020202020204" pitchFamily="34" charset="0"/>
              <a:buChar char="•"/>
            </a:pPr>
            <a:endParaRPr lang="ar-IQ" sz="3000" dirty="0" smtClean="0">
              <a:solidFill>
                <a:srgbClr val="0070C0"/>
              </a:solidFill>
            </a:endParaRPr>
          </a:p>
          <a:p>
            <a:pPr marL="0" indent="0">
              <a:buNone/>
            </a:pPr>
            <a:r>
              <a:rPr lang="ar-IQ" sz="3000" dirty="0">
                <a:solidFill>
                  <a:srgbClr val="0070C0"/>
                </a:solidFill>
              </a:rPr>
              <a:t>  </a:t>
            </a:r>
            <a:r>
              <a:rPr lang="ar-IQ" sz="3000" dirty="0" smtClean="0">
                <a:solidFill>
                  <a:srgbClr val="0070C0"/>
                </a:solidFill>
              </a:rPr>
              <a:t> </a:t>
            </a:r>
            <a:endParaRPr lang="en-US" sz="3000" dirty="0" smtClean="0">
              <a:solidFill>
                <a:srgbClr val="0070C0"/>
              </a:solidFill>
            </a:endParaRPr>
          </a:p>
          <a:p>
            <a:pPr>
              <a:buFont typeface="Arial" panose="020B0604020202020204" pitchFamily="34" charset="0"/>
              <a:buChar char="•"/>
            </a:pPr>
            <a:endParaRPr lang="en-US" sz="2400" dirty="0" smtClean="0">
              <a:solidFill>
                <a:srgbClr val="0070C0"/>
              </a:solidFill>
            </a:endParaRPr>
          </a:p>
          <a:p>
            <a:pPr>
              <a:buFont typeface="Arial" panose="020B0604020202020204" pitchFamily="34" charset="0"/>
              <a:buChar char="•"/>
            </a:pPr>
            <a:endParaRPr lang="en-US" sz="2400" b="1" u="sng" dirty="0">
              <a:solidFill>
                <a:srgbClr val="0070C0"/>
              </a:solidFill>
            </a:endParaRPr>
          </a:p>
        </p:txBody>
      </p:sp>
    </p:spTree>
    <p:extLst>
      <p:ext uri="{BB962C8B-B14F-4D97-AF65-F5344CB8AC3E}">
        <p14:creationId xmlns:p14="http://schemas.microsoft.com/office/powerpoint/2010/main" val="1217629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61771" y="595745"/>
            <a:ext cx="11125667" cy="5999017"/>
          </a:xfrm>
          <a:prstGeom prst="rect">
            <a:avLst/>
          </a:prstGeom>
        </p:spPr>
      </p:pic>
    </p:spTree>
    <p:extLst>
      <p:ext uri="{BB962C8B-B14F-4D97-AF65-F5344CB8AC3E}">
        <p14:creationId xmlns:p14="http://schemas.microsoft.com/office/powerpoint/2010/main" val="2974698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964" y="152400"/>
            <a:ext cx="11845636" cy="6497782"/>
          </a:xfrm>
        </p:spPr>
        <p:txBody>
          <a:bodyPr/>
          <a:lstStyle/>
          <a:p>
            <a:pPr>
              <a:buFont typeface="Wingdings" panose="05000000000000000000" pitchFamily="2" charset="2"/>
              <a:buChar char="§"/>
            </a:pPr>
            <a:r>
              <a:rPr lang="en-US" sz="2400" dirty="0" smtClean="0">
                <a:solidFill>
                  <a:srgbClr val="FF0000"/>
                </a:solidFill>
              </a:rPr>
              <a:t>Estrogen action : </a:t>
            </a:r>
          </a:p>
          <a:p>
            <a:pPr>
              <a:buFont typeface="Wingdings" panose="05000000000000000000" pitchFamily="2" charset="2"/>
              <a:buChar char="§"/>
            </a:pPr>
            <a:r>
              <a:rPr lang="en-US" sz="2400" dirty="0" smtClean="0">
                <a:solidFill>
                  <a:srgbClr val="00B050"/>
                </a:solidFill>
              </a:rPr>
              <a:t>The </a:t>
            </a:r>
            <a:r>
              <a:rPr lang="en-US" sz="2400" dirty="0">
                <a:solidFill>
                  <a:srgbClr val="00B050"/>
                </a:solidFill>
              </a:rPr>
              <a:t>uterine endometrium enters the follicular or proliferative phase.</a:t>
            </a:r>
          </a:p>
          <a:p>
            <a:pPr>
              <a:buFont typeface="Wingdings" panose="05000000000000000000" pitchFamily="2" charset="2"/>
              <a:buChar char="§"/>
            </a:pPr>
            <a:r>
              <a:rPr lang="en-US" sz="2400" dirty="0">
                <a:solidFill>
                  <a:srgbClr val="00B050"/>
                </a:solidFill>
              </a:rPr>
              <a:t>■ Thinning of the cervical mucus occurs to allow passage of sperm.</a:t>
            </a:r>
          </a:p>
          <a:p>
            <a:pPr>
              <a:buFont typeface="Wingdings" panose="05000000000000000000" pitchFamily="2" charset="2"/>
              <a:buChar char="§"/>
            </a:pPr>
            <a:r>
              <a:rPr lang="en-US" sz="2400" dirty="0">
                <a:solidFill>
                  <a:srgbClr val="00B050"/>
                </a:solidFill>
              </a:rPr>
              <a:t>■ The anterior lobe of the pituitary gland </a:t>
            </a:r>
            <a:r>
              <a:rPr lang="en-US" sz="2400" dirty="0"/>
              <a:t>is stimulated to secrete LH</a:t>
            </a:r>
            <a:r>
              <a:rPr lang="en-US" sz="2400" dirty="0" smtClean="0"/>
              <a:t>. </a:t>
            </a:r>
          </a:p>
          <a:p>
            <a:pPr>
              <a:buFont typeface="Wingdings" panose="05000000000000000000" pitchFamily="2" charset="2"/>
              <a:buChar char="§"/>
            </a:pPr>
            <a:r>
              <a:rPr lang="en-US" dirty="0" smtClean="0">
                <a:solidFill>
                  <a:srgbClr val="00B050"/>
                </a:solidFill>
              </a:rPr>
              <a:t> </a:t>
            </a:r>
          </a:p>
          <a:p>
            <a:pPr>
              <a:buFont typeface="Wingdings" panose="05000000000000000000" pitchFamily="2" charset="2"/>
              <a:buChar char="§"/>
            </a:pPr>
            <a:r>
              <a:rPr lang="en-US" sz="2400" dirty="0">
                <a:solidFill>
                  <a:srgbClr val="FF0000"/>
                </a:solidFill>
              </a:rPr>
              <a:t>At </a:t>
            </a:r>
            <a:r>
              <a:rPr lang="en-US" sz="2400" dirty="0" smtClean="0">
                <a:solidFill>
                  <a:srgbClr val="FF0000"/>
                </a:solidFill>
              </a:rPr>
              <a:t>mid cycle</a:t>
            </a:r>
            <a:r>
              <a:rPr lang="en-US" sz="2400" dirty="0">
                <a:solidFill>
                  <a:srgbClr val="FF0000"/>
                </a:solidFill>
              </a:rPr>
              <a:t>, there is an LH surge that:</a:t>
            </a:r>
          </a:p>
          <a:p>
            <a:pPr>
              <a:buFont typeface="Wingdings" panose="05000000000000000000" pitchFamily="2" charset="2"/>
              <a:buChar char="§"/>
            </a:pPr>
            <a:r>
              <a:rPr lang="en-US" sz="2400" dirty="0">
                <a:solidFill>
                  <a:srgbClr val="00B050"/>
                </a:solidFill>
              </a:rPr>
              <a:t>■ </a:t>
            </a:r>
            <a:r>
              <a:rPr lang="en-US" sz="2400" dirty="0" smtClean="0">
                <a:solidFill>
                  <a:srgbClr val="00B050"/>
                </a:solidFill>
              </a:rPr>
              <a:t>Elevates </a:t>
            </a:r>
            <a:r>
              <a:rPr lang="en-US" sz="2400" dirty="0">
                <a:solidFill>
                  <a:srgbClr val="00B050"/>
                </a:solidFill>
              </a:rPr>
              <a:t>concentrations of maturation- promoting factor, causing oocytes to complete meiosis I and initiate meiosis II</a:t>
            </a:r>
          </a:p>
          <a:p>
            <a:pPr>
              <a:buFont typeface="Wingdings" panose="05000000000000000000" pitchFamily="2" charset="2"/>
              <a:buChar char="§"/>
            </a:pPr>
            <a:r>
              <a:rPr lang="en-US" sz="2400" dirty="0">
                <a:solidFill>
                  <a:srgbClr val="00B050"/>
                </a:solidFill>
              </a:rPr>
              <a:t>■ Stimulates production of progesterone by follicular stromal cells (</a:t>
            </a:r>
            <a:r>
              <a:rPr lang="en-US" sz="2400" dirty="0" err="1">
                <a:solidFill>
                  <a:srgbClr val="00B050"/>
                </a:solidFill>
              </a:rPr>
              <a:t>luteinization</a:t>
            </a:r>
            <a:r>
              <a:rPr lang="en-US" sz="2400" dirty="0">
                <a:solidFill>
                  <a:srgbClr val="00B050"/>
                </a:solidFill>
              </a:rPr>
              <a:t>)</a:t>
            </a:r>
          </a:p>
          <a:p>
            <a:pPr>
              <a:buFont typeface="Wingdings" panose="05000000000000000000" pitchFamily="2" charset="2"/>
              <a:buChar char="§"/>
            </a:pPr>
            <a:r>
              <a:rPr lang="en-US" sz="2400" dirty="0">
                <a:solidFill>
                  <a:srgbClr val="00B050"/>
                </a:solidFill>
              </a:rPr>
              <a:t>■ Causes follicular rupture and ovulation</a:t>
            </a:r>
          </a:p>
        </p:txBody>
      </p:sp>
    </p:spTree>
    <p:extLst>
      <p:ext uri="{BB962C8B-B14F-4D97-AF65-F5344CB8AC3E}">
        <p14:creationId xmlns:p14="http://schemas.microsoft.com/office/powerpoint/2010/main" val="1291998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1272" y="585216"/>
            <a:ext cx="10404763" cy="5723509"/>
          </a:xfrm>
          <a:prstGeom prst="rect">
            <a:avLst/>
          </a:prstGeom>
        </p:spPr>
      </p:pic>
    </p:spTree>
    <p:extLst>
      <p:ext uri="{BB962C8B-B14F-4D97-AF65-F5344CB8AC3E}">
        <p14:creationId xmlns:p14="http://schemas.microsoft.com/office/powerpoint/2010/main" val="451030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36" y="124691"/>
            <a:ext cx="12081164" cy="6733309"/>
          </a:xfrm>
        </p:spPr>
        <p:txBody>
          <a:bodyPr>
            <a:normAutofit/>
          </a:bodyPr>
          <a:lstStyle/>
          <a:p>
            <a:r>
              <a:rPr lang="en-US" sz="3200" b="1" dirty="0" smtClean="0"/>
              <a:t>Ovulation </a:t>
            </a:r>
          </a:p>
          <a:p>
            <a:pPr>
              <a:buFont typeface="Wingdings" panose="05000000000000000000" pitchFamily="2" charset="2"/>
              <a:buChar char="§"/>
            </a:pPr>
            <a:r>
              <a:rPr lang="en-US" sz="2400" b="1" dirty="0" smtClean="0">
                <a:solidFill>
                  <a:srgbClr val="00B050"/>
                </a:solidFill>
              </a:rPr>
              <a:t>1. vesicular </a:t>
            </a:r>
            <a:r>
              <a:rPr lang="en-US" sz="2400" b="1" dirty="0">
                <a:solidFill>
                  <a:srgbClr val="00B050"/>
                </a:solidFill>
              </a:rPr>
              <a:t>follicle grows rapidly to a diameter of </a:t>
            </a:r>
            <a:r>
              <a:rPr lang="en-US" sz="2400" b="1" dirty="0">
                <a:solidFill>
                  <a:srgbClr val="FF0000"/>
                </a:solidFill>
              </a:rPr>
              <a:t>25 mm </a:t>
            </a:r>
            <a:r>
              <a:rPr lang="en-US" sz="2400" b="1" dirty="0">
                <a:solidFill>
                  <a:srgbClr val="00B050"/>
                </a:solidFill>
              </a:rPr>
              <a:t>to become a mature vesicular (</a:t>
            </a:r>
            <a:r>
              <a:rPr lang="en-US" sz="2400" b="1" dirty="0" err="1">
                <a:solidFill>
                  <a:srgbClr val="00B050"/>
                </a:solidFill>
              </a:rPr>
              <a:t>graafian</a:t>
            </a:r>
            <a:r>
              <a:rPr lang="en-US" sz="2400" b="1" dirty="0">
                <a:solidFill>
                  <a:srgbClr val="00B050"/>
                </a:solidFill>
              </a:rPr>
              <a:t>) follicle</a:t>
            </a:r>
            <a:r>
              <a:rPr lang="en-US" sz="2400" b="1" dirty="0" smtClean="0">
                <a:solidFill>
                  <a:srgbClr val="00B050"/>
                </a:solidFill>
              </a:rPr>
              <a:t>. In the days preceding the ovulation </a:t>
            </a:r>
            <a:r>
              <a:rPr lang="en-US" sz="2400" b="1" dirty="0" smtClean="0">
                <a:solidFill>
                  <a:srgbClr val="FF0000"/>
                </a:solidFill>
              </a:rPr>
              <a:t>under influence of FCH</a:t>
            </a:r>
            <a:r>
              <a:rPr lang="en-US" sz="2400" b="1" dirty="0" smtClean="0">
                <a:solidFill>
                  <a:srgbClr val="00B050"/>
                </a:solidFill>
              </a:rPr>
              <a:t> </a:t>
            </a:r>
          </a:p>
          <a:p>
            <a:pPr>
              <a:buFont typeface="Wingdings" panose="05000000000000000000" pitchFamily="2" charset="2"/>
              <a:buChar char="§"/>
            </a:pPr>
            <a:r>
              <a:rPr lang="en-US" sz="2400" b="1" dirty="0" smtClean="0">
                <a:solidFill>
                  <a:srgbClr val="00B050"/>
                </a:solidFill>
              </a:rPr>
              <a:t>2. LH surge cause the oocyte complete meiosis I and enter meiosis II but  </a:t>
            </a:r>
            <a:r>
              <a:rPr lang="en-US" sz="2400" b="1" dirty="0">
                <a:solidFill>
                  <a:srgbClr val="00B050"/>
                </a:solidFill>
              </a:rPr>
              <a:t>oocyte is arrested in </a:t>
            </a:r>
            <a:r>
              <a:rPr lang="en-US" sz="2400" b="1" dirty="0" smtClean="0">
                <a:solidFill>
                  <a:srgbClr val="FF0000"/>
                </a:solidFill>
              </a:rPr>
              <a:t>metaphase approximately </a:t>
            </a:r>
            <a:r>
              <a:rPr lang="en-US" sz="2400" b="1" dirty="0">
                <a:solidFill>
                  <a:srgbClr val="FF0000"/>
                </a:solidFill>
              </a:rPr>
              <a:t>3 hours before </a:t>
            </a:r>
            <a:r>
              <a:rPr lang="en-US" sz="2400" b="1" dirty="0" smtClean="0">
                <a:solidFill>
                  <a:srgbClr val="FF0000"/>
                </a:solidFill>
              </a:rPr>
              <a:t>ovulation </a:t>
            </a:r>
          </a:p>
          <a:p>
            <a:pPr>
              <a:buFont typeface="Wingdings" panose="05000000000000000000" pitchFamily="2" charset="2"/>
              <a:buChar char="§"/>
            </a:pPr>
            <a:r>
              <a:rPr lang="en-US" sz="2400" b="1" dirty="0">
                <a:solidFill>
                  <a:srgbClr val="00B050"/>
                </a:solidFill>
              </a:rPr>
              <a:t>the surface of the ovary begins to bulge locally, and at the apex, an avascular spot, the stigma, </a:t>
            </a:r>
            <a:r>
              <a:rPr lang="en-US" sz="2400" b="1" dirty="0" smtClean="0">
                <a:solidFill>
                  <a:srgbClr val="00B050"/>
                </a:solidFill>
              </a:rPr>
              <a:t>appears </a:t>
            </a:r>
          </a:p>
          <a:p>
            <a:pPr>
              <a:buFont typeface="Wingdings" panose="05000000000000000000" pitchFamily="2" charset="2"/>
              <a:buChar char="§"/>
            </a:pPr>
            <a:r>
              <a:rPr lang="en-US" sz="2400" b="1" dirty="0">
                <a:solidFill>
                  <a:srgbClr val="00B050"/>
                </a:solidFill>
              </a:rPr>
              <a:t>High level of LH : lead to</a:t>
            </a:r>
          </a:p>
          <a:p>
            <a:pPr>
              <a:buFont typeface="Wingdings" panose="05000000000000000000" pitchFamily="2" charset="2"/>
              <a:buChar char="§"/>
            </a:pPr>
            <a:r>
              <a:rPr lang="en-US" sz="2400" b="1" dirty="0">
                <a:solidFill>
                  <a:srgbClr val="00B050"/>
                </a:solidFill>
              </a:rPr>
              <a:t>a. increase activity of collagenase enzyme , which lead to digestion of collagen fibers surrounding the follicle.</a:t>
            </a:r>
          </a:p>
          <a:p>
            <a:pPr>
              <a:buFont typeface="Wingdings" panose="05000000000000000000" pitchFamily="2" charset="2"/>
              <a:buChar char="§"/>
            </a:pPr>
            <a:r>
              <a:rPr lang="en-US" sz="2400" b="1" dirty="0">
                <a:solidFill>
                  <a:srgbClr val="00B050"/>
                </a:solidFill>
              </a:rPr>
              <a:t>b. Increase level of prostaglandins, which lead to local muscular contraction in the walls of the ovary</a:t>
            </a:r>
            <a:r>
              <a:rPr lang="en-US" sz="2400" b="1" dirty="0" smtClean="0">
                <a:solidFill>
                  <a:srgbClr val="00B050"/>
                </a:solidFill>
              </a:rPr>
              <a:t>.</a:t>
            </a:r>
          </a:p>
          <a:p>
            <a:pPr>
              <a:buFont typeface="Wingdings" panose="05000000000000000000" pitchFamily="2" charset="2"/>
              <a:buChar char="§"/>
            </a:pPr>
            <a:r>
              <a:rPr lang="en-US" sz="2400" b="1" dirty="0">
                <a:solidFill>
                  <a:srgbClr val="00B050"/>
                </a:solidFill>
              </a:rPr>
              <a:t>Those </a:t>
            </a:r>
            <a:r>
              <a:rPr lang="en-US" sz="2400" b="1" dirty="0" smtClean="0">
                <a:solidFill>
                  <a:srgbClr val="00B050"/>
                </a:solidFill>
              </a:rPr>
              <a:t>contractions </a:t>
            </a:r>
            <a:r>
              <a:rPr lang="en-US" sz="2400" b="1" dirty="0">
                <a:solidFill>
                  <a:srgbClr val="00B050"/>
                </a:solidFill>
              </a:rPr>
              <a:t>extrude the oocyte, which together with its surrounding granulosa cells from the </a:t>
            </a:r>
            <a:r>
              <a:rPr lang="en-US" sz="2400" b="1" dirty="0" err="1">
                <a:solidFill>
                  <a:srgbClr val="00B050"/>
                </a:solidFill>
              </a:rPr>
              <a:t>región</a:t>
            </a:r>
            <a:r>
              <a:rPr lang="en-US" sz="2400" b="1" dirty="0">
                <a:solidFill>
                  <a:srgbClr val="00B050"/>
                </a:solidFill>
              </a:rPr>
              <a:t> of the cumulus </a:t>
            </a:r>
            <a:r>
              <a:rPr lang="en-US" sz="2400" b="1" dirty="0" err="1">
                <a:solidFill>
                  <a:srgbClr val="00B050"/>
                </a:solidFill>
              </a:rPr>
              <a:t>oophorus</a:t>
            </a:r>
            <a:r>
              <a:rPr lang="en-US" sz="2400" b="1" dirty="0">
                <a:solidFill>
                  <a:srgbClr val="00B050"/>
                </a:solidFill>
              </a:rPr>
              <a:t> breaks free </a:t>
            </a:r>
            <a:r>
              <a:rPr lang="en-US" sz="2400" b="1" dirty="0">
                <a:solidFill>
                  <a:srgbClr val="FF0000"/>
                </a:solidFill>
              </a:rPr>
              <a:t>(ovulation) </a:t>
            </a:r>
            <a:r>
              <a:rPr lang="en-US" sz="2400" b="1" dirty="0">
                <a:solidFill>
                  <a:srgbClr val="00B050"/>
                </a:solidFill>
              </a:rPr>
              <a:t>and floats out of the ovary</a:t>
            </a:r>
            <a:endParaRPr lang="en-US" sz="2400" b="1" dirty="0" smtClean="0">
              <a:solidFill>
                <a:srgbClr val="00B050"/>
              </a:solidFill>
            </a:endParaRPr>
          </a:p>
          <a:p>
            <a:pPr>
              <a:buFont typeface="Wingdings" panose="05000000000000000000" pitchFamily="2" charset="2"/>
              <a:buChar char="§"/>
            </a:pPr>
            <a:endParaRPr lang="en-US" sz="2400" b="1" dirty="0" smtClean="0">
              <a:solidFill>
                <a:srgbClr val="FF0000"/>
              </a:solidFill>
            </a:endParaRPr>
          </a:p>
          <a:p>
            <a:pPr>
              <a:buFont typeface="Wingdings" panose="05000000000000000000" pitchFamily="2" charset="2"/>
              <a:buChar char="§"/>
            </a:pPr>
            <a:endParaRPr lang="en-US" sz="3200" b="1" dirty="0" smtClean="0">
              <a:solidFill>
                <a:srgbClr val="FF0000"/>
              </a:solidFill>
            </a:endParaRPr>
          </a:p>
          <a:p>
            <a:endParaRPr lang="en-US" sz="3200" b="1" dirty="0">
              <a:solidFill>
                <a:srgbClr val="FF0000"/>
              </a:solidFill>
            </a:endParaRPr>
          </a:p>
        </p:txBody>
      </p:sp>
    </p:spTree>
    <p:extLst>
      <p:ext uri="{BB962C8B-B14F-4D97-AF65-F5344CB8AC3E}">
        <p14:creationId xmlns:p14="http://schemas.microsoft.com/office/powerpoint/2010/main" val="21834589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399</TotalTime>
  <Words>1161</Words>
  <Application>Microsoft Office PowerPoint</Application>
  <PresentationFormat>Widescreen</PresentationFormat>
  <Paragraphs>105</Paragraphs>
  <Slides>21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Calibri</vt:lpstr>
      <vt:lpstr>Candara</vt:lpstr>
      <vt:lpstr>Gill Sans MT</vt:lpstr>
      <vt:lpstr>Monotype Corsiva</vt:lpstr>
      <vt:lpstr>Times New Roman</vt:lpstr>
      <vt:lpstr>Tw Cen MT</vt:lpstr>
      <vt:lpstr>Tw Cen MT Condensed</vt:lpstr>
      <vt:lpstr>Wingdings</vt:lpstr>
      <vt:lpstr>Wingdings 3</vt:lpstr>
      <vt:lpstr>Integral</vt:lpstr>
      <vt:lpstr>First week of Development Ovulation to implantation 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week of Development Ovulation to implantation </dc:title>
  <dc:creator>R&amp;A</dc:creator>
  <cp:lastModifiedBy>R&amp;A</cp:lastModifiedBy>
  <cp:revision>33</cp:revision>
  <dcterms:created xsi:type="dcterms:W3CDTF">2021-10-28T20:05:27Z</dcterms:created>
  <dcterms:modified xsi:type="dcterms:W3CDTF">2021-11-06T08:11:12Z</dcterms:modified>
</cp:coreProperties>
</file>