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11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82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868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6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7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0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3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3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3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B9FBF-F444-4810-B512-B0F5664790E1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5A9774F-ACB1-4160-92D7-1141EBBE2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8982" y="263381"/>
            <a:ext cx="5999018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Embryogenesis</a:t>
            </a:r>
            <a:br>
              <a:rPr lang="en-US" dirty="0" smtClean="0"/>
            </a:br>
            <a:r>
              <a:rPr lang="en-US" dirty="0" smtClean="0"/>
              <a:t>of the</a:t>
            </a:r>
            <a:br>
              <a:rPr lang="en-US" dirty="0" smtClean="0"/>
            </a:br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5637" y="2950874"/>
            <a:ext cx="5472545" cy="1655762"/>
          </a:xfrm>
        </p:spPr>
        <p:txBody>
          <a:bodyPr/>
          <a:lstStyle/>
          <a:p>
            <a:r>
              <a:rPr lang="en-US" dirty="0" smtClean="0"/>
              <a:t>By </a:t>
            </a:r>
          </a:p>
          <a:p>
            <a:r>
              <a:rPr lang="en-US" dirty="0" smtClean="0"/>
              <a:t>Ass. </a:t>
            </a:r>
            <a:r>
              <a:rPr lang="en-US" dirty="0" err="1" smtClean="0"/>
              <a:t>Lec</a:t>
            </a:r>
            <a:r>
              <a:rPr lang="en-US" dirty="0" smtClean="0"/>
              <a:t>. </a:t>
            </a:r>
            <a:r>
              <a:rPr lang="en-US" dirty="0" err="1" smtClean="0"/>
              <a:t>Reham</a:t>
            </a:r>
            <a:r>
              <a:rPr lang="en-US" dirty="0" smtClean="0"/>
              <a:t> </a:t>
            </a:r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kadhum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855" y="263381"/>
            <a:ext cx="5902035" cy="616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81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21672"/>
            <a:ext cx="11776363" cy="6428509"/>
          </a:xfrm>
        </p:spPr>
        <p:txBody>
          <a:bodyPr/>
          <a:lstStyle/>
          <a:p>
            <a:r>
              <a:rPr lang="en-US" sz="3200" b="1" dirty="0" smtClean="0"/>
              <a:t>Blood supply for the derivatives of the gut tube: </a:t>
            </a:r>
            <a:endParaRPr lang="en-US" sz="3200" b="1" i="0" u="none" strike="noStrike" baseline="0" dirty="0" smtClean="0">
              <a:solidFill>
                <a:srgbClr val="000000"/>
              </a:solidFill>
              <a:latin typeface="Wingdings" panose="05000000000000000000" pitchFamily="2" charset="2"/>
            </a:endParaRP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theforegut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tube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supplied by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celiac trunk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midgut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tube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supplied by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superior mesenteric artery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hindgut tube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supplies by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inferior mesenteric artery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4" y="2784763"/>
            <a:ext cx="6216926" cy="386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4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5" y="332508"/>
            <a:ext cx="11707091" cy="6373091"/>
          </a:xfrm>
        </p:spPr>
        <p:txBody>
          <a:bodyPr/>
          <a:lstStyle/>
          <a:p>
            <a:r>
              <a:rPr lang="en-US" b="1" dirty="0" smtClean="0"/>
              <a:t>Derivatives of the foregut tube : </a:t>
            </a:r>
            <a:endParaRPr lang="en-US" b="1" dirty="0"/>
          </a:p>
          <a:p>
            <a:r>
              <a:rPr lang="en-US" b="1" dirty="0"/>
              <a:t>1.The Esophagus</a:t>
            </a:r>
            <a:r>
              <a:rPr lang="en-US" dirty="0"/>
              <a:t>:</a:t>
            </a:r>
          </a:p>
          <a:p>
            <a:r>
              <a:rPr lang="en-US" dirty="0"/>
              <a:t></a:t>
            </a:r>
            <a:r>
              <a:rPr lang="en-US" sz="2800" dirty="0"/>
              <a:t>The </a:t>
            </a:r>
            <a:r>
              <a:rPr lang="en-US" sz="2800" b="1" dirty="0"/>
              <a:t>respiratory or </a:t>
            </a:r>
            <a:r>
              <a:rPr lang="en-US" sz="2800" b="1" dirty="0" smtClean="0"/>
              <a:t>tracheobronchial diverticulum </a:t>
            </a:r>
            <a:r>
              <a:rPr lang="en-US" sz="2800" dirty="0"/>
              <a:t>appears at a </a:t>
            </a:r>
            <a:r>
              <a:rPr lang="en-US" sz="2800" b="1" dirty="0"/>
              <a:t>ventral wall </a:t>
            </a:r>
            <a:r>
              <a:rPr lang="en-US" sz="2800" dirty="0"/>
              <a:t>of the foregut at the border with the </a:t>
            </a:r>
            <a:r>
              <a:rPr lang="en-US" sz="2800" b="1" dirty="0"/>
              <a:t>pharyngeal gut.</a:t>
            </a:r>
            <a:endParaRPr lang="en-US" sz="2800" dirty="0"/>
          </a:p>
          <a:p>
            <a:r>
              <a:rPr lang="en-US" sz="2800" dirty="0"/>
              <a:t>This tracheobronchial diverticulum separates from the </a:t>
            </a:r>
            <a:r>
              <a:rPr lang="en-US" sz="2800" b="1" dirty="0" smtClean="0"/>
              <a:t>esophagus </a:t>
            </a:r>
            <a:r>
              <a:rPr lang="en-US" sz="2800" dirty="0" smtClean="0"/>
              <a:t>by </a:t>
            </a:r>
            <a:r>
              <a:rPr lang="en-US" sz="2800" b="1" dirty="0"/>
              <a:t>tracheoesophageal septum</a:t>
            </a:r>
            <a:r>
              <a:rPr lang="en-US" sz="2800" dirty="0"/>
              <a:t>.</a:t>
            </a:r>
          </a:p>
          <a:p>
            <a:r>
              <a:rPr lang="en-US" sz="2800" dirty="0"/>
              <a:t>the esophagus is formed after division foregut tube into two parts by the </a:t>
            </a:r>
            <a:r>
              <a:rPr lang="en-US" sz="2800" b="1" dirty="0"/>
              <a:t>tracheoesophageal septum. </a:t>
            </a:r>
            <a:endParaRPr lang="en-US" sz="2800" dirty="0"/>
          </a:p>
          <a:p>
            <a:r>
              <a:rPr lang="en-US" sz="2800" dirty="0" smtClean="0"/>
              <a:t>•</a:t>
            </a:r>
            <a:r>
              <a:rPr lang="en-US" sz="2800" b="1" dirty="0"/>
              <a:t>The ventral part </a:t>
            </a:r>
            <a:r>
              <a:rPr lang="en-US" sz="2800" dirty="0"/>
              <a:t>forms the </a:t>
            </a:r>
            <a:r>
              <a:rPr lang="en-US" sz="2800" b="1" dirty="0"/>
              <a:t>tracheobronchial </a:t>
            </a:r>
            <a:r>
              <a:rPr lang="en-US" sz="2800" dirty="0"/>
              <a:t>diverticulum, </a:t>
            </a:r>
          </a:p>
          <a:p>
            <a:r>
              <a:rPr lang="en-US" sz="2800" dirty="0"/>
              <a:t>•</a:t>
            </a:r>
            <a:r>
              <a:rPr lang="en-US" sz="2800" b="1" dirty="0"/>
              <a:t>The dorsal part </a:t>
            </a:r>
            <a:r>
              <a:rPr lang="en-US" sz="2800" dirty="0"/>
              <a:t>forms the </a:t>
            </a:r>
            <a:r>
              <a:rPr lang="en-US" sz="2800" b="1" dirty="0"/>
              <a:t>esophagus.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254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5891" y="1215158"/>
            <a:ext cx="6051995" cy="4631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3" y="1215158"/>
            <a:ext cx="5389418" cy="493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6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332508"/>
            <a:ext cx="11748654" cy="6331527"/>
          </a:xfrm>
        </p:spPr>
        <p:txBody>
          <a:bodyPr>
            <a:normAutofit/>
          </a:bodyPr>
          <a:lstStyle/>
          <a:p>
            <a:r>
              <a:rPr lang="en-US" b="1" dirty="0"/>
              <a:t>Clinical Correlates</a:t>
            </a:r>
            <a:endParaRPr lang="en-US" dirty="0"/>
          </a:p>
          <a:p>
            <a:r>
              <a:rPr lang="en-US" b="1" dirty="0"/>
              <a:t>Esophageal Abnormalities</a:t>
            </a:r>
            <a:r>
              <a:rPr lang="en-US" b="1" dirty="0" smtClean="0"/>
              <a:t>: </a:t>
            </a:r>
            <a:endParaRPr lang="en-US" dirty="0"/>
          </a:p>
          <a:p>
            <a:r>
              <a:rPr lang="en-US" sz="2400" b="1" dirty="0" smtClean="0"/>
              <a:t>a)Esophageal atresia </a:t>
            </a:r>
            <a:r>
              <a:rPr lang="en-US" sz="2400" b="1" dirty="0"/>
              <a:t>(with or without tracheobronchial fistula): </a:t>
            </a:r>
            <a:r>
              <a:rPr lang="en-US" sz="2400" dirty="0"/>
              <a:t>The upper part of the esophagus doesn’t connect with the lower esophagus and stomach. It usually ends in a pouch, which means food can’t reach the stomach.  It often happens along with another birth defect called a </a:t>
            </a:r>
            <a:r>
              <a:rPr lang="en-US" sz="2400" b="1" dirty="0"/>
              <a:t>tracheoesophageal fistula</a:t>
            </a:r>
            <a:r>
              <a:rPr lang="en-US" sz="2400" b="1" dirty="0" smtClean="0"/>
              <a:t>, </a:t>
            </a:r>
            <a:r>
              <a:rPr lang="en-US" sz="2400" dirty="0" smtClean="0"/>
              <a:t>which </a:t>
            </a:r>
            <a:r>
              <a:rPr lang="en-US" sz="2400" dirty="0"/>
              <a:t>is a connection between the lower part of the esophagus and the windpipe (trachea). </a:t>
            </a:r>
          </a:p>
          <a:p>
            <a:r>
              <a:rPr lang="en-US" sz="2400" b="1" dirty="0"/>
              <a:t>b)Polyhydramnios</a:t>
            </a:r>
            <a:r>
              <a:rPr lang="en-US" sz="2400" b="1" dirty="0" smtClean="0"/>
              <a:t>: </a:t>
            </a:r>
            <a:r>
              <a:rPr lang="en-US" sz="2400" dirty="0" smtClean="0"/>
              <a:t>atresia </a:t>
            </a:r>
            <a:r>
              <a:rPr lang="en-US" sz="2400" dirty="0"/>
              <a:t>of the esophagus prevents normal passage of amniotic fluid into the intestinal tract, resulting in accumulation of excess fluid in the amniotic sac is called polyhydramnios.</a:t>
            </a:r>
          </a:p>
          <a:p>
            <a:r>
              <a:rPr lang="en-US" sz="2400" b="1" dirty="0"/>
              <a:t>c)Esophageal stenosis</a:t>
            </a:r>
            <a:r>
              <a:rPr lang="en-US" sz="2400" dirty="0"/>
              <a:t>: the lumen of the esophagus may narrow, producing esophageal stenosis, usually in the lower third. </a:t>
            </a:r>
          </a:p>
          <a:p>
            <a:r>
              <a:rPr lang="en-US" sz="2400" b="1" dirty="0"/>
              <a:t>d)Congenital hiatal hernia: </a:t>
            </a:r>
            <a:r>
              <a:rPr lang="en-US" sz="2400" dirty="0"/>
              <a:t>the esophagus fails to lengthen sufficiently, and stomach is pulled up into the esophageal hiatus through the diaphragm.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66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3" y="226580"/>
            <a:ext cx="10515600" cy="1325563"/>
          </a:xfrm>
        </p:spPr>
        <p:txBody>
          <a:bodyPr/>
          <a:lstStyle/>
          <a:p>
            <a:r>
              <a:rPr lang="en-US" dirty="0" smtClean="0"/>
              <a:t>Esophageal Abnormalities: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942055"/>
            <a:ext cx="3927764" cy="4146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761" y="1219200"/>
            <a:ext cx="6310528" cy="527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5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6207"/>
            <a:ext cx="11658600" cy="6390120"/>
          </a:xfrm>
        </p:spPr>
        <p:txBody>
          <a:bodyPr>
            <a:normAutofit/>
          </a:bodyPr>
          <a:lstStyle/>
          <a:p>
            <a:r>
              <a:rPr lang="en-US" dirty="0" smtClean="0"/>
              <a:t>Derivatives of the foregut tube </a:t>
            </a:r>
          </a:p>
          <a:p>
            <a:r>
              <a:rPr lang="en-US" dirty="0" smtClean="0"/>
              <a:t>2. Stomach  </a:t>
            </a:r>
          </a:p>
          <a:p>
            <a:r>
              <a:rPr lang="en-US" dirty="0" smtClean="0"/>
              <a:t>The stomach appears as a fusiform</a:t>
            </a:r>
          </a:p>
          <a:p>
            <a:pPr marL="0" indent="0">
              <a:buNone/>
            </a:pPr>
            <a:r>
              <a:rPr lang="en-US" dirty="0" smtClean="0"/>
              <a:t>dilation of the foregut caudal to</a:t>
            </a:r>
          </a:p>
          <a:p>
            <a:pPr marL="0" indent="0">
              <a:buNone/>
            </a:pPr>
            <a:r>
              <a:rPr lang="en-US" dirty="0" smtClean="0"/>
              <a:t>esophagus during the 4 </a:t>
            </a:r>
            <a:r>
              <a:rPr lang="en-US" dirty="0" err="1" smtClean="0"/>
              <a:t>th</a:t>
            </a:r>
            <a:r>
              <a:rPr lang="en-US" dirty="0" smtClean="0"/>
              <a:t> week of</a:t>
            </a:r>
          </a:p>
          <a:p>
            <a:pPr marL="0" indent="0">
              <a:buNone/>
            </a:pPr>
            <a:r>
              <a:rPr lang="en-US" dirty="0" smtClean="0"/>
              <a:t>development. </a:t>
            </a:r>
          </a:p>
          <a:p>
            <a:r>
              <a:rPr lang="en-US" dirty="0"/>
              <a:t>I</a:t>
            </a:r>
            <a:r>
              <a:rPr lang="en-US" dirty="0" smtClean="0"/>
              <a:t>t rotates 90 degrees clockwise</a:t>
            </a:r>
          </a:p>
          <a:p>
            <a:pPr marL="0" indent="0">
              <a:buNone/>
            </a:pPr>
            <a:r>
              <a:rPr lang="en-US" dirty="0" smtClean="0"/>
              <a:t>around its longitudinal axis, causing</a:t>
            </a:r>
          </a:p>
          <a:p>
            <a:pPr marL="0" indent="0">
              <a:buNone/>
            </a:pPr>
            <a:r>
              <a:rPr lang="en-US" dirty="0" smtClean="0"/>
              <a:t> its left side to face anteriorly surface</a:t>
            </a:r>
          </a:p>
          <a:p>
            <a:pPr marL="0" indent="0">
              <a:buNone/>
            </a:pPr>
            <a:r>
              <a:rPr lang="en-US" dirty="0" smtClean="0"/>
              <a:t>deviates to the right side to face posteriorly.  </a:t>
            </a:r>
          </a:p>
          <a:p>
            <a:r>
              <a:rPr lang="en-US" dirty="0" smtClean="0"/>
              <a:t>Also the stomach rotates around its</a:t>
            </a:r>
          </a:p>
          <a:p>
            <a:pPr marL="0" indent="0">
              <a:buNone/>
            </a:pPr>
            <a:r>
              <a:rPr lang="en-US" dirty="0" smtClean="0"/>
              <a:t>anteroposterior axis so that its</a:t>
            </a:r>
          </a:p>
          <a:p>
            <a:pPr marL="0" indent="0">
              <a:buNone/>
            </a:pPr>
            <a:r>
              <a:rPr lang="en-US" dirty="0" smtClean="0"/>
              <a:t>caudal end moves upward and to</a:t>
            </a:r>
          </a:p>
          <a:p>
            <a:pPr marL="0" indent="0">
              <a:buNone/>
            </a:pPr>
            <a:r>
              <a:rPr lang="en-US" dirty="0" smtClean="0"/>
              <a:t>the right , while its cephalic end</a:t>
            </a:r>
          </a:p>
          <a:p>
            <a:pPr marL="0" indent="0">
              <a:buNone/>
            </a:pPr>
            <a:r>
              <a:rPr lang="en-US" dirty="0" smtClean="0"/>
              <a:t>moves downward and to the left.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10" y="246207"/>
            <a:ext cx="5306290" cy="639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6364"/>
            <a:ext cx="11693236" cy="6234545"/>
          </a:xfrm>
        </p:spPr>
        <p:txBody>
          <a:bodyPr/>
          <a:lstStyle/>
          <a:p>
            <a:r>
              <a:rPr lang="en-US" b="1" dirty="0"/>
              <a:t>Clinical Correlates</a:t>
            </a:r>
            <a:endParaRPr lang="en-US" dirty="0"/>
          </a:p>
          <a:p>
            <a:r>
              <a:rPr lang="en-US" b="1" dirty="0"/>
              <a:t>Stomach Abnormalities</a:t>
            </a:r>
            <a:r>
              <a:rPr lang="en-US" b="1" dirty="0" smtClean="0"/>
              <a:t>: </a:t>
            </a:r>
            <a:endParaRPr lang="en-US" dirty="0"/>
          </a:p>
          <a:p>
            <a:r>
              <a:rPr lang="en-US" b="1" dirty="0"/>
              <a:t>1.Pyloric stenosis</a:t>
            </a:r>
            <a:r>
              <a:rPr lang="en-US" dirty="0"/>
              <a:t>: Pyloric stenosis is </a:t>
            </a:r>
            <a:r>
              <a:rPr lang="en-US" b="1" dirty="0"/>
              <a:t>narrowing </a:t>
            </a:r>
            <a:r>
              <a:rPr lang="en-US" dirty="0"/>
              <a:t>of the opening from the stomach to the first part of the small intestine known as the </a:t>
            </a:r>
            <a:r>
              <a:rPr lang="en-US" b="1" dirty="0"/>
              <a:t>duodenum</a:t>
            </a:r>
            <a:r>
              <a:rPr lang="en-US" dirty="0"/>
              <a:t>. Due to enlargement </a:t>
            </a:r>
            <a:r>
              <a:rPr lang="en-US" b="1" dirty="0"/>
              <a:t>(hypertrophy) </a:t>
            </a:r>
            <a:r>
              <a:rPr lang="en-US" dirty="0"/>
              <a:t>of the circular muscle surrounding this opening , causes severe projectile vomiting.  It occurs in the </a:t>
            </a:r>
            <a:r>
              <a:rPr lang="en-US" b="1" dirty="0"/>
              <a:t>first few months of life</a:t>
            </a:r>
            <a:r>
              <a:rPr lang="en-US" dirty="0"/>
              <a:t>.</a:t>
            </a:r>
          </a:p>
          <a:p>
            <a:r>
              <a:rPr lang="en-US" b="1" dirty="0"/>
              <a:t>2.Other malformation </a:t>
            </a:r>
            <a:r>
              <a:rPr lang="en-US" dirty="0"/>
              <a:t>of the stomach, such as </a:t>
            </a:r>
            <a:r>
              <a:rPr lang="en-US" b="1" dirty="0"/>
              <a:t>duplication of the </a:t>
            </a:r>
            <a:r>
              <a:rPr lang="en-US" b="1" dirty="0" smtClean="0"/>
              <a:t>stomach </a:t>
            </a:r>
            <a:r>
              <a:rPr lang="en-US" dirty="0" smtClean="0"/>
              <a:t>and </a:t>
            </a:r>
            <a:r>
              <a:rPr lang="en-US" b="1" dirty="0" err="1"/>
              <a:t>prepyloric</a:t>
            </a:r>
            <a:r>
              <a:rPr lang="en-US" b="1" dirty="0"/>
              <a:t> septum </a:t>
            </a:r>
            <a:r>
              <a:rPr lang="en-US" dirty="0"/>
              <a:t>are rare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Stomach Abnormalities: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709" y="2056014"/>
            <a:ext cx="4872291" cy="3762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1" y="2426417"/>
            <a:ext cx="4273993" cy="32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891" y="157308"/>
            <a:ext cx="11755582" cy="784802"/>
          </a:xfrm>
        </p:spPr>
        <p:txBody>
          <a:bodyPr/>
          <a:lstStyle/>
          <a:p>
            <a:r>
              <a:rPr lang="en-US" dirty="0" smtClean="0"/>
              <a:t>Derivatives of the foregut tube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88473"/>
            <a:ext cx="12192000" cy="52924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upper duodenum (down to the level of the bile duct opening):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This part of the duodenum which is derived from the foregut rotates with the stomach to the right forming its C shaped configuration .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It becomes retroperitoneal due to the absorption of the mesentery . 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b="1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6" y="3217159"/>
            <a:ext cx="7024255" cy="350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38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221672"/>
            <a:ext cx="11845636" cy="6428509"/>
          </a:xfrm>
        </p:spPr>
        <p:txBody>
          <a:bodyPr/>
          <a:lstStyle/>
          <a:p>
            <a:r>
              <a:rPr lang="en-US" dirty="0" smtClean="0"/>
              <a:t>Derivatives of the foregut tube </a:t>
            </a:r>
          </a:p>
          <a:p>
            <a:r>
              <a:rPr lang="en-US" dirty="0" smtClean="0"/>
              <a:t>4. The liver: </a:t>
            </a:r>
          </a:p>
          <a:p>
            <a:endParaRPr lang="en-US" sz="16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It develops as a diverticulum from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caudal end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of the foregut during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sz="1800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rd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week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of development,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It elongates into the mesoderm of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septum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transversum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endParaRPr lang="en-US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 ventral branch projects from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liver bud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forming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gall bladder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cystic duct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liver bud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branches profusely around the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vitelline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and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umbilical veins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forming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liver parenchyma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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Other liver cells (other than the hepatocytes) are derived from the mesoderm of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septum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transversum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12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5526"/>
            <a:ext cx="11873344" cy="6414655"/>
          </a:xfrm>
        </p:spPr>
        <p:txBody>
          <a:bodyPr>
            <a:normAutofit/>
          </a:bodyPr>
          <a:lstStyle/>
          <a:p>
            <a:r>
              <a:rPr lang="en-US" sz="4000" b="1" i="0" u="none" strike="noStrike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Formation of the gut tube </a:t>
            </a:r>
            <a:endParaRPr lang="en-US" sz="4000" b="0" i="0" u="none" strike="noStrike" baseline="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 result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cephalocaudal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and lateral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folding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of embryo.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endoderm-lined yolk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sac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cavity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formed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primitive gut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dirty="0" smtClean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Two other </a:t>
            </a:r>
            <a:r>
              <a:rPr lang="en-US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endoderm-lined cavity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, 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yolk sac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endParaRPr lang="en-US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allantois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, remain outside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embryo.</a:t>
            </a:r>
          </a:p>
          <a:p>
            <a:r>
              <a:rPr lang="en-US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primitive gut tube formed 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of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three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parts; the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foregut,</a:t>
            </a:r>
            <a:r>
              <a:rPr lang="en-US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Century Gothic" panose="020B0502020202020204" pitchFamily="34" charset="0"/>
              </a:rPr>
              <a:t>midgut</a:t>
            </a: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and 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hindgut</a:t>
            </a:r>
            <a:r>
              <a:rPr lang="en-US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9" y="332507"/>
            <a:ext cx="4641271" cy="622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79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19" y="19309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657" y="1927626"/>
            <a:ext cx="5110103" cy="403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760" y="1927626"/>
            <a:ext cx="2875931" cy="4445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691" y="2208646"/>
            <a:ext cx="3324588" cy="3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2" y="226579"/>
            <a:ext cx="11547763" cy="1325563"/>
          </a:xfrm>
        </p:spPr>
        <p:txBody>
          <a:bodyPr/>
          <a:lstStyle/>
          <a:p>
            <a:r>
              <a:rPr lang="en-US" dirty="0" smtClean="0"/>
              <a:t>Clinical Correlates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1" y="1260764"/>
            <a:ext cx="11769437" cy="5167745"/>
          </a:xfrm>
        </p:spPr>
        <p:txBody>
          <a:bodyPr/>
          <a:lstStyle/>
          <a:p>
            <a:r>
              <a:rPr lang="en-US" b="1" dirty="0" smtClean="0"/>
              <a:t>liver Abnormalities: </a:t>
            </a:r>
            <a:endParaRPr lang="en-US" b="1" dirty="0"/>
          </a:p>
          <a:p>
            <a:r>
              <a:rPr lang="en-US" b="1" dirty="0"/>
              <a:t>1.Atresia of the gall bladder </a:t>
            </a:r>
            <a:r>
              <a:rPr lang="en-US" dirty="0"/>
              <a:t>and/or the bile ducts (intra or extra hepatic ducts).</a:t>
            </a:r>
          </a:p>
          <a:p>
            <a:r>
              <a:rPr lang="en-US" dirty="0"/>
              <a:t>2.Double gall bladder.</a:t>
            </a:r>
          </a:p>
          <a:p>
            <a:r>
              <a:rPr lang="en-US" dirty="0"/>
              <a:t>3.Gall bladder with mesentery. </a:t>
            </a:r>
          </a:p>
          <a:p>
            <a:r>
              <a:rPr lang="en-US" dirty="0"/>
              <a:t>4.accessory hepatic duct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925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763" y="254289"/>
            <a:ext cx="11236036" cy="909493"/>
          </a:xfrm>
        </p:spPr>
        <p:txBody>
          <a:bodyPr/>
          <a:lstStyle/>
          <a:p>
            <a:r>
              <a:rPr lang="en-US" dirty="0" smtClean="0"/>
              <a:t>Liver abnormality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83" r="2498" b="2497"/>
          <a:stretch/>
        </p:blipFill>
        <p:spPr>
          <a:xfrm>
            <a:off x="387926" y="1454728"/>
            <a:ext cx="10965873" cy="52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abnormality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3479"/>
            <a:ext cx="10314709" cy="44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8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08" y="115744"/>
            <a:ext cx="11824855" cy="964912"/>
          </a:xfrm>
        </p:spPr>
        <p:txBody>
          <a:bodyPr/>
          <a:lstStyle/>
          <a:p>
            <a:r>
              <a:rPr lang="en-US" dirty="0" smtClean="0"/>
              <a:t>Derivatives of the foregut 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7" y="942108"/>
            <a:ext cx="11824855" cy="5915891"/>
          </a:xfrm>
        </p:spPr>
        <p:txBody>
          <a:bodyPr/>
          <a:lstStyle/>
          <a:p>
            <a:r>
              <a:rPr lang="en-US" sz="3200" dirty="0" smtClean="0"/>
              <a:t>5.Pancreas: </a:t>
            </a:r>
            <a:endParaRPr lang="en-US" sz="3200" dirty="0"/>
          </a:p>
          <a:p>
            <a:r>
              <a:rPr lang="en-US" sz="2000" dirty="0"/>
              <a:t>It is derived from the </a:t>
            </a:r>
            <a:r>
              <a:rPr lang="en-US" sz="2000" b="1" dirty="0"/>
              <a:t>two buds</a:t>
            </a:r>
            <a:r>
              <a:rPr lang="en-US" sz="2000" dirty="0"/>
              <a:t>; a </a:t>
            </a:r>
            <a:r>
              <a:rPr lang="en-US" sz="2000" b="1" dirty="0"/>
              <a:t>dorsal </a:t>
            </a:r>
            <a:r>
              <a:rPr lang="en-US" sz="2000" dirty="0"/>
              <a:t>and </a:t>
            </a:r>
            <a:r>
              <a:rPr lang="en-US" sz="2000" b="1" dirty="0" err="1"/>
              <a:t>ventral</a:t>
            </a:r>
            <a:r>
              <a:rPr lang="en-US" sz="2000" dirty="0" err="1"/>
              <a:t>buds</a:t>
            </a:r>
            <a:r>
              <a:rPr lang="en-US" sz="2000" dirty="0"/>
              <a:t>. </a:t>
            </a:r>
          </a:p>
          <a:p>
            <a:r>
              <a:rPr lang="en-US" sz="2000" dirty="0"/>
              <a:t>These buds are located inside the </a:t>
            </a:r>
            <a:r>
              <a:rPr lang="en-US" sz="2000" b="1" dirty="0"/>
              <a:t>dorsal </a:t>
            </a:r>
            <a:r>
              <a:rPr lang="en-US" sz="2000" dirty="0"/>
              <a:t>and </a:t>
            </a:r>
            <a:r>
              <a:rPr lang="en-US" sz="2000" b="1" dirty="0"/>
              <a:t>ventral </a:t>
            </a:r>
            <a:r>
              <a:rPr lang="en-US" sz="2000" b="1" dirty="0" err="1"/>
              <a:t>mesogastrium</a:t>
            </a:r>
            <a:r>
              <a:rPr lang="en-US" sz="2000" b="1" dirty="0"/>
              <a:t> </a:t>
            </a:r>
            <a:r>
              <a:rPr lang="en-US" sz="2000" dirty="0"/>
              <a:t>respectively. </a:t>
            </a:r>
          </a:p>
          <a:p>
            <a:r>
              <a:rPr lang="en-US" sz="2000" dirty="0"/>
              <a:t>When the </a:t>
            </a:r>
            <a:r>
              <a:rPr lang="en-US" sz="2000" b="1" dirty="0"/>
              <a:t>duodenum rotates</a:t>
            </a:r>
            <a:r>
              <a:rPr lang="en-US" sz="2000" dirty="0"/>
              <a:t>, the </a:t>
            </a:r>
            <a:r>
              <a:rPr lang="en-US" sz="2000" b="1" dirty="0"/>
              <a:t>ventral pancreas </a:t>
            </a:r>
            <a:r>
              <a:rPr lang="en-US" sz="2000" dirty="0"/>
              <a:t>rotates </a:t>
            </a:r>
            <a:r>
              <a:rPr lang="en-US" sz="2000" b="1" dirty="0" err="1"/>
              <a:t>dorsally</a:t>
            </a:r>
            <a:r>
              <a:rPr lang="en-US" sz="2000" dirty="0" err="1"/>
              <a:t>on</a:t>
            </a:r>
            <a:r>
              <a:rPr lang="en-US" sz="2000" dirty="0"/>
              <a:t> the </a:t>
            </a:r>
            <a:r>
              <a:rPr lang="en-US" sz="2000" b="1" dirty="0"/>
              <a:t>dorsal pancreas </a:t>
            </a:r>
            <a:r>
              <a:rPr lang="en-US" sz="2000" dirty="0"/>
              <a:t>to forms the </a:t>
            </a:r>
            <a:r>
              <a:rPr lang="en-US" sz="2000" b="1" dirty="0"/>
              <a:t>lower part </a:t>
            </a:r>
            <a:r>
              <a:rPr lang="en-US" sz="2000" dirty="0"/>
              <a:t>of the head of the pancreas and the </a:t>
            </a:r>
            <a:r>
              <a:rPr lang="en-US" sz="2000" b="1" dirty="0" err="1"/>
              <a:t>uncinate</a:t>
            </a:r>
            <a:r>
              <a:rPr lang="en-US" sz="2000" b="1" dirty="0"/>
              <a:t> process.</a:t>
            </a:r>
            <a:endParaRPr lang="en-US" sz="2000" dirty="0"/>
          </a:p>
          <a:p>
            <a:r>
              <a:rPr lang="en-US" sz="2000" dirty="0"/>
              <a:t>The duct of the </a:t>
            </a:r>
            <a:r>
              <a:rPr lang="en-US" sz="2000" b="1" dirty="0"/>
              <a:t>dorsal pancreas </a:t>
            </a:r>
            <a:r>
              <a:rPr lang="en-US" sz="2000" dirty="0"/>
              <a:t>forms the </a:t>
            </a:r>
            <a:r>
              <a:rPr lang="en-US" sz="2000" b="1" dirty="0"/>
              <a:t>main pancreatic duct</a:t>
            </a:r>
            <a:r>
              <a:rPr lang="en-US" sz="2000" dirty="0"/>
              <a:t>, while the duct of the </a:t>
            </a:r>
            <a:r>
              <a:rPr lang="en-US" sz="2000" b="1" dirty="0"/>
              <a:t>ventral bud </a:t>
            </a:r>
            <a:r>
              <a:rPr lang="en-US" sz="2000" dirty="0"/>
              <a:t>forms the </a:t>
            </a:r>
            <a:r>
              <a:rPr lang="en-US" sz="2000" b="1" dirty="0"/>
              <a:t>accessory pancreatic bud</a:t>
            </a:r>
            <a:r>
              <a:rPr lang="en-US" sz="2000" dirty="0" smtClean="0"/>
              <a:t>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3" y="4031673"/>
            <a:ext cx="9850582" cy="257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74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277091"/>
            <a:ext cx="11804073" cy="6359236"/>
          </a:xfrm>
        </p:spPr>
        <p:txBody>
          <a:bodyPr/>
          <a:lstStyle/>
          <a:p>
            <a:r>
              <a:rPr lang="en-US" b="1" dirty="0"/>
              <a:t>Clinical Correlates</a:t>
            </a:r>
            <a:endParaRPr lang="en-US" dirty="0"/>
          </a:p>
          <a:p>
            <a:r>
              <a:rPr lang="en-US" b="1" dirty="0"/>
              <a:t>Pancreas Abnormalities</a:t>
            </a:r>
            <a:r>
              <a:rPr lang="en-US" b="1" dirty="0" smtClean="0"/>
              <a:t>: </a:t>
            </a:r>
            <a:endParaRPr lang="en-US" dirty="0"/>
          </a:p>
          <a:p>
            <a:r>
              <a:rPr lang="en-US" sz="2400" b="1" dirty="0"/>
              <a:t>1.Annular pancreas; </a:t>
            </a:r>
            <a:r>
              <a:rPr lang="en-US" sz="2400" dirty="0"/>
              <a:t>the </a:t>
            </a:r>
            <a:r>
              <a:rPr lang="en-US" sz="2400" b="1" dirty="0"/>
              <a:t>ventral pancreas </a:t>
            </a:r>
            <a:r>
              <a:rPr lang="en-US" sz="2400" dirty="0"/>
              <a:t>divides into </a:t>
            </a:r>
            <a:r>
              <a:rPr lang="en-US" sz="2400" b="1" dirty="0"/>
              <a:t>two parts</a:t>
            </a:r>
            <a:r>
              <a:rPr lang="en-US" sz="2400" dirty="0"/>
              <a:t>, one of these rotates to </a:t>
            </a:r>
            <a:r>
              <a:rPr lang="en-US" sz="2400" b="1" dirty="0" err="1"/>
              <a:t>dorsal</a:t>
            </a:r>
            <a:r>
              <a:rPr lang="en-US" sz="2400" dirty="0" err="1"/>
              <a:t>and</a:t>
            </a:r>
            <a:r>
              <a:rPr lang="en-US" sz="2400" dirty="0"/>
              <a:t> on the </a:t>
            </a:r>
            <a:r>
              <a:rPr lang="en-US" sz="2400" b="1" dirty="0"/>
              <a:t>right side </a:t>
            </a:r>
            <a:r>
              <a:rPr lang="en-US" sz="2400" dirty="0"/>
              <a:t>of the duodenum and the other part rotates </a:t>
            </a:r>
            <a:r>
              <a:rPr lang="en-US" sz="2400" b="1" dirty="0" err="1"/>
              <a:t>dorsal</a:t>
            </a:r>
            <a:r>
              <a:rPr lang="en-US" sz="2400" dirty="0" err="1"/>
              <a:t>and</a:t>
            </a:r>
            <a:r>
              <a:rPr lang="en-US" sz="2400" dirty="0"/>
              <a:t> on the </a:t>
            </a:r>
            <a:r>
              <a:rPr lang="en-US" sz="2400" b="1" dirty="0"/>
              <a:t>left side </a:t>
            </a:r>
            <a:r>
              <a:rPr lang="en-US" sz="2400" dirty="0"/>
              <a:t>of the duodenum and so surrounding the duodenum and may </a:t>
            </a:r>
            <a:r>
              <a:rPr lang="en-US" sz="2400" b="1" dirty="0"/>
              <a:t>causes duodenal obstruction</a:t>
            </a:r>
            <a:r>
              <a:rPr lang="en-US" sz="2400" dirty="0"/>
              <a:t>.</a:t>
            </a:r>
          </a:p>
          <a:p>
            <a:r>
              <a:rPr lang="en-US" sz="2400" b="1" dirty="0"/>
              <a:t>2.Accessory pancreatic tissues </a:t>
            </a:r>
            <a:r>
              <a:rPr lang="en-US" sz="2400" dirty="0"/>
              <a:t>that may be found in the stomach or in other abnormal sites</a:t>
            </a:r>
            <a:r>
              <a:rPr lang="en-US" sz="2400" dirty="0" smtClean="0"/>
              <a:t>.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3768435"/>
            <a:ext cx="5569527" cy="2867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381" y="3283528"/>
            <a:ext cx="4502727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51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27" y="185016"/>
            <a:ext cx="11603182" cy="701675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Derivatives of the </a:t>
            </a:r>
            <a:r>
              <a:rPr lang="en-US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midgut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7" y="886692"/>
            <a:ext cx="118110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.1.the </a:t>
            </a:r>
            <a:r>
              <a:rPr lang="en-US" b="1" dirty="0"/>
              <a:t>lower 2/3 of the duodenum </a:t>
            </a:r>
            <a:r>
              <a:rPr lang="en-US" dirty="0"/>
              <a:t>below the opening of the </a:t>
            </a:r>
            <a:r>
              <a:rPr lang="en-US" b="1" dirty="0"/>
              <a:t>bile duct</a:t>
            </a:r>
            <a:r>
              <a:rPr lang="en-US" dirty="0"/>
              <a:t>.</a:t>
            </a:r>
          </a:p>
          <a:p>
            <a:r>
              <a:rPr lang="en-US" dirty="0"/>
              <a:t>2.the </a:t>
            </a:r>
            <a:r>
              <a:rPr lang="en-US" b="1" dirty="0"/>
              <a:t>jejunum </a:t>
            </a:r>
            <a:r>
              <a:rPr lang="en-US" dirty="0"/>
              <a:t>and the </a:t>
            </a:r>
            <a:r>
              <a:rPr lang="en-US" b="1" dirty="0"/>
              <a:t>ileum</a:t>
            </a:r>
            <a:r>
              <a:rPr lang="en-US" dirty="0"/>
              <a:t>.</a:t>
            </a:r>
          </a:p>
          <a:p>
            <a:r>
              <a:rPr lang="en-US" dirty="0"/>
              <a:t>3.the </a:t>
            </a:r>
            <a:r>
              <a:rPr lang="en-US" b="1" dirty="0" err="1"/>
              <a:t>cecum,appendix</a:t>
            </a:r>
            <a:r>
              <a:rPr lang="en-US" dirty="0"/>
              <a:t>, </a:t>
            </a:r>
            <a:r>
              <a:rPr lang="en-US" b="1" dirty="0"/>
              <a:t>ascending colon</a:t>
            </a:r>
            <a:r>
              <a:rPr lang="en-US" dirty="0"/>
              <a:t>, and </a:t>
            </a:r>
            <a:r>
              <a:rPr lang="en-US" b="1" dirty="0"/>
              <a:t>right 2/3 </a:t>
            </a:r>
            <a:r>
              <a:rPr lang="en-US" dirty="0"/>
              <a:t>of the </a:t>
            </a:r>
            <a:r>
              <a:rPr lang="en-US" b="1" dirty="0"/>
              <a:t>transverse colon.</a:t>
            </a:r>
            <a:endParaRPr lang="en-US" dirty="0"/>
          </a:p>
          <a:p>
            <a:r>
              <a:rPr lang="en-US" dirty="0"/>
              <a:t>The primary intestine projects </a:t>
            </a:r>
            <a:r>
              <a:rPr lang="en-US" b="1" dirty="0"/>
              <a:t>out of the abdomen </a:t>
            </a:r>
            <a:r>
              <a:rPr lang="en-US" dirty="0"/>
              <a:t>into the </a:t>
            </a:r>
            <a:r>
              <a:rPr lang="en-US" b="1" dirty="0"/>
              <a:t>umbilical cord </a:t>
            </a:r>
            <a:r>
              <a:rPr lang="en-US" dirty="0"/>
              <a:t>during the </a:t>
            </a:r>
            <a:r>
              <a:rPr lang="en-US" b="1" dirty="0"/>
              <a:t>6thweeks </a:t>
            </a:r>
            <a:r>
              <a:rPr lang="en-US" dirty="0"/>
              <a:t>of development to form the </a:t>
            </a:r>
            <a:r>
              <a:rPr lang="en-US" b="1" dirty="0"/>
              <a:t>physiological umbilical hernia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3505200"/>
            <a:ext cx="1101436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41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35527"/>
            <a:ext cx="11776364" cy="6345382"/>
          </a:xfrm>
        </p:spPr>
        <p:txBody>
          <a:bodyPr/>
          <a:lstStyle/>
          <a:p>
            <a:r>
              <a:rPr lang="en-US" b="1" dirty="0" smtClean="0"/>
              <a:t>Derivatives of the </a:t>
            </a:r>
            <a:r>
              <a:rPr lang="en-US" b="1" dirty="0" err="1" smtClean="0"/>
              <a:t>midgut</a:t>
            </a:r>
            <a:r>
              <a:rPr lang="en-US" b="1" dirty="0" smtClean="0"/>
              <a:t> </a:t>
            </a:r>
            <a:endParaRPr lang="en-US" b="1" dirty="0"/>
          </a:p>
          <a:p>
            <a:r>
              <a:rPr lang="en-US" dirty="0"/>
              <a:t>This </a:t>
            </a:r>
            <a:r>
              <a:rPr lang="en-US" b="1" dirty="0"/>
              <a:t>hernia returns </a:t>
            </a:r>
            <a:r>
              <a:rPr lang="en-US" dirty="0"/>
              <a:t>into the abdomen during the </a:t>
            </a:r>
            <a:r>
              <a:rPr lang="en-US" b="1" dirty="0"/>
              <a:t>10thweek </a:t>
            </a:r>
            <a:r>
              <a:rPr lang="en-US" dirty="0"/>
              <a:t>of gestation. </a:t>
            </a:r>
          </a:p>
          <a:p>
            <a:r>
              <a:rPr lang="en-US" dirty="0"/>
              <a:t>The primary intestine rotates </a:t>
            </a:r>
            <a:r>
              <a:rPr lang="en-US" b="1" dirty="0"/>
              <a:t>270 degrees </a:t>
            </a:r>
            <a:r>
              <a:rPr lang="en-US" dirty="0"/>
              <a:t>in a counter clockwise direction around its </a:t>
            </a:r>
            <a:r>
              <a:rPr lang="en-US" b="1" dirty="0"/>
              <a:t>anteroposterior axis </a:t>
            </a:r>
            <a:r>
              <a:rPr lang="en-US" dirty="0"/>
              <a:t>(which is the axis of the </a:t>
            </a:r>
            <a:r>
              <a:rPr lang="en-US" b="1" dirty="0"/>
              <a:t>superior mesenteric artery</a:t>
            </a:r>
            <a:r>
              <a:rPr lang="en-US" dirty="0"/>
              <a:t>) so that the </a:t>
            </a:r>
            <a:r>
              <a:rPr lang="en-US" b="1" dirty="0"/>
              <a:t>cecum</a:t>
            </a:r>
            <a:r>
              <a:rPr lang="en-US" dirty="0"/>
              <a:t>, the </a:t>
            </a:r>
            <a:r>
              <a:rPr lang="en-US" b="1" dirty="0" err="1"/>
              <a:t>ascending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b="1" dirty="0"/>
              <a:t>transverse colon </a:t>
            </a:r>
            <a:r>
              <a:rPr lang="en-US" dirty="0"/>
              <a:t>deviates </a:t>
            </a:r>
            <a:r>
              <a:rPr lang="en-US" b="1" dirty="0" smtClean="0"/>
              <a:t>up ward </a:t>
            </a:r>
            <a:r>
              <a:rPr lang="en-US" dirty="0" smtClean="0"/>
              <a:t>and </a:t>
            </a:r>
            <a:r>
              <a:rPr lang="en-US" dirty="0"/>
              <a:t>to </a:t>
            </a:r>
            <a:r>
              <a:rPr lang="en-US" b="1" dirty="0"/>
              <a:t>the right</a:t>
            </a:r>
            <a:r>
              <a:rPr lang="en-US" dirty="0"/>
              <a:t>. </a:t>
            </a:r>
          </a:p>
          <a:p>
            <a:r>
              <a:rPr lang="en-US" dirty="0"/>
              <a:t>The mesentery of the </a:t>
            </a:r>
            <a:r>
              <a:rPr lang="en-US" b="1" dirty="0"/>
              <a:t>duodenum</a:t>
            </a:r>
            <a:r>
              <a:rPr lang="en-US" dirty="0"/>
              <a:t>, </a:t>
            </a:r>
            <a:r>
              <a:rPr lang="en-US" b="1" dirty="0"/>
              <a:t>cecum </a:t>
            </a:r>
            <a:r>
              <a:rPr lang="en-US" dirty="0"/>
              <a:t>and </a:t>
            </a:r>
            <a:r>
              <a:rPr lang="en-US" b="1" dirty="0"/>
              <a:t>ascending colon </a:t>
            </a:r>
            <a:r>
              <a:rPr lang="en-US" dirty="0"/>
              <a:t>is absorbed </a:t>
            </a:r>
            <a:r>
              <a:rPr lang="en-US" b="1" dirty="0"/>
              <a:t>by </a:t>
            </a:r>
            <a:r>
              <a:rPr lang="en-US" b="1" dirty="0" err="1"/>
              <a:t>zygosis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10" y="3699784"/>
            <a:ext cx="6026726" cy="3061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3609730"/>
            <a:ext cx="5358841" cy="30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11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" y="235527"/>
            <a:ext cx="11873346" cy="6400800"/>
          </a:xfrm>
        </p:spPr>
        <p:txBody>
          <a:bodyPr/>
          <a:lstStyle/>
          <a:p>
            <a:r>
              <a:rPr lang="en-US" sz="2400" dirty="0" smtClean="0"/>
              <a:t>Clinical Correlates</a:t>
            </a:r>
          </a:p>
          <a:p>
            <a:r>
              <a:rPr lang="en-US" sz="2400" dirty="0" smtClean="0"/>
              <a:t>Abnormalities: </a:t>
            </a:r>
            <a:endParaRPr lang="en-US" sz="2400" dirty="0"/>
          </a:p>
          <a:p>
            <a:r>
              <a:rPr lang="en-US" sz="2400" dirty="0"/>
              <a:t>1.Persistent vitelline duct; forming the Meckel's diverticulum at the </a:t>
            </a:r>
            <a:r>
              <a:rPr lang="en-US" sz="2400" dirty="0" smtClean="0"/>
              <a:t>anti mesenteric </a:t>
            </a:r>
            <a:r>
              <a:rPr lang="en-US" sz="2400" dirty="0"/>
              <a:t>border of the ileum.</a:t>
            </a:r>
          </a:p>
          <a:p>
            <a:r>
              <a:rPr lang="en-US" sz="2400" dirty="0"/>
              <a:t>2.Vitelline cyst; that may be twisted causing </a:t>
            </a:r>
            <a:r>
              <a:rPr lang="en-US" sz="2400" dirty="0" smtClean="0"/>
              <a:t>strangulation and </a:t>
            </a:r>
            <a:r>
              <a:rPr lang="en-US" sz="2400" dirty="0"/>
              <a:t>gangrene.</a:t>
            </a:r>
          </a:p>
          <a:p>
            <a:r>
              <a:rPr lang="en-US" sz="2400" dirty="0"/>
              <a:t>3.Patent vitelline duct forming umbilical </a:t>
            </a:r>
            <a:r>
              <a:rPr lang="en-US" sz="2400" dirty="0" smtClean="0"/>
              <a:t>fistula with </a:t>
            </a:r>
            <a:r>
              <a:rPr lang="en-US" sz="2400" dirty="0"/>
              <a:t>fecal discharge from the intestine out of the umbilicus.</a:t>
            </a:r>
          </a:p>
          <a:p>
            <a:r>
              <a:rPr lang="en-US" sz="2400" dirty="0"/>
              <a:t>4.Omphalocele;the physiological intestinal hernia is not returned into the abdominal cavity.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4" y="4281055"/>
            <a:ext cx="7190508" cy="2479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364" y="4516582"/>
            <a:ext cx="3657600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37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235527"/>
            <a:ext cx="11665527" cy="6400800"/>
          </a:xfrm>
        </p:spPr>
        <p:txBody>
          <a:bodyPr/>
          <a:lstStyle/>
          <a:p>
            <a:r>
              <a:rPr lang="en-US" dirty="0" smtClean="0"/>
              <a:t>Clinical correlates : Abnormality </a:t>
            </a:r>
            <a:endParaRPr lang="en-US" dirty="0"/>
          </a:p>
          <a:p>
            <a:r>
              <a:rPr lang="en-US" b="1" dirty="0"/>
              <a:t>Congenital umbilical hernia; </a:t>
            </a:r>
            <a:r>
              <a:rPr lang="en-US" dirty="0"/>
              <a:t>by the absence of the skin and muscles of the anterior abdominal wall.</a:t>
            </a:r>
          </a:p>
          <a:p>
            <a:r>
              <a:rPr lang="en-US" b="1" dirty="0"/>
              <a:t>5.Abnormal rotation of the intestine</a:t>
            </a:r>
            <a:r>
              <a:rPr lang="en-US" dirty="0"/>
              <a:t>; that may cause left sided colon or there may be reversed rotation of the intestine.</a:t>
            </a:r>
          </a:p>
          <a:p>
            <a:r>
              <a:rPr lang="en-US" b="1" dirty="0"/>
              <a:t>6.Duplication of the intestine</a:t>
            </a:r>
            <a:r>
              <a:rPr lang="en-US" dirty="0"/>
              <a:t>.</a:t>
            </a:r>
          </a:p>
          <a:p>
            <a:r>
              <a:rPr lang="en-US" b="1" dirty="0"/>
              <a:t>7.atresia or stenosis of the intestine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42" y="2210382"/>
            <a:ext cx="4078068" cy="405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36" y="249382"/>
            <a:ext cx="11776364" cy="6428509"/>
          </a:xfrm>
        </p:spPr>
        <p:txBody>
          <a:bodyPr/>
          <a:lstStyle/>
          <a:p>
            <a:r>
              <a:rPr lang="en-US" sz="2400" b="1" dirty="0" smtClean="0"/>
              <a:t>Formation of the gut tube</a:t>
            </a:r>
          </a:p>
          <a:p>
            <a:r>
              <a:rPr lang="en-US" sz="2400" dirty="0" smtClean="0"/>
              <a:t>The anterior end of the foregut is closed</a:t>
            </a:r>
          </a:p>
          <a:p>
            <a:pPr marL="0" indent="0">
              <a:buNone/>
            </a:pPr>
            <a:r>
              <a:rPr lang="en-US" sz="2400" dirty="0" smtClean="0"/>
              <a:t>by oral plate (or </a:t>
            </a:r>
            <a:r>
              <a:rPr lang="en-US" sz="2400" dirty="0" err="1" smtClean="0"/>
              <a:t>buccopharyngeal</a:t>
            </a:r>
            <a:r>
              <a:rPr lang="en-US" sz="2400" dirty="0"/>
              <a:t> </a:t>
            </a:r>
            <a:r>
              <a:rPr lang="en-US" sz="2400" dirty="0" smtClean="0"/>
              <a:t>membrane ).</a:t>
            </a:r>
          </a:p>
          <a:p>
            <a:r>
              <a:rPr lang="en-US" sz="2400" dirty="0" smtClean="0"/>
              <a:t>The posterior end of the hindgut is closed</a:t>
            </a:r>
          </a:p>
          <a:p>
            <a:pPr marL="0" indent="0">
              <a:buNone/>
            </a:pPr>
            <a:r>
              <a:rPr lang="en-US" sz="2400" dirty="0" smtClean="0"/>
              <a:t> by cloacal membrane.</a:t>
            </a:r>
          </a:p>
          <a:p>
            <a:r>
              <a:rPr lang="en-US" sz="2400" dirty="0" err="1" smtClean="0"/>
              <a:t>Midgut</a:t>
            </a:r>
            <a:r>
              <a:rPr lang="en-US" sz="2400" dirty="0" smtClean="0"/>
              <a:t> connected to the yolk sac by</a:t>
            </a:r>
          </a:p>
          <a:p>
            <a:pPr marL="0" indent="0">
              <a:buNone/>
            </a:pPr>
            <a:r>
              <a:rPr lang="en-US" sz="2400" dirty="0" smtClean="0"/>
              <a:t> vitelline or omphalomesenteric duct.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5" y="3943875"/>
            <a:ext cx="5749637" cy="254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537885"/>
            <a:ext cx="4655127" cy="59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57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152400"/>
            <a:ext cx="12081164" cy="6705600"/>
          </a:xfrm>
        </p:spPr>
        <p:txBody>
          <a:bodyPr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Derivatives of the hindgut</a:t>
            </a:r>
            <a:r>
              <a:rPr lang="en-US" b="1" dirty="0" smtClean="0">
                <a:solidFill>
                  <a:prstClr val="black"/>
                </a:solidFill>
              </a:rPr>
              <a:t>:</a:t>
            </a:r>
            <a:endParaRPr lang="en-US" dirty="0"/>
          </a:p>
          <a:p>
            <a:r>
              <a:rPr lang="en-US" b="1" dirty="0"/>
              <a:t>1.The left 1/3 of the transverse colon. </a:t>
            </a:r>
            <a:endParaRPr lang="en-US" dirty="0"/>
          </a:p>
          <a:p>
            <a:r>
              <a:rPr lang="en-US" b="1" dirty="0"/>
              <a:t>2.Descending colon. </a:t>
            </a:r>
            <a:endParaRPr lang="en-US" dirty="0"/>
          </a:p>
          <a:p>
            <a:r>
              <a:rPr lang="en-US" b="1" dirty="0"/>
              <a:t>3.Sigmoid colon. </a:t>
            </a:r>
            <a:endParaRPr lang="en-US" dirty="0"/>
          </a:p>
          <a:p>
            <a:r>
              <a:rPr lang="en-US" b="1" dirty="0"/>
              <a:t>4.The rectum. </a:t>
            </a:r>
            <a:endParaRPr lang="en-US" dirty="0"/>
          </a:p>
          <a:p>
            <a:r>
              <a:rPr lang="en-US" b="1" dirty="0"/>
              <a:t>5.Upper part of the anal canal</a:t>
            </a:r>
            <a:r>
              <a:rPr lang="en-US" b="1" dirty="0" smtClean="0"/>
              <a:t>.</a:t>
            </a:r>
            <a:endParaRPr lang="en-US" dirty="0"/>
          </a:p>
          <a:p>
            <a:r>
              <a:rPr lang="en-US" dirty="0"/>
              <a:t>The </a:t>
            </a:r>
            <a:r>
              <a:rPr lang="en-US" b="1" dirty="0"/>
              <a:t>lower part </a:t>
            </a:r>
            <a:r>
              <a:rPr lang="en-US" dirty="0"/>
              <a:t>of the anal canal is derived from the ectodermal anal pit or called the </a:t>
            </a:r>
            <a:r>
              <a:rPr lang="en-US" dirty="0" err="1"/>
              <a:t>proctodeum</a:t>
            </a:r>
            <a:r>
              <a:rPr lang="en-US" dirty="0"/>
              <a:t>. The junction between the endodermal and ectodermal parts of the anal canal is demarcated by the cloacal membrane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6" y="4627419"/>
            <a:ext cx="9975272" cy="192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47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27" y="401782"/>
            <a:ext cx="10965873" cy="5775181"/>
          </a:xfrm>
        </p:spPr>
        <p:txBody>
          <a:bodyPr/>
          <a:lstStyle/>
          <a:p>
            <a:r>
              <a:rPr lang="en-US" sz="2400" dirty="0"/>
              <a:t>Clinical Correlates</a:t>
            </a:r>
          </a:p>
          <a:p>
            <a:r>
              <a:rPr lang="en-US" sz="2400" dirty="0" smtClean="0"/>
              <a:t>Abnormalities ; </a:t>
            </a:r>
            <a:endParaRPr lang="en-US" sz="2400" dirty="0"/>
          </a:p>
          <a:p>
            <a:r>
              <a:rPr lang="en-US" sz="2400" dirty="0"/>
              <a:t>Imperforated anus; occurring due to failure of cloacal membrane to rupture.</a:t>
            </a:r>
          </a:p>
          <a:p>
            <a:r>
              <a:rPr lang="en-US" sz="2400" dirty="0"/>
              <a:t>2.Rectal atresia.</a:t>
            </a:r>
          </a:p>
          <a:p>
            <a:r>
              <a:rPr lang="en-US" sz="2400" dirty="0"/>
              <a:t>3.Anal stenosis.</a:t>
            </a:r>
          </a:p>
          <a:p>
            <a:r>
              <a:rPr lang="en-US" sz="2400" dirty="0"/>
              <a:t>4.Rectal fistula between the </a:t>
            </a:r>
            <a:r>
              <a:rPr lang="en-US" sz="2400" dirty="0" smtClean="0"/>
              <a:t>rectum and </a:t>
            </a:r>
            <a:r>
              <a:rPr lang="en-US" sz="2400" dirty="0"/>
              <a:t>the </a:t>
            </a:r>
            <a:r>
              <a:rPr lang="en-US" sz="2400" dirty="0" smtClean="0"/>
              <a:t>vagina or </a:t>
            </a:r>
            <a:r>
              <a:rPr lang="en-US" sz="2400" dirty="0"/>
              <a:t>the urinary bladder, the perineum, or the urethra.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105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456" y="1536447"/>
            <a:ext cx="10972800" cy="437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99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290945"/>
            <a:ext cx="11748655" cy="6331528"/>
          </a:xfrm>
        </p:spPr>
        <p:txBody>
          <a:bodyPr/>
          <a:lstStyle/>
          <a:p>
            <a:r>
              <a:rPr lang="en-US" sz="2800" dirty="0" smtClean="0"/>
              <a:t>Formation of the gut tube </a:t>
            </a:r>
            <a:endParaRPr lang="en-US" sz="280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yolk sac is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contribute to the ventral wall of the gut tube, the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allantois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fused with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hindgut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end of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4</a:t>
            </a: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week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vitelline duct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and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connecting stalk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will be fused with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umbilical cord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2669257"/>
            <a:ext cx="4710546" cy="3496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45" y="2563092"/>
            <a:ext cx="5140037" cy="360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92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80109"/>
            <a:ext cx="11762509" cy="6497782"/>
          </a:xfrm>
        </p:spPr>
        <p:txBody>
          <a:bodyPr/>
          <a:lstStyle/>
          <a:p>
            <a:r>
              <a:rPr lang="en-US" b="1" dirty="0"/>
              <a:t>Fate of the gut tube mesentery:</a:t>
            </a:r>
            <a:endParaRPr lang="en-US" dirty="0"/>
          </a:p>
          <a:p>
            <a:r>
              <a:rPr lang="en-US" dirty="0"/>
              <a:t>1.The </a:t>
            </a:r>
            <a:r>
              <a:rPr lang="en-US" b="1" dirty="0"/>
              <a:t>foregut tube by the ventral and dorsal </a:t>
            </a:r>
            <a:r>
              <a:rPr lang="en-US" b="1" dirty="0" err="1"/>
              <a:t>mesogastrium</a:t>
            </a:r>
            <a:r>
              <a:rPr lang="en-US" b="1" dirty="0"/>
              <a:t>. </a:t>
            </a:r>
            <a:endParaRPr lang="en-US" dirty="0"/>
          </a:p>
          <a:p>
            <a:r>
              <a:rPr lang="en-US" b="1" dirty="0"/>
              <a:t>2.The </a:t>
            </a:r>
            <a:r>
              <a:rPr lang="en-US" b="1" dirty="0" err="1"/>
              <a:t>midgut</a:t>
            </a:r>
            <a:r>
              <a:rPr lang="en-US" b="1" dirty="0"/>
              <a:t> and hindgut </a:t>
            </a:r>
            <a:r>
              <a:rPr lang="en-US" dirty="0"/>
              <a:t>by dorsal </a:t>
            </a:r>
            <a:r>
              <a:rPr lang="en-US" dirty="0" err="1"/>
              <a:t>mesogastriumonly</a:t>
            </a:r>
            <a:r>
              <a:rPr lang="en-US" dirty="0"/>
              <a:t>. </a:t>
            </a:r>
          </a:p>
          <a:p>
            <a:r>
              <a:rPr lang="en-US" b="1" dirty="0"/>
              <a:t>Elongated </a:t>
            </a:r>
            <a:r>
              <a:rPr lang="en-US" dirty="0"/>
              <a:t>gut tube lead to </a:t>
            </a:r>
            <a:r>
              <a:rPr lang="en-US" b="1" dirty="0" err="1"/>
              <a:t>absorbance</a:t>
            </a:r>
            <a:r>
              <a:rPr lang="en-US" dirty="0" err="1"/>
              <a:t>and</a:t>
            </a:r>
            <a:r>
              <a:rPr lang="en-US" dirty="0"/>
              <a:t> </a:t>
            </a:r>
            <a:r>
              <a:rPr lang="en-US" b="1" dirty="0" err="1"/>
              <a:t>disappearance</a:t>
            </a:r>
            <a:r>
              <a:rPr lang="en-US" dirty="0" err="1"/>
              <a:t>of</a:t>
            </a:r>
            <a:r>
              <a:rPr lang="en-US" dirty="0"/>
              <a:t> some of these </a:t>
            </a:r>
            <a:r>
              <a:rPr lang="en-US" dirty="0" err="1"/>
              <a:t>mesogastrium</a:t>
            </a:r>
            <a:r>
              <a:rPr lang="en-US" dirty="0"/>
              <a:t> by a process called </a:t>
            </a:r>
            <a:r>
              <a:rPr lang="en-US" b="1" dirty="0" err="1"/>
              <a:t>zygosis</a:t>
            </a:r>
            <a:r>
              <a:rPr lang="en-US" b="1" dirty="0"/>
              <a:t>. </a:t>
            </a:r>
            <a:r>
              <a:rPr lang="en-US" b="1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5" y="2748308"/>
            <a:ext cx="10207898" cy="41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9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52400"/>
            <a:ext cx="11790218" cy="6414655"/>
          </a:xfrm>
        </p:spPr>
        <p:txBody>
          <a:bodyPr>
            <a:normAutofit/>
          </a:bodyPr>
          <a:lstStyle/>
          <a:p>
            <a:r>
              <a:rPr lang="en-US" sz="2400" b="1" dirty="0"/>
              <a:t>Fate of the gut tube mesentery:</a:t>
            </a:r>
            <a:endParaRPr lang="en-US" sz="2400" dirty="0"/>
          </a:p>
          <a:p>
            <a:r>
              <a:rPr lang="en-US" sz="2400" b="1" dirty="0"/>
              <a:t>1.Derivatives of the ventral </a:t>
            </a:r>
            <a:r>
              <a:rPr lang="en-US" sz="2400" b="1" dirty="0" err="1"/>
              <a:t>mesogastrium</a:t>
            </a:r>
            <a:r>
              <a:rPr lang="en-US" sz="2400" b="1" dirty="0"/>
              <a:t> of the foregut:</a:t>
            </a:r>
            <a:endParaRPr lang="en-US" sz="2400" dirty="0"/>
          </a:p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This 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is divided by the growth of the liver inside it into two parts;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a)The ventral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ventral to the liver------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falciform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ligament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and other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peritoneal ligaments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of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liver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b)The ventral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: dorsal to the liver-----lesser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omentum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753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145" y="568036"/>
            <a:ext cx="7148946" cy="586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8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" y="221673"/>
            <a:ext cx="11859491" cy="6414654"/>
          </a:xfrm>
        </p:spPr>
        <p:txBody>
          <a:bodyPr/>
          <a:lstStyle/>
          <a:p>
            <a:r>
              <a:rPr lang="en-US" b="1" dirty="0"/>
              <a:t>Fate of the gut tube mesentery:</a:t>
            </a:r>
            <a:endParaRPr lang="en-US" dirty="0"/>
          </a:p>
          <a:p>
            <a:r>
              <a:rPr lang="en-US" sz="2400" b="1" dirty="0"/>
              <a:t>2.Derivatives of the dorsal </a:t>
            </a:r>
            <a:r>
              <a:rPr lang="en-US" sz="2400" b="1" dirty="0" err="1"/>
              <a:t>mesogastrium</a:t>
            </a:r>
            <a:r>
              <a:rPr lang="en-US" sz="2400" b="1" dirty="0"/>
              <a:t> of the foregut</a:t>
            </a:r>
            <a:r>
              <a:rPr lang="en-US" sz="2400" b="1" dirty="0" smtClean="0"/>
              <a:t>: 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divided by the growth of the spleen inside it into two parts: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a.The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dorsal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ventral to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the spleen -----greater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omentum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the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gastrosplenic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ligament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and the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gastrophrenic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ligaments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of the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peritoneum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b.The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dorsal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dorsal to the spleen 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-------lienorenal peritoneal ligaments.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2" y="3394365"/>
            <a:ext cx="5611090" cy="32419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09" y="3505201"/>
            <a:ext cx="5846618" cy="313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5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3965" y="221673"/>
            <a:ext cx="11873344" cy="6442363"/>
          </a:xfrm>
        </p:spPr>
        <p:txBody>
          <a:bodyPr/>
          <a:lstStyle/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Fate of the gut tube mesentery</a:t>
            </a:r>
            <a:r>
              <a:rPr lang="en-US" sz="2400" b="1" i="0" u="none" strike="noStrike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These will give rise to all the peritoneal ligaments and mesenteries apart from</a:t>
            </a:r>
          </a:p>
          <a:p>
            <a:pPr marL="0" indent="0">
              <a:buNone/>
            </a:pPr>
            <a:r>
              <a:rPr lang="en-US" sz="2400" b="1" i="0" u="none" strike="noStrike" baseline="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those described above</a:t>
            </a:r>
          </a:p>
          <a:p>
            <a:pPr lvl="0"/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3.Derivatives of the dorsal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of the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midgut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and hindgut</a:t>
            </a: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  <a:endParaRPr lang="en-US" sz="2400" b="0" i="0" u="none" strike="noStrike" baseline="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Dorsal mesentery: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suspended the caudal part of the foregut, the 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midgut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, and a major part of the hindgut from the abdominal wall 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Forms :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Dorsal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mesogastrium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greater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omentum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).</a:t>
            </a: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Dorsal </a:t>
            </a:r>
            <a:r>
              <a:rPr lang="en-US" sz="24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mesoduodenum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Mesentery proper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Wingdings" panose="05000000000000000000" pitchFamily="2" charset="2"/>
              </a:rPr>
              <a:t>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Dorsal </a:t>
            </a:r>
            <a:r>
              <a:rPr lang="en-US" sz="2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mesocolon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777" y="3477491"/>
            <a:ext cx="5681223" cy="338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90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202</TotalTime>
  <Words>1562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Century Gothic</vt:lpstr>
      <vt:lpstr>Trebuchet MS</vt:lpstr>
      <vt:lpstr>Wingdings</vt:lpstr>
      <vt:lpstr>Wingdings 3</vt:lpstr>
      <vt:lpstr>Facet</vt:lpstr>
      <vt:lpstr>Embryogenesis of the Digestive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Esophageal Abnormalities:  </vt:lpstr>
      <vt:lpstr>PowerPoint Presentation</vt:lpstr>
      <vt:lpstr>PowerPoint Presentation</vt:lpstr>
      <vt:lpstr>Stomach Abnormalities:</vt:lpstr>
      <vt:lpstr>Derivatives of the foregut tube :</vt:lpstr>
      <vt:lpstr>PowerPoint Presentation</vt:lpstr>
      <vt:lpstr>PowerPoint Presentation</vt:lpstr>
      <vt:lpstr>Clinical Correlates</vt:lpstr>
      <vt:lpstr>Liver abnormality </vt:lpstr>
      <vt:lpstr>Liver abnormality </vt:lpstr>
      <vt:lpstr>Derivatives of the foregut tube</vt:lpstr>
      <vt:lpstr>PowerPoint Presentation</vt:lpstr>
      <vt:lpstr>Derivatives of the midgut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Embryogenesis of the Digestive System</dc:title>
  <dc:creator>R&amp;A</dc:creator>
  <cp:lastModifiedBy>R&amp;A</cp:lastModifiedBy>
  <cp:revision>20</cp:revision>
  <dcterms:created xsi:type="dcterms:W3CDTF">2022-05-22T14:30:55Z</dcterms:created>
  <dcterms:modified xsi:type="dcterms:W3CDTF">2022-05-22T18:00:28Z</dcterms:modified>
</cp:coreProperties>
</file>