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66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7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29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0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0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7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8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56EAF-4FDF-4419-B62C-5688E46BC99A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5781E2-F6B6-4F3C-89F5-BA2908F6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8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system Development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Ass. </a:t>
            </a:r>
            <a:r>
              <a:rPr lang="en-US" dirty="0" err="1" smtClean="0"/>
              <a:t>Lec</a:t>
            </a:r>
            <a:r>
              <a:rPr lang="en-US" dirty="0" smtClean="0"/>
              <a:t>. </a:t>
            </a:r>
            <a:r>
              <a:rPr lang="en-US" dirty="0" err="1" smtClean="0"/>
              <a:t>Reham</a:t>
            </a:r>
            <a:r>
              <a:rPr lang="en-US" dirty="0" smtClean="0"/>
              <a:t> </a:t>
            </a:r>
            <a:r>
              <a:rPr lang="en-US" dirty="0" err="1" smtClean="0"/>
              <a:t>saad</a:t>
            </a:r>
            <a:r>
              <a:rPr lang="en-US" dirty="0" smtClean="0"/>
              <a:t> </a:t>
            </a:r>
            <a:r>
              <a:rPr lang="en-US" dirty="0" err="1" smtClean="0"/>
              <a:t>Kadhum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9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3" y="207819"/>
            <a:ext cx="11679381" cy="633152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lung of the premature baby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The premature baby may be born </a:t>
            </a:r>
            <a:r>
              <a:rPr lang="en-US" sz="2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before</a:t>
            </a:r>
            <a:r>
              <a:rPr lang="en-US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the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development of the 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surfactant substance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in a 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sufficient amount inside the lungs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, the air-blood surface tension of the alveoli will not be reduced due to this low surfactant in the lungs. 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premature born baby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may therefore develop </a:t>
            </a:r>
            <a:r>
              <a:rPr lang="en-US" sz="2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collapse</a:t>
            </a:r>
            <a:r>
              <a:rPr lang="en-US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of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his alveoli and the condition is called 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respiratory distress syndrome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or 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called hyaline membrane disease.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123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3" y="277091"/>
            <a:ext cx="11720945" cy="6331527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Development of </a:t>
            </a: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Pleura : </a:t>
            </a:r>
            <a:endParaRPr lang="en-US" dirty="0"/>
          </a:p>
          <a:p>
            <a:r>
              <a:rPr lang="en-US" dirty="0"/>
              <a:t>The space for the lungs, the </a:t>
            </a:r>
            <a:r>
              <a:rPr lang="en-US" b="1" dirty="0" err="1"/>
              <a:t>pericardioperitoneal</a:t>
            </a:r>
            <a:r>
              <a:rPr lang="en-US" b="1" dirty="0"/>
              <a:t> canal</a:t>
            </a:r>
            <a:r>
              <a:rPr lang="en-US" dirty="0"/>
              <a:t>, are narrow.</a:t>
            </a:r>
          </a:p>
          <a:p>
            <a:r>
              <a:rPr lang="en-US" dirty="0"/>
              <a:t>They lie on each side of the foregut and are gradually filled by the expanding lung buds.</a:t>
            </a:r>
          </a:p>
          <a:p>
            <a:r>
              <a:rPr lang="en-US" dirty="0"/>
              <a:t>Ultimately, </a:t>
            </a:r>
            <a:r>
              <a:rPr lang="en-US" b="1" dirty="0" err="1"/>
              <a:t>pleuroperitoneal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/>
              <a:t>pleuropericardial</a:t>
            </a:r>
            <a:r>
              <a:rPr lang="en-US" dirty="0" err="1"/>
              <a:t>folds</a:t>
            </a:r>
            <a:r>
              <a:rPr lang="en-US" dirty="0"/>
              <a:t> separate the </a:t>
            </a:r>
            <a:r>
              <a:rPr lang="en-US" b="1" dirty="0" err="1"/>
              <a:t>pericardioperitoneal</a:t>
            </a:r>
            <a:r>
              <a:rPr lang="en-US" b="1" dirty="0"/>
              <a:t> canals </a:t>
            </a:r>
            <a:r>
              <a:rPr lang="en-US" dirty="0"/>
              <a:t>from the </a:t>
            </a:r>
            <a:r>
              <a:rPr lang="en-US" b="1" dirty="0"/>
              <a:t>peritoneal </a:t>
            </a:r>
            <a:r>
              <a:rPr lang="en-US" dirty="0"/>
              <a:t>and </a:t>
            </a:r>
            <a:r>
              <a:rPr lang="en-US" b="1" dirty="0"/>
              <a:t>pericardial </a:t>
            </a:r>
            <a:r>
              <a:rPr lang="en-US" dirty="0"/>
              <a:t>cavities, respectively, and the remaining spaces form the </a:t>
            </a:r>
            <a:r>
              <a:rPr lang="en-US" b="1" dirty="0"/>
              <a:t>primitive pleural cavities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4" y="2711969"/>
            <a:ext cx="4989409" cy="3688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229" y="2342362"/>
            <a:ext cx="6073722" cy="40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6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318655"/>
            <a:ext cx="11901055" cy="6414654"/>
          </a:xfrm>
        </p:spPr>
        <p:txBody>
          <a:bodyPr/>
          <a:lstStyle/>
          <a:p>
            <a:r>
              <a:rPr lang="en-US" sz="2400" dirty="0" smtClean="0"/>
              <a:t>Development of pleura : </a:t>
            </a:r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dirty="0"/>
              <a:t>splanchnic mesoderm</a:t>
            </a:r>
            <a:r>
              <a:rPr lang="en-US" sz="2400" dirty="0"/>
              <a:t>, which covers the outside of the lung, develops into the </a:t>
            </a:r>
            <a:r>
              <a:rPr lang="en-US" sz="2400" b="1" dirty="0"/>
              <a:t>visceral pleura</a:t>
            </a:r>
            <a:r>
              <a:rPr lang="en-US" sz="2400" dirty="0"/>
              <a:t>.</a:t>
            </a:r>
          </a:p>
          <a:p>
            <a:r>
              <a:rPr lang="en-US" sz="2400" dirty="0"/>
              <a:t>The </a:t>
            </a:r>
            <a:r>
              <a:rPr lang="en-US" sz="2400" b="1" dirty="0"/>
              <a:t>somatic mesoderm </a:t>
            </a:r>
            <a:r>
              <a:rPr lang="en-US" sz="2400" dirty="0"/>
              <a:t>layer, covering the </a:t>
            </a:r>
            <a:r>
              <a:rPr lang="en-US" sz="2400" b="1" dirty="0"/>
              <a:t>body wall </a:t>
            </a:r>
            <a:r>
              <a:rPr lang="en-US" sz="2400" dirty="0"/>
              <a:t>from the inside, becomes the </a:t>
            </a:r>
            <a:r>
              <a:rPr lang="en-US" sz="2400" b="1" dirty="0"/>
              <a:t>parietal pleura</a:t>
            </a:r>
            <a:r>
              <a:rPr lang="en-US" sz="2400" dirty="0"/>
              <a:t>.</a:t>
            </a:r>
          </a:p>
          <a:p>
            <a:r>
              <a:rPr lang="en-US" sz="2400" dirty="0"/>
              <a:t>The space between the </a:t>
            </a:r>
            <a:r>
              <a:rPr lang="en-US" sz="2400" b="1" dirty="0" err="1"/>
              <a:t>parietal</a:t>
            </a:r>
            <a:r>
              <a:rPr lang="en-US" sz="2400" dirty="0" err="1"/>
              <a:t>and</a:t>
            </a:r>
            <a:r>
              <a:rPr lang="en-US" sz="2400" dirty="0"/>
              <a:t> </a:t>
            </a:r>
            <a:r>
              <a:rPr lang="en-US" sz="2400" b="1" dirty="0"/>
              <a:t>visceral pleura </a:t>
            </a:r>
            <a:r>
              <a:rPr lang="en-US" sz="2400" dirty="0"/>
              <a:t>is the </a:t>
            </a:r>
            <a:r>
              <a:rPr lang="en-US" sz="2400" b="1" dirty="0"/>
              <a:t>pleural cavity</a:t>
            </a:r>
            <a:r>
              <a:rPr lang="en-US" sz="2400" b="1" dirty="0" smtClean="0"/>
              <a:t>. 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3255818"/>
            <a:ext cx="99891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415636"/>
            <a:ext cx="11291454" cy="6137563"/>
          </a:xfrm>
        </p:spPr>
        <p:txBody>
          <a:bodyPr/>
          <a:lstStyle/>
          <a:p>
            <a:r>
              <a:rPr lang="en-US" dirty="0" smtClean="0"/>
              <a:t>Clinical Correlate : </a:t>
            </a:r>
            <a:endParaRPr lang="en-US" dirty="0"/>
          </a:p>
          <a:p>
            <a:r>
              <a:rPr lang="en-US" sz="2400" b="1" dirty="0"/>
              <a:t>1.Blind ended trachea with absence of the lungs</a:t>
            </a:r>
            <a:r>
              <a:rPr lang="en-US" sz="2400" dirty="0"/>
              <a:t>.</a:t>
            </a:r>
          </a:p>
          <a:p>
            <a:r>
              <a:rPr lang="en-US" sz="2400" b="1" dirty="0"/>
              <a:t>2.Increased number of the lung lobules</a:t>
            </a:r>
            <a:r>
              <a:rPr lang="en-US" sz="2400" dirty="0"/>
              <a:t>.</a:t>
            </a:r>
          </a:p>
          <a:p>
            <a:r>
              <a:rPr lang="en-US" sz="2400" b="1" dirty="0"/>
              <a:t>3.Ectopic lung lobes </a:t>
            </a:r>
            <a:r>
              <a:rPr lang="en-US" sz="2400" dirty="0"/>
              <a:t>arising from the trachea or esophagus from additional respiratory buds of the foregut that develop independently of the main respiratory system.</a:t>
            </a:r>
          </a:p>
          <a:p>
            <a:r>
              <a:rPr lang="en-US" sz="2400" b="1" dirty="0"/>
              <a:t>4.Congenital cysts of the lung</a:t>
            </a:r>
            <a:r>
              <a:rPr lang="en-US" sz="2400" dirty="0"/>
              <a:t>, which are formed by dilation of </a:t>
            </a:r>
            <a:r>
              <a:rPr lang="en-US" sz="2400" b="1" dirty="0"/>
              <a:t>terminal or larger bronchi</a:t>
            </a:r>
            <a:r>
              <a:rPr lang="en-US" sz="2400" dirty="0"/>
              <a:t>. These cysts may be </a:t>
            </a:r>
            <a:r>
              <a:rPr lang="en-US" sz="2400" b="1" dirty="0"/>
              <a:t>small </a:t>
            </a:r>
            <a:r>
              <a:rPr lang="en-US" sz="2400" dirty="0"/>
              <a:t>and </a:t>
            </a:r>
            <a:r>
              <a:rPr lang="en-US" sz="2400" b="1" dirty="0" err="1"/>
              <a:t>multiple</a:t>
            </a:r>
            <a:r>
              <a:rPr lang="en-US" sz="2400" dirty="0" err="1"/>
              <a:t>formation</a:t>
            </a:r>
            <a:r>
              <a:rPr lang="en-US" sz="2400" dirty="0"/>
              <a:t> leading to a </a:t>
            </a:r>
            <a:r>
              <a:rPr lang="en-US" sz="2400" b="1" dirty="0" err="1"/>
              <a:t>honeycomb</a:t>
            </a:r>
            <a:r>
              <a:rPr lang="en-US" sz="2400" dirty="0" err="1"/>
              <a:t>appearance</a:t>
            </a:r>
            <a:r>
              <a:rPr lang="en-US" sz="2400" dirty="0"/>
              <a:t> of the lung </a:t>
            </a:r>
            <a:r>
              <a:rPr lang="en-US" sz="2400" b="1" dirty="0"/>
              <a:t>X-ray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912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27" y="775855"/>
            <a:ext cx="9476509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6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38546"/>
            <a:ext cx="11000509" cy="67194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Formation of the Lung Bud</a:t>
            </a:r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Wingdings" panose="05000000000000000000" pitchFamily="2" charset="2"/>
              </a:rPr>
              <a:t></a:t>
            </a:r>
            <a:r>
              <a:rPr lang="en-US" sz="2000" dirty="0">
                <a:latin typeface="Century Gothic" panose="020B0502020202020204" pitchFamily="34" charset="0"/>
              </a:rPr>
              <a:t>The embryo is </a:t>
            </a:r>
            <a:r>
              <a:rPr lang="en-US" sz="2000" b="1" dirty="0">
                <a:latin typeface="Century Gothic" panose="020B0502020202020204" pitchFamily="34" charset="0"/>
              </a:rPr>
              <a:t>4th week old,</a:t>
            </a:r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Wingdings" panose="05000000000000000000" pitchFamily="2" charset="2"/>
              </a:rPr>
              <a:t></a:t>
            </a:r>
            <a:r>
              <a:rPr lang="en-US" sz="2000" dirty="0">
                <a:latin typeface="Century Gothic" panose="020B0502020202020204" pitchFamily="34" charset="0"/>
              </a:rPr>
              <a:t>the respiratory diverticulum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(</a:t>
            </a:r>
            <a:r>
              <a:rPr lang="en-US" sz="2000" b="1" dirty="0">
                <a:latin typeface="Century Gothic" panose="020B0502020202020204" pitchFamily="34" charset="0"/>
              </a:rPr>
              <a:t>lung bud)</a:t>
            </a:r>
            <a:r>
              <a:rPr lang="en-US" sz="2000" dirty="0">
                <a:latin typeface="Century Gothic" panose="020B0502020202020204" pitchFamily="34" charset="0"/>
              </a:rPr>
              <a:t>appears as an outgrowth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from </a:t>
            </a:r>
            <a:r>
              <a:rPr lang="en-US" sz="2000" dirty="0">
                <a:latin typeface="Century Gothic" panose="020B0502020202020204" pitchFamily="34" charset="0"/>
              </a:rPr>
              <a:t>the </a:t>
            </a:r>
            <a:r>
              <a:rPr lang="en-US" sz="2000" b="1" dirty="0">
                <a:latin typeface="Century Gothic" panose="020B0502020202020204" pitchFamily="34" charset="0"/>
              </a:rPr>
              <a:t>ventral wall foregut</a:t>
            </a:r>
            <a:r>
              <a:rPr lang="en-US" sz="2000" dirty="0">
                <a:latin typeface="Century Gothic" panose="020B050202020202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Wingdings" panose="05000000000000000000" pitchFamily="2" charset="2"/>
              </a:rPr>
              <a:t></a:t>
            </a:r>
            <a:r>
              <a:rPr lang="en-US" sz="2000" dirty="0">
                <a:latin typeface="Century Gothic" panose="020B0502020202020204" pitchFamily="34" charset="0"/>
              </a:rPr>
              <a:t>The </a:t>
            </a:r>
            <a:r>
              <a:rPr lang="en-US" sz="2000" b="1" dirty="0" smtClean="0">
                <a:latin typeface="Century Gothic" panose="020B0502020202020204" pitchFamily="34" charset="0"/>
              </a:rPr>
              <a:t>appearance </a:t>
            </a:r>
            <a:r>
              <a:rPr lang="en-US" sz="2000" dirty="0" smtClean="0">
                <a:latin typeface="Century Gothic" panose="020B0502020202020204" pitchFamily="34" charset="0"/>
              </a:rPr>
              <a:t>and </a:t>
            </a:r>
            <a:r>
              <a:rPr lang="en-US" sz="2000" b="1" dirty="0" smtClean="0">
                <a:latin typeface="Century Gothic" panose="020B0502020202020204" pitchFamily="34" charset="0"/>
              </a:rPr>
              <a:t>location </a:t>
            </a:r>
            <a:r>
              <a:rPr lang="en-US" sz="2000" dirty="0" smtClean="0">
                <a:latin typeface="Century Gothic" panose="020B0502020202020204" pitchFamily="34" charset="0"/>
              </a:rPr>
              <a:t>of the</a:t>
            </a: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lung bud are dependent upon: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retinoic </a:t>
            </a:r>
            <a:r>
              <a:rPr lang="en-US" sz="2000" b="1" dirty="0">
                <a:latin typeface="Century Gothic" panose="020B0502020202020204" pitchFamily="34" charset="0"/>
              </a:rPr>
              <a:t>acid (RA) </a:t>
            </a:r>
            <a:r>
              <a:rPr lang="en-US" sz="2000" dirty="0">
                <a:latin typeface="Century Gothic" panose="020B0502020202020204" pitchFamily="34" charset="0"/>
              </a:rPr>
              <a:t>produced by adjacent </a:t>
            </a:r>
            <a:r>
              <a:rPr lang="en-US" sz="2000" b="1" dirty="0">
                <a:latin typeface="Century Gothic" panose="020B0502020202020204" pitchFamily="34" charset="0"/>
              </a:rPr>
              <a:t>mesoderm,</a:t>
            </a:r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Wingdings" panose="05000000000000000000" pitchFamily="2" charset="2"/>
              </a:rPr>
              <a:t></a:t>
            </a:r>
            <a:r>
              <a:rPr lang="en-US" sz="2000" dirty="0">
                <a:latin typeface="Century Gothic" panose="020B0502020202020204" pitchFamily="34" charset="0"/>
              </a:rPr>
              <a:t>The epithelium of the </a:t>
            </a:r>
            <a:r>
              <a:rPr lang="en-US" sz="2000" b="1" dirty="0">
                <a:latin typeface="Century Gothic" panose="020B0502020202020204" pitchFamily="34" charset="0"/>
              </a:rPr>
              <a:t>respiratory </a:t>
            </a:r>
            <a:r>
              <a:rPr lang="en-US" sz="2000" b="1" dirty="0" smtClean="0">
                <a:latin typeface="Century Gothic" panose="020B0502020202020204" pitchFamily="34" charset="0"/>
              </a:rPr>
              <a:t>tract</a:t>
            </a: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is </a:t>
            </a:r>
            <a:r>
              <a:rPr lang="en-US" sz="2000" dirty="0">
                <a:latin typeface="Century Gothic" panose="020B0502020202020204" pitchFamily="34" charset="0"/>
              </a:rPr>
              <a:t>derived from the </a:t>
            </a:r>
            <a:r>
              <a:rPr lang="en-US" sz="2000" b="1" dirty="0">
                <a:latin typeface="Century Gothic" panose="020B0502020202020204" pitchFamily="34" charset="0"/>
              </a:rPr>
              <a:t>endoderm </a:t>
            </a:r>
            <a:r>
              <a:rPr lang="en-US" sz="2000" dirty="0">
                <a:latin typeface="Century Gothic" panose="020B0502020202020204" pitchFamily="34" charset="0"/>
              </a:rPr>
              <a:t>of the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respiratory </a:t>
            </a:r>
            <a:r>
              <a:rPr lang="en-US" sz="2000" b="1" dirty="0">
                <a:latin typeface="Century Gothic" panose="020B0502020202020204" pitchFamily="34" charset="0"/>
              </a:rPr>
              <a:t>diverticulum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Wingdings" panose="05000000000000000000" pitchFamily="2" charset="2"/>
              </a:rPr>
              <a:t></a:t>
            </a:r>
            <a:r>
              <a:rPr lang="en-US" sz="2000" dirty="0">
                <a:latin typeface="Century Gothic" panose="020B0502020202020204" pitchFamily="34" charset="0"/>
              </a:rPr>
              <a:t>while the </a:t>
            </a:r>
            <a:r>
              <a:rPr lang="en-US" sz="2000" b="1" dirty="0">
                <a:latin typeface="Century Gothic" panose="020B0502020202020204" pitchFamily="34" charset="0"/>
              </a:rPr>
              <a:t>cartilages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smtClean="0">
                <a:latin typeface="Century Gothic" panose="020B0502020202020204" pitchFamily="34" charset="0"/>
              </a:rPr>
              <a:t>connective </a:t>
            </a: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latin typeface="Century Gothic" panose="020B0502020202020204" pitchFamily="34" charset="0"/>
              </a:rPr>
              <a:t>tissues</a:t>
            </a:r>
            <a:r>
              <a:rPr lang="en-US" sz="2000" dirty="0">
                <a:latin typeface="Century Gothic" panose="020B0502020202020204" pitchFamily="34" charset="0"/>
              </a:rPr>
              <a:t>, and </a:t>
            </a:r>
            <a:r>
              <a:rPr lang="en-US" sz="2000" b="1" dirty="0" smtClean="0">
                <a:latin typeface="Century Gothic" panose="020B0502020202020204" pitchFamily="34" charset="0"/>
              </a:rPr>
              <a:t>muscles </a:t>
            </a:r>
            <a:r>
              <a:rPr lang="en-US" sz="2000" dirty="0" smtClean="0">
                <a:latin typeface="Century Gothic" panose="020B0502020202020204" pitchFamily="34" charset="0"/>
              </a:rPr>
              <a:t>of </a:t>
            </a:r>
            <a:r>
              <a:rPr lang="en-US" sz="2000" dirty="0">
                <a:latin typeface="Century Gothic" panose="020B0502020202020204" pitchFamily="34" charset="0"/>
              </a:rPr>
              <a:t>the respiratory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tree </a:t>
            </a:r>
            <a:r>
              <a:rPr lang="en-US" sz="2000" dirty="0">
                <a:latin typeface="Century Gothic" panose="020B0502020202020204" pitchFamily="34" charset="0"/>
              </a:rPr>
              <a:t>are derived from the </a:t>
            </a:r>
            <a:r>
              <a:rPr lang="en-US" sz="2000" b="1" dirty="0">
                <a:latin typeface="Century Gothic" panose="020B0502020202020204" pitchFamily="34" charset="0"/>
              </a:rPr>
              <a:t>visceral layer of the lateral </a:t>
            </a:r>
            <a:r>
              <a:rPr lang="en-US" sz="2000" b="1" dirty="0" smtClean="0">
                <a:latin typeface="Century Gothic" panose="020B0502020202020204" pitchFamily="34" charset="0"/>
              </a:rPr>
              <a:t>plate </a:t>
            </a:r>
            <a:r>
              <a:rPr lang="en-US" sz="2000" dirty="0" smtClean="0">
                <a:latin typeface="Century Gothic" panose="020B0502020202020204" pitchFamily="34" charset="0"/>
              </a:rPr>
              <a:t>of </a:t>
            </a:r>
            <a:r>
              <a:rPr lang="en-US" sz="2000" dirty="0">
                <a:latin typeface="Century Gothic" panose="020B0502020202020204" pitchFamily="34" charset="0"/>
              </a:rPr>
              <a:t>the mesoderm.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128" y="0"/>
            <a:ext cx="5353866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1999" cy="6622473"/>
          </a:xfrm>
        </p:spPr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Formation of the Lung </a:t>
            </a: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Bud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Initially, the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lung bud is in open communication with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foregut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When the diverticulum expands caudally, however, 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two longitudinal ridges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, the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tracheoesophageal ridges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, separate it from the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foregut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These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ridges fuse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to form the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tracheoesophageal septum . </a:t>
            </a: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foregut is divided into two parts by the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tracheoesophageal septum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; these are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 ventral </a:t>
            </a:r>
            <a:r>
              <a:rPr lang="en-US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part 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called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respiratory diverticulum (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trachea &amp; lung bud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) and a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dorsal </a:t>
            </a:r>
            <a:r>
              <a:rPr lang="en-US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part 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called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esophagus</a:t>
            </a:r>
            <a:r>
              <a:rPr lang="en-US" sz="2000" b="1" dirty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respiratory primordium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communicates with the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pharynx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through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laryngeal orifice </a:t>
            </a: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2000" dirty="0"/>
          </a:p>
          <a:p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9" y="3768436"/>
            <a:ext cx="10390908" cy="2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6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1673"/>
            <a:ext cx="12192000" cy="663632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DEVELOPMENT OF THE </a:t>
            </a: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LARYNX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Internal lining of the larynx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originates from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endoderm.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Cartilages; muscles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originate from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mesenchyme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of the 4th&amp; 6thpharyngeal arches.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As a result of rapid proliferation of the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mesenchyme,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laryngeal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orifice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changes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from a sagittal slit to a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T-shaped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opening.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Characteristic adult shape of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laryngeal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orifice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can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be recognized when mesenchyme of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two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arches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transforms into the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thyroid;cricoid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; 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arytenoid cartilages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laryngeal epithelium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also proliferations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rapidly ,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resulting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 a temporary occlusion of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laryngeal lumen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occurs due to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proliferation of laryngeal epithelium.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91" y="221673"/>
            <a:ext cx="5210649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6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207818"/>
            <a:ext cx="11568545" cy="6289963"/>
          </a:xfrm>
        </p:spPr>
        <p:txBody>
          <a:bodyPr/>
          <a:lstStyle/>
          <a:p>
            <a:r>
              <a:rPr lang="en-US" b="1" dirty="0"/>
              <a:t>DEVELOPMENT OF THE </a:t>
            </a:r>
            <a:r>
              <a:rPr lang="en-US" b="1" dirty="0" smtClean="0"/>
              <a:t>LARYNX </a:t>
            </a:r>
            <a:endParaRPr lang="en-US" dirty="0"/>
          </a:p>
          <a:p>
            <a:r>
              <a:rPr lang="en-US" dirty="0"/>
              <a:t>Recanalization produce </a:t>
            </a:r>
            <a:r>
              <a:rPr lang="en-US" b="1" dirty="0"/>
              <a:t>a pair of lateral recesses</a:t>
            </a:r>
            <a:r>
              <a:rPr lang="en-US" dirty="0"/>
              <a:t>, the </a:t>
            </a:r>
            <a:r>
              <a:rPr lang="en-US" b="1" dirty="0"/>
              <a:t>laryngeal ventricles.</a:t>
            </a:r>
            <a:endParaRPr lang="en-US" dirty="0"/>
          </a:p>
          <a:p>
            <a:r>
              <a:rPr lang="en-US" dirty="0"/>
              <a:t></a:t>
            </a:r>
            <a:r>
              <a:rPr lang="en-US" b="1" dirty="0"/>
              <a:t>These  </a:t>
            </a:r>
            <a:r>
              <a:rPr lang="en-US" dirty="0"/>
              <a:t>recesses are bounded by folds of tissue that differentiate into the </a:t>
            </a:r>
            <a:r>
              <a:rPr lang="en-US" b="1" dirty="0" err="1"/>
              <a:t>false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b="1" dirty="0"/>
              <a:t>true vocal cords</a:t>
            </a:r>
            <a:r>
              <a:rPr lang="en-US" dirty="0"/>
              <a:t>.</a:t>
            </a:r>
          </a:p>
          <a:p>
            <a:r>
              <a:rPr lang="en-US" dirty="0"/>
              <a:t>Since musculature of the larynx is derived from mesenchyme of the </a:t>
            </a:r>
            <a:r>
              <a:rPr lang="en-US" b="1" dirty="0"/>
              <a:t>4th &amp; 6th pharyngeal arches</a:t>
            </a:r>
            <a:r>
              <a:rPr lang="en-US" dirty="0"/>
              <a:t>, all laryngeal muscles are innervated by branches of the </a:t>
            </a:r>
            <a:r>
              <a:rPr lang="en-US" b="1" dirty="0"/>
              <a:t>10thcranial nerve</a:t>
            </a:r>
            <a:r>
              <a:rPr lang="en-US" dirty="0"/>
              <a:t>, the </a:t>
            </a:r>
            <a:r>
              <a:rPr lang="en-US" b="1" dirty="0" err="1"/>
              <a:t>vagus</a:t>
            </a:r>
            <a:r>
              <a:rPr lang="en-US" b="1" dirty="0"/>
              <a:t> nerve. </a:t>
            </a:r>
            <a:endParaRPr lang="en-US" dirty="0"/>
          </a:p>
          <a:p>
            <a:r>
              <a:rPr lang="en-US" dirty="0"/>
              <a:t>The </a:t>
            </a:r>
            <a:r>
              <a:rPr lang="en-US" b="1" dirty="0"/>
              <a:t>superior laryngeal nerve </a:t>
            </a:r>
            <a:r>
              <a:rPr lang="en-US" dirty="0"/>
              <a:t>innervates derivatives of the </a:t>
            </a:r>
            <a:r>
              <a:rPr lang="en-US" b="1" dirty="0"/>
              <a:t>4thpharyngeal arch</a:t>
            </a:r>
            <a:r>
              <a:rPr lang="en-US" dirty="0"/>
              <a:t>, and the </a:t>
            </a:r>
            <a:r>
              <a:rPr lang="en-US" b="1" dirty="0"/>
              <a:t>recurrent laryngeal nerve </a:t>
            </a:r>
            <a:r>
              <a:rPr lang="en-US" dirty="0"/>
              <a:t>innervates derivatives of the </a:t>
            </a:r>
            <a:r>
              <a:rPr lang="en-US" b="1" dirty="0"/>
              <a:t>6thpharyngeal arch.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" y="2923309"/>
            <a:ext cx="5425344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17" y="2812473"/>
            <a:ext cx="5713711" cy="3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9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93965"/>
            <a:ext cx="11637818" cy="634538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TRACHEA, BRONCHI, AND </a:t>
            </a: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LUNG : 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During its separation from the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foregut,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lung bud forms the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trachea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two lateral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outpocketing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the bronchial buds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At the beginning of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5th week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each of these buds enlarges to form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right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left main bronchi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The right forms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three secondary bronchi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(three lobes).</a:t>
            </a:r>
          </a:p>
          <a:p>
            <a:r>
              <a:rPr lang="en-US" sz="20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The left forms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twosecondary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bronchi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(two lobes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2" y="3075451"/>
            <a:ext cx="10945091" cy="34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6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207819"/>
            <a:ext cx="11901055" cy="652549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TRACHEA, BRONCHI, AND LUNG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lobar (secondary)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bronchi</a:t>
            </a:r>
            <a:r>
              <a:rPr 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divided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forming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tentertiary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(segmental)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bronchi in the right &amp; lift lung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which become surrounded by masses of vesical mesoderm 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creating the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bronchopulmonary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segments of the adult lung. </a:t>
            </a:r>
          </a:p>
          <a:p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By the end of the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6thmonth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, approximately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17 generations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of subdivisions have forming. </a:t>
            </a:r>
          </a:p>
          <a:p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The developing lungs deviate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caudally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so that the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tracheal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bifurcation reaches the level of the 4 </a:t>
            </a:r>
            <a:r>
              <a:rPr 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thoracic vertebra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3976256"/>
            <a:ext cx="7606145" cy="27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6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77091"/>
            <a:ext cx="11679381" cy="6206836"/>
          </a:xfrm>
        </p:spPr>
        <p:txBody>
          <a:bodyPr/>
          <a:lstStyle/>
          <a:p>
            <a:r>
              <a:rPr lang="en-US" b="1" dirty="0"/>
              <a:t>TRACHEA, BRONCHI, AND </a:t>
            </a:r>
            <a:r>
              <a:rPr lang="en-US" b="1" dirty="0" smtClean="0"/>
              <a:t>LUNG : </a:t>
            </a: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The division of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bronchioles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continues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up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to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7th month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of development, some of the cells cuboidal respiratory bronchioles become flat cells.  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These cells intimately associated with numerous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blood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lymphatic capillaries,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and the surrounded space are now known as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terminal sacs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or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primitive alveoli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that will serve the function of gaseous exchange after birth. 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Therefore, the lungs of the </a:t>
            </a: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premature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infant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born at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7th month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of development are able for gas exchange and thus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infant can survive. </a:t>
            </a: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03" y="3038091"/>
            <a:ext cx="5110103" cy="36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207818"/>
            <a:ext cx="11596255" cy="6345381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TRACHEA, BRONCHI, AND </a:t>
            </a: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LUNG : </a:t>
            </a: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The formation of the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primitive alveolar </a:t>
            </a:r>
            <a:r>
              <a:rPr lang="en-US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sac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will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continue 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several years after birth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Epithelial alveolar sacs show two types of cells at the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6th month of development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; namely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type </a:t>
            </a:r>
            <a:r>
              <a:rPr lang="en-US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type </a:t>
            </a:r>
            <a:r>
              <a:rPr lang="en-US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II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of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epithelial alveolar cells. 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Type II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produce  surfactant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phospholipid-rich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fluid capable of lowering surface tension at the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alveolar-air interface.</a:t>
            </a: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The amount of surfactant secretion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increases i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nside the fluid filled fetal lung inside the uterus, especially during the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last two weeks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before birth. 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After birth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, the fluid filling the lung is expelled out of the lung and is also absorbed by the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lung </a:t>
            </a:r>
            <a:r>
              <a:rPr lang="en-US" sz="16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vessels</a:t>
            </a:r>
            <a:r>
              <a:rPr lang="en-US" sz="16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allow replacement of this fluid by the inspired air.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8" y="3269674"/>
            <a:ext cx="6871854" cy="34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57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1038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Garamond</vt:lpstr>
      <vt:lpstr>Trebuchet MS</vt:lpstr>
      <vt:lpstr>Wingdings</vt:lpstr>
      <vt:lpstr>Wingdings 3</vt:lpstr>
      <vt:lpstr>Facet</vt:lpstr>
      <vt:lpstr>Respiratory system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 Development </dc:title>
  <dc:creator>R&amp;A</dc:creator>
  <cp:lastModifiedBy>R&amp;A</cp:lastModifiedBy>
  <cp:revision>7</cp:revision>
  <dcterms:created xsi:type="dcterms:W3CDTF">2022-05-22T19:15:04Z</dcterms:created>
  <dcterms:modified xsi:type="dcterms:W3CDTF">2022-05-22T21:45:07Z</dcterms:modified>
</cp:coreProperties>
</file>