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2" r:id="rId3"/>
    <p:sldId id="265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9" r:id="rId15"/>
    <p:sldId id="274" r:id="rId16"/>
    <p:sldId id="275" r:id="rId17"/>
    <p:sldId id="280" r:id="rId18"/>
    <p:sldId id="282" r:id="rId19"/>
    <p:sldId id="276" r:id="rId20"/>
    <p:sldId id="277" r:id="rId21"/>
    <p:sldId id="278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187456"/>
            <a:ext cx="4775075" cy="208792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Female pelvic viscera . Practical anatomy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429930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. Dr. </a:t>
            </a:r>
            <a:r>
              <a:rPr lang="en-US" dirty="0" err="1" smtClean="0">
                <a:solidFill>
                  <a:schemeClr val="tx1"/>
                </a:solidFill>
              </a:rPr>
              <a:t>Reham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Kadhum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418011"/>
            <a:ext cx="11325498" cy="5969726"/>
          </a:xfrm>
        </p:spPr>
        <p:txBody>
          <a:bodyPr>
            <a:normAutofit/>
          </a:bodyPr>
          <a:lstStyle/>
          <a:p>
            <a:r>
              <a:rPr lang="en-US" sz="2400" b="1" dirty="0"/>
              <a:t>Uterus</a:t>
            </a:r>
          </a:p>
          <a:p>
            <a:r>
              <a:rPr lang="en-US" sz="2400" b="1" dirty="0"/>
              <a:t>Location and Description</a:t>
            </a:r>
          </a:p>
          <a:p>
            <a:pPr algn="just"/>
            <a:r>
              <a:rPr lang="en-US" sz="2000" dirty="0"/>
              <a:t>The uterus is a hollow, </a:t>
            </a:r>
            <a:r>
              <a:rPr lang="en-US" sz="2000" b="1" dirty="0"/>
              <a:t>pear-shaped</a:t>
            </a:r>
            <a:r>
              <a:rPr lang="en-US" sz="2000" dirty="0"/>
              <a:t> organ with thick </a:t>
            </a:r>
            <a:r>
              <a:rPr lang="en-US" sz="2000" dirty="0" smtClean="0"/>
              <a:t>muscular walls</a:t>
            </a:r>
            <a:r>
              <a:rPr lang="en-US" sz="2000" dirty="0"/>
              <a:t>. In the young nulliparous adult, it measures 3 in</a:t>
            </a:r>
            <a:r>
              <a:rPr lang="en-US" sz="2000" dirty="0" smtClean="0"/>
              <a:t>.  (</a:t>
            </a:r>
            <a:r>
              <a:rPr lang="en-US" sz="2000" dirty="0"/>
              <a:t>8 cm) long, 2 in. (5 cm) wide, and 1 in. (2.5 cm) thick. </a:t>
            </a:r>
            <a:r>
              <a:rPr lang="en-US" sz="2000" dirty="0" smtClean="0"/>
              <a:t>It is </a:t>
            </a:r>
            <a:r>
              <a:rPr lang="en-US" sz="2000" dirty="0"/>
              <a:t>divided into </a:t>
            </a:r>
            <a:r>
              <a:rPr lang="en-US" sz="2000" b="1" dirty="0"/>
              <a:t>the fundus, body, and </a:t>
            </a:r>
            <a:r>
              <a:rPr lang="en-US" sz="2000" b="1" dirty="0" smtClean="0"/>
              <a:t>cervix</a:t>
            </a:r>
          </a:p>
          <a:p>
            <a:pPr algn="just"/>
            <a:r>
              <a:rPr lang="en-US" sz="2000" dirty="0" smtClean="0"/>
              <a:t> </a:t>
            </a:r>
            <a:r>
              <a:rPr lang="en-US" sz="2000" b="1" dirty="0" smtClean="0"/>
              <a:t>The </a:t>
            </a:r>
            <a:r>
              <a:rPr lang="en-US" sz="2000" b="1" dirty="0"/>
              <a:t>fundus </a:t>
            </a:r>
            <a:r>
              <a:rPr lang="en-US" sz="2000" dirty="0"/>
              <a:t>is the part of the uterus that lies above </a:t>
            </a:r>
            <a:r>
              <a:rPr lang="en-US" sz="2000" dirty="0" smtClean="0"/>
              <a:t>the entrance </a:t>
            </a:r>
            <a:r>
              <a:rPr lang="en-US" sz="2000" dirty="0"/>
              <a:t>of the uterine </a:t>
            </a:r>
            <a:r>
              <a:rPr lang="en-US" sz="2000" dirty="0" smtClean="0"/>
              <a:t>tubes.</a:t>
            </a:r>
          </a:p>
          <a:p>
            <a:pPr algn="just"/>
            <a:r>
              <a:rPr lang="en-US" sz="2000" b="1" dirty="0" smtClean="0"/>
              <a:t> The </a:t>
            </a:r>
            <a:r>
              <a:rPr lang="en-US" sz="2000" b="1" dirty="0"/>
              <a:t>body</a:t>
            </a:r>
            <a:r>
              <a:rPr lang="en-US" sz="2000" dirty="0"/>
              <a:t> is the part of the uterus that lies below </a:t>
            </a:r>
            <a:r>
              <a:rPr lang="en-US" sz="2000" dirty="0" smtClean="0"/>
              <a:t>the entrance </a:t>
            </a:r>
            <a:r>
              <a:rPr lang="en-US" sz="2000" dirty="0"/>
              <a:t>of the uterine tubes.</a:t>
            </a:r>
          </a:p>
          <a:p>
            <a:pPr algn="just"/>
            <a:r>
              <a:rPr lang="en-US" sz="2000" b="1" dirty="0"/>
              <a:t>The cervix </a:t>
            </a:r>
            <a:r>
              <a:rPr lang="en-US" sz="2000" dirty="0"/>
              <a:t>is the narrow part of the uterus. </a:t>
            </a:r>
            <a:endParaRPr lang="en-US" sz="2000" dirty="0" smtClean="0"/>
          </a:p>
          <a:p>
            <a:pPr algn="just"/>
            <a:r>
              <a:rPr lang="en-US" sz="2000" dirty="0" smtClean="0"/>
              <a:t>It </a:t>
            </a:r>
            <a:r>
              <a:rPr lang="en-US" sz="2000" dirty="0"/>
              <a:t>pierces </a:t>
            </a:r>
            <a:r>
              <a:rPr lang="en-US" sz="2000" dirty="0" smtClean="0"/>
              <a:t>the anterior </a:t>
            </a:r>
            <a:r>
              <a:rPr lang="en-US" sz="2000" dirty="0"/>
              <a:t>wall of the vagina and is divided into the </a:t>
            </a:r>
            <a:r>
              <a:rPr lang="en-US" sz="2000" b="1" dirty="0" err="1" smtClean="0"/>
              <a:t>supravaginal</a:t>
            </a:r>
            <a:r>
              <a:rPr lang="en-US" sz="2000" b="1" dirty="0" smtClean="0"/>
              <a:t> and </a:t>
            </a:r>
            <a:r>
              <a:rPr lang="en-US" sz="2000" b="1" dirty="0"/>
              <a:t>vaginal parts of the </a:t>
            </a:r>
            <a:r>
              <a:rPr lang="en-US" sz="2000" b="1" dirty="0" smtClean="0"/>
              <a:t>cervix. </a:t>
            </a:r>
            <a:r>
              <a:rPr lang="en-US" sz="2000" dirty="0" smtClean="0"/>
              <a:t>The </a:t>
            </a:r>
            <a:r>
              <a:rPr lang="en-US" sz="2000" dirty="0"/>
              <a:t>cavity of the uterine body is triangular in </a:t>
            </a:r>
            <a:r>
              <a:rPr lang="en-US" sz="2000" dirty="0" smtClean="0"/>
              <a:t>coronal section</a:t>
            </a:r>
            <a:r>
              <a:rPr lang="en-US" sz="2000" dirty="0"/>
              <a:t>, but it is merely a cleft in the sagittal </a:t>
            </a:r>
            <a:r>
              <a:rPr lang="en-US" sz="2000" dirty="0" smtClean="0"/>
              <a:t>plane . The </a:t>
            </a:r>
            <a:r>
              <a:rPr lang="en-US" sz="2000" dirty="0"/>
              <a:t>cavity of the cervix, the cervical canal, </a:t>
            </a:r>
            <a:r>
              <a:rPr lang="en-US" sz="2000" dirty="0" smtClean="0"/>
              <a:t>communicates with </a:t>
            </a:r>
            <a:r>
              <a:rPr lang="en-US" sz="2000" dirty="0"/>
              <a:t>the cavity of the body through the internal </a:t>
            </a:r>
            <a:r>
              <a:rPr lang="en-US" sz="2000" dirty="0" err="1" smtClean="0"/>
              <a:t>os</a:t>
            </a:r>
            <a:r>
              <a:rPr lang="en-US" sz="2000" dirty="0" smtClean="0"/>
              <a:t> and </a:t>
            </a:r>
            <a:r>
              <a:rPr lang="en-US" sz="2000" dirty="0"/>
              <a:t>with that of the vagina through the external </a:t>
            </a:r>
            <a:r>
              <a:rPr lang="en-US" sz="2000" dirty="0" err="1"/>
              <a:t>os</a:t>
            </a:r>
            <a:r>
              <a:rPr lang="en-US" sz="2000" dirty="0"/>
              <a:t>. </a:t>
            </a:r>
            <a:r>
              <a:rPr lang="en-US" sz="2000" dirty="0" smtClean="0"/>
              <a:t>Before the </a:t>
            </a:r>
            <a:r>
              <a:rPr lang="en-US" sz="2000" dirty="0"/>
              <a:t>birth of the first child, the external </a:t>
            </a:r>
            <a:r>
              <a:rPr lang="en-US" sz="2000" dirty="0" err="1"/>
              <a:t>os</a:t>
            </a:r>
            <a:r>
              <a:rPr lang="en-US" sz="2000" dirty="0"/>
              <a:t> is circular. In </a:t>
            </a:r>
            <a:r>
              <a:rPr lang="en-US" sz="2000" dirty="0" smtClean="0"/>
              <a:t>a parous </a:t>
            </a:r>
            <a:r>
              <a:rPr lang="en-US" sz="2000" dirty="0"/>
              <a:t>woman, the vaginal part of the cervix is larger, </a:t>
            </a:r>
            <a:r>
              <a:rPr lang="en-US" sz="2000" dirty="0" smtClean="0"/>
              <a:t>and the </a:t>
            </a:r>
            <a:r>
              <a:rPr lang="en-US" sz="2000" dirty="0"/>
              <a:t>external </a:t>
            </a:r>
            <a:r>
              <a:rPr lang="en-US" sz="2000" dirty="0" err="1"/>
              <a:t>os</a:t>
            </a:r>
            <a:r>
              <a:rPr lang="en-US" sz="2000" dirty="0"/>
              <a:t> becomes a transverse slit so that it </a:t>
            </a:r>
            <a:r>
              <a:rPr lang="en-US" sz="2000" dirty="0" smtClean="0"/>
              <a:t>possesses an </a:t>
            </a:r>
            <a:r>
              <a:rPr lang="en-US" sz="2000" dirty="0"/>
              <a:t>anterior lip and a posterior </a:t>
            </a:r>
            <a:r>
              <a:rPr lang="en-US" sz="2000" dirty="0" smtClean="0"/>
              <a:t>lip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715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457199"/>
            <a:ext cx="11312434" cy="5865223"/>
          </a:xfrm>
        </p:spPr>
        <p:txBody>
          <a:bodyPr>
            <a:normAutofit/>
          </a:bodyPr>
          <a:lstStyle/>
          <a:p>
            <a:r>
              <a:rPr lang="en-US" sz="2000" b="1" dirty="0"/>
              <a:t>Relations</a:t>
            </a:r>
          </a:p>
          <a:p>
            <a:r>
              <a:rPr lang="en-US" sz="2000" b="1" dirty="0"/>
              <a:t>■■ Anteriorly</a:t>
            </a:r>
            <a:r>
              <a:rPr lang="en-US" sz="2000" dirty="0"/>
              <a:t>: The body of the uterus is related </a:t>
            </a:r>
            <a:r>
              <a:rPr lang="en-US" sz="2000" dirty="0" smtClean="0"/>
              <a:t>anteriorly to </a:t>
            </a:r>
            <a:r>
              <a:rPr lang="en-US" sz="2000" dirty="0"/>
              <a:t>the </a:t>
            </a:r>
            <a:r>
              <a:rPr lang="en-US" sz="2000" dirty="0" err="1"/>
              <a:t>uterovesical</a:t>
            </a:r>
            <a:r>
              <a:rPr lang="en-US" sz="2000" dirty="0"/>
              <a:t> pouch and the superior surface of </a:t>
            </a:r>
            <a:r>
              <a:rPr lang="en-US" sz="2000" dirty="0" smtClean="0"/>
              <a:t>the bladder . The </a:t>
            </a:r>
            <a:r>
              <a:rPr lang="en-US" sz="2000" dirty="0" err="1"/>
              <a:t>supravaginal</a:t>
            </a:r>
            <a:r>
              <a:rPr lang="en-US" sz="2000" dirty="0"/>
              <a:t> cervix is </a:t>
            </a:r>
            <a:r>
              <a:rPr lang="en-US" sz="2000" dirty="0" smtClean="0"/>
              <a:t>related to </a:t>
            </a:r>
            <a:r>
              <a:rPr lang="en-US" sz="2000" dirty="0"/>
              <a:t>the superior surface of the bladder. The vaginal </a:t>
            </a:r>
            <a:r>
              <a:rPr lang="en-US" sz="2000" dirty="0" smtClean="0"/>
              <a:t>cervix is </a:t>
            </a:r>
            <a:r>
              <a:rPr lang="en-US" sz="2000" dirty="0"/>
              <a:t>related to the anterior fornix of the vagina.</a:t>
            </a:r>
          </a:p>
          <a:p>
            <a:r>
              <a:rPr lang="en-US" sz="2000" b="1" dirty="0"/>
              <a:t>■■ Posteriorly: </a:t>
            </a:r>
            <a:r>
              <a:rPr lang="en-US" sz="2000" dirty="0"/>
              <a:t>The body of the uterus is related </a:t>
            </a:r>
            <a:r>
              <a:rPr lang="en-US" sz="2000" dirty="0" smtClean="0"/>
              <a:t>posteriorly to </a:t>
            </a:r>
            <a:r>
              <a:rPr lang="en-US" sz="2000" dirty="0"/>
              <a:t>the rectouterine pouch (pouch of Douglas) with coils</a:t>
            </a:r>
          </a:p>
          <a:p>
            <a:r>
              <a:rPr lang="en-US" sz="2000" dirty="0"/>
              <a:t>of ileum or sigmoid colon within it 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■■ </a:t>
            </a:r>
            <a:r>
              <a:rPr lang="en-US" sz="2000" b="1" dirty="0"/>
              <a:t>Laterally: </a:t>
            </a:r>
            <a:r>
              <a:rPr lang="en-US" sz="2000" dirty="0"/>
              <a:t>The body of the uterus is related laterally </a:t>
            </a:r>
            <a:r>
              <a:rPr lang="en-US" sz="2000" dirty="0" smtClean="0"/>
              <a:t>to the </a:t>
            </a:r>
            <a:r>
              <a:rPr lang="en-US" sz="2000" dirty="0"/>
              <a:t>broad ligament and the uterine artery and </a:t>
            </a:r>
            <a:r>
              <a:rPr lang="en-US" sz="2000" dirty="0" smtClean="0"/>
              <a:t>vein . </a:t>
            </a:r>
            <a:r>
              <a:rPr lang="en-US" sz="2000" dirty="0"/>
              <a:t>The </a:t>
            </a:r>
            <a:r>
              <a:rPr lang="en-US" sz="2000" dirty="0" err="1"/>
              <a:t>supravaginal</a:t>
            </a:r>
            <a:r>
              <a:rPr lang="en-US" sz="2000" dirty="0"/>
              <a:t> cervix is related to the </a:t>
            </a:r>
            <a:r>
              <a:rPr lang="en-US" sz="2000" dirty="0" smtClean="0"/>
              <a:t>ureter as </a:t>
            </a:r>
            <a:r>
              <a:rPr lang="en-US" sz="2000" dirty="0"/>
              <a:t>it passes forward to enter the bladder. The vaginal </a:t>
            </a:r>
            <a:r>
              <a:rPr lang="en-US" sz="2000" dirty="0" smtClean="0"/>
              <a:t>cervix is </a:t>
            </a:r>
            <a:r>
              <a:rPr lang="en-US" sz="2000" dirty="0"/>
              <a:t>related to the lateral fornix of the vagina. The </a:t>
            </a:r>
            <a:r>
              <a:rPr lang="en-US" sz="2000" dirty="0" smtClean="0"/>
              <a:t>uterine tubes </a:t>
            </a:r>
            <a:r>
              <a:rPr lang="en-US" sz="2000" dirty="0"/>
              <a:t>enter the </a:t>
            </a:r>
            <a:r>
              <a:rPr lang="en-US" sz="2000" dirty="0" err="1"/>
              <a:t>superolateral</a:t>
            </a:r>
            <a:r>
              <a:rPr lang="en-US" sz="2000" dirty="0"/>
              <a:t> angles of the </a:t>
            </a:r>
            <a:r>
              <a:rPr lang="en-US" sz="2000" dirty="0" smtClean="0"/>
              <a:t>uterus, and </a:t>
            </a:r>
            <a:r>
              <a:rPr lang="en-US" sz="2000" dirty="0"/>
              <a:t>the round ligaments of the ovary and of the </a:t>
            </a:r>
            <a:r>
              <a:rPr lang="en-US" sz="2000" dirty="0" smtClean="0"/>
              <a:t>uterus are </a:t>
            </a:r>
            <a:r>
              <a:rPr lang="en-US" sz="2000" dirty="0"/>
              <a:t>attached to the uterine wall just below this level.</a:t>
            </a:r>
          </a:p>
        </p:txBody>
      </p:sp>
    </p:spTree>
    <p:extLst>
      <p:ext uri="{BB962C8B-B14F-4D97-AF65-F5344CB8AC3E}">
        <p14:creationId xmlns:p14="http://schemas.microsoft.com/office/powerpoint/2010/main" val="252323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69" y="535577"/>
            <a:ext cx="11234057" cy="5786845"/>
          </a:xfrm>
        </p:spPr>
        <p:txBody>
          <a:bodyPr>
            <a:normAutofit/>
          </a:bodyPr>
          <a:lstStyle/>
          <a:p>
            <a:r>
              <a:rPr lang="en-US" sz="2400" b="1" dirty="0"/>
              <a:t>Structure of the Uterus</a:t>
            </a:r>
          </a:p>
          <a:p>
            <a:r>
              <a:rPr lang="en-US" sz="2000" dirty="0"/>
              <a:t>The uterus is covered </a:t>
            </a:r>
            <a:r>
              <a:rPr lang="en-US" sz="2000" b="1" dirty="0"/>
              <a:t>with peritoneum except </a:t>
            </a:r>
            <a:r>
              <a:rPr lang="en-US" sz="2000" b="1" dirty="0" smtClean="0"/>
              <a:t>anteriorly</a:t>
            </a:r>
            <a:r>
              <a:rPr lang="en-US" sz="2000" dirty="0" smtClean="0"/>
              <a:t>, below </a:t>
            </a:r>
            <a:r>
              <a:rPr lang="en-US" sz="2000" dirty="0"/>
              <a:t>the level of the internal </a:t>
            </a:r>
            <a:r>
              <a:rPr lang="en-US" sz="2000" dirty="0" err="1"/>
              <a:t>os</a:t>
            </a:r>
            <a:r>
              <a:rPr lang="en-US" sz="2000" dirty="0"/>
              <a:t>, where the peritoneum  passes forward onto the bladder. Laterally, there is also </a:t>
            </a:r>
            <a:r>
              <a:rPr lang="en-US" sz="2000" dirty="0" smtClean="0"/>
              <a:t>a space </a:t>
            </a:r>
            <a:r>
              <a:rPr lang="en-US" sz="2000" dirty="0"/>
              <a:t>between the attachment of the layers of the </a:t>
            </a:r>
            <a:r>
              <a:rPr lang="en-US" sz="2000" dirty="0" smtClean="0"/>
              <a:t>broad ligament</a:t>
            </a:r>
            <a:r>
              <a:rPr lang="en-US" sz="2000" dirty="0"/>
              <a:t>.</a:t>
            </a:r>
          </a:p>
          <a:p>
            <a:r>
              <a:rPr lang="en-US" sz="2000" b="1" dirty="0"/>
              <a:t>The muscular wall</a:t>
            </a:r>
            <a:r>
              <a:rPr lang="en-US" sz="2000" dirty="0"/>
              <a:t>, or myometrium, is thick and </a:t>
            </a:r>
            <a:r>
              <a:rPr lang="en-US" sz="2000" dirty="0" smtClean="0"/>
              <a:t>made up </a:t>
            </a:r>
            <a:r>
              <a:rPr lang="en-US" sz="2000" dirty="0"/>
              <a:t>of smooth muscle supported by connective tissue.</a:t>
            </a:r>
          </a:p>
          <a:p>
            <a:r>
              <a:rPr lang="en-US" sz="2000" b="1" dirty="0"/>
              <a:t>The mucous membrane </a:t>
            </a:r>
            <a:r>
              <a:rPr lang="en-US" sz="2000" dirty="0"/>
              <a:t>lining the body of the uterus </a:t>
            </a:r>
            <a:r>
              <a:rPr lang="en-US" sz="2000" dirty="0" smtClean="0"/>
              <a:t>is known </a:t>
            </a:r>
            <a:r>
              <a:rPr lang="en-US" sz="2000" dirty="0"/>
              <a:t>as the </a:t>
            </a:r>
            <a:r>
              <a:rPr lang="en-US" sz="2000" b="1" dirty="0"/>
              <a:t>endometrium.</a:t>
            </a:r>
            <a:r>
              <a:rPr lang="en-US" sz="2000" dirty="0"/>
              <a:t> It is continuous above </a:t>
            </a:r>
            <a:r>
              <a:rPr lang="en-US" sz="2000" dirty="0" smtClean="0"/>
              <a:t>with the </a:t>
            </a:r>
            <a:r>
              <a:rPr lang="en-US" sz="2000" dirty="0"/>
              <a:t>mucous membrane lining the uterine tubes and </a:t>
            </a:r>
            <a:r>
              <a:rPr lang="en-US" sz="2000" dirty="0" smtClean="0"/>
              <a:t>below with </a:t>
            </a:r>
            <a:r>
              <a:rPr lang="en-US" sz="2000" dirty="0"/>
              <a:t>the mucous membrane lining the cervix. The </a:t>
            </a:r>
            <a:r>
              <a:rPr lang="en-US" sz="2000" dirty="0" smtClean="0"/>
              <a:t>endometrium is </a:t>
            </a:r>
            <a:r>
              <a:rPr lang="en-US" sz="2000" dirty="0"/>
              <a:t>applied directly to the muscle, there being </a:t>
            </a:r>
            <a:r>
              <a:rPr lang="en-US" sz="2000" dirty="0" smtClean="0"/>
              <a:t>no submucosa</a:t>
            </a:r>
            <a:r>
              <a:rPr lang="en-US" sz="2000" dirty="0"/>
              <a:t>. From puberty to menopause, the </a:t>
            </a:r>
            <a:r>
              <a:rPr lang="en-US" sz="2000" dirty="0" smtClean="0"/>
              <a:t>endometrium undergoes </a:t>
            </a:r>
            <a:r>
              <a:rPr lang="en-US" sz="2000" dirty="0"/>
              <a:t>extensive changes during the </a:t>
            </a:r>
            <a:r>
              <a:rPr lang="en-US" sz="2000" dirty="0" smtClean="0"/>
              <a:t>menstrual cycle </a:t>
            </a:r>
            <a:r>
              <a:rPr lang="en-US" sz="2000" dirty="0"/>
              <a:t>in response to the ovarian </a:t>
            </a:r>
            <a:r>
              <a:rPr lang="en-US" sz="2000" dirty="0" smtClean="0"/>
              <a:t>hormones. </a:t>
            </a:r>
          </a:p>
          <a:p>
            <a:r>
              <a:rPr lang="en-US" sz="2000" dirty="0" smtClean="0"/>
              <a:t>The </a:t>
            </a:r>
            <a:r>
              <a:rPr lang="en-US" sz="2000" dirty="0" err="1"/>
              <a:t>supravaginal</a:t>
            </a:r>
            <a:r>
              <a:rPr lang="en-US" sz="2000" dirty="0"/>
              <a:t> part of the cervix is surrounded by </a:t>
            </a:r>
            <a:r>
              <a:rPr lang="en-US" sz="2000" dirty="0" smtClean="0"/>
              <a:t>visceral pelvic </a:t>
            </a:r>
            <a:r>
              <a:rPr lang="en-US" sz="2000" dirty="0"/>
              <a:t>fascia, which is referred to as the </a:t>
            </a:r>
            <a:r>
              <a:rPr lang="en-US" sz="2000" dirty="0" err="1" smtClean="0"/>
              <a:t>parametrium</a:t>
            </a:r>
            <a:r>
              <a:rPr lang="en-US" sz="2000" dirty="0" smtClean="0"/>
              <a:t>. It </a:t>
            </a:r>
            <a:r>
              <a:rPr lang="en-US" sz="2000" dirty="0"/>
              <a:t>is in this fascia that the uterine artery crosses the </a:t>
            </a:r>
            <a:r>
              <a:rPr lang="en-US" sz="2000" dirty="0" smtClean="0"/>
              <a:t>ureter on </a:t>
            </a:r>
            <a:r>
              <a:rPr lang="en-US" sz="2000" dirty="0"/>
              <a:t>each side of the cervix.</a:t>
            </a:r>
          </a:p>
        </p:txBody>
      </p:sp>
    </p:spTree>
    <p:extLst>
      <p:ext uri="{BB962C8B-B14F-4D97-AF65-F5344CB8AC3E}">
        <p14:creationId xmlns:p14="http://schemas.microsoft.com/office/powerpoint/2010/main" val="63078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457200"/>
            <a:ext cx="11286308" cy="591747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Blood Supply</a:t>
            </a:r>
          </a:p>
          <a:p>
            <a:r>
              <a:rPr lang="en-US" sz="2000" b="1" dirty="0"/>
              <a:t>Arteries</a:t>
            </a:r>
          </a:p>
          <a:p>
            <a:r>
              <a:rPr lang="en-US" sz="2000" dirty="0"/>
              <a:t>The arterial supply to the uterus is mainly from the </a:t>
            </a:r>
            <a:r>
              <a:rPr lang="en-US" sz="2000" dirty="0" smtClean="0"/>
              <a:t>uterine artery</a:t>
            </a:r>
            <a:r>
              <a:rPr lang="en-US" sz="2000" dirty="0"/>
              <a:t>, a branch of the internal iliac </a:t>
            </a:r>
            <a:r>
              <a:rPr lang="en-US" sz="2000" dirty="0" smtClean="0"/>
              <a:t>artery . The  uterine </a:t>
            </a:r>
            <a:r>
              <a:rPr lang="en-US" sz="2000" dirty="0"/>
              <a:t>artery gives off a </a:t>
            </a:r>
            <a:r>
              <a:rPr lang="en-US" sz="2000" dirty="0" smtClean="0"/>
              <a:t>small descending </a:t>
            </a:r>
            <a:r>
              <a:rPr lang="en-US" sz="2000" dirty="0"/>
              <a:t>branch that supplies the cervix and the vagina</a:t>
            </a:r>
            <a:r>
              <a:rPr lang="en-US" sz="2000" dirty="0" smtClean="0"/>
              <a:t>. </a:t>
            </a:r>
          </a:p>
          <a:p>
            <a:r>
              <a:rPr lang="en-US" sz="2000" b="1" dirty="0"/>
              <a:t>Veins</a:t>
            </a:r>
          </a:p>
          <a:p>
            <a:r>
              <a:rPr lang="en-US" sz="2000" dirty="0"/>
              <a:t>The uterine vein follows the artery and drains into </a:t>
            </a:r>
            <a:r>
              <a:rPr lang="en-US" sz="2000" dirty="0" smtClean="0"/>
              <a:t>the internal </a:t>
            </a:r>
            <a:r>
              <a:rPr lang="en-US" sz="2000" dirty="0"/>
              <a:t>iliac vein.</a:t>
            </a:r>
          </a:p>
          <a:p>
            <a:r>
              <a:rPr lang="en-US" sz="2000" b="1" dirty="0"/>
              <a:t>Lymph Drainage</a:t>
            </a:r>
          </a:p>
          <a:p>
            <a:r>
              <a:rPr lang="en-US" sz="2000" dirty="0"/>
              <a:t>The lymph vessels from the fundus of the uterus </a:t>
            </a:r>
            <a:r>
              <a:rPr lang="en-US" sz="2000" dirty="0" smtClean="0"/>
              <a:t>accompany the </a:t>
            </a:r>
            <a:r>
              <a:rPr lang="en-US" sz="2000" dirty="0"/>
              <a:t>ovarian artery and drain into the </a:t>
            </a:r>
            <a:r>
              <a:rPr lang="en-US" sz="2000" dirty="0" smtClean="0"/>
              <a:t>para-aortic nodes </a:t>
            </a:r>
            <a:r>
              <a:rPr lang="en-US" sz="2000" dirty="0"/>
              <a:t>at the level of the first lumbar vertebra. The </a:t>
            </a:r>
            <a:r>
              <a:rPr lang="en-US" sz="2000" dirty="0" smtClean="0"/>
              <a:t>vessels from </a:t>
            </a:r>
            <a:r>
              <a:rPr lang="en-US" sz="2000" dirty="0"/>
              <a:t>the body and cervix drain into the internal and </a:t>
            </a:r>
            <a:r>
              <a:rPr lang="en-US" sz="2000" dirty="0" smtClean="0"/>
              <a:t>external iliac </a:t>
            </a:r>
            <a:r>
              <a:rPr lang="en-US" sz="2000" dirty="0"/>
              <a:t>lymph nodes. A few lymph vessels follow the </a:t>
            </a:r>
            <a:r>
              <a:rPr lang="en-US" sz="2000" dirty="0" smtClean="0"/>
              <a:t>round ligament </a:t>
            </a:r>
            <a:r>
              <a:rPr lang="en-US" sz="2000" dirty="0"/>
              <a:t>of the uterus through the inguinal canal and </a:t>
            </a:r>
            <a:r>
              <a:rPr lang="en-US" sz="2000" dirty="0" smtClean="0"/>
              <a:t>drain into </a:t>
            </a:r>
            <a:r>
              <a:rPr lang="en-US" sz="2000" dirty="0"/>
              <a:t>the superficial inguinal lymph nodes.</a:t>
            </a:r>
          </a:p>
          <a:p>
            <a:r>
              <a:rPr lang="en-US" sz="2000" b="1" dirty="0"/>
              <a:t>Nerve Supply</a:t>
            </a:r>
          </a:p>
          <a:p>
            <a:r>
              <a:rPr lang="en-US" sz="2000" dirty="0"/>
              <a:t>Sympathetic and parasympathetic nerves from branches </a:t>
            </a:r>
            <a:r>
              <a:rPr lang="en-US" sz="2000" dirty="0" smtClean="0"/>
              <a:t>of the </a:t>
            </a:r>
            <a:r>
              <a:rPr lang="en-US" sz="2000" dirty="0"/>
              <a:t>inferior hypogastric plexuses.</a:t>
            </a:r>
          </a:p>
        </p:txBody>
      </p:sp>
    </p:spTree>
    <p:extLst>
      <p:ext uri="{BB962C8B-B14F-4D97-AF65-F5344CB8AC3E}">
        <p14:creationId xmlns:p14="http://schemas.microsoft.com/office/powerpoint/2010/main" val="152047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686" y="2103438"/>
            <a:ext cx="5996627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561703"/>
            <a:ext cx="11194869" cy="539104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Supports of the Uterus</a:t>
            </a:r>
          </a:p>
          <a:p>
            <a:r>
              <a:rPr lang="en-US" sz="2000" dirty="0"/>
              <a:t>The uterus is supported mainly by the tone of the </a:t>
            </a:r>
            <a:r>
              <a:rPr lang="en-US" sz="2000" dirty="0" err="1" smtClean="0"/>
              <a:t>levatores</a:t>
            </a:r>
            <a:r>
              <a:rPr lang="en-US" sz="2000" dirty="0" smtClean="0"/>
              <a:t> </a:t>
            </a:r>
            <a:r>
              <a:rPr lang="en-US" sz="2000" dirty="0" err="1" smtClean="0"/>
              <a:t>ani</a:t>
            </a:r>
            <a:r>
              <a:rPr lang="en-US" sz="2000" dirty="0" smtClean="0"/>
              <a:t> </a:t>
            </a:r>
            <a:r>
              <a:rPr lang="en-US" sz="2000" dirty="0"/>
              <a:t>muscles and the condensations of pelvic fascia, </a:t>
            </a:r>
            <a:r>
              <a:rPr lang="en-US" sz="2000" dirty="0" smtClean="0"/>
              <a:t>which form </a:t>
            </a:r>
            <a:r>
              <a:rPr lang="en-US" sz="2000" dirty="0"/>
              <a:t>three important ligaments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1. The </a:t>
            </a:r>
            <a:r>
              <a:rPr lang="en-US" sz="2000" dirty="0" err="1"/>
              <a:t>Levatores</a:t>
            </a:r>
            <a:r>
              <a:rPr lang="en-US" sz="2000" dirty="0"/>
              <a:t> Ani Muscles and the Perineal </a:t>
            </a:r>
            <a:r>
              <a:rPr lang="en-US" sz="2000" dirty="0" smtClean="0"/>
              <a:t>Body .  </a:t>
            </a:r>
          </a:p>
          <a:p>
            <a:r>
              <a:rPr lang="en-US" sz="2000" dirty="0"/>
              <a:t>2. The Transverse Cervical, </a:t>
            </a:r>
            <a:r>
              <a:rPr lang="en-US" sz="2000" dirty="0" err="1"/>
              <a:t>Pubocervical</a:t>
            </a:r>
            <a:r>
              <a:rPr lang="en-US" sz="2000" dirty="0"/>
              <a:t>, </a:t>
            </a:r>
            <a:r>
              <a:rPr lang="en-US" sz="2000" dirty="0" smtClean="0"/>
              <a:t>and </a:t>
            </a:r>
            <a:r>
              <a:rPr lang="en-US" sz="2000" dirty="0" err="1" smtClean="0"/>
              <a:t>Sacrocervical</a:t>
            </a:r>
            <a:r>
              <a:rPr lang="en-US" sz="2000" dirty="0" smtClean="0"/>
              <a:t> Ligaments </a:t>
            </a:r>
          </a:p>
          <a:p>
            <a:r>
              <a:rPr lang="en-US" sz="2000" dirty="0"/>
              <a:t>Transverse Cervical (Cardinal) Ligaments </a:t>
            </a:r>
            <a:r>
              <a:rPr lang="en-US" sz="2000" dirty="0" smtClean="0"/>
              <a:t>Transverse cervical </a:t>
            </a:r>
            <a:r>
              <a:rPr lang="en-US" sz="2000" dirty="0"/>
              <a:t>ligaments are fibromuscular condensations of </a:t>
            </a:r>
            <a:r>
              <a:rPr lang="en-US" sz="2000" dirty="0" smtClean="0"/>
              <a:t>pelvic fascia </a:t>
            </a:r>
            <a:r>
              <a:rPr lang="en-US" sz="2000" dirty="0"/>
              <a:t>that pass to the cervix and the upper end of </a:t>
            </a:r>
            <a:r>
              <a:rPr lang="en-US" sz="2000" dirty="0" err="1" smtClean="0"/>
              <a:t>thevagina</a:t>
            </a:r>
            <a:r>
              <a:rPr lang="en-US" sz="2000" dirty="0" smtClean="0"/>
              <a:t> </a:t>
            </a:r>
            <a:r>
              <a:rPr lang="en-US" sz="2000" dirty="0"/>
              <a:t>from the lateral walls of the </a:t>
            </a:r>
            <a:r>
              <a:rPr lang="en-US" sz="2000" dirty="0" smtClean="0"/>
              <a:t>pelvis. </a:t>
            </a:r>
            <a:r>
              <a:rPr lang="en-US" sz="2000" dirty="0" err="1" smtClean="0"/>
              <a:t>Pubocervical</a:t>
            </a:r>
            <a:r>
              <a:rPr lang="en-US" sz="2000" dirty="0" smtClean="0"/>
              <a:t> Ligaments </a:t>
            </a:r>
          </a:p>
          <a:p>
            <a:r>
              <a:rPr lang="en-US" sz="2000" dirty="0" smtClean="0"/>
              <a:t>The </a:t>
            </a:r>
            <a:r>
              <a:rPr lang="en-US" sz="2000" dirty="0" err="1"/>
              <a:t>pubocervical</a:t>
            </a:r>
            <a:r>
              <a:rPr lang="en-US" sz="2000" dirty="0"/>
              <a:t> ligaments </a:t>
            </a:r>
            <a:r>
              <a:rPr lang="en-US" sz="2000" dirty="0" smtClean="0"/>
              <a:t>consist of </a:t>
            </a:r>
            <a:r>
              <a:rPr lang="en-US" sz="2000" dirty="0"/>
              <a:t>two firm bands of connective tissue that pass to </a:t>
            </a:r>
            <a:r>
              <a:rPr lang="en-US" sz="2000" dirty="0" smtClean="0"/>
              <a:t>the cervix </a:t>
            </a:r>
            <a:r>
              <a:rPr lang="en-US" sz="2000" dirty="0"/>
              <a:t>from the posterior surface of the pubis. They </a:t>
            </a:r>
            <a:r>
              <a:rPr lang="en-US" sz="2000" dirty="0" smtClean="0"/>
              <a:t>are positioned </a:t>
            </a:r>
            <a:r>
              <a:rPr lang="en-US" sz="2000" dirty="0"/>
              <a:t>on either side of the neck of the bladder, </a:t>
            </a:r>
            <a:r>
              <a:rPr lang="en-US" sz="2000" dirty="0" smtClean="0"/>
              <a:t>to which </a:t>
            </a:r>
            <a:r>
              <a:rPr lang="en-US" sz="2000" dirty="0"/>
              <a:t>they give some support (</a:t>
            </a:r>
            <a:r>
              <a:rPr lang="en-US" sz="2000" dirty="0" err="1"/>
              <a:t>pubovesical</a:t>
            </a:r>
            <a:r>
              <a:rPr lang="en-US" sz="2000" dirty="0"/>
              <a:t> ligaments).</a:t>
            </a:r>
          </a:p>
          <a:p>
            <a:r>
              <a:rPr lang="en-US" sz="2000" dirty="0" err="1"/>
              <a:t>Sacrocervical</a:t>
            </a:r>
            <a:r>
              <a:rPr lang="en-US" sz="2000" dirty="0"/>
              <a:t> Ligaments The </a:t>
            </a:r>
            <a:r>
              <a:rPr lang="en-US" sz="2000" dirty="0" err="1"/>
              <a:t>sacrocervical</a:t>
            </a:r>
            <a:r>
              <a:rPr lang="en-US" sz="2000" dirty="0"/>
              <a:t> ligaments </a:t>
            </a:r>
            <a:r>
              <a:rPr lang="en-US" sz="2000" dirty="0" smtClean="0"/>
              <a:t>consist of </a:t>
            </a:r>
            <a:r>
              <a:rPr lang="en-US" sz="2000" dirty="0"/>
              <a:t>two firm fibromuscular bands of pelvic fascia </a:t>
            </a:r>
            <a:r>
              <a:rPr lang="en-US" sz="2000" dirty="0" smtClean="0"/>
              <a:t>that pass </a:t>
            </a:r>
            <a:r>
              <a:rPr lang="en-US" sz="2000" dirty="0"/>
              <a:t>to the cervix and the upper end of the vagina </a:t>
            </a:r>
            <a:r>
              <a:rPr lang="en-US" sz="2000" dirty="0" smtClean="0"/>
              <a:t>from the </a:t>
            </a:r>
            <a:r>
              <a:rPr lang="en-US" sz="2000" dirty="0"/>
              <a:t>lower end of the sacrum. They form two ridges, one </a:t>
            </a:r>
            <a:r>
              <a:rPr lang="en-US" sz="2000" dirty="0" smtClean="0"/>
              <a:t>on either </a:t>
            </a:r>
            <a:r>
              <a:rPr lang="en-US" sz="2000" dirty="0"/>
              <a:t>side of the rectouterine pouch (pouch of Douglas).</a:t>
            </a:r>
          </a:p>
        </p:txBody>
      </p:sp>
    </p:spTree>
    <p:extLst>
      <p:ext uri="{BB962C8B-B14F-4D97-AF65-F5344CB8AC3E}">
        <p14:creationId xmlns:p14="http://schemas.microsoft.com/office/powerpoint/2010/main" val="16757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522513"/>
            <a:ext cx="11286308" cy="5826035"/>
          </a:xfrm>
        </p:spPr>
        <p:txBody>
          <a:bodyPr>
            <a:normAutofit/>
          </a:bodyPr>
          <a:lstStyle/>
          <a:p>
            <a:r>
              <a:rPr lang="en-US" sz="1800" dirty="0"/>
              <a:t>The broad ligaments and the round ligaments of </a:t>
            </a:r>
            <a:r>
              <a:rPr lang="en-US" sz="1800" dirty="0" smtClean="0"/>
              <a:t>the uterus </a:t>
            </a:r>
            <a:r>
              <a:rPr lang="en-US" sz="1800" dirty="0"/>
              <a:t>are lax structures, and the uterus can be pulled </a:t>
            </a:r>
            <a:r>
              <a:rPr lang="en-US" sz="1800" dirty="0" smtClean="0"/>
              <a:t>up or </a:t>
            </a:r>
            <a:r>
              <a:rPr lang="en-US" sz="1800" dirty="0"/>
              <a:t>pushed down for a considerable distance before </a:t>
            </a:r>
            <a:r>
              <a:rPr lang="en-US" sz="1800" dirty="0" smtClean="0"/>
              <a:t>they become </a:t>
            </a:r>
            <a:r>
              <a:rPr lang="en-US" sz="1800" dirty="0"/>
              <a:t>taut. Clinically, they are considered to play a </a:t>
            </a:r>
            <a:r>
              <a:rPr lang="en-US" sz="1800" dirty="0" smtClean="0"/>
              <a:t>minor role </a:t>
            </a:r>
            <a:r>
              <a:rPr lang="en-US" sz="1800" dirty="0"/>
              <a:t>in supporting the uterus.</a:t>
            </a:r>
          </a:p>
          <a:p>
            <a:r>
              <a:rPr lang="en-US" sz="1800" b="1" dirty="0"/>
              <a:t>The round ligament of the uterus</a:t>
            </a:r>
            <a:r>
              <a:rPr lang="en-US" sz="1800" dirty="0"/>
              <a:t>, which represents </a:t>
            </a:r>
            <a:r>
              <a:rPr lang="en-US" sz="1800" dirty="0" smtClean="0"/>
              <a:t>the remains </a:t>
            </a:r>
            <a:r>
              <a:rPr lang="en-US" sz="1800" dirty="0"/>
              <a:t>of the lower half of the gubernaculum, </a:t>
            </a:r>
            <a:r>
              <a:rPr lang="en-US" sz="1800" dirty="0" smtClean="0"/>
              <a:t>extends between </a:t>
            </a:r>
            <a:r>
              <a:rPr lang="en-US" sz="1800" dirty="0"/>
              <a:t>the </a:t>
            </a:r>
            <a:r>
              <a:rPr lang="en-US" sz="1800" dirty="0" err="1"/>
              <a:t>superolateral</a:t>
            </a:r>
            <a:r>
              <a:rPr lang="en-US" sz="1800" dirty="0"/>
              <a:t> angle of the uterus, </a:t>
            </a:r>
            <a:r>
              <a:rPr lang="en-US" sz="1800" dirty="0" smtClean="0"/>
              <a:t>through the </a:t>
            </a:r>
            <a:r>
              <a:rPr lang="en-US" sz="1800" dirty="0"/>
              <a:t>deep inguinal ring </a:t>
            </a:r>
            <a:r>
              <a:rPr lang="en-US" sz="1800" dirty="0" smtClean="0"/>
              <a:t>and </a:t>
            </a:r>
            <a:r>
              <a:rPr lang="en-US" sz="1800" dirty="0"/>
              <a:t>inguinal canal, to the </a:t>
            </a:r>
            <a:r>
              <a:rPr lang="en-US" sz="1800" dirty="0" smtClean="0"/>
              <a:t>subcutaneous tissue </a:t>
            </a:r>
            <a:r>
              <a:rPr lang="en-US" sz="1800" dirty="0"/>
              <a:t>of the labium </a:t>
            </a:r>
            <a:r>
              <a:rPr lang="en-US" sz="1800" dirty="0" err="1"/>
              <a:t>majus</a:t>
            </a:r>
            <a:r>
              <a:rPr lang="en-US" sz="1800" dirty="0"/>
              <a:t> </a:t>
            </a:r>
            <a:r>
              <a:rPr lang="en-US" sz="1800" dirty="0" smtClean="0"/>
              <a:t>.  It helps </a:t>
            </a:r>
            <a:r>
              <a:rPr lang="en-US" sz="1800" dirty="0"/>
              <a:t>keep the uterus ant </a:t>
            </a:r>
            <a:r>
              <a:rPr lang="en-US" sz="1800" dirty="0" smtClean="0"/>
              <a:t>everted </a:t>
            </a:r>
            <a:r>
              <a:rPr lang="en-US" sz="1800" dirty="0" err="1" smtClean="0"/>
              <a:t>anteflexed</a:t>
            </a:r>
            <a:r>
              <a:rPr lang="en-US" sz="1800" dirty="0" smtClean="0"/>
              <a:t> </a:t>
            </a:r>
            <a:r>
              <a:rPr lang="en-US" sz="1800" dirty="0"/>
              <a:t>(bent forward) but is considerably </a:t>
            </a:r>
            <a:r>
              <a:rPr lang="en-US" sz="1800" dirty="0" smtClean="0"/>
              <a:t>stretched during </a:t>
            </a:r>
            <a:r>
              <a:rPr lang="en-US" sz="1800" dirty="0"/>
              <a:t>pregnancy.   </a:t>
            </a:r>
          </a:p>
        </p:txBody>
      </p:sp>
    </p:spTree>
    <p:extLst>
      <p:ext uri="{BB962C8B-B14F-4D97-AF65-F5344CB8AC3E}">
        <p14:creationId xmlns:p14="http://schemas.microsoft.com/office/powerpoint/2010/main" val="42012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3" y="2103438"/>
            <a:ext cx="7511143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309" y="642594"/>
            <a:ext cx="8817428" cy="56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457199"/>
            <a:ext cx="11247120" cy="5904411"/>
          </a:xfrm>
        </p:spPr>
        <p:txBody>
          <a:bodyPr/>
          <a:lstStyle/>
          <a:p>
            <a:r>
              <a:rPr lang="en-US" sz="2800" b="1" dirty="0"/>
              <a:t>Vagina</a:t>
            </a:r>
          </a:p>
          <a:p>
            <a:r>
              <a:rPr lang="en-US" sz="2800" b="1" dirty="0"/>
              <a:t>Location and Description</a:t>
            </a:r>
          </a:p>
          <a:p>
            <a:r>
              <a:rPr lang="en-US" sz="2000" dirty="0"/>
              <a:t>The vagina is a muscular tube that extends upward </a:t>
            </a:r>
            <a:r>
              <a:rPr lang="en-US" sz="2000" dirty="0" smtClean="0"/>
              <a:t>and backward </a:t>
            </a:r>
            <a:r>
              <a:rPr lang="en-US" sz="2000" dirty="0"/>
              <a:t>from the vulva to the uterus </a:t>
            </a:r>
            <a:r>
              <a:rPr lang="en-US" sz="2000" dirty="0" smtClean="0"/>
              <a:t> . </a:t>
            </a:r>
          </a:p>
          <a:p>
            <a:r>
              <a:rPr lang="en-US" sz="2000" dirty="0" smtClean="0"/>
              <a:t>It measures </a:t>
            </a:r>
            <a:r>
              <a:rPr lang="en-US" sz="2000" dirty="0"/>
              <a:t>about 3 in. (8 cm) long and has anterior and </a:t>
            </a:r>
            <a:r>
              <a:rPr lang="en-US" sz="2000" dirty="0" smtClean="0"/>
              <a:t>posterior walls</a:t>
            </a:r>
            <a:r>
              <a:rPr lang="en-US" sz="2000" dirty="0"/>
              <a:t>, which are normally in apposition. </a:t>
            </a:r>
            <a:endParaRPr lang="en-US" sz="2000" dirty="0" smtClean="0"/>
          </a:p>
          <a:p>
            <a:r>
              <a:rPr lang="en-US" sz="2000" dirty="0" smtClean="0"/>
              <a:t>At </a:t>
            </a:r>
            <a:r>
              <a:rPr lang="en-US" sz="2000" dirty="0"/>
              <a:t>its </a:t>
            </a:r>
            <a:r>
              <a:rPr lang="en-US" sz="2000" dirty="0" smtClean="0"/>
              <a:t>upper end</a:t>
            </a:r>
            <a:r>
              <a:rPr lang="en-US" sz="2000" dirty="0"/>
              <a:t>, the anterior wall is pierced by the cervix, which </a:t>
            </a:r>
            <a:r>
              <a:rPr lang="en-US" sz="2000" dirty="0" smtClean="0"/>
              <a:t>projects downward </a:t>
            </a:r>
            <a:r>
              <a:rPr lang="en-US" sz="2000" dirty="0"/>
              <a:t>and backward into the vagina. It is important </a:t>
            </a:r>
            <a:r>
              <a:rPr lang="en-US" sz="2000" dirty="0" smtClean="0"/>
              <a:t>to remember </a:t>
            </a:r>
            <a:r>
              <a:rPr lang="en-US" sz="2000" dirty="0"/>
              <a:t>that the upper half of the vagina lies above </a:t>
            </a:r>
            <a:r>
              <a:rPr lang="en-US" sz="2000" dirty="0" smtClean="0"/>
              <a:t>the pelvic </a:t>
            </a:r>
            <a:r>
              <a:rPr lang="en-US" sz="2000" dirty="0"/>
              <a:t>floor and the lower half lies within the perineum 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area of the vaginal lumen, </a:t>
            </a:r>
            <a:r>
              <a:rPr lang="en-US" sz="2000" dirty="0" smtClean="0"/>
              <a:t>which surrounds </a:t>
            </a:r>
            <a:r>
              <a:rPr lang="en-US" sz="2000" dirty="0"/>
              <a:t>the cervix, is divided into four regions, or </a:t>
            </a:r>
            <a:r>
              <a:rPr lang="en-US" sz="2000" dirty="0" err="1" smtClean="0"/>
              <a:t>fornices</a:t>
            </a:r>
            <a:r>
              <a:rPr lang="en-US" sz="2000" dirty="0" smtClean="0"/>
              <a:t>: anterior</a:t>
            </a:r>
            <a:r>
              <a:rPr lang="en-US" sz="2000" dirty="0"/>
              <a:t>, posterior, right lateral, and left lateral. </a:t>
            </a:r>
            <a:endParaRPr lang="en-US" sz="2000" dirty="0" smtClean="0"/>
          </a:p>
          <a:p>
            <a:r>
              <a:rPr lang="en-US" sz="2000" dirty="0" smtClean="0"/>
              <a:t>The vaginal </a:t>
            </a:r>
            <a:r>
              <a:rPr lang="en-US" sz="2000" dirty="0"/>
              <a:t>orifice in a virgin possesses a thin mucosal </a:t>
            </a:r>
            <a:r>
              <a:rPr lang="en-US" sz="2000" dirty="0" smtClean="0"/>
              <a:t>fold called </a:t>
            </a:r>
            <a:r>
              <a:rPr lang="en-US" sz="2000" b="1" dirty="0"/>
              <a:t>the hymen</a:t>
            </a:r>
            <a:r>
              <a:rPr lang="en-US" sz="2000" dirty="0"/>
              <a:t>, which is perforated at its center. </a:t>
            </a:r>
            <a:r>
              <a:rPr lang="en-US" sz="2000" dirty="0" smtClean="0"/>
              <a:t>After childbirth</a:t>
            </a:r>
            <a:r>
              <a:rPr lang="en-US" sz="2000" dirty="0"/>
              <a:t>, the hymen usually consists only of tags.</a:t>
            </a:r>
          </a:p>
        </p:txBody>
      </p:sp>
    </p:spTree>
    <p:extLst>
      <p:ext uri="{BB962C8B-B14F-4D97-AF65-F5344CB8AC3E}">
        <p14:creationId xmlns:p14="http://schemas.microsoft.com/office/powerpoint/2010/main" val="132490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34" y="485840"/>
            <a:ext cx="10058400" cy="5983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Urinary Bladder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034" y="1084217"/>
            <a:ext cx="11303726" cy="5342709"/>
          </a:xfrm>
        </p:spPr>
        <p:txBody>
          <a:bodyPr>
            <a:noAutofit/>
          </a:bodyPr>
          <a:lstStyle/>
          <a:p>
            <a:r>
              <a:rPr lang="en-US" sz="2400" dirty="0"/>
              <a:t>As in the male, the urinary bladder is </a:t>
            </a:r>
            <a:r>
              <a:rPr lang="en-US" sz="2400" dirty="0">
                <a:solidFill>
                  <a:srgbClr val="FF0000"/>
                </a:solidFill>
              </a:rPr>
              <a:t>situated</a:t>
            </a:r>
            <a:r>
              <a:rPr lang="en-US" sz="2400" dirty="0"/>
              <a:t> immediately behind the pubic bones .</a:t>
            </a:r>
          </a:p>
          <a:p>
            <a:r>
              <a:rPr lang="en-US" sz="2400" dirty="0"/>
              <a:t>Because of the absence of the prostate, the bladder lies </a:t>
            </a:r>
            <a:r>
              <a:rPr lang="en-US" sz="2400" dirty="0">
                <a:solidFill>
                  <a:srgbClr val="FF0000"/>
                </a:solidFill>
              </a:rPr>
              <a:t>at a lower level than in the male pelvis, </a:t>
            </a:r>
            <a:r>
              <a:rPr lang="en-US" sz="2400" dirty="0"/>
              <a:t>and the neck rests directly on the upper surface of the urogenital diaphragm.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apex </a:t>
            </a:r>
            <a:r>
              <a:rPr lang="en-US" sz="2400" dirty="0"/>
              <a:t>of the bladder lies behind the symphysis pubis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base</a:t>
            </a:r>
            <a:r>
              <a:rPr lang="en-US" sz="2400" dirty="0"/>
              <a:t>, or posterior surface, is separated by the vagina from the rectum.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The superior surface </a:t>
            </a:r>
            <a:r>
              <a:rPr lang="en-US" sz="2400" dirty="0"/>
              <a:t>is related to the </a:t>
            </a:r>
            <a:r>
              <a:rPr lang="en-US" sz="2400" dirty="0" err="1"/>
              <a:t>uterovesical</a:t>
            </a:r>
            <a:r>
              <a:rPr lang="en-US" sz="2400" dirty="0"/>
              <a:t> pouch of peritoneum and to the body of the uterus.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inferolateral</a:t>
            </a:r>
            <a:r>
              <a:rPr lang="en-US" sz="2400" dirty="0">
                <a:solidFill>
                  <a:srgbClr val="FF0000"/>
                </a:solidFill>
              </a:rPr>
              <a:t> surfaces </a:t>
            </a:r>
            <a:r>
              <a:rPr lang="en-US" sz="2400" dirty="0"/>
              <a:t>are related in front to the </a:t>
            </a:r>
            <a:r>
              <a:rPr lang="en-US" sz="2400" dirty="0" err="1"/>
              <a:t>retropubic</a:t>
            </a:r>
            <a:r>
              <a:rPr lang="en-US" sz="2400" dirty="0"/>
              <a:t> pad of fat and the pubic bones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994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483326"/>
            <a:ext cx="11338560" cy="5917474"/>
          </a:xfrm>
        </p:spPr>
        <p:txBody>
          <a:bodyPr>
            <a:normAutofit/>
          </a:bodyPr>
          <a:lstStyle/>
          <a:p>
            <a:r>
              <a:rPr lang="en-US" sz="1800" b="1" dirty="0"/>
              <a:t>Relations</a:t>
            </a:r>
          </a:p>
          <a:p>
            <a:r>
              <a:rPr lang="en-US" sz="1800" dirty="0"/>
              <a:t>■■ Anteriorly: The vagina is closely related to the </a:t>
            </a:r>
            <a:r>
              <a:rPr lang="en-US" sz="1800" dirty="0" smtClean="0"/>
              <a:t>bladder above </a:t>
            </a:r>
            <a:r>
              <a:rPr lang="en-US" sz="1800" dirty="0"/>
              <a:t>and to the urethra below </a:t>
            </a:r>
          </a:p>
          <a:p>
            <a:r>
              <a:rPr lang="en-US" sz="1800" dirty="0" smtClean="0"/>
              <a:t>■■ </a:t>
            </a:r>
            <a:r>
              <a:rPr lang="en-US" sz="1800" dirty="0"/>
              <a:t>Posteriorly: The upper third of the vagina is related </a:t>
            </a:r>
            <a:r>
              <a:rPr lang="en-US" sz="1800" dirty="0" smtClean="0"/>
              <a:t>to the </a:t>
            </a:r>
            <a:r>
              <a:rPr lang="en-US" sz="1800" dirty="0"/>
              <a:t>rectouterine pouch (pouch of Douglas) and its middle</a:t>
            </a:r>
          </a:p>
          <a:p>
            <a:r>
              <a:rPr lang="en-US" sz="1800" dirty="0"/>
              <a:t>third to the ampulla of the rectum. The lower third </a:t>
            </a:r>
            <a:r>
              <a:rPr lang="en-US" sz="1800" dirty="0" smtClean="0"/>
              <a:t>is related </a:t>
            </a:r>
            <a:r>
              <a:rPr lang="en-US" sz="1800" dirty="0"/>
              <a:t>to the perineal body, which separates it from </a:t>
            </a:r>
            <a:r>
              <a:rPr lang="en-US" sz="1800" dirty="0" smtClean="0"/>
              <a:t>the anal </a:t>
            </a:r>
            <a:r>
              <a:rPr lang="en-US" sz="1800" dirty="0"/>
              <a:t>canal </a:t>
            </a:r>
          </a:p>
          <a:p>
            <a:r>
              <a:rPr lang="en-US" sz="1800" dirty="0" smtClean="0"/>
              <a:t>■■ </a:t>
            </a:r>
            <a:r>
              <a:rPr lang="en-US" sz="1800" dirty="0"/>
              <a:t>Laterally: In its upper part, the vagina is related to </a:t>
            </a:r>
            <a:r>
              <a:rPr lang="en-US" sz="1800" dirty="0" smtClean="0"/>
              <a:t>the ureter</a:t>
            </a:r>
            <a:r>
              <a:rPr lang="en-US" sz="1800" dirty="0"/>
              <a:t>; its middle part is related to the anterior </a:t>
            </a:r>
            <a:r>
              <a:rPr lang="en-US" sz="1800" dirty="0" smtClean="0"/>
              <a:t>fibers of </a:t>
            </a:r>
            <a:r>
              <a:rPr lang="en-US" sz="1800" dirty="0"/>
              <a:t>the </a:t>
            </a:r>
            <a:r>
              <a:rPr lang="en-US" sz="1800" dirty="0" err="1"/>
              <a:t>levator</a:t>
            </a:r>
            <a:r>
              <a:rPr lang="en-US" sz="1800" dirty="0"/>
              <a:t> </a:t>
            </a:r>
            <a:r>
              <a:rPr lang="en-US" sz="1800" dirty="0" err="1"/>
              <a:t>ani</a:t>
            </a:r>
            <a:r>
              <a:rPr lang="en-US" sz="1800" dirty="0"/>
              <a:t>, as they run backward to reach </a:t>
            </a:r>
            <a:r>
              <a:rPr lang="en-US" sz="1800" dirty="0" smtClean="0"/>
              <a:t>the perineal </a:t>
            </a:r>
            <a:r>
              <a:rPr lang="en-US" sz="1800" dirty="0"/>
              <a:t>body and hook around the anorectal junction . Contraction of the fibers </a:t>
            </a:r>
            <a:r>
              <a:rPr lang="en-US" sz="1800" dirty="0" smtClean="0"/>
              <a:t>of </a:t>
            </a:r>
            <a:r>
              <a:rPr lang="en-US" sz="1800" dirty="0" err="1" smtClean="0"/>
              <a:t>levator</a:t>
            </a:r>
            <a:r>
              <a:rPr lang="en-US" sz="1800" dirty="0" smtClean="0"/>
              <a:t> </a:t>
            </a:r>
            <a:r>
              <a:rPr lang="en-US" sz="1800" dirty="0" err="1"/>
              <a:t>ani</a:t>
            </a:r>
            <a:r>
              <a:rPr lang="en-US" sz="1800" dirty="0"/>
              <a:t> compresses the walls of the vagina </a:t>
            </a:r>
            <a:r>
              <a:rPr lang="en-US" sz="1800" dirty="0" smtClean="0"/>
              <a:t>together. In </a:t>
            </a:r>
            <a:r>
              <a:rPr lang="en-US" sz="1800" dirty="0"/>
              <a:t>its lower part, the vagina is related to the </a:t>
            </a:r>
            <a:r>
              <a:rPr lang="en-US" sz="1800" dirty="0" smtClean="0"/>
              <a:t>urogenital diaphragm and </a:t>
            </a:r>
            <a:r>
              <a:rPr lang="en-US" sz="1800" dirty="0"/>
              <a:t>the bulb of the vestibule.</a:t>
            </a:r>
          </a:p>
        </p:txBody>
      </p:sp>
    </p:spTree>
    <p:extLst>
      <p:ext uri="{BB962C8B-B14F-4D97-AF65-F5344CB8AC3E}">
        <p14:creationId xmlns:p14="http://schemas.microsoft.com/office/powerpoint/2010/main" val="233832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418011"/>
            <a:ext cx="11273246" cy="5969726"/>
          </a:xfrm>
        </p:spPr>
        <p:txBody>
          <a:bodyPr>
            <a:normAutofit/>
          </a:bodyPr>
          <a:lstStyle/>
          <a:p>
            <a:r>
              <a:rPr lang="en-US" sz="2000" b="1" dirty="0"/>
              <a:t>Blood Supply</a:t>
            </a:r>
          </a:p>
          <a:p>
            <a:r>
              <a:rPr lang="en-US" sz="2000" dirty="0"/>
              <a:t>Arteries</a:t>
            </a:r>
          </a:p>
          <a:p>
            <a:r>
              <a:rPr lang="en-US" sz="2000" dirty="0"/>
              <a:t>The vaginal artery, a branch of the internal iliac </a:t>
            </a:r>
            <a:r>
              <a:rPr lang="en-US" sz="2000" dirty="0" smtClean="0"/>
              <a:t>artery, and </a:t>
            </a:r>
            <a:r>
              <a:rPr lang="en-US" sz="2000" dirty="0"/>
              <a:t>the vaginal branch of the uterine artery supply </a:t>
            </a:r>
            <a:r>
              <a:rPr lang="en-US" sz="2000" dirty="0" smtClean="0"/>
              <a:t>the vagina</a:t>
            </a:r>
            <a:r>
              <a:rPr lang="en-US" sz="2000" dirty="0"/>
              <a:t>.</a:t>
            </a:r>
          </a:p>
          <a:p>
            <a:r>
              <a:rPr lang="en-US" sz="2000" b="1" dirty="0"/>
              <a:t>Veins</a:t>
            </a:r>
          </a:p>
          <a:p>
            <a:r>
              <a:rPr lang="en-US" sz="2000" dirty="0"/>
              <a:t>The vaginal veins form a plexus around the vagina </a:t>
            </a:r>
            <a:r>
              <a:rPr lang="en-US" sz="2000" dirty="0" smtClean="0"/>
              <a:t>that drains </a:t>
            </a:r>
            <a:r>
              <a:rPr lang="en-US" sz="2000" dirty="0"/>
              <a:t>into the internal iliac vein.</a:t>
            </a:r>
          </a:p>
          <a:p>
            <a:r>
              <a:rPr lang="en-US" sz="2000" dirty="0"/>
              <a:t>Lymph Drainage</a:t>
            </a:r>
          </a:p>
          <a:p>
            <a:r>
              <a:rPr lang="en-US" sz="2000" dirty="0"/>
              <a:t>The upper third of the vagina drains to the external </a:t>
            </a:r>
            <a:r>
              <a:rPr lang="en-US" sz="2000" dirty="0" smtClean="0"/>
              <a:t>and internal </a:t>
            </a:r>
            <a:r>
              <a:rPr lang="en-US" sz="2000" dirty="0"/>
              <a:t>iliac nodes, the middle third drains to the internal</a:t>
            </a:r>
          </a:p>
          <a:p>
            <a:r>
              <a:rPr lang="en-US" sz="2000" dirty="0"/>
              <a:t>iliac nodes, and the lower third drains to the </a:t>
            </a:r>
            <a:r>
              <a:rPr lang="en-US" sz="2000" dirty="0" smtClean="0"/>
              <a:t>superficial inguinal </a:t>
            </a:r>
            <a:r>
              <a:rPr lang="en-US" sz="2000" dirty="0"/>
              <a:t>nodes.</a:t>
            </a:r>
          </a:p>
          <a:p>
            <a:r>
              <a:rPr lang="en-US" sz="2000" dirty="0"/>
              <a:t>Nerve Supply</a:t>
            </a:r>
          </a:p>
          <a:p>
            <a:r>
              <a:rPr lang="en-US" sz="2000" dirty="0"/>
              <a:t>The inferior hypogastric plexuses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091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79" y="420388"/>
            <a:ext cx="7889964" cy="58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6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846" y="642594"/>
            <a:ext cx="9910354" cy="53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3" y="1528353"/>
            <a:ext cx="11325497" cy="4885509"/>
          </a:xfrm>
        </p:spPr>
        <p:txBody>
          <a:bodyPr>
            <a:normAutofit/>
          </a:bodyPr>
          <a:lstStyle/>
          <a:p>
            <a:r>
              <a:rPr lang="en-US" sz="3500" b="1" dirty="0"/>
              <a:t>Location and </a:t>
            </a:r>
            <a:r>
              <a:rPr lang="en-US" sz="3500" b="1" dirty="0" smtClean="0"/>
              <a:t>Description </a:t>
            </a:r>
          </a:p>
          <a:p>
            <a:pPr algn="just"/>
            <a:r>
              <a:rPr lang="en-US" sz="2800" b="1" dirty="0"/>
              <a:t>Each ovary is oval shaped, </a:t>
            </a:r>
            <a:r>
              <a:rPr lang="en-US" sz="2800" b="1" dirty="0">
                <a:solidFill>
                  <a:srgbClr val="FF0000"/>
                </a:solidFill>
              </a:rPr>
              <a:t>measuring 1.5 × 0.75 in. (4 × 2 cm</a:t>
            </a:r>
            <a:r>
              <a:rPr lang="en-US" sz="2800" b="1" dirty="0" smtClean="0">
                <a:solidFill>
                  <a:srgbClr val="FF0000"/>
                </a:solidFill>
              </a:rPr>
              <a:t>),</a:t>
            </a:r>
            <a:r>
              <a:rPr lang="en-US" sz="2800" b="1" dirty="0" smtClean="0"/>
              <a:t> and </a:t>
            </a:r>
            <a:r>
              <a:rPr lang="en-US" sz="2800" b="1" dirty="0"/>
              <a:t>is attached to the back of </a:t>
            </a:r>
            <a:r>
              <a:rPr lang="en-US" sz="2800" b="1" dirty="0">
                <a:solidFill>
                  <a:srgbClr val="FF0000"/>
                </a:solidFill>
              </a:rPr>
              <a:t>the broad ligament </a:t>
            </a:r>
            <a:r>
              <a:rPr lang="en-US" sz="2800" b="1" dirty="0"/>
              <a:t>by </a:t>
            </a:r>
            <a:r>
              <a:rPr lang="en-US" sz="2800" b="1" dirty="0" smtClean="0"/>
              <a:t>the </a:t>
            </a:r>
            <a:r>
              <a:rPr lang="en-US" sz="2800" b="1" dirty="0" err="1" smtClean="0"/>
              <a:t>mesovarium</a:t>
            </a:r>
            <a:r>
              <a:rPr lang="en-US" sz="2800" b="1" dirty="0" smtClean="0"/>
              <a:t> That </a:t>
            </a:r>
            <a:r>
              <a:rPr lang="en-US" sz="2800" b="1" dirty="0"/>
              <a:t>part of the broad ligament extending between </a:t>
            </a:r>
            <a:r>
              <a:rPr lang="en-US" sz="2800" b="1" dirty="0" smtClean="0"/>
              <a:t>the attachment </a:t>
            </a:r>
            <a:r>
              <a:rPr lang="en-US" sz="2800" b="1" dirty="0"/>
              <a:t>of the </a:t>
            </a:r>
            <a:r>
              <a:rPr lang="en-US" sz="2800" b="1" dirty="0" err="1"/>
              <a:t>mesovarium</a:t>
            </a:r>
            <a:r>
              <a:rPr lang="en-US" sz="2800" b="1" dirty="0"/>
              <a:t> and the lateral wall of the </a:t>
            </a:r>
            <a:r>
              <a:rPr lang="en-US" sz="2800" b="1" dirty="0" smtClean="0"/>
              <a:t>pelvis is </a:t>
            </a:r>
            <a:r>
              <a:rPr lang="en-US" sz="2800" b="1" dirty="0"/>
              <a:t>called the </a:t>
            </a:r>
            <a:r>
              <a:rPr lang="en-US" sz="2800" b="1" dirty="0">
                <a:solidFill>
                  <a:srgbClr val="FF0000"/>
                </a:solidFill>
              </a:rPr>
              <a:t>suspensory ligament of the ovary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b="1" dirty="0" smtClean="0"/>
              <a:t>The </a:t>
            </a:r>
            <a:r>
              <a:rPr lang="en-US" sz="2800" b="1" dirty="0"/>
              <a:t>round ligament of the ovary, which represents </a:t>
            </a:r>
            <a:r>
              <a:rPr lang="en-US" sz="2800" b="1" dirty="0" smtClean="0"/>
              <a:t>the remains </a:t>
            </a:r>
            <a:r>
              <a:rPr lang="en-US" sz="2800" b="1" dirty="0"/>
              <a:t>of the upper part of the gubernaculum, connects </a:t>
            </a:r>
            <a:r>
              <a:rPr lang="en-US" sz="2800" b="1" dirty="0" smtClean="0"/>
              <a:t>the lateral </a:t>
            </a:r>
            <a:r>
              <a:rPr lang="en-US" sz="2800" b="1" dirty="0"/>
              <a:t>margin of the uterus to the ovary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072" y="496389"/>
            <a:ext cx="11325497" cy="10319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Female Genital Organs</a:t>
            </a:r>
            <a:br>
              <a:rPr lang="en-US" b="1" dirty="0"/>
            </a:br>
            <a:r>
              <a:rPr lang="en-US" b="1" dirty="0" smtClean="0"/>
              <a:t>1. Ovary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007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49" y="444138"/>
            <a:ext cx="11377748" cy="58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326"/>
            <a:ext cx="11220994" cy="576072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The ovary </a:t>
            </a:r>
            <a:r>
              <a:rPr lang="en-US" sz="2400" dirty="0"/>
              <a:t>usually lies against the lateral wall of the </a:t>
            </a:r>
            <a:r>
              <a:rPr lang="en-US" sz="2400" dirty="0" smtClean="0"/>
              <a:t>pelvis in </a:t>
            </a:r>
            <a:r>
              <a:rPr lang="en-US" sz="2400" dirty="0"/>
              <a:t>a depression called </a:t>
            </a:r>
            <a:r>
              <a:rPr lang="en-US" sz="2400" b="1" dirty="0"/>
              <a:t>the ovarian fossa</a:t>
            </a:r>
            <a:r>
              <a:rPr lang="en-US" sz="2400" dirty="0"/>
              <a:t>, bounded by </a:t>
            </a:r>
            <a:r>
              <a:rPr lang="en-US" sz="2400" dirty="0" smtClean="0"/>
              <a:t>the external </a:t>
            </a:r>
            <a:r>
              <a:rPr lang="en-US" sz="2400" dirty="0"/>
              <a:t>iliac vessels above and by the internal iliac </a:t>
            </a:r>
            <a:r>
              <a:rPr lang="en-US" sz="2400" dirty="0" smtClean="0"/>
              <a:t>vessels behind .</a:t>
            </a:r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position of the ovary is, </a:t>
            </a:r>
            <a:r>
              <a:rPr lang="en-US" sz="2400" dirty="0" smtClean="0"/>
              <a:t>however, extremely </a:t>
            </a:r>
            <a:r>
              <a:rPr lang="en-US" sz="2400" dirty="0"/>
              <a:t>variable, and it is often found hanging down </a:t>
            </a:r>
            <a:r>
              <a:rPr lang="en-US" sz="2400" dirty="0" smtClean="0"/>
              <a:t>in the </a:t>
            </a:r>
            <a:r>
              <a:rPr lang="en-US" sz="2400" dirty="0"/>
              <a:t>rectouterine pouch (pouch of Douglas). During </a:t>
            </a:r>
            <a:r>
              <a:rPr lang="en-US" sz="2400" dirty="0" smtClean="0"/>
              <a:t>pregnancy, the </a:t>
            </a:r>
            <a:r>
              <a:rPr lang="en-US" sz="2400" dirty="0"/>
              <a:t>enlarging uterus pulls the ovary up into </a:t>
            </a:r>
            <a:r>
              <a:rPr lang="en-US" sz="2400" dirty="0" smtClean="0"/>
              <a:t>the abdominal </a:t>
            </a:r>
            <a:r>
              <a:rPr lang="en-US" sz="2400" dirty="0"/>
              <a:t>cavity. After childbirth, when the broad </a:t>
            </a:r>
            <a:r>
              <a:rPr lang="en-US" sz="2400" dirty="0" smtClean="0"/>
              <a:t>ligament is </a:t>
            </a:r>
            <a:r>
              <a:rPr lang="en-US" sz="2400" dirty="0"/>
              <a:t>lax, the ovary takes up a variable position in the pelvis.</a:t>
            </a:r>
          </a:p>
          <a:p>
            <a:pPr algn="just"/>
            <a:r>
              <a:rPr lang="en-US" sz="2400" dirty="0"/>
              <a:t>The ovaries are surrounded by a thin fibrous </a:t>
            </a:r>
            <a:r>
              <a:rPr lang="en-US" sz="2400" dirty="0" smtClean="0"/>
              <a:t>capsule, the </a:t>
            </a:r>
            <a:r>
              <a:rPr lang="en-US" sz="2400" dirty="0"/>
              <a:t>tunica albuginea. This capsule is covered </a:t>
            </a:r>
            <a:r>
              <a:rPr lang="en-US" sz="2400" dirty="0" smtClean="0"/>
              <a:t>externally by </a:t>
            </a:r>
            <a:r>
              <a:rPr lang="en-US" sz="2400" dirty="0"/>
              <a:t>a modified area of peritoneum called the </a:t>
            </a:r>
            <a:r>
              <a:rPr lang="en-US" sz="2400" dirty="0" smtClean="0"/>
              <a:t>germinal epithelium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097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470263"/>
            <a:ext cx="11247120" cy="5852160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000" b="1" dirty="0">
                <a:solidFill>
                  <a:srgbClr val="0070C0"/>
                </a:solidFill>
              </a:rPr>
              <a:t>Blood Supply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000" b="1" dirty="0">
                <a:solidFill>
                  <a:srgbClr val="0070C0"/>
                </a:solidFill>
              </a:rPr>
              <a:t>Arteries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The ovarian artery arises from the abdominal aorta at the level of the 1st lumbar vertebra.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000" b="1" dirty="0">
                <a:solidFill>
                  <a:srgbClr val="0070C0"/>
                </a:solidFill>
              </a:rPr>
              <a:t>Veins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000" dirty="0">
                <a:solidFill>
                  <a:prstClr val="black"/>
                </a:solidFill>
              </a:rPr>
              <a:t>The ovarian vein drains into the inferior vena cava on the right side and into the left renal vein on the left side. 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400" b="1" dirty="0" smtClean="0">
                <a:solidFill>
                  <a:srgbClr val="268DF3"/>
                </a:solidFill>
                <a:latin typeface="Univers-Bold"/>
              </a:rPr>
              <a:t>Lymph </a:t>
            </a:r>
            <a:r>
              <a:rPr lang="en-US" sz="2400" b="1" dirty="0">
                <a:solidFill>
                  <a:srgbClr val="268DF3"/>
                </a:solidFill>
                <a:latin typeface="Univers-Bold"/>
              </a:rPr>
              <a:t>Drainage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400" dirty="0">
                <a:solidFill>
                  <a:srgbClr val="000000"/>
                </a:solidFill>
                <a:latin typeface="Minion-Regular"/>
              </a:rPr>
              <a:t>The lymph vessels of the ovary follow the ovarian artery and drain into the para-aortic nodes at the level of the 1</a:t>
            </a:r>
            <a:r>
              <a:rPr lang="en-US" sz="2400" baseline="30000" dirty="0">
                <a:solidFill>
                  <a:srgbClr val="000000"/>
                </a:solidFill>
                <a:latin typeface="Minion-Regular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Minion-Regular"/>
              </a:rPr>
              <a:t> lumbar vertebra.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400" b="1" dirty="0">
                <a:solidFill>
                  <a:srgbClr val="268DF3"/>
                </a:solidFill>
                <a:latin typeface="Univers-Bold"/>
              </a:rPr>
              <a:t>Nerve Supply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2400" dirty="0">
                <a:solidFill>
                  <a:srgbClr val="000000"/>
                </a:solidFill>
                <a:latin typeface="Minion-Regular"/>
              </a:rPr>
              <a:t>The nerve supply to the ovary is derived from the aortic plexus and accompanies the ovarian artery.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525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535577"/>
            <a:ext cx="11194869" cy="5826034"/>
          </a:xfrm>
        </p:spPr>
        <p:txBody>
          <a:bodyPr>
            <a:normAutofit fontScale="92500"/>
          </a:bodyPr>
          <a:lstStyle/>
          <a:p>
            <a:r>
              <a:rPr lang="en-US" sz="3800" b="1" dirty="0">
                <a:solidFill>
                  <a:srgbClr val="00B0F0"/>
                </a:solidFill>
              </a:rPr>
              <a:t>Uterine Tube</a:t>
            </a:r>
          </a:p>
          <a:p>
            <a:r>
              <a:rPr lang="en-US" sz="3800" b="1" dirty="0">
                <a:solidFill>
                  <a:srgbClr val="00B0F0"/>
                </a:solidFill>
              </a:rPr>
              <a:t>Location and Description</a:t>
            </a:r>
          </a:p>
          <a:p>
            <a:r>
              <a:rPr lang="en-US" sz="2400" dirty="0"/>
              <a:t>The two uterine tubes are each about 4 in. (10 cm) long </a:t>
            </a:r>
            <a:r>
              <a:rPr lang="en-US" sz="2400" dirty="0" smtClean="0"/>
              <a:t>and lie </a:t>
            </a:r>
            <a:r>
              <a:rPr lang="en-US" sz="2400" dirty="0"/>
              <a:t>in the upper border of the broad ligament </a:t>
            </a:r>
            <a:r>
              <a:rPr lang="en-US" sz="2400" dirty="0" smtClean="0"/>
              <a:t>. Each </a:t>
            </a:r>
            <a:r>
              <a:rPr lang="en-US" sz="2400" dirty="0"/>
              <a:t>connects the peritoneal cavity in the </a:t>
            </a:r>
            <a:r>
              <a:rPr lang="en-US" sz="2400" dirty="0" smtClean="0"/>
              <a:t>region of </a:t>
            </a:r>
            <a:r>
              <a:rPr lang="en-US" sz="2400" dirty="0"/>
              <a:t>the ovary with the cavity of the uterus. The uterine </a:t>
            </a:r>
            <a:r>
              <a:rPr lang="en-US" sz="2400" dirty="0" smtClean="0"/>
              <a:t>tube is </a:t>
            </a:r>
            <a:r>
              <a:rPr lang="en-US" sz="2400" dirty="0"/>
              <a:t>divided into four parts: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1. The infundibulum </a:t>
            </a:r>
            <a:r>
              <a:rPr lang="en-US" sz="2400" dirty="0"/>
              <a:t>is the funnel-shaped lateral end </a:t>
            </a:r>
            <a:r>
              <a:rPr lang="en-US" sz="2400" dirty="0" smtClean="0"/>
              <a:t>that projects </a:t>
            </a:r>
            <a:r>
              <a:rPr lang="en-US" sz="2400" dirty="0"/>
              <a:t>beyond the broad ligament and overlies </a:t>
            </a:r>
            <a:r>
              <a:rPr lang="en-US" sz="2400" dirty="0" smtClean="0"/>
              <a:t>the ovary</a:t>
            </a:r>
            <a:r>
              <a:rPr lang="en-US" sz="2400" dirty="0"/>
              <a:t>. The free edge of the funnel has several </a:t>
            </a:r>
            <a:r>
              <a:rPr lang="en-US" sz="2400" dirty="0" smtClean="0"/>
              <a:t>fingerlike processes</a:t>
            </a:r>
            <a:r>
              <a:rPr lang="en-US" sz="2400" dirty="0"/>
              <a:t>, known as fimbriae, which are draped over </a:t>
            </a:r>
            <a:r>
              <a:rPr lang="en-US" sz="2400" dirty="0" smtClean="0"/>
              <a:t>the ovary 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2</a:t>
            </a:r>
            <a:r>
              <a:rPr lang="en-US" sz="2400" b="1" dirty="0">
                <a:solidFill>
                  <a:srgbClr val="00B0F0"/>
                </a:solidFill>
              </a:rPr>
              <a:t>. The ampulla </a:t>
            </a:r>
            <a:r>
              <a:rPr lang="en-US" sz="2400" dirty="0"/>
              <a:t>is the widest part of the tube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B0F0"/>
                </a:solidFill>
              </a:rPr>
              <a:t>3</a:t>
            </a:r>
            <a:r>
              <a:rPr lang="en-US" sz="2400" b="1" dirty="0">
                <a:solidFill>
                  <a:srgbClr val="00B0F0"/>
                </a:solidFill>
              </a:rPr>
              <a:t>. The isthmus </a:t>
            </a:r>
            <a:r>
              <a:rPr lang="en-US" sz="2400" dirty="0"/>
              <a:t>is the narrowest part of the tube and </a:t>
            </a:r>
            <a:r>
              <a:rPr lang="en-US" sz="2400" dirty="0" smtClean="0"/>
              <a:t>lies just </a:t>
            </a:r>
            <a:r>
              <a:rPr lang="en-US" sz="2400" dirty="0"/>
              <a:t>lateral to the uterus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B0F0"/>
                </a:solidFill>
              </a:rPr>
              <a:t>4</a:t>
            </a:r>
            <a:r>
              <a:rPr lang="en-US" sz="2400" b="1" dirty="0">
                <a:solidFill>
                  <a:srgbClr val="00B0F0"/>
                </a:solidFill>
              </a:rPr>
              <a:t>. The intramural part </a:t>
            </a:r>
            <a:r>
              <a:rPr lang="en-US" sz="2400" dirty="0"/>
              <a:t>is the segment that pierces </a:t>
            </a:r>
            <a:r>
              <a:rPr lang="en-US" sz="2400" dirty="0" smtClean="0"/>
              <a:t>the uterine wall 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33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3" y="431074"/>
            <a:ext cx="11234057" cy="5943600"/>
          </a:xfrm>
        </p:spPr>
        <p:txBody>
          <a:bodyPr>
            <a:normAutofit/>
          </a:bodyPr>
          <a:lstStyle/>
          <a:p>
            <a:r>
              <a:rPr lang="en-US" sz="2400" b="1" dirty="0"/>
              <a:t>Blood Supply</a:t>
            </a:r>
          </a:p>
          <a:p>
            <a:r>
              <a:rPr lang="en-US" sz="2400" b="1" dirty="0"/>
              <a:t>Arteries</a:t>
            </a:r>
          </a:p>
          <a:p>
            <a:r>
              <a:rPr lang="en-US" sz="2400" dirty="0"/>
              <a:t>The uterine artery from the internal iliac artery and </a:t>
            </a:r>
            <a:r>
              <a:rPr lang="en-US" sz="2400" dirty="0" smtClean="0"/>
              <a:t>the ovarian </a:t>
            </a:r>
            <a:r>
              <a:rPr lang="en-US" sz="2400" dirty="0"/>
              <a:t>artery from the abdominal aorta </a:t>
            </a:r>
            <a:endParaRPr lang="en-US" sz="2400" dirty="0" smtClean="0"/>
          </a:p>
          <a:p>
            <a:r>
              <a:rPr lang="en-US" sz="2400" b="1" dirty="0" smtClean="0"/>
              <a:t>Veins</a:t>
            </a:r>
            <a:endParaRPr lang="en-US" sz="2400" b="1" dirty="0"/>
          </a:p>
          <a:p>
            <a:r>
              <a:rPr lang="en-US" sz="2400" dirty="0"/>
              <a:t>The veins correspond to the arteries.</a:t>
            </a:r>
          </a:p>
          <a:p>
            <a:r>
              <a:rPr lang="en-US" sz="2400" b="1" dirty="0"/>
              <a:t>Lymph Drainage</a:t>
            </a:r>
          </a:p>
          <a:p>
            <a:r>
              <a:rPr lang="en-US" sz="2400" dirty="0"/>
              <a:t>The internal iliac and para-aortic nodes.</a:t>
            </a:r>
          </a:p>
          <a:p>
            <a:r>
              <a:rPr lang="en-US" sz="2400" b="1" dirty="0"/>
              <a:t>Nerve Supply</a:t>
            </a:r>
          </a:p>
          <a:p>
            <a:r>
              <a:rPr lang="en-US" sz="2400" dirty="0"/>
              <a:t>Sympathetic and parasympathetic nerves from the </a:t>
            </a:r>
            <a:r>
              <a:rPr lang="en-US" sz="2400" dirty="0" smtClean="0"/>
              <a:t>inferior hypogastric </a:t>
            </a:r>
            <a:r>
              <a:rPr lang="en-US" sz="2400" dirty="0"/>
              <a:t>plexuses.</a:t>
            </a:r>
          </a:p>
        </p:txBody>
      </p:sp>
    </p:spTree>
    <p:extLst>
      <p:ext uri="{BB962C8B-B14F-4D97-AF65-F5344CB8AC3E}">
        <p14:creationId xmlns:p14="http://schemas.microsoft.com/office/powerpoint/2010/main" val="1354147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2052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Century Gothic</vt:lpstr>
      <vt:lpstr>Garamond</vt:lpstr>
      <vt:lpstr>Minion-Regular</vt:lpstr>
      <vt:lpstr>Univers-Bold</vt:lpstr>
      <vt:lpstr>SavonVTI</vt:lpstr>
      <vt:lpstr>Female pelvic viscera . Practical anatomy  </vt:lpstr>
      <vt:lpstr>Urinary Bladder </vt:lpstr>
      <vt:lpstr>PowerPoint Presentation</vt:lpstr>
      <vt:lpstr>Female Genital Organs 1. Ovary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2021-03-30T12:26:09Z</dcterms:created>
  <dcterms:modified xsi:type="dcterms:W3CDTF">2021-04-04T12:30:52Z</dcterms:modified>
</cp:coreProperties>
</file>