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250549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78841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436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231029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557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139145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420929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266813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26627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26B6-27C9-4075-A896-B344EDF61D64}" type="datetimeFigureOut">
              <a:rPr lang="ar-IQ" smtClean="0"/>
              <a:t>15/11/1441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134185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0526B6-27C9-4075-A896-B344EDF61D64}" type="datetimeFigureOut">
              <a:rPr lang="ar-IQ" smtClean="0"/>
              <a:t>15/11/1441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386797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0526B6-27C9-4075-A896-B344EDF61D64}" type="datetimeFigureOut">
              <a:rPr lang="ar-IQ" smtClean="0"/>
              <a:t>15/11/1441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395439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0526B6-27C9-4075-A896-B344EDF61D64}" type="datetimeFigureOut">
              <a:rPr lang="ar-IQ" smtClean="0"/>
              <a:t>15/11/1441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42570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26B6-27C9-4075-A896-B344EDF61D64}" type="datetimeFigureOut">
              <a:rPr lang="ar-IQ" smtClean="0"/>
              <a:t>15/11/1441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27859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526B6-27C9-4075-A896-B344EDF61D64}" type="datetimeFigureOut">
              <a:rPr lang="ar-IQ" smtClean="0"/>
              <a:t>15/11/1441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315468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526B6-27C9-4075-A896-B344EDF61D64}" type="datetimeFigureOut">
              <a:rPr lang="ar-IQ" smtClean="0"/>
              <a:t>15/11/1441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C48C1F-3B08-41BA-9FAC-26DBB724FB70}" type="slidenum">
              <a:rPr lang="ar-IQ" smtClean="0"/>
              <a:t>‹#›</a:t>
            </a:fld>
            <a:endParaRPr lang="ar-IQ"/>
          </a:p>
        </p:txBody>
      </p:sp>
    </p:spTree>
    <p:extLst>
      <p:ext uri="{BB962C8B-B14F-4D97-AF65-F5344CB8AC3E}">
        <p14:creationId xmlns:p14="http://schemas.microsoft.com/office/powerpoint/2010/main" val="171486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0526B6-27C9-4075-A896-B344EDF61D64}" type="datetimeFigureOut">
              <a:rPr lang="ar-IQ" smtClean="0"/>
              <a:t>15/11/1441</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C48C1F-3B08-41BA-9FAC-26DBB724FB70}" type="slidenum">
              <a:rPr lang="ar-IQ" smtClean="0"/>
              <a:t>‹#›</a:t>
            </a:fld>
            <a:endParaRPr lang="ar-IQ"/>
          </a:p>
        </p:txBody>
      </p:sp>
    </p:spTree>
    <p:extLst>
      <p:ext uri="{BB962C8B-B14F-4D97-AF65-F5344CB8AC3E}">
        <p14:creationId xmlns:p14="http://schemas.microsoft.com/office/powerpoint/2010/main" val="82025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740" y="504967"/>
            <a:ext cx="9658066" cy="5568286"/>
          </a:xfrm>
        </p:spPr>
        <p:txBody>
          <a:bodyPr/>
          <a:lstStyle/>
          <a:p>
            <a:pPr algn="l" rtl="0"/>
            <a:r>
              <a:rPr lang="en-US" dirty="0" err="1" smtClean="0"/>
              <a:t>Diyala</a:t>
            </a:r>
            <a:r>
              <a:rPr lang="en-US" dirty="0" smtClean="0"/>
              <a:t> University </a:t>
            </a:r>
          </a:p>
          <a:p>
            <a:pPr algn="l" rtl="0"/>
            <a:r>
              <a:rPr lang="en-US" dirty="0" smtClean="0"/>
              <a:t>College of Medicine </a:t>
            </a:r>
          </a:p>
          <a:p>
            <a:pPr algn="l" rtl="0"/>
            <a:r>
              <a:rPr lang="en-US" dirty="0" smtClean="0"/>
              <a:t>Department of Anatomy and Histology </a:t>
            </a:r>
          </a:p>
          <a:p>
            <a:pPr algn="l" rtl="0"/>
            <a:r>
              <a:rPr lang="en-US" dirty="0" smtClean="0"/>
              <a:t>Anatomy Lab </a:t>
            </a:r>
          </a:p>
          <a:p>
            <a:pPr algn="l" rtl="0"/>
            <a:r>
              <a:rPr lang="en-US" dirty="0" smtClean="0"/>
              <a:t>Second Semester \ </a:t>
            </a:r>
            <a:r>
              <a:rPr lang="en-US" dirty="0"/>
              <a:t>S</a:t>
            </a:r>
            <a:r>
              <a:rPr lang="en-US" dirty="0" smtClean="0"/>
              <a:t>econd Stage </a:t>
            </a:r>
          </a:p>
          <a:p>
            <a:pPr algn="l" rtl="0"/>
            <a:endParaRPr lang="en-US" dirty="0" smtClean="0"/>
          </a:p>
          <a:p>
            <a:pPr rtl="0"/>
            <a:r>
              <a:rPr lang="en-US" dirty="0" smtClean="0">
                <a:solidFill>
                  <a:srgbClr val="FF0000"/>
                </a:solidFill>
              </a:rPr>
              <a:t>The Larynx and Pharynx </a:t>
            </a:r>
          </a:p>
          <a:p>
            <a:pPr rtl="0"/>
            <a:r>
              <a:rPr lang="en-US" dirty="0" smtClean="0"/>
              <a:t>Presented by </a:t>
            </a:r>
          </a:p>
          <a:p>
            <a:pPr rtl="0"/>
            <a:r>
              <a:rPr lang="en-US" dirty="0" err="1" smtClean="0"/>
              <a:t>Msc</a:t>
            </a:r>
            <a:r>
              <a:rPr lang="en-US" dirty="0" smtClean="0"/>
              <a:t>. Dr. </a:t>
            </a:r>
            <a:r>
              <a:rPr lang="en-US" dirty="0" err="1" smtClean="0"/>
              <a:t>Reham</a:t>
            </a:r>
            <a:r>
              <a:rPr lang="en-US" dirty="0" smtClean="0"/>
              <a:t> </a:t>
            </a:r>
            <a:r>
              <a:rPr lang="en-US" dirty="0" err="1" smtClean="0"/>
              <a:t>Saad</a:t>
            </a:r>
            <a:r>
              <a:rPr lang="en-US" dirty="0" smtClean="0"/>
              <a:t> </a:t>
            </a:r>
          </a:p>
          <a:p>
            <a:pPr rtl="0"/>
            <a:r>
              <a:rPr lang="en-US" dirty="0" smtClean="0"/>
              <a:t>Dr. </a:t>
            </a:r>
            <a:r>
              <a:rPr lang="en-US" dirty="0" err="1" smtClean="0"/>
              <a:t>Mohaiman</a:t>
            </a:r>
            <a:r>
              <a:rPr lang="en-US" dirty="0" smtClean="0"/>
              <a:t> Al </a:t>
            </a:r>
            <a:r>
              <a:rPr lang="en-US" dirty="0" err="1" smtClean="0"/>
              <a:t>wazan</a:t>
            </a:r>
            <a:r>
              <a:rPr lang="en-US" dirty="0" smtClean="0"/>
              <a:t> </a:t>
            </a:r>
            <a:endParaRPr lang="ar-IQ" dirty="0"/>
          </a:p>
        </p:txBody>
      </p:sp>
    </p:spTree>
    <p:extLst>
      <p:ext uri="{BB962C8B-B14F-4D97-AF65-F5344CB8AC3E}">
        <p14:creationId xmlns:p14="http://schemas.microsoft.com/office/powerpoint/2010/main" val="263654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8" y="112542"/>
            <a:ext cx="11633980" cy="6555543"/>
          </a:xfrm>
        </p:spPr>
        <p:txBody>
          <a:bodyPr/>
          <a:lstStyle/>
          <a:p>
            <a:pPr marL="0" indent="0" algn="l" rtl="0">
              <a:buNone/>
            </a:pPr>
            <a:r>
              <a:rPr lang="en-US" sz="4000" dirty="0"/>
              <a:t>LARYNX</a:t>
            </a:r>
          </a:p>
          <a:p>
            <a:pPr algn="l" rtl="0"/>
            <a:r>
              <a:rPr lang="en-US" sz="2000" dirty="0" smtClean="0">
                <a:solidFill>
                  <a:srgbClr val="FF0000"/>
                </a:solidFill>
              </a:rPr>
              <a:t>Location</a:t>
            </a:r>
            <a:r>
              <a:rPr lang="en-US" sz="2000" dirty="0">
                <a:solidFill>
                  <a:srgbClr val="FF0000"/>
                </a:solidFill>
              </a:rPr>
              <a:t>:</a:t>
            </a:r>
          </a:p>
          <a:p>
            <a:pPr algn="l" rtl="0"/>
            <a:r>
              <a:rPr lang="en-US" sz="2000" dirty="0"/>
              <a:t>lies at the level of C4,5,6.</a:t>
            </a:r>
          </a:p>
          <a:p>
            <a:pPr algn="l" rtl="0"/>
            <a:r>
              <a:rPr lang="en-US" sz="2000" dirty="0"/>
              <a:t>Opens above into the laryngeal part of pharynx, and continuous with trachea below.</a:t>
            </a:r>
          </a:p>
          <a:p>
            <a:pPr algn="l" rtl="0"/>
            <a:r>
              <a:rPr lang="en-US" sz="2000" dirty="0">
                <a:solidFill>
                  <a:srgbClr val="FF0000"/>
                </a:solidFill>
              </a:rPr>
              <a:t>Structure:</a:t>
            </a:r>
          </a:p>
          <a:p>
            <a:pPr algn="l" rtl="0"/>
            <a:r>
              <a:rPr lang="en-US" sz="2000" dirty="0"/>
              <a:t>Cartilages of larynx:</a:t>
            </a:r>
          </a:p>
          <a:p>
            <a:pPr algn="l" rtl="0"/>
            <a:r>
              <a:rPr lang="en-US" sz="2000" dirty="0"/>
              <a:t>Single :</a:t>
            </a:r>
          </a:p>
          <a:p>
            <a:pPr algn="l" rtl="0"/>
            <a:r>
              <a:rPr lang="en-US" sz="2000" dirty="0"/>
              <a:t>1.Thyroid cartilage</a:t>
            </a:r>
          </a:p>
          <a:p>
            <a:pPr algn="l" rtl="0"/>
            <a:r>
              <a:rPr lang="en-US" sz="2000" dirty="0"/>
              <a:t>2.Cricoid cartilage</a:t>
            </a:r>
          </a:p>
          <a:p>
            <a:pPr algn="l" rtl="0"/>
            <a:r>
              <a:rPr lang="en-US" sz="2000" dirty="0" smtClean="0"/>
              <a:t>3.Epiglottis</a:t>
            </a:r>
          </a:p>
          <a:p>
            <a:pPr algn="l" rtl="0"/>
            <a:r>
              <a:rPr lang="en-US" sz="2000" dirty="0"/>
              <a:t>Paired :</a:t>
            </a:r>
          </a:p>
          <a:p>
            <a:pPr algn="l" rtl="0"/>
            <a:r>
              <a:rPr lang="en-US" sz="2000" dirty="0"/>
              <a:t>1.Arytenoid.</a:t>
            </a:r>
          </a:p>
          <a:p>
            <a:pPr algn="l" rtl="0"/>
            <a:r>
              <a:rPr lang="en-US" sz="2000" dirty="0"/>
              <a:t>2.Corniculate .</a:t>
            </a:r>
          </a:p>
          <a:p>
            <a:pPr algn="l" rtl="0"/>
            <a:r>
              <a:rPr lang="en-US" sz="2000" dirty="0" smtClean="0"/>
              <a:t>3.cuneiform .</a:t>
            </a:r>
            <a:endParaRPr lang="ar-IQ" sz="2000" dirty="0"/>
          </a:p>
        </p:txBody>
      </p:sp>
    </p:spTree>
    <p:extLst>
      <p:ext uri="{BB962C8B-B14F-4D97-AF65-F5344CB8AC3E}">
        <p14:creationId xmlns:p14="http://schemas.microsoft.com/office/powerpoint/2010/main" val="241163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182880"/>
            <a:ext cx="11535508" cy="6675119"/>
          </a:xfrm>
        </p:spPr>
        <p:txBody>
          <a:bodyPr>
            <a:normAutofit lnSpcReduction="10000"/>
          </a:bodyPr>
          <a:lstStyle/>
          <a:p>
            <a:pPr algn="l" rtl="0"/>
            <a:r>
              <a:rPr lang="en-US" sz="2400" b="1" dirty="0" smtClean="0">
                <a:solidFill>
                  <a:srgbClr val="FF0000"/>
                </a:solidFill>
              </a:rPr>
              <a:t>1. Single cartilages </a:t>
            </a:r>
          </a:p>
          <a:p>
            <a:pPr algn="l" rtl="0"/>
            <a:r>
              <a:rPr lang="en-US" sz="2400" b="1" dirty="0" smtClean="0">
                <a:solidFill>
                  <a:srgbClr val="FF0000"/>
                </a:solidFill>
              </a:rPr>
              <a:t>1.Thyroid </a:t>
            </a:r>
            <a:r>
              <a:rPr lang="en-US" sz="2400" b="1" dirty="0">
                <a:solidFill>
                  <a:srgbClr val="FF0000"/>
                </a:solidFill>
              </a:rPr>
              <a:t>cartilage </a:t>
            </a:r>
            <a:r>
              <a:rPr lang="en-US" sz="2400" dirty="0"/>
              <a:t>:</a:t>
            </a:r>
          </a:p>
          <a:p>
            <a:pPr algn="l" rtl="0"/>
            <a:r>
              <a:rPr lang="en-US" sz="2000" dirty="0"/>
              <a:t>largest, it consists of two lamina of hyaline cartilage, that meet in midline </a:t>
            </a:r>
            <a:r>
              <a:rPr lang="en-US" sz="2000" dirty="0" smtClean="0"/>
              <a:t>in prominent </a:t>
            </a:r>
            <a:r>
              <a:rPr lang="en-US" sz="2000" dirty="0"/>
              <a:t>V angle.</a:t>
            </a:r>
          </a:p>
          <a:p>
            <a:pPr algn="l" rtl="0"/>
            <a:r>
              <a:rPr lang="en-US" sz="2000" dirty="0" smtClean="0"/>
              <a:t>its posterior border extends upward into a superior horn and downward into a inferior horn.</a:t>
            </a:r>
          </a:p>
          <a:p>
            <a:pPr algn="l" rtl="0"/>
            <a:r>
              <a:rPr lang="en-US" sz="2000" dirty="0" smtClean="0"/>
              <a:t>The outer surface of each lamina has oblique line for the attachment of muscles</a:t>
            </a:r>
          </a:p>
          <a:p>
            <a:pPr algn="l" rtl="0"/>
            <a:r>
              <a:rPr lang="en-US" sz="2400" dirty="0" smtClean="0">
                <a:solidFill>
                  <a:srgbClr val="FF0000"/>
                </a:solidFill>
              </a:rPr>
              <a:t>2.Cricoid </a:t>
            </a:r>
            <a:r>
              <a:rPr lang="en-US" sz="2400" dirty="0">
                <a:solidFill>
                  <a:srgbClr val="FF0000"/>
                </a:solidFill>
              </a:rPr>
              <a:t>cartilage:</a:t>
            </a:r>
          </a:p>
          <a:p>
            <a:pPr algn="l" rtl="0"/>
            <a:r>
              <a:rPr lang="en-US" sz="2000" b="1" dirty="0"/>
              <a:t>Formed of hyaline cartilage, it has a shape of a signet ring, with broad plate </a:t>
            </a:r>
            <a:r>
              <a:rPr lang="en-US" sz="2000" b="1" dirty="0" smtClean="0"/>
              <a:t>behind and </a:t>
            </a:r>
            <a:r>
              <a:rPr lang="en-US" sz="2000" b="1" dirty="0"/>
              <a:t>a shallow arch in front.</a:t>
            </a:r>
          </a:p>
          <a:p>
            <a:pPr algn="l" rtl="0"/>
            <a:r>
              <a:rPr lang="en-US" sz="2000" b="1" dirty="0" smtClean="0"/>
              <a:t>It </a:t>
            </a:r>
            <a:r>
              <a:rPr lang="en-US" sz="2000" b="1" dirty="0"/>
              <a:t>lies below thyroid cartilage, it has a fact for articulation with its inferior horn, </a:t>
            </a:r>
            <a:r>
              <a:rPr lang="en-US" sz="2000" b="1" dirty="0" smtClean="0"/>
              <a:t>and facet </a:t>
            </a:r>
            <a:r>
              <a:rPr lang="en-US" sz="2000" b="1" dirty="0"/>
              <a:t>for articulation with arytenoid cartilage on its upper border</a:t>
            </a:r>
          </a:p>
          <a:p>
            <a:pPr algn="l" rtl="0"/>
            <a:r>
              <a:rPr lang="en-US" sz="2400" dirty="0">
                <a:solidFill>
                  <a:srgbClr val="FF0000"/>
                </a:solidFill>
              </a:rPr>
              <a:t>3.Epiglottis</a:t>
            </a:r>
          </a:p>
          <a:p>
            <a:pPr algn="l" rtl="0"/>
            <a:r>
              <a:rPr lang="en-US" sz="2000" b="1" dirty="0"/>
              <a:t>Leaf-shaped lamina of elastic cartilage , lies behind the root of the tongue.</a:t>
            </a:r>
          </a:p>
          <a:p>
            <a:pPr algn="l" rtl="0"/>
            <a:r>
              <a:rPr lang="en-US" sz="2000" b="1" dirty="0"/>
              <a:t>Stalk of the leaf attached to the back of thyroid </a:t>
            </a:r>
            <a:r>
              <a:rPr lang="en-US" sz="2000" b="1" dirty="0" smtClean="0"/>
              <a:t>cartilage. sides </a:t>
            </a:r>
            <a:r>
              <a:rPr lang="en-US" sz="2000" b="1" dirty="0"/>
              <a:t>attached to the aryepiglottic folds</a:t>
            </a:r>
            <a:r>
              <a:rPr lang="en-US" sz="2000" b="1" dirty="0" smtClean="0"/>
              <a:t>.</a:t>
            </a:r>
          </a:p>
          <a:p>
            <a:pPr algn="l" rtl="0"/>
            <a:r>
              <a:rPr lang="en-US" sz="2000" b="1" dirty="0"/>
              <a:t>upper end is </a:t>
            </a:r>
            <a:r>
              <a:rPr lang="en-US" sz="2000" b="1" dirty="0" smtClean="0"/>
              <a:t>free. </a:t>
            </a:r>
            <a:r>
              <a:rPr lang="en-US" sz="2000" b="1" dirty="0" err="1" smtClean="0"/>
              <a:t>medianglossoepiglottic</a:t>
            </a:r>
            <a:r>
              <a:rPr lang="en-US" sz="2000" b="1" dirty="0" smtClean="0"/>
              <a:t> </a:t>
            </a:r>
            <a:r>
              <a:rPr lang="en-US" sz="2000" b="1" dirty="0"/>
              <a:t>fold, pass to the posterior surface of the tongue, and </a:t>
            </a:r>
            <a:r>
              <a:rPr lang="en-US" sz="2000" b="1" dirty="0" smtClean="0"/>
              <a:t>laterally passes </a:t>
            </a:r>
            <a:r>
              <a:rPr lang="en-US" sz="2000" b="1" dirty="0"/>
              <a:t>onto the wall of the pharynx as lateral </a:t>
            </a:r>
            <a:r>
              <a:rPr lang="en-US" sz="2000" b="1" dirty="0" err="1"/>
              <a:t>glossoepiglottic</a:t>
            </a:r>
            <a:r>
              <a:rPr lang="en-US" sz="2000" b="1" dirty="0"/>
              <a:t> fold</a:t>
            </a:r>
            <a:r>
              <a:rPr lang="en-US" sz="2000" b="1" dirty="0" smtClean="0"/>
              <a:t>.</a:t>
            </a:r>
          </a:p>
          <a:p>
            <a:pPr algn="l" rtl="0"/>
            <a:endParaRPr lang="en-US" sz="2000" b="1" dirty="0" smtClean="0"/>
          </a:p>
          <a:p>
            <a:pPr algn="l" rtl="0"/>
            <a:endParaRPr lang="ar-IQ" sz="2000" b="1" dirty="0"/>
          </a:p>
        </p:txBody>
      </p:sp>
    </p:spTree>
    <p:extLst>
      <p:ext uri="{BB962C8B-B14F-4D97-AF65-F5344CB8AC3E}">
        <p14:creationId xmlns:p14="http://schemas.microsoft.com/office/powerpoint/2010/main" val="210555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7" y="182879"/>
            <a:ext cx="11774658" cy="6386733"/>
          </a:xfrm>
        </p:spPr>
        <p:txBody>
          <a:bodyPr>
            <a:normAutofit lnSpcReduction="10000"/>
          </a:bodyPr>
          <a:lstStyle/>
          <a:p>
            <a:pPr algn="l" rtl="0"/>
            <a:r>
              <a:rPr lang="en-US" sz="2400" b="1" dirty="0" smtClean="0">
                <a:solidFill>
                  <a:srgbClr val="FF0000"/>
                </a:solidFill>
              </a:rPr>
              <a:t>2. Paired Cartilages </a:t>
            </a:r>
          </a:p>
          <a:p>
            <a:pPr algn="l" rtl="0"/>
            <a:r>
              <a:rPr lang="en-US" sz="2400" dirty="0" smtClean="0">
                <a:solidFill>
                  <a:srgbClr val="7030A0"/>
                </a:solidFill>
              </a:rPr>
              <a:t>1.Arytenoid </a:t>
            </a:r>
            <a:r>
              <a:rPr lang="en-US" sz="2400" dirty="0">
                <a:solidFill>
                  <a:srgbClr val="7030A0"/>
                </a:solidFill>
              </a:rPr>
              <a:t>cartilage</a:t>
            </a:r>
          </a:p>
          <a:p>
            <a:pPr algn="l" rtl="0"/>
            <a:r>
              <a:rPr lang="en-US" sz="2400" dirty="0"/>
              <a:t>Two small, pyramid in shape and located at the back of the larynx.</a:t>
            </a:r>
          </a:p>
          <a:p>
            <a:pPr algn="l" rtl="0"/>
            <a:r>
              <a:rPr lang="en-US" sz="2400" dirty="0"/>
              <a:t>Apex above and articulates with </a:t>
            </a:r>
            <a:r>
              <a:rPr lang="en-US" sz="2400" dirty="0" err="1"/>
              <a:t>corniculate</a:t>
            </a:r>
            <a:r>
              <a:rPr lang="en-US" sz="2400" dirty="0"/>
              <a:t> </a:t>
            </a:r>
            <a:r>
              <a:rPr lang="en-US" sz="2400" dirty="0" smtClean="0"/>
              <a:t>cartilage. base </a:t>
            </a:r>
            <a:r>
              <a:rPr lang="en-US" sz="2400" dirty="0"/>
              <a:t>below and articulates with lamina of the cricoid cartilage.</a:t>
            </a:r>
          </a:p>
          <a:p>
            <a:pPr algn="l" rtl="0"/>
            <a:r>
              <a:rPr lang="en-US" sz="2400" dirty="0"/>
              <a:t>It has a vocal process that projects forward and give attachment to vocal ligament.</a:t>
            </a:r>
          </a:p>
          <a:p>
            <a:pPr algn="l" rtl="0"/>
            <a:r>
              <a:rPr lang="en-US" sz="2400" dirty="0"/>
              <a:t>muscular process that projects laterally and gives attachment to the posterior and</a:t>
            </a:r>
          </a:p>
          <a:p>
            <a:pPr algn="l" rtl="0"/>
            <a:r>
              <a:rPr lang="en-US" sz="2400" dirty="0"/>
              <a:t>lateral </a:t>
            </a:r>
            <a:r>
              <a:rPr lang="en-US" sz="2400" dirty="0" err="1"/>
              <a:t>cricoarytenoid</a:t>
            </a:r>
            <a:r>
              <a:rPr lang="en-US" sz="2400" dirty="0"/>
              <a:t> muscles</a:t>
            </a:r>
          </a:p>
          <a:p>
            <a:pPr algn="l" rtl="0"/>
            <a:r>
              <a:rPr lang="en-US" sz="2400" dirty="0">
                <a:solidFill>
                  <a:srgbClr val="7030A0"/>
                </a:solidFill>
              </a:rPr>
              <a:t>2.Corniculate :</a:t>
            </a:r>
          </a:p>
          <a:p>
            <a:pPr algn="l" rtl="0"/>
            <a:r>
              <a:rPr lang="en-US" sz="2400" dirty="0"/>
              <a:t>Two small conical in shape , articulates with arytenoid cartilage and give </a:t>
            </a:r>
            <a:r>
              <a:rPr lang="en-US" sz="2400" dirty="0" smtClean="0"/>
              <a:t>attachment to </a:t>
            </a:r>
            <a:r>
              <a:rPr lang="en-US" sz="2400" dirty="0"/>
              <a:t>the aryepiglottic fold.</a:t>
            </a:r>
          </a:p>
          <a:p>
            <a:pPr algn="l" rtl="0"/>
            <a:r>
              <a:rPr lang="en-US" sz="2400" dirty="0">
                <a:solidFill>
                  <a:srgbClr val="7030A0"/>
                </a:solidFill>
              </a:rPr>
              <a:t>3.Cuneiform :</a:t>
            </a:r>
          </a:p>
          <a:p>
            <a:pPr algn="l" rtl="0"/>
            <a:r>
              <a:rPr lang="en-US" sz="2400" dirty="0"/>
              <a:t>tiny and lies in the aryepiglottic fold, they are unimportant</a:t>
            </a:r>
            <a:endParaRPr lang="ar-IQ" sz="2400" dirty="0"/>
          </a:p>
        </p:txBody>
      </p:sp>
    </p:spTree>
    <p:extLst>
      <p:ext uri="{BB962C8B-B14F-4D97-AF65-F5344CB8AC3E}">
        <p14:creationId xmlns:p14="http://schemas.microsoft.com/office/powerpoint/2010/main" val="140573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3" y="295422"/>
            <a:ext cx="11451101" cy="6288258"/>
          </a:xfrm>
        </p:spPr>
        <p:txBody>
          <a:bodyPr>
            <a:normAutofit/>
          </a:bodyPr>
          <a:lstStyle/>
          <a:p>
            <a:pPr algn="l" rtl="0"/>
            <a:r>
              <a:rPr lang="en-US" sz="2400" b="1" dirty="0">
                <a:solidFill>
                  <a:srgbClr val="7030A0"/>
                </a:solidFill>
              </a:rPr>
              <a:t>Membranes and ligaments of larynx :</a:t>
            </a:r>
          </a:p>
          <a:p>
            <a:pPr algn="l" rtl="0"/>
            <a:r>
              <a:rPr lang="en-US" sz="2000" dirty="0">
                <a:solidFill>
                  <a:srgbClr val="FF0000"/>
                </a:solidFill>
              </a:rPr>
              <a:t>1.Thyrohyoid membrane:</a:t>
            </a:r>
          </a:p>
          <a:p>
            <a:pPr algn="l" rtl="0"/>
            <a:r>
              <a:rPr lang="en-US" sz="2000" dirty="0"/>
              <a:t>connects the upper margin of the thyroid cartilage to hyoid bone, it is pierced on</a:t>
            </a:r>
          </a:p>
          <a:p>
            <a:pPr algn="l" rtl="0"/>
            <a:r>
              <a:rPr lang="en-US" sz="2000" dirty="0"/>
              <a:t>each side by the superior laryngeal vessels and the internal laryngeal nerve .</a:t>
            </a:r>
          </a:p>
          <a:p>
            <a:pPr algn="l" rtl="0"/>
            <a:r>
              <a:rPr lang="en-US" sz="2000" dirty="0">
                <a:solidFill>
                  <a:srgbClr val="FF0000"/>
                </a:solidFill>
              </a:rPr>
              <a:t>2.Thyrohyoid ligament :</a:t>
            </a:r>
          </a:p>
          <a:p>
            <a:pPr algn="l" rtl="0"/>
            <a:r>
              <a:rPr lang="en-US" sz="2000" dirty="0"/>
              <a:t>Thickened median part of the thyrohyoid membrane</a:t>
            </a:r>
            <a:r>
              <a:rPr lang="en-US" sz="2000" dirty="0" smtClean="0"/>
              <a:t>.</a:t>
            </a:r>
          </a:p>
          <a:p>
            <a:pPr marL="0" indent="0" algn="l" rtl="0">
              <a:buNone/>
            </a:pPr>
            <a:r>
              <a:rPr lang="en-US" sz="2000" dirty="0" smtClean="0"/>
              <a:t>( </a:t>
            </a:r>
            <a:r>
              <a:rPr lang="en-US" sz="2000" dirty="0"/>
              <a:t>median anterior and </a:t>
            </a:r>
            <a:r>
              <a:rPr lang="en-US" sz="2000" dirty="0" err="1" smtClean="0"/>
              <a:t>lateralposterior</a:t>
            </a:r>
            <a:r>
              <a:rPr lang="en-US" sz="2000" dirty="0" smtClean="0"/>
              <a:t> </a:t>
            </a:r>
            <a:r>
              <a:rPr lang="en-US" sz="2000" dirty="0"/>
              <a:t>)</a:t>
            </a:r>
          </a:p>
          <a:p>
            <a:pPr algn="l" rtl="0"/>
            <a:r>
              <a:rPr lang="en-US" sz="2000" dirty="0">
                <a:solidFill>
                  <a:srgbClr val="FF0000"/>
                </a:solidFill>
              </a:rPr>
              <a:t>3.Cricotracheal ligament :</a:t>
            </a:r>
          </a:p>
          <a:p>
            <a:pPr algn="l" rtl="0"/>
            <a:r>
              <a:rPr lang="en-US" sz="2000" dirty="0"/>
              <a:t>connects the cricoid cartilage to first trachea ring.</a:t>
            </a:r>
          </a:p>
          <a:p>
            <a:pPr algn="l" rtl="0"/>
            <a:r>
              <a:rPr lang="en-US" sz="2000" dirty="0">
                <a:solidFill>
                  <a:srgbClr val="FF0000"/>
                </a:solidFill>
              </a:rPr>
              <a:t>4.Cricothyroid Ligament:</a:t>
            </a:r>
          </a:p>
          <a:p>
            <a:pPr algn="l" rtl="0"/>
            <a:r>
              <a:rPr lang="en-US" sz="2000" dirty="0"/>
              <a:t>Attached to upper border of cricoid cartilage, it has free upper margin, </a:t>
            </a:r>
            <a:r>
              <a:rPr lang="en-US" sz="2000" dirty="0" smtClean="0"/>
              <a:t>composed </a:t>
            </a:r>
          </a:p>
          <a:p>
            <a:pPr marL="0" indent="0" algn="l" rtl="0">
              <a:buNone/>
            </a:pPr>
            <a:r>
              <a:rPr lang="en-US" sz="2000" dirty="0" smtClean="0"/>
              <a:t>entirely </a:t>
            </a:r>
            <a:r>
              <a:rPr lang="en-US" sz="2000" dirty="0"/>
              <a:t>of elastic tissue, and attached to thyroid cartilage anteriorly and to </a:t>
            </a:r>
            <a:r>
              <a:rPr lang="en-US" sz="2000" dirty="0" smtClean="0"/>
              <a:t>vocal </a:t>
            </a:r>
          </a:p>
          <a:p>
            <a:pPr marL="0" indent="0" algn="l" rtl="0">
              <a:buNone/>
            </a:pPr>
            <a:r>
              <a:rPr lang="en-US" sz="2000" dirty="0" smtClean="0"/>
              <a:t>process </a:t>
            </a:r>
            <a:r>
              <a:rPr lang="en-US" sz="2000" dirty="0"/>
              <a:t>of arytenoid cartilage posteriorly , forming vocal ligament, which forms </a:t>
            </a:r>
            <a:r>
              <a:rPr lang="en-US" sz="2000" dirty="0" smtClean="0"/>
              <a:t>the</a:t>
            </a:r>
          </a:p>
          <a:p>
            <a:pPr marL="0" indent="0" algn="l" rtl="0">
              <a:buNone/>
            </a:pPr>
            <a:r>
              <a:rPr lang="en-US" sz="2000" dirty="0" smtClean="0"/>
              <a:t> interior </a:t>
            </a:r>
            <a:r>
              <a:rPr lang="en-US" sz="2000" dirty="0"/>
              <a:t>of vocal fold ( vocal cords</a:t>
            </a:r>
            <a:r>
              <a:rPr lang="en-US" sz="2000" dirty="0" smtClean="0"/>
              <a:t>)</a:t>
            </a:r>
          </a:p>
          <a:p>
            <a:pPr marL="0" indent="0" algn="l" rtl="0">
              <a:buNone/>
            </a:pPr>
            <a:endParaRPr lang="ar-IQ" sz="2000" dirty="0"/>
          </a:p>
        </p:txBody>
      </p:sp>
    </p:spTree>
    <p:extLst>
      <p:ext uri="{BB962C8B-B14F-4D97-AF65-F5344CB8AC3E}">
        <p14:creationId xmlns:p14="http://schemas.microsoft.com/office/powerpoint/2010/main" val="372071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40677"/>
            <a:ext cx="11451102" cy="6471138"/>
          </a:xfrm>
        </p:spPr>
        <p:txBody>
          <a:bodyPr/>
          <a:lstStyle/>
          <a:p>
            <a:pPr algn="l" rtl="0"/>
            <a:r>
              <a:rPr lang="en-US" sz="2400" dirty="0">
                <a:solidFill>
                  <a:srgbClr val="FF0000"/>
                </a:solidFill>
              </a:rPr>
              <a:t>Laryngeal folds</a:t>
            </a:r>
          </a:p>
          <a:p>
            <a:pPr algn="l" rtl="0"/>
            <a:r>
              <a:rPr lang="en-US" sz="2400" dirty="0"/>
              <a:t>1. Aryepiglottic fold</a:t>
            </a:r>
          </a:p>
          <a:p>
            <a:pPr algn="l" rtl="0"/>
            <a:r>
              <a:rPr lang="en-US" sz="2400" dirty="0"/>
              <a:t>2.Vocal Folds ( vocal cords):</a:t>
            </a:r>
          </a:p>
          <a:p>
            <a:pPr algn="l" rtl="0"/>
            <a:r>
              <a:rPr lang="en-US" sz="2400" dirty="0"/>
              <a:t>Vocal ligament (upper free margin of cricothyroid ligament) with its mm </a:t>
            </a:r>
            <a:r>
              <a:rPr lang="en-US" sz="2400" dirty="0" smtClean="0"/>
              <a:t>covering. white</a:t>
            </a:r>
            <a:r>
              <a:rPr lang="en-US" sz="2400" dirty="0"/>
              <a:t>, avascular and mobile </a:t>
            </a:r>
            <a:r>
              <a:rPr lang="en-US" sz="2400" dirty="0" smtClean="0"/>
              <a:t>. Concerned </a:t>
            </a:r>
            <a:r>
              <a:rPr lang="en-US" sz="2400" dirty="0"/>
              <a:t>with voice production.</a:t>
            </a:r>
          </a:p>
          <a:p>
            <a:pPr algn="l" rtl="0"/>
            <a:r>
              <a:rPr lang="en-US" sz="2400" dirty="0"/>
              <a:t>Gap between the two sides is called the </a:t>
            </a:r>
            <a:r>
              <a:rPr lang="en-US" sz="2400" dirty="0" err="1"/>
              <a:t>rima</a:t>
            </a:r>
            <a:r>
              <a:rPr lang="en-US" sz="2400" dirty="0"/>
              <a:t> glottis, it is the narrowest part of </a:t>
            </a:r>
            <a:r>
              <a:rPr lang="en-US" sz="2400" dirty="0" smtClean="0"/>
              <a:t>the larynx ,</a:t>
            </a:r>
          </a:p>
          <a:p>
            <a:pPr algn="l" rtl="0"/>
            <a:r>
              <a:rPr lang="en-US" sz="2400" dirty="0" smtClean="0"/>
              <a:t>3. Vestibular Fold </a:t>
            </a:r>
          </a:p>
          <a:p>
            <a:pPr algn="l" rtl="0"/>
            <a:r>
              <a:rPr lang="en-US" sz="2400" dirty="0" smtClean="0"/>
              <a:t> formed </a:t>
            </a:r>
            <a:r>
              <a:rPr lang="en-US" sz="2400" dirty="0"/>
              <a:t>of vestibular ligament, covered by mm, located on each side of the larynx.</a:t>
            </a:r>
          </a:p>
          <a:p>
            <a:pPr algn="l" rtl="0"/>
            <a:r>
              <a:rPr lang="en-US" sz="2400" dirty="0"/>
              <a:t>Fixed, vascular and pink in </a:t>
            </a:r>
            <a:r>
              <a:rPr lang="en-US" sz="2400" dirty="0" err="1"/>
              <a:t>colour</a:t>
            </a:r>
            <a:r>
              <a:rPr lang="en-US" sz="2400" dirty="0" smtClean="0"/>
              <a:t>.</a:t>
            </a:r>
          </a:p>
          <a:p>
            <a:pPr marL="0" indent="0" algn="l" rtl="0">
              <a:buNone/>
            </a:pPr>
            <a:endParaRPr lang="ar-IQ" sz="2400" dirty="0"/>
          </a:p>
        </p:txBody>
      </p:sp>
    </p:spTree>
    <p:extLst>
      <p:ext uri="{BB962C8B-B14F-4D97-AF65-F5344CB8AC3E}">
        <p14:creationId xmlns:p14="http://schemas.microsoft.com/office/powerpoint/2010/main" val="118034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9" y="225083"/>
            <a:ext cx="11296357" cy="6372665"/>
          </a:xfrm>
        </p:spPr>
        <p:txBody>
          <a:bodyPr>
            <a:normAutofit/>
          </a:bodyPr>
          <a:lstStyle/>
          <a:p>
            <a:pPr algn="l" rtl="0"/>
            <a:r>
              <a:rPr lang="en-US" sz="2800" dirty="0">
                <a:solidFill>
                  <a:srgbClr val="7030A0"/>
                </a:solidFill>
              </a:rPr>
              <a:t>Cavity of larynx:</a:t>
            </a:r>
          </a:p>
          <a:p>
            <a:pPr algn="l" rtl="0"/>
            <a:r>
              <a:rPr lang="en-US" sz="2800" dirty="0"/>
              <a:t>Extends from inlet to lower border of cricoid cartilages, where it continues </a:t>
            </a:r>
            <a:r>
              <a:rPr lang="en-US" sz="2800" dirty="0" smtClean="0"/>
              <a:t>with trachea</a:t>
            </a:r>
            <a:r>
              <a:rPr lang="en-US" sz="2800" dirty="0"/>
              <a:t>, it is divided into three regions.</a:t>
            </a:r>
          </a:p>
          <a:p>
            <a:pPr algn="l" rtl="0"/>
            <a:r>
              <a:rPr lang="en-US" sz="2800" dirty="0">
                <a:solidFill>
                  <a:srgbClr val="0070C0"/>
                </a:solidFill>
              </a:rPr>
              <a:t>1.Supraglottic space ( vestibule)</a:t>
            </a:r>
          </a:p>
          <a:p>
            <a:pPr algn="l" rtl="0"/>
            <a:r>
              <a:rPr lang="en-US" sz="2800" dirty="0"/>
              <a:t>between inlet and the vestibular fold.</a:t>
            </a:r>
          </a:p>
          <a:p>
            <a:pPr algn="l" rtl="0"/>
            <a:r>
              <a:rPr lang="en-US" sz="2800" dirty="0">
                <a:solidFill>
                  <a:srgbClr val="0070C0"/>
                </a:solidFill>
              </a:rPr>
              <a:t>2. </a:t>
            </a:r>
            <a:r>
              <a:rPr lang="en-US" sz="2800" dirty="0" err="1">
                <a:solidFill>
                  <a:srgbClr val="0070C0"/>
                </a:solidFill>
              </a:rPr>
              <a:t>Transglottic</a:t>
            </a:r>
            <a:r>
              <a:rPr lang="en-US" sz="2800" dirty="0">
                <a:solidFill>
                  <a:srgbClr val="0070C0"/>
                </a:solidFill>
              </a:rPr>
              <a:t> space (Laryngeal cavity).</a:t>
            </a:r>
          </a:p>
          <a:p>
            <a:pPr algn="l" rtl="0"/>
            <a:r>
              <a:rPr lang="en-US" sz="2800" dirty="0"/>
              <a:t>between the vestibular fold and the vocal folds.</a:t>
            </a:r>
          </a:p>
          <a:p>
            <a:pPr algn="l" rtl="0"/>
            <a:r>
              <a:rPr lang="en-US" sz="2800" dirty="0">
                <a:solidFill>
                  <a:srgbClr val="0070C0"/>
                </a:solidFill>
              </a:rPr>
              <a:t>3. Subglottic space :</a:t>
            </a:r>
          </a:p>
          <a:p>
            <a:pPr algn="l" rtl="0"/>
            <a:r>
              <a:rPr lang="en-US" sz="2800" dirty="0"/>
              <a:t>between vocal folds and lower border of cricoid cartilages below.</a:t>
            </a:r>
            <a:endParaRPr lang="ar-IQ" sz="2800" dirty="0"/>
          </a:p>
        </p:txBody>
      </p:sp>
    </p:spTree>
    <p:extLst>
      <p:ext uri="{BB962C8B-B14F-4D97-AF65-F5344CB8AC3E}">
        <p14:creationId xmlns:p14="http://schemas.microsoft.com/office/powerpoint/2010/main" val="8750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1" y="323557"/>
            <a:ext cx="11296357" cy="6189785"/>
          </a:xfrm>
        </p:spPr>
        <p:txBody>
          <a:bodyPr/>
          <a:lstStyle/>
          <a:p>
            <a:pPr algn="l" rtl="0"/>
            <a:r>
              <a:rPr lang="en-US" sz="2400" dirty="0">
                <a:solidFill>
                  <a:srgbClr val="7030A0"/>
                </a:solidFill>
              </a:rPr>
              <a:t>Extrinsic muscles :</a:t>
            </a:r>
          </a:p>
          <a:p>
            <a:pPr algn="l" rtl="0"/>
            <a:r>
              <a:rPr lang="en-US" sz="2400" dirty="0"/>
              <a:t>1.move the larynx as a whole ,up and down during swallowing.</a:t>
            </a:r>
          </a:p>
          <a:p>
            <a:pPr algn="l" rtl="0"/>
            <a:r>
              <a:rPr lang="en-US" sz="2400" dirty="0"/>
              <a:t>Elevation: digastric, stylohyoid, mylohyoid, </a:t>
            </a:r>
            <a:r>
              <a:rPr lang="en-US" sz="2400" dirty="0" err="1"/>
              <a:t>geniohyoid</a:t>
            </a:r>
            <a:r>
              <a:rPr lang="en-US" sz="2400" dirty="0"/>
              <a:t>, and </a:t>
            </a:r>
            <a:r>
              <a:rPr lang="en-US" sz="2400" dirty="0" err="1"/>
              <a:t>stylopharyngeus</a:t>
            </a:r>
            <a:endParaRPr lang="en-US" sz="2400" dirty="0"/>
          </a:p>
          <a:p>
            <a:pPr algn="l" rtl="0"/>
            <a:r>
              <a:rPr lang="en-US" sz="2400" dirty="0"/>
              <a:t>muscles. </a:t>
            </a:r>
            <a:r>
              <a:rPr lang="en-US" sz="2400" dirty="0" err="1"/>
              <a:t>salpingopharyngeus</a:t>
            </a:r>
            <a:r>
              <a:rPr lang="en-US" sz="2400" dirty="0"/>
              <a:t>, and </a:t>
            </a:r>
            <a:r>
              <a:rPr lang="en-US" sz="2400" dirty="0" err="1"/>
              <a:t>palatopharyngeus</a:t>
            </a:r>
            <a:r>
              <a:rPr lang="en-US" sz="2400" dirty="0"/>
              <a:t>.</a:t>
            </a:r>
          </a:p>
          <a:p>
            <a:pPr algn="l" rtl="0"/>
            <a:r>
              <a:rPr lang="en-US" sz="2400" dirty="0"/>
              <a:t>Depression : </a:t>
            </a:r>
            <a:r>
              <a:rPr lang="en-US" sz="2400" dirty="0" err="1"/>
              <a:t>Sternothyroid</a:t>
            </a:r>
            <a:r>
              <a:rPr lang="en-US" sz="2400" dirty="0"/>
              <a:t>, </a:t>
            </a:r>
            <a:r>
              <a:rPr lang="en-US" sz="2400" dirty="0" err="1"/>
              <a:t>Sternohyoid</a:t>
            </a:r>
            <a:r>
              <a:rPr lang="en-US" sz="2400" dirty="0"/>
              <a:t>, and </a:t>
            </a:r>
            <a:r>
              <a:rPr lang="en-US" sz="2400" dirty="0" err="1"/>
              <a:t>omohyoid</a:t>
            </a:r>
            <a:r>
              <a:rPr lang="en-US" sz="2400" dirty="0"/>
              <a:t> muscles.</a:t>
            </a:r>
          </a:p>
          <a:p>
            <a:pPr algn="l" rtl="0"/>
            <a:r>
              <a:rPr lang="en-US" sz="2400" dirty="0"/>
              <a:t>2. Move cartilages of larynx relative to one another: Cricothyroid : has straight and</a:t>
            </a:r>
          </a:p>
          <a:p>
            <a:pPr algn="l" rtl="0"/>
            <a:r>
              <a:rPr lang="en-US" sz="2400" dirty="0"/>
              <a:t>transverse parts, it tightens the vocal folds.</a:t>
            </a:r>
          </a:p>
          <a:p>
            <a:pPr algn="l" rtl="0"/>
            <a:r>
              <a:rPr lang="en-US" sz="2400" dirty="0">
                <a:solidFill>
                  <a:srgbClr val="7030A0"/>
                </a:solidFill>
              </a:rPr>
              <a:t>Intrinsic muscles:</a:t>
            </a:r>
          </a:p>
          <a:p>
            <a:pPr algn="l" rtl="0"/>
            <a:r>
              <a:rPr lang="en-US" sz="2400" dirty="0"/>
              <a:t>1. for modifying the laryngeal inlet.</a:t>
            </a:r>
          </a:p>
          <a:p>
            <a:pPr algn="l" rtl="0"/>
            <a:r>
              <a:rPr lang="en-US" sz="2400" dirty="0"/>
              <a:t>1.narrowing laryngeal inlet :Oblique arytenoid muscle .</a:t>
            </a:r>
          </a:p>
          <a:p>
            <a:pPr algn="l" rtl="0"/>
            <a:r>
              <a:rPr lang="en-US" sz="2400" dirty="0"/>
              <a:t>2.Widening laryngeal inlet </a:t>
            </a:r>
            <a:r>
              <a:rPr lang="en-US" sz="2400" dirty="0" err="1"/>
              <a:t>thyroepiglotticmuscle</a:t>
            </a:r>
            <a:r>
              <a:rPr lang="en-US" sz="2400" dirty="0"/>
              <a:t> </a:t>
            </a:r>
            <a:r>
              <a:rPr lang="en-US" dirty="0"/>
              <a:t>.</a:t>
            </a:r>
            <a:endParaRPr lang="ar-IQ" dirty="0"/>
          </a:p>
        </p:txBody>
      </p:sp>
    </p:spTree>
    <p:extLst>
      <p:ext uri="{BB962C8B-B14F-4D97-AF65-F5344CB8AC3E}">
        <p14:creationId xmlns:p14="http://schemas.microsoft.com/office/powerpoint/2010/main" val="21178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168812"/>
            <a:ext cx="11873133" cy="6583679"/>
          </a:xfrm>
        </p:spPr>
        <p:txBody>
          <a:bodyPr>
            <a:normAutofit/>
          </a:bodyPr>
          <a:lstStyle/>
          <a:p>
            <a:pPr algn="l" rtl="0"/>
            <a:r>
              <a:rPr lang="en-US" sz="2800" dirty="0">
                <a:solidFill>
                  <a:srgbClr val="7030A0"/>
                </a:solidFill>
              </a:rPr>
              <a:t>Nerve supply of the larynx Sensory : </a:t>
            </a:r>
            <a:endParaRPr lang="en-US" sz="2800" dirty="0" smtClean="0">
              <a:solidFill>
                <a:srgbClr val="7030A0"/>
              </a:solidFill>
            </a:endParaRPr>
          </a:p>
          <a:p>
            <a:pPr algn="l" rtl="0"/>
            <a:r>
              <a:rPr lang="en-US" sz="2800" dirty="0" smtClean="0"/>
              <a:t>Above </a:t>
            </a:r>
            <a:r>
              <a:rPr lang="en-US" sz="2800" dirty="0"/>
              <a:t>the </a:t>
            </a:r>
            <a:r>
              <a:rPr lang="en-US" sz="2800" dirty="0" err="1"/>
              <a:t>v.c</a:t>
            </a:r>
            <a:r>
              <a:rPr lang="en-US" sz="2800" dirty="0"/>
              <a:t>: internal laryngeal branch of superior laryngeal , branch of </a:t>
            </a:r>
            <a:r>
              <a:rPr lang="en-US" sz="2800" dirty="0" err="1"/>
              <a:t>vagus</a:t>
            </a:r>
            <a:r>
              <a:rPr lang="en-US" sz="2800" dirty="0"/>
              <a:t>. </a:t>
            </a:r>
            <a:endParaRPr lang="en-US" sz="2800" dirty="0" smtClean="0"/>
          </a:p>
          <a:p>
            <a:pPr algn="l" rtl="0"/>
            <a:r>
              <a:rPr lang="en-US" sz="2800" dirty="0" smtClean="0"/>
              <a:t>Below </a:t>
            </a:r>
            <a:r>
              <a:rPr lang="en-US" sz="2800" dirty="0"/>
              <a:t>the </a:t>
            </a:r>
            <a:r>
              <a:rPr lang="en-US" sz="2800" dirty="0" err="1"/>
              <a:t>v.c</a:t>
            </a:r>
            <a:r>
              <a:rPr lang="en-US" sz="2800" dirty="0"/>
              <a:t>: Recurrent laryngeal nerve</a:t>
            </a:r>
            <a:r>
              <a:rPr lang="en-US" sz="2800" dirty="0" smtClean="0"/>
              <a:t>.</a:t>
            </a:r>
          </a:p>
          <a:p>
            <a:pPr algn="l" rtl="0"/>
            <a:r>
              <a:rPr lang="en-US" sz="2800" dirty="0" smtClean="0">
                <a:solidFill>
                  <a:srgbClr val="7030A0"/>
                </a:solidFill>
              </a:rPr>
              <a:t> </a:t>
            </a:r>
            <a:r>
              <a:rPr lang="en-US" sz="2800" dirty="0">
                <a:solidFill>
                  <a:srgbClr val="7030A0"/>
                </a:solidFill>
              </a:rPr>
              <a:t>Motor </a:t>
            </a:r>
            <a:r>
              <a:rPr lang="en-US" sz="2800" dirty="0"/>
              <a:t>: All intrinsic muscle supplied by the recurrent laryngeal nerve except cricothyroid </a:t>
            </a:r>
            <a:r>
              <a:rPr lang="en-US" sz="2800" dirty="0" err="1"/>
              <a:t>mucles</a:t>
            </a:r>
            <a:r>
              <a:rPr lang="en-US" sz="2800" dirty="0"/>
              <a:t> which is supplied by external laryngeal, branch of the superior laryngeal , branch of </a:t>
            </a:r>
            <a:r>
              <a:rPr lang="en-US" sz="2800" dirty="0" err="1"/>
              <a:t>vagus</a:t>
            </a:r>
            <a:r>
              <a:rPr lang="en-US" sz="2800" dirty="0"/>
              <a:t> nerve </a:t>
            </a:r>
            <a:endParaRPr lang="en-US" sz="2800" dirty="0" smtClean="0"/>
          </a:p>
          <a:p>
            <a:pPr algn="l" rtl="0"/>
            <a:r>
              <a:rPr lang="en-US" sz="2800" dirty="0" smtClean="0">
                <a:solidFill>
                  <a:srgbClr val="7030A0"/>
                </a:solidFill>
              </a:rPr>
              <a:t>Blood </a:t>
            </a:r>
            <a:r>
              <a:rPr lang="en-US" sz="2800" dirty="0">
                <a:solidFill>
                  <a:srgbClr val="7030A0"/>
                </a:solidFill>
              </a:rPr>
              <a:t>supply of larynx Upper half of the larynx: </a:t>
            </a:r>
            <a:r>
              <a:rPr lang="en-US" sz="2800" dirty="0"/>
              <a:t>by superior laryngeal branch of the superior thyroid artery. </a:t>
            </a:r>
            <a:endParaRPr lang="en-US" sz="2800" dirty="0" smtClean="0"/>
          </a:p>
          <a:p>
            <a:pPr algn="l" rtl="0"/>
            <a:r>
              <a:rPr lang="en-US" sz="2800" dirty="0" smtClean="0">
                <a:solidFill>
                  <a:srgbClr val="7030A0"/>
                </a:solidFill>
              </a:rPr>
              <a:t>Lower </a:t>
            </a:r>
            <a:r>
              <a:rPr lang="en-US" sz="2800" dirty="0">
                <a:solidFill>
                  <a:srgbClr val="7030A0"/>
                </a:solidFill>
              </a:rPr>
              <a:t>half of the larynx: </a:t>
            </a:r>
            <a:r>
              <a:rPr lang="en-US" sz="2800" dirty="0"/>
              <a:t>by the inferior laryngeal branch of the inferior thyroid artery </a:t>
            </a:r>
            <a:r>
              <a:rPr lang="en-US" sz="2800" dirty="0" smtClean="0"/>
              <a:t>.</a:t>
            </a:r>
          </a:p>
          <a:p>
            <a:pPr algn="l" rtl="0"/>
            <a:r>
              <a:rPr lang="en-US" sz="2800" dirty="0" smtClean="0"/>
              <a:t> </a:t>
            </a:r>
            <a:r>
              <a:rPr lang="en-US" sz="2800" dirty="0"/>
              <a:t>Lymph drainage of larynx Into Deep Cervical LN</a:t>
            </a:r>
            <a:endParaRPr lang="ar-IQ" sz="2800" dirty="0"/>
          </a:p>
        </p:txBody>
      </p:sp>
    </p:spTree>
    <p:extLst>
      <p:ext uri="{BB962C8B-B14F-4D97-AF65-F5344CB8AC3E}">
        <p14:creationId xmlns:p14="http://schemas.microsoft.com/office/powerpoint/2010/main" val="383577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8533" y="0"/>
            <a:ext cx="9182560" cy="6611938"/>
          </a:xfrm>
          <a:prstGeom prst="rect">
            <a:avLst/>
          </a:prstGeom>
        </p:spPr>
      </p:pic>
    </p:spTree>
    <p:extLst>
      <p:ext uri="{BB962C8B-B14F-4D97-AF65-F5344CB8AC3E}">
        <p14:creationId xmlns:p14="http://schemas.microsoft.com/office/powerpoint/2010/main" val="89901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1750" y="127000"/>
            <a:ext cx="8213550" cy="6527800"/>
          </a:xfrm>
          <a:prstGeom prst="rect">
            <a:avLst/>
          </a:prstGeom>
        </p:spPr>
      </p:pic>
    </p:spTree>
    <p:extLst>
      <p:ext uri="{BB962C8B-B14F-4D97-AF65-F5344CB8AC3E}">
        <p14:creationId xmlns:p14="http://schemas.microsoft.com/office/powerpoint/2010/main" val="137944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3" y="216634"/>
            <a:ext cx="11900846" cy="779653"/>
          </a:xfrm>
        </p:spPr>
        <p:txBody>
          <a:bodyPr/>
          <a:lstStyle/>
          <a:p>
            <a:pPr algn="l" rtl="0"/>
            <a:r>
              <a:rPr lang="en-US" b="1" dirty="0" smtClean="0"/>
              <a:t>Pharynx </a:t>
            </a:r>
            <a:endParaRPr lang="ar-IQ" b="1" dirty="0"/>
          </a:p>
        </p:txBody>
      </p:sp>
      <p:sp>
        <p:nvSpPr>
          <p:cNvPr id="3" name="Content Placeholder 2"/>
          <p:cNvSpPr>
            <a:spLocks noGrp="1"/>
          </p:cNvSpPr>
          <p:nvPr>
            <p:ph idx="1"/>
          </p:nvPr>
        </p:nvSpPr>
        <p:spPr>
          <a:xfrm>
            <a:off x="1" y="1201004"/>
            <a:ext cx="12078268" cy="5540990"/>
          </a:xfrm>
        </p:spPr>
        <p:txBody>
          <a:bodyPr>
            <a:normAutofit/>
          </a:bodyPr>
          <a:lstStyle/>
          <a:p>
            <a:pPr algn="l" rtl="0"/>
            <a:r>
              <a:rPr lang="en-US" dirty="0" err="1" smtClean="0"/>
              <a:t>Musculomembranous</a:t>
            </a:r>
            <a:r>
              <a:rPr lang="en-US" dirty="0" smtClean="0"/>
              <a:t> tube, connects the nasal and oral cavity in the head with the larynx and esophagus in the neck.</a:t>
            </a:r>
          </a:p>
          <a:p>
            <a:pPr algn="l" rtl="0"/>
            <a:r>
              <a:rPr lang="en-US" dirty="0" smtClean="0">
                <a:solidFill>
                  <a:srgbClr val="FF0000"/>
                </a:solidFill>
              </a:rPr>
              <a:t>Location :</a:t>
            </a:r>
          </a:p>
          <a:p>
            <a:pPr algn="l" rtl="0"/>
            <a:r>
              <a:rPr lang="en-US" dirty="0" smtClean="0"/>
              <a:t>lying under the skull, and situated behind the nasal cavities, the mouth, and the larynx.</a:t>
            </a:r>
          </a:p>
          <a:p>
            <a:pPr algn="l" rtl="0"/>
            <a:r>
              <a:rPr lang="en-US" dirty="0" smtClean="0">
                <a:solidFill>
                  <a:srgbClr val="FF0000"/>
                </a:solidFill>
              </a:rPr>
              <a:t>Shape :</a:t>
            </a:r>
          </a:p>
          <a:p>
            <a:pPr algn="l" rtl="0"/>
            <a:r>
              <a:rPr lang="en-US" dirty="0" smtClean="0"/>
              <a:t>funnel shaped , wider upper end, and narrow lower end which is continuous with the esophagus at C6.</a:t>
            </a:r>
          </a:p>
          <a:p>
            <a:pPr algn="l" rtl="0"/>
            <a:r>
              <a:rPr lang="en-US" dirty="0" smtClean="0"/>
              <a:t>Its wall is deficient anteriorly , where replaced by posterior openings of the nose, mouth and of the larynx</a:t>
            </a:r>
          </a:p>
          <a:p>
            <a:pPr algn="l" rtl="0"/>
            <a:r>
              <a:rPr lang="en-US" dirty="0" smtClean="0"/>
              <a:t>1.Nasopharynx:</a:t>
            </a:r>
          </a:p>
          <a:p>
            <a:pPr algn="l" rtl="0"/>
            <a:r>
              <a:rPr lang="en-US" dirty="0" smtClean="0"/>
              <a:t>2. Oropharynx:</a:t>
            </a:r>
          </a:p>
          <a:p>
            <a:pPr algn="l" rtl="0"/>
            <a:r>
              <a:rPr lang="en-US" dirty="0" smtClean="0"/>
              <a:t>3 . Laryngopharynx. </a:t>
            </a:r>
            <a:endParaRPr lang="ar-IQ" dirty="0"/>
          </a:p>
        </p:txBody>
      </p:sp>
    </p:spTree>
    <p:extLst>
      <p:ext uri="{BB962C8B-B14F-4D97-AF65-F5344CB8AC3E}">
        <p14:creationId xmlns:p14="http://schemas.microsoft.com/office/powerpoint/2010/main" val="3068655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39346" y="141288"/>
            <a:ext cx="8921221" cy="6499225"/>
          </a:xfrm>
          <a:prstGeom prst="rect">
            <a:avLst/>
          </a:prstGeom>
        </p:spPr>
      </p:pic>
    </p:spTree>
    <p:extLst>
      <p:ext uri="{BB962C8B-B14F-4D97-AF65-F5344CB8AC3E}">
        <p14:creationId xmlns:p14="http://schemas.microsoft.com/office/powerpoint/2010/main" val="378945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60280" y="204788"/>
            <a:ext cx="8582515" cy="6337300"/>
          </a:xfrm>
          <a:prstGeom prst="rect">
            <a:avLst/>
          </a:prstGeom>
        </p:spPr>
      </p:pic>
    </p:spTree>
    <p:extLst>
      <p:ext uri="{BB962C8B-B14F-4D97-AF65-F5344CB8AC3E}">
        <p14:creationId xmlns:p14="http://schemas.microsoft.com/office/powerpoint/2010/main" val="444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65600" y="153988"/>
            <a:ext cx="7886150" cy="6457950"/>
          </a:xfrm>
          <a:prstGeom prst="rect">
            <a:avLst/>
          </a:prstGeom>
        </p:spPr>
      </p:pic>
    </p:spTree>
    <p:extLst>
      <p:ext uri="{BB962C8B-B14F-4D97-AF65-F5344CB8AC3E}">
        <p14:creationId xmlns:p14="http://schemas.microsoft.com/office/powerpoint/2010/main" val="125253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3407" y="393700"/>
            <a:ext cx="8441074" cy="6288088"/>
          </a:xfrm>
          <a:prstGeom prst="rect">
            <a:avLst/>
          </a:prstGeom>
        </p:spPr>
      </p:pic>
    </p:spTree>
    <p:extLst>
      <p:ext uri="{BB962C8B-B14F-4D97-AF65-F5344CB8AC3E}">
        <p14:creationId xmlns:p14="http://schemas.microsoft.com/office/powerpoint/2010/main" val="405584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6769" y="254000"/>
            <a:ext cx="8753374" cy="6329363"/>
          </a:xfrm>
          <a:prstGeom prst="rect">
            <a:avLst/>
          </a:prstGeom>
        </p:spPr>
      </p:pic>
    </p:spTree>
    <p:extLst>
      <p:ext uri="{BB962C8B-B14F-4D97-AF65-F5344CB8AC3E}">
        <p14:creationId xmlns:p14="http://schemas.microsoft.com/office/powerpoint/2010/main" val="13682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51783"/>
            <a:ext cx="6092274" cy="5906813"/>
          </a:xfrm>
          <a:prstGeom prst="rect">
            <a:avLst/>
          </a:prstGeom>
        </p:spPr>
      </p:pic>
      <p:pic>
        <p:nvPicPr>
          <p:cNvPr id="5" name="Picture 4"/>
          <p:cNvPicPr>
            <a:picLocks noChangeAspect="1"/>
          </p:cNvPicPr>
          <p:nvPr/>
        </p:nvPicPr>
        <p:blipFill>
          <a:blip r:embed="rId3"/>
          <a:stretch>
            <a:fillRect/>
          </a:stretch>
        </p:blipFill>
        <p:spPr>
          <a:xfrm>
            <a:off x="5120640" y="254836"/>
            <a:ext cx="5697841" cy="6300709"/>
          </a:xfrm>
          <a:prstGeom prst="rect">
            <a:avLst/>
          </a:prstGeom>
        </p:spPr>
      </p:pic>
    </p:spTree>
    <p:extLst>
      <p:ext uri="{BB962C8B-B14F-4D97-AF65-F5344CB8AC3E}">
        <p14:creationId xmlns:p14="http://schemas.microsoft.com/office/powerpoint/2010/main" val="81809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74789"/>
            <a:ext cx="6096851" cy="5927537"/>
          </a:xfrm>
          <a:prstGeom prst="rect">
            <a:avLst/>
          </a:prstGeom>
        </p:spPr>
      </p:pic>
      <p:pic>
        <p:nvPicPr>
          <p:cNvPr id="5" name="Picture 4"/>
          <p:cNvPicPr>
            <a:picLocks noChangeAspect="1"/>
          </p:cNvPicPr>
          <p:nvPr/>
        </p:nvPicPr>
        <p:blipFill>
          <a:blip r:embed="rId3"/>
          <a:stretch>
            <a:fillRect/>
          </a:stretch>
        </p:blipFill>
        <p:spPr>
          <a:xfrm>
            <a:off x="4586068" y="374789"/>
            <a:ext cx="5655637" cy="6008903"/>
          </a:xfrm>
          <a:prstGeom prst="rect">
            <a:avLst/>
          </a:prstGeom>
        </p:spPr>
      </p:pic>
    </p:spTree>
    <p:extLst>
      <p:ext uri="{BB962C8B-B14F-4D97-AF65-F5344CB8AC3E}">
        <p14:creationId xmlns:p14="http://schemas.microsoft.com/office/powerpoint/2010/main" val="405099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7286" y="98474"/>
            <a:ext cx="5514536" cy="6654018"/>
          </a:xfrm>
          <a:prstGeom prst="rect">
            <a:avLst/>
          </a:prstGeom>
        </p:spPr>
      </p:pic>
      <p:pic>
        <p:nvPicPr>
          <p:cNvPr id="6" name="Picture 5"/>
          <p:cNvPicPr>
            <a:picLocks noChangeAspect="1"/>
          </p:cNvPicPr>
          <p:nvPr/>
        </p:nvPicPr>
        <p:blipFill>
          <a:blip r:embed="rId3"/>
          <a:stretch>
            <a:fillRect/>
          </a:stretch>
        </p:blipFill>
        <p:spPr>
          <a:xfrm>
            <a:off x="4172990" y="98474"/>
            <a:ext cx="6096851" cy="6654018"/>
          </a:xfrm>
          <a:prstGeom prst="rect">
            <a:avLst/>
          </a:prstGeom>
        </p:spPr>
      </p:pic>
    </p:spTree>
    <p:extLst>
      <p:ext uri="{BB962C8B-B14F-4D97-AF65-F5344CB8AC3E}">
        <p14:creationId xmlns:p14="http://schemas.microsoft.com/office/powerpoint/2010/main" val="65991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638" y="240511"/>
            <a:ext cx="6096851" cy="6033679"/>
          </a:xfrm>
          <a:prstGeom prst="rect">
            <a:avLst/>
          </a:prstGeom>
        </p:spPr>
      </p:pic>
      <p:pic>
        <p:nvPicPr>
          <p:cNvPr id="5" name="Picture 4"/>
          <p:cNvPicPr>
            <a:picLocks noChangeAspect="1"/>
          </p:cNvPicPr>
          <p:nvPr/>
        </p:nvPicPr>
        <p:blipFill>
          <a:blip r:embed="rId3"/>
          <a:stretch>
            <a:fillRect/>
          </a:stretch>
        </p:blipFill>
        <p:spPr>
          <a:xfrm>
            <a:off x="4552817" y="240511"/>
            <a:ext cx="6096851" cy="6033679"/>
          </a:xfrm>
          <a:prstGeom prst="rect">
            <a:avLst/>
          </a:prstGeom>
        </p:spPr>
      </p:pic>
    </p:spTree>
    <p:extLst>
      <p:ext uri="{BB962C8B-B14F-4D97-AF65-F5344CB8AC3E}">
        <p14:creationId xmlns:p14="http://schemas.microsoft.com/office/powerpoint/2010/main" val="135193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8282" y="689318"/>
            <a:ext cx="6096851" cy="5936566"/>
          </a:xfrm>
          <a:prstGeom prst="rect">
            <a:avLst/>
          </a:prstGeom>
        </p:spPr>
      </p:pic>
      <p:pic>
        <p:nvPicPr>
          <p:cNvPr id="5" name="Picture 4"/>
          <p:cNvPicPr>
            <a:picLocks noChangeAspect="1"/>
          </p:cNvPicPr>
          <p:nvPr/>
        </p:nvPicPr>
        <p:blipFill>
          <a:blip r:embed="rId3"/>
          <a:stretch>
            <a:fillRect/>
          </a:stretch>
        </p:blipFill>
        <p:spPr>
          <a:xfrm>
            <a:off x="5303520" y="448169"/>
            <a:ext cx="5613434" cy="6177715"/>
          </a:xfrm>
          <a:prstGeom prst="rect">
            <a:avLst/>
          </a:prstGeom>
        </p:spPr>
      </p:pic>
    </p:spTree>
    <p:extLst>
      <p:ext uri="{BB962C8B-B14F-4D97-AF65-F5344CB8AC3E}">
        <p14:creationId xmlns:p14="http://schemas.microsoft.com/office/powerpoint/2010/main" val="34712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4" y="146761"/>
            <a:ext cx="11826924" cy="658457"/>
          </a:xfrm>
        </p:spPr>
        <p:txBody>
          <a:bodyPr>
            <a:normAutofit/>
          </a:bodyPr>
          <a:lstStyle/>
          <a:p>
            <a:pPr algn="l" rtl="0"/>
            <a:r>
              <a:rPr lang="en-US" b="1" i="0" u="none" strike="noStrike" baseline="0" dirty="0" smtClean="0">
                <a:solidFill>
                  <a:srgbClr val="000000"/>
                </a:solidFill>
                <a:latin typeface="Calibri" panose="020F0502020204030204" pitchFamily="34" charset="0"/>
              </a:rPr>
              <a:t>Parts of the pharynx: Nasopharynx </a:t>
            </a:r>
            <a:endParaRPr lang="ar-IQ" dirty="0"/>
          </a:p>
        </p:txBody>
      </p:sp>
      <p:sp>
        <p:nvSpPr>
          <p:cNvPr id="3" name="Content Placeholder 2"/>
          <p:cNvSpPr>
            <a:spLocks noGrp="1"/>
          </p:cNvSpPr>
          <p:nvPr>
            <p:ph idx="1"/>
          </p:nvPr>
        </p:nvSpPr>
        <p:spPr>
          <a:xfrm>
            <a:off x="196753" y="928049"/>
            <a:ext cx="11826923" cy="5800298"/>
          </a:xfrm>
        </p:spPr>
        <p:txBody>
          <a:bodyPr>
            <a:normAutofit/>
          </a:bodyPr>
          <a:lstStyle/>
          <a:p>
            <a:pPr algn="l" rtl="0"/>
            <a:r>
              <a:rPr lang="en-US" sz="2000" dirty="0" smtClean="0">
                <a:solidFill>
                  <a:srgbClr val="7030A0"/>
                </a:solidFill>
              </a:rPr>
              <a:t>1.Nasopharynx:</a:t>
            </a:r>
          </a:p>
          <a:p>
            <a:pPr algn="l" rtl="0"/>
            <a:r>
              <a:rPr lang="en-US" sz="2000" dirty="0" smtClean="0"/>
              <a:t>Behind the nasal cavities , it extends from base of skull to the upper surface of soft palate </a:t>
            </a:r>
          </a:p>
          <a:p>
            <a:pPr algn="l" rtl="0"/>
            <a:r>
              <a:rPr lang="en-US" sz="2000" dirty="0"/>
              <a:t> </a:t>
            </a:r>
            <a:r>
              <a:rPr lang="en-US" sz="2000" dirty="0" smtClean="0">
                <a:solidFill>
                  <a:srgbClr val="FF0000"/>
                </a:solidFill>
              </a:rPr>
              <a:t>The Features of Nasopharynx </a:t>
            </a:r>
          </a:p>
          <a:p>
            <a:pPr algn="l" rtl="0"/>
            <a:r>
              <a:rPr lang="en-US" sz="2000" dirty="0" smtClean="0"/>
              <a:t>Auditory tube open on the lateral wall, with tubal elevation .</a:t>
            </a:r>
          </a:p>
          <a:p>
            <a:pPr algn="l" rtl="0"/>
            <a:r>
              <a:rPr lang="en-US" sz="2000" dirty="0" smtClean="0"/>
              <a:t>pharyngeal recess: vertical gutter behind opening of the auditory tube. </a:t>
            </a:r>
          </a:p>
          <a:p>
            <a:pPr algn="l" rtl="0"/>
            <a:r>
              <a:rPr lang="en-US" sz="2000" dirty="0" err="1" smtClean="0"/>
              <a:t>Salpingopharyngeal</a:t>
            </a:r>
            <a:r>
              <a:rPr lang="en-US" sz="2000" dirty="0" smtClean="0"/>
              <a:t> fold , produced by underlying </a:t>
            </a:r>
            <a:r>
              <a:rPr lang="en-US" sz="2000" dirty="0" err="1" smtClean="0"/>
              <a:t>salpingopharyngeal</a:t>
            </a:r>
            <a:r>
              <a:rPr lang="en-US" sz="2000" dirty="0" smtClean="0"/>
              <a:t> muscle .</a:t>
            </a:r>
          </a:p>
          <a:p>
            <a:pPr algn="l" rtl="0"/>
            <a:r>
              <a:rPr lang="en-US" sz="2000" dirty="0">
                <a:solidFill>
                  <a:srgbClr val="7030A0"/>
                </a:solidFill>
              </a:rPr>
              <a:t>2. Oropharynx :</a:t>
            </a:r>
          </a:p>
          <a:p>
            <a:pPr algn="l" rtl="0"/>
            <a:r>
              <a:rPr lang="en-US" sz="2000" dirty="0"/>
              <a:t>Lies behind the mouth cavity, its floor formed by posterior one third of the tongue. </a:t>
            </a:r>
            <a:endParaRPr lang="en-US" sz="2000" dirty="0" smtClean="0"/>
          </a:p>
          <a:p>
            <a:pPr algn="l" rtl="0"/>
            <a:r>
              <a:rPr lang="en-US" sz="2000" dirty="0" smtClean="0">
                <a:solidFill>
                  <a:srgbClr val="FF0000"/>
                </a:solidFill>
              </a:rPr>
              <a:t> The features of Oropharynx :</a:t>
            </a:r>
            <a:endParaRPr lang="en-US" sz="2000" dirty="0">
              <a:solidFill>
                <a:srgbClr val="FF0000"/>
              </a:solidFill>
            </a:endParaRPr>
          </a:p>
          <a:p>
            <a:pPr algn="l" rtl="0"/>
            <a:r>
              <a:rPr lang="en-US" sz="2000" dirty="0" err="1"/>
              <a:t>medianglossoepiglottic</a:t>
            </a:r>
            <a:r>
              <a:rPr lang="en-US" sz="2000" dirty="0"/>
              <a:t> fold , with depression on each side of this fold called </a:t>
            </a:r>
            <a:r>
              <a:rPr lang="en-US" sz="2000" dirty="0" err="1"/>
              <a:t>vallecula</a:t>
            </a:r>
            <a:r>
              <a:rPr lang="en-US" sz="2000" dirty="0"/>
              <a:t>. </a:t>
            </a:r>
            <a:endParaRPr lang="en-US" sz="2000" dirty="0" smtClean="0"/>
          </a:p>
          <a:p>
            <a:pPr algn="l" rtl="0"/>
            <a:r>
              <a:rPr lang="en-US" sz="2000" dirty="0" smtClean="0"/>
              <a:t>On its lateral </a:t>
            </a:r>
            <a:r>
              <a:rPr lang="en-US" sz="2000" dirty="0"/>
              <a:t>wall there are palatoglossal and </a:t>
            </a:r>
            <a:r>
              <a:rPr lang="en-US" sz="2000" dirty="0" err="1"/>
              <a:t>palatopharyngeal</a:t>
            </a:r>
            <a:r>
              <a:rPr lang="en-US" sz="2000" dirty="0"/>
              <a:t> arches, with the palatine </a:t>
            </a:r>
            <a:r>
              <a:rPr lang="en-US" sz="2000" dirty="0" smtClean="0"/>
              <a:t>tonsils between </a:t>
            </a:r>
            <a:r>
              <a:rPr lang="en-US" sz="2000" dirty="0"/>
              <a:t>them</a:t>
            </a:r>
            <a:endParaRPr lang="ar-IQ" sz="2000" dirty="0"/>
          </a:p>
        </p:txBody>
      </p:sp>
    </p:spTree>
    <p:extLst>
      <p:ext uri="{BB962C8B-B14F-4D97-AF65-F5344CB8AC3E}">
        <p14:creationId xmlns:p14="http://schemas.microsoft.com/office/powerpoint/2010/main" val="372516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781" y="407963"/>
            <a:ext cx="5566042" cy="5992837"/>
          </a:xfrm>
          <a:prstGeom prst="rect">
            <a:avLst/>
          </a:prstGeom>
        </p:spPr>
      </p:pic>
      <p:pic>
        <p:nvPicPr>
          <p:cNvPr id="5" name="Picture 4"/>
          <p:cNvPicPr>
            <a:picLocks noChangeAspect="1"/>
          </p:cNvPicPr>
          <p:nvPr/>
        </p:nvPicPr>
        <p:blipFill>
          <a:blip r:embed="rId3"/>
          <a:stretch>
            <a:fillRect/>
          </a:stretch>
        </p:blipFill>
        <p:spPr>
          <a:xfrm>
            <a:off x="4215193" y="407963"/>
            <a:ext cx="6096851" cy="5992837"/>
          </a:xfrm>
          <a:prstGeom prst="rect">
            <a:avLst/>
          </a:prstGeom>
        </p:spPr>
      </p:pic>
    </p:spTree>
    <p:extLst>
      <p:ext uri="{BB962C8B-B14F-4D97-AF65-F5344CB8AC3E}">
        <p14:creationId xmlns:p14="http://schemas.microsoft.com/office/powerpoint/2010/main" val="350129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78302"/>
            <a:ext cx="6096851" cy="6189783"/>
          </a:xfrm>
          <a:prstGeom prst="rect">
            <a:avLst/>
          </a:prstGeom>
        </p:spPr>
      </p:pic>
      <p:pic>
        <p:nvPicPr>
          <p:cNvPr id="5" name="Picture 4"/>
          <p:cNvPicPr>
            <a:picLocks noChangeAspect="1"/>
          </p:cNvPicPr>
          <p:nvPr/>
        </p:nvPicPr>
        <p:blipFill>
          <a:blip r:embed="rId3"/>
          <a:stretch>
            <a:fillRect/>
          </a:stretch>
        </p:blipFill>
        <p:spPr>
          <a:xfrm>
            <a:off x="4960780" y="379828"/>
            <a:ext cx="6096851" cy="6288257"/>
          </a:xfrm>
          <a:prstGeom prst="rect">
            <a:avLst/>
          </a:prstGeom>
        </p:spPr>
      </p:pic>
    </p:spTree>
    <p:extLst>
      <p:ext uri="{BB962C8B-B14F-4D97-AF65-F5344CB8AC3E}">
        <p14:creationId xmlns:p14="http://schemas.microsoft.com/office/powerpoint/2010/main" val="278180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28" y="182880"/>
            <a:ext cx="11261712" cy="6675120"/>
          </a:xfrm>
        </p:spPr>
        <p:txBody>
          <a:bodyPr>
            <a:normAutofit/>
          </a:bodyPr>
          <a:lstStyle/>
          <a:p>
            <a:pPr algn="l" rtl="0"/>
            <a:r>
              <a:rPr lang="en-US" sz="2400" dirty="0">
                <a:solidFill>
                  <a:srgbClr val="7030A0"/>
                </a:solidFill>
              </a:rPr>
              <a:t>3 .Laryngopharynx:</a:t>
            </a:r>
          </a:p>
          <a:p>
            <a:pPr algn="l" rtl="0"/>
            <a:r>
              <a:rPr lang="en-US" dirty="0"/>
              <a:t>lies behind the opening of the larynx, it extends from upper border of the epiglottis </a:t>
            </a:r>
            <a:endParaRPr lang="en-US" dirty="0" smtClean="0"/>
          </a:p>
          <a:p>
            <a:pPr algn="l" rtl="0"/>
            <a:r>
              <a:rPr lang="en-US" dirty="0" smtClean="0"/>
              <a:t>to the level </a:t>
            </a:r>
            <a:r>
              <a:rPr lang="en-US" dirty="0"/>
              <a:t>of the cricoid cartilage(c6), where it become continuous with the esophagus. </a:t>
            </a:r>
            <a:endParaRPr lang="en-US" dirty="0" smtClean="0"/>
          </a:p>
          <a:p>
            <a:pPr algn="l" rtl="0"/>
            <a:r>
              <a:rPr lang="en-US" dirty="0" smtClean="0"/>
              <a:t>Lateral wall </a:t>
            </a:r>
            <a:r>
              <a:rPr lang="en-US" dirty="0"/>
              <a:t>is formed by the thyroid cartilage and thyrohyoid membrane</a:t>
            </a:r>
            <a:r>
              <a:rPr lang="en-US" dirty="0" smtClean="0"/>
              <a:t>.</a:t>
            </a:r>
          </a:p>
          <a:p>
            <a:pPr algn="l" rtl="0"/>
            <a:endParaRPr lang="en-US" dirty="0"/>
          </a:p>
          <a:p>
            <a:pPr algn="l" rtl="0"/>
            <a:endParaRPr lang="en-US" dirty="0" smtClean="0"/>
          </a:p>
          <a:p>
            <a:pPr algn="l" rtl="0"/>
            <a:endParaRPr lang="ar-IQ" dirty="0"/>
          </a:p>
        </p:txBody>
      </p:sp>
      <p:pic>
        <p:nvPicPr>
          <p:cNvPr id="4" name="Picture 3"/>
          <p:cNvPicPr>
            <a:picLocks noChangeAspect="1"/>
          </p:cNvPicPr>
          <p:nvPr/>
        </p:nvPicPr>
        <p:blipFill>
          <a:blip r:embed="rId2"/>
          <a:stretch>
            <a:fillRect/>
          </a:stretch>
        </p:blipFill>
        <p:spPr>
          <a:xfrm>
            <a:off x="3024554" y="2067950"/>
            <a:ext cx="4951827" cy="4431323"/>
          </a:xfrm>
          <a:prstGeom prst="rect">
            <a:avLst/>
          </a:prstGeom>
        </p:spPr>
      </p:pic>
    </p:spTree>
    <p:extLst>
      <p:ext uri="{BB962C8B-B14F-4D97-AF65-F5344CB8AC3E}">
        <p14:creationId xmlns:p14="http://schemas.microsoft.com/office/powerpoint/2010/main" val="400188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8978" y="140678"/>
            <a:ext cx="9925934" cy="6535021"/>
          </a:xfrm>
          <a:prstGeom prst="rect">
            <a:avLst/>
          </a:prstGeom>
        </p:spPr>
      </p:pic>
    </p:spTree>
    <p:extLst>
      <p:ext uri="{BB962C8B-B14F-4D97-AF65-F5344CB8AC3E}">
        <p14:creationId xmlns:p14="http://schemas.microsoft.com/office/powerpoint/2010/main" val="31392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2" y="0"/>
            <a:ext cx="12079458" cy="6858000"/>
          </a:xfrm>
        </p:spPr>
        <p:txBody>
          <a:bodyPr>
            <a:normAutofit/>
          </a:bodyPr>
          <a:lstStyle/>
          <a:p>
            <a:pPr algn="l" rtl="0"/>
            <a:r>
              <a:rPr lang="en-US" sz="2800" dirty="0">
                <a:solidFill>
                  <a:srgbClr val="7030A0"/>
                </a:solidFill>
              </a:rPr>
              <a:t>Muscles of the pharynx: </a:t>
            </a:r>
            <a:endParaRPr lang="en-US" sz="2800" dirty="0" smtClean="0">
              <a:solidFill>
                <a:srgbClr val="7030A0"/>
              </a:solidFill>
            </a:endParaRPr>
          </a:p>
          <a:p>
            <a:pPr algn="l" rtl="0"/>
            <a:r>
              <a:rPr lang="en-US" sz="2800" dirty="0" smtClean="0">
                <a:solidFill>
                  <a:srgbClr val="92D050"/>
                </a:solidFill>
              </a:rPr>
              <a:t>1.Pharyngeal </a:t>
            </a:r>
            <a:r>
              <a:rPr lang="en-US" sz="2800" dirty="0">
                <a:solidFill>
                  <a:srgbClr val="92D050"/>
                </a:solidFill>
              </a:rPr>
              <a:t>constrictors</a:t>
            </a:r>
            <a:r>
              <a:rPr lang="en-US" sz="2800" dirty="0"/>
              <a:t>: Superior, middle and inferior constrictor muscles, run in circular direction, around the pharyngeal wall, the three muscles overlap each other , in the way the middle lies outside the lower part of the upper and so </a:t>
            </a:r>
            <a:r>
              <a:rPr lang="en-US" sz="2800" dirty="0" smtClean="0"/>
              <a:t>on .</a:t>
            </a:r>
          </a:p>
          <a:p>
            <a:pPr algn="l" rtl="0"/>
            <a:r>
              <a:rPr lang="en-US" sz="2800" dirty="0">
                <a:solidFill>
                  <a:srgbClr val="92D050"/>
                </a:solidFill>
              </a:rPr>
              <a:t>2. </a:t>
            </a:r>
            <a:r>
              <a:rPr lang="en-US" sz="2800" dirty="0" err="1" smtClean="0">
                <a:solidFill>
                  <a:srgbClr val="92D050"/>
                </a:solidFill>
              </a:rPr>
              <a:t>Palatopharyngeus</a:t>
            </a:r>
            <a:r>
              <a:rPr lang="en-US" sz="2800" dirty="0" smtClean="0">
                <a:solidFill>
                  <a:srgbClr val="92D050"/>
                </a:solidFill>
              </a:rPr>
              <a:t>  </a:t>
            </a:r>
            <a:r>
              <a:rPr lang="en-US" sz="2800" dirty="0" smtClean="0">
                <a:solidFill>
                  <a:schemeClr val="tx1"/>
                </a:solidFill>
              </a:rPr>
              <a:t>pass </a:t>
            </a:r>
            <a:r>
              <a:rPr lang="en-US" sz="2800" dirty="0">
                <a:solidFill>
                  <a:schemeClr val="tx1"/>
                </a:solidFill>
              </a:rPr>
              <a:t>from palate , down, internal to the superior constrictor, and to be inserted into posterior border of the thyroid lamina . it rises the larynx, pharynx, and arches the palate.</a:t>
            </a:r>
          </a:p>
          <a:p>
            <a:pPr algn="l" rtl="0"/>
            <a:r>
              <a:rPr lang="en-US" sz="2800" dirty="0" smtClean="0">
                <a:solidFill>
                  <a:srgbClr val="92D050"/>
                </a:solidFill>
              </a:rPr>
              <a:t>3</a:t>
            </a:r>
            <a:r>
              <a:rPr lang="en-US" sz="2800" dirty="0">
                <a:solidFill>
                  <a:srgbClr val="92D050"/>
                </a:solidFill>
              </a:rPr>
              <a:t>. </a:t>
            </a:r>
            <a:r>
              <a:rPr lang="en-US" sz="2800" dirty="0" err="1" smtClean="0">
                <a:solidFill>
                  <a:srgbClr val="92D050"/>
                </a:solidFill>
              </a:rPr>
              <a:t>salpingopharyngeus</a:t>
            </a:r>
            <a:r>
              <a:rPr lang="en-US" sz="2800" dirty="0" smtClean="0">
                <a:solidFill>
                  <a:srgbClr val="92D050"/>
                </a:solidFill>
              </a:rPr>
              <a:t> </a:t>
            </a:r>
          </a:p>
          <a:p>
            <a:pPr algn="l" rtl="0"/>
            <a:r>
              <a:rPr lang="en-US" sz="2800" dirty="0">
                <a:solidFill>
                  <a:schemeClr val="tx1"/>
                </a:solidFill>
              </a:rPr>
              <a:t>from lower part of the cartilage of auditory tube , down and blend with </a:t>
            </a:r>
            <a:r>
              <a:rPr lang="en-US" sz="2800" dirty="0" err="1">
                <a:solidFill>
                  <a:schemeClr val="tx1"/>
                </a:solidFill>
              </a:rPr>
              <a:t>palatopharyngeus</a:t>
            </a:r>
            <a:endParaRPr lang="en-US" sz="2800" dirty="0" smtClean="0">
              <a:solidFill>
                <a:schemeClr val="tx1"/>
              </a:solidFill>
            </a:endParaRPr>
          </a:p>
          <a:p>
            <a:pPr algn="l" rtl="0"/>
            <a:r>
              <a:rPr lang="en-US" sz="2800" dirty="0" smtClean="0">
                <a:solidFill>
                  <a:srgbClr val="92D050"/>
                </a:solidFill>
              </a:rPr>
              <a:t>4</a:t>
            </a:r>
            <a:r>
              <a:rPr lang="en-US" sz="2800" dirty="0">
                <a:solidFill>
                  <a:srgbClr val="92D050"/>
                </a:solidFill>
              </a:rPr>
              <a:t>. </a:t>
            </a:r>
            <a:r>
              <a:rPr lang="en-US" sz="2800" dirty="0" err="1" smtClean="0">
                <a:solidFill>
                  <a:srgbClr val="92D050"/>
                </a:solidFill>
              </a:rPr>
              <a:t>Stylopharyngeus</a:t>
            </a:r>
            <a:r>
              <a:rPr lang="en-US" sz="2800" dirty="0" smtClean="0">
                <a:solidFill>
                  <a:srgbClr val="92D050"/>
                </a:solidFill>
              </a:rPr>
              <a:t> </a:t>
            </a:r>
            <a:r>
              <a:rPr lang="en-US" sz="2800" dirty="0" smtClean="0">
                <a:solidFill>
                  <a:schemeClr val="tx1"/>
                </a:solidFill>
              </a:rPr>
              <a:t>from styloid </a:t>
            </a:r>
            <a:r>
              <a:rPr lang="en-US" sz="2800" dirty="0">
                <a:solidFill>
                  <a:schemeClr val="tx1"/>
                </a:solidFill>
              </a:rPr>
              <a:t>process, and passes inside the middle constrictor to be inserted with </a:t>
            </a:r>
            <a:r>
              <a:rPr lang="en-US" sz="2800" dirty="0" err="1">
                <a:solidFill>
                  <a:schemeClr val="tx1"/>
                </a:solidFill>
              </a:rPr>
              <a:t>palathopahryngeus</a:t>
            </a:r>
            <a:r>
              <a:rPr lang="en-US" sz="2800" dirty="0">
                <a:solidFill>
                  <a:schemeClr val="tx1"/>
                </a:solidFill>
              </a:rPr>
              <a:t> into thyroid lamina.</a:t>
            </a:r>
            <a:endParaRPr lang="en-US" sz="2800" dirty="0" smtClean="0">
              <a:solidFill>
                <a:schemeClr val="tx1"/>
              </a:solidFill>
            </a:endParaRPr>
          </a:p>
        </p:txBody>
      </p:sp>
    </p:spTree>
    <p:extLst>
      <p:ext uri="{BB962C8B-B14F-4D97-AF65-F5344CB8AC3E}">
        <p14:creationId xmlns:p14="http://schemas.microsoft.com/office/powerpoint/2010/main" val="1522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9" y="112542"/>
            <a:ext cx="11633982" cy="6745457"/>
          </a:xfrm>
        </p:spPr>
        <p:txBody>
          <a:bodyPr/>
          <a:lstStyle/>
          <a:p>
            <a:pPr algn="l" rtl="0"/>
            <a:r>
              <a:rPr lang="en-US" sz="2400" dirty="0">
                <a:solidFill>
                  <a:srgbClr val="7030A0"/>
                </a:solidFill>
              </a:rPr>
              <a:t>Nerve supply : </a:t>
            </a:r>
            <a:endParaRPr lang="en-US" sz="2400" dirty="0" smtClean="0">
              <a:solidFill>
                <a:srgbClr val="7030A0"/>
              </a:solidFill>
            </a:endParaRPr>
          </a:p>
          <a:p>
            <a:pPr algn="l" rtl="0"/>
            <a:r>
              <a:rPr lang="en-US" sz="2400" dirty="0" smtClean="0"/>
              <a:t>All </a:t>
            </a:r>
            <a:r>
              <a:rPr lang="en-US" sz="2400" dirty="0"/>
              <a:t>muscles of pharynx are supplied by the pharyngeal plexus except </a:t>
            </a:r>
            <a:r>
              <a:rPr lang="en-US" sz="2400" dirty="0" err="1"/>
              <a:t>stylopharyngeus</a:t>
            </a:r>
            <a:r>
              <a:rPr lang="en-US" sz="2400" dirty="0"/>
              <a:t> supplied by glossopharyngeal nerve</a:t>
            </a:r>
          </a:p>
          <a:p>
            <a:pPr algn="l" rtl="0"/>
            <a:r>
              <a:rPr lang="en-US" sz="2800" dirty="0">
                <a:solidFill>
                  <a:srgbClr val="7030A0"/>
                </a:solidFill>
              </a:rPr>
              <a:t>Blood supply : </a:t>
            </a:r>
            <a:endParaRPr lang="en-US" sz="2800" dirty="0" smtClean="0">
              <a:solidFill>
                <a:srgbClr val="7030A0"/>
              </a:solidFill>
            </a:endParaRPr>
          </a:p>
          <a:p>
            <a:pPr algn="l" rtl="0"/>
            <a:r>
              <a:rPr lang="en-US" sz="2800" dirty="0" smtClean="0"/>
              <a:t>1.Ascending </a:t>
            </a:r>
            <a:r>
              <a:rPr lang="en-US" sz="2800" dirty="0"/>
              <a:t>pharyngeal artery . </a:t>
            </a:r>
            <a:endParaRPr lang="en-US" sz="2800" dirty="0" smtClean="0"/>
          </a:p>
          <a:p>
            <a:pPr algn="l" rtl="0"/>
            <a:r>
              <a:rPr lang="en-US" sz="2800" dirty="0" smtClean="0"/>
              <a:t>2</a:t>
            </a:r>
            <a:r>
              <a:rPr lang="en-US" sz="2800" dirty="0"/>
              <a:t>. tonsillar branch of facial. </a:t>
            </a:r>
            <a:endParaRPr lang="en-US" sz="2800" dirty="0" smtClean="0"/>
          </a:p>
          <a:p>
            <a:pPr algn="l" rtl="0"/>
            <a:r>
              <a:rPr lang="en-US" sz="2800" dirty="0" smtClean="0"/>
              <a:t>3</a:t>
            </a:r>
            <a:r>
              <a:rPr lang="en-US" sz="2800" dirty="0"/>
              <a:t>. branches of maxillary and lingual arteries</a:t>
            </a:r>
            <a:r>
              <a:rPr lang="en-US" sz="2800" dirty="0" smtClean="0"/>
              <a:t>.</a:t>
            </a:r>
          </a:p>
          <a:p>
            <a:pPr algn="l" rtl="0"/>
            <a:r>
              <a:rPr lang="en-US" sz="2800" dirty="0" smtClean="0"/>
              <a:t> </a:t>
            </a:r>
            <a:r>
              <a:rPr lang="en-US" sz="2800" dirty="0">
                <a:solidFill>
                  <a:srgbClr val="7030A0"/>
                </a:solidFill>
              </a:rPr>
              <a:t>Lymph drainage</a:t>
            </a:r>
            <a:r>
              <a:rPr lang="en-US" sz="2800" dirty="0" smtClean="0"/>
              <a:t>:</a:t>
            </a:r>
          </a:p>
          <a:p>
            <a:pPr algn="l" rtl="0"/>
            <a:r>
              <a:rPr lang="en-US" sz="2800" dirty="0" smtClean="0"/>
              <a:t> </a:t>
            </a:r>
            <a:r>
              <a:rPr lang="en-US" sz="2800" dirty="0"/>
              <a:t>Directly into deep cervical LN</a:t>
            </a:r>
            <a:endParaRPr lang="ar-IQ" sz="2800" dirty="0"/>
          </a:p>
        </p:txBody>
      </p:sp>
    </p:spTree>
    <p:extLst>
      <p:ext uri="{BB962C8B-B14F-4D97-AF65-F5344CB8AC3E}">
        <p14:creationId xmlns:p14="http://schemas.microsoft.com/office/powerpoint/2010/main" val="151083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8812"/>
            <a:ext cx="11873132" cy="6471139"/>
          </a:xfrm>
        </p:spPr>
        <p:txBody>
          <a:bodyPr>
            <a:normAutofit/>
          </a:bodyPr>
          <a:lstStyle/>
          <a:p>
            <a:pPr algn="just" rtl="0"/>
            <a:r>
              <a:rPr lang="en-US" sz="2800" dirty="0" err="1">
                <a:solidFill>
                  <a:srgbClr val="7030A0"/>
                </a:solidFill>
              </a:rPr>
              <a:t>Walder’sring</a:t>
            </a:r>
            <a:r>
              <a:rPr lang="en-US" sz="2800" dirty="0">
                <a:solidFill>
                  <a:srgbClr val="7030A0"/>
                </a:solidFill>
              </a:rPr>
              <a:t> </a:t>
            </a:r>
            <a:r>
              <a:rPr lang="en-US" sz="2800" dirty="0" smtClean="0">
                <a:solidFill>
                  <a:srgbClr val="7030A0"/>
                </a:solidFill>
              </a:rPr>
              <a:t>:</a:t>
            </a:r>
          </a:p>
          <a:p>
            <a:pPr algn="just" rtl="0"/>
            <a:r>
              <a:rPr lang="en-US" sz="2800" dirty="0" smtClean="0"/>
              <a:t> </a:t>
            </a:r>
            <a:r>
              <a:rPr lang="en-US" sz="2800" dirty="0"/>
              <a:t>A collection of ,lymphoid tissue located at the junction of the mouth with the oral part of pharynx, and at the junction of the nose with the nasal part of pharynx, they are part of body immune system. </a:t>
            </a:r>
            <a:endParaRPr lang="en-US" sz="2800" dirty="0" smtClean="0"/>
          </a:p>
          <a:p>
            <a:pPr algn="just" rtl="0"/>
            <a:r>
              <a:rPr lang="en-US" sz="2800" dirty="0" smtClean="0">
                <a:solidFill>
                  <a:srgbClr val="7030A0"/>
                </a:solidFill>
              </a:rPr>
              <a:t>The </a:t>
            </a:r>
            <a:r>
              <a:rPr lang="en-US" sz="2800" dirty="0">
                <a:solidFill>
                  <a:srgbClr val="7030A0"/>
                </a:solidFill>
              </a:rPr>
              <a:t>palatine </a:t>
            </a:r>
            <a:r>
              <a:rPr lang="en-US" sz="2800" dirty="0" smtClean="0">
                <a:solidFill>
                  <a:srgbClr val="7030A0"/>
                </a:solidFill>
              </a:rPr>
              <a:t>tonsils</a:t>
            </a:r>
          </a:p>
          <a:p>
            <a:pPr algn="just" rtl="0"/>
            <a:r>
              <a:rPr lang="en-US" sz="2800" dirty="0" smtClean="0"/>
              <a:t> </a:t>
            </a:r>
            <a:r>
              <a:rPr lang="en-US" sz="2800" dirty="0"/>
              <a:t>Located within tonsillar fossa, between the </a:t>
            </a:r>
            <a:r>
              <a:rPr lang="en-US" sz="2800" dirty="0" smtClean="0"/>
              <a:t>palatoglossal and </a:t>
            </a:r>
            <a:r>
              <a:rPr lang="en-US" sz="2800" dirty="0" err="1"/>
              <a:t>palatopharyngeal</a:t>
            </a:r>
            <a:r>
              <a:rPr lang="en-US" sz="2800" dirty="0"/>
              <a:t> arches just posterior to oropharyngeal isthmus. </a:t>
            </a:r>
            <a:endParaRPr lang="en-US" sz="2800" dirty="0" smtClean="0"/>
          </a:p>
          <a:p>
            <a:pPr algn="just" rtl="0"/>
            <a:r>
              <a:rPr lang="en-US" sz="2800" dirty="0"/>
              <a:t>T</a:t>
            </a:r>
            <a:r>
              <a:rPr lang="en-US" sz="2800" smtClean="0"/>
              <a:t>he </a:t>
            </a:r>
            <a:r>
              <a:rPr lang="en-US" sz="2800" dirty="0"/>
              <a:t>floor of the fossa is the superior constrictor of </a:t>
            </a:r>
            <a:r>
              <a:rPr lang="en-US" sz="2800"/>
              <a:t>the </a:t>
            </a:r>
            <a:r>
              <a:rPr lang="en-US" sz="2800" smtClean="0"/>
              <a:t>pharynx with </a:t>
            </a:r>
            <a:r>
              <a:rPr lang="en-US" sz="2800" dirty="0"/>
              <a:t>tonsillar capsule and a film of loose CT in between, it is covered by stratified squamous epithelium, pitted by crypts up to twenty, and deep </a:t>
            </a:r>
            <a:r>
              <a:rPr lang="en-US" sz="2800" dirty="0" err="1"/>
              <a:t>intratonsillar</a:t>
            </a:r>
            <a:r>
              <a:rPr lang="en-US" sz="2800" dirty="0"/>
              <a:t> cleft</a:t>
            </a:r>
            <a:endParaRPr lang="ar-IQ" sz="2800" dirty="0"/>
          </a:p>
        </p:txBody>
      </p:sp>
    </p:spTree>
    <p:extLst>
      <p:ext uri="{BB962C8B-B14F-4D97-AF65-F5344CB8AC3E}">
        <p14:creationId xmlns:p14="http://schemas.microsoft.com/office/powerpoint/2010/main" val="193762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9" y="365761"/>
            <a:ext cx="11704319" cy="6189784"/>
          </a:xfrm>
        </p:spPr>
        <p:txBody>
          <a:bodyPr>
            <a:normAutofit lnSpcReduction="10000"/>
          </a:bodyPr>
          <a:lstStyle/>
          <a:p>
            <a:pPr marL="0" indent="0" algn="l" rtl="0">
              <a:buNone/>
            </a:pPr>
            <a:endParaRPr lang="en-US" sz="2000" dirty="0"/>
          </a:p>
          <a:p>
            <a:pPr algn="l" rtl="0"/>
            <a:r>
              <a:rPr lang="en-US" sz="2000" dirty="0">
                <a:solidFill>
                  <a:srgbClr val="FF0000"/>
                </a:solidFill>
              </a:rPr>
              <a:t>Blood supply </a:t>
            </a:r>
            <a:r>
              <a:rPr lang="en-US" sz="2000" dirty="0" smtClean="0">
                <a:solidFill>
                  <a:srgbClr val="FF0000"/>
                </a:solidFill>
              </a:rPr>
              <a:t>:</a:t>
            </a:r>
          </a:p>
          <a:p>
            <a:pPr algn="l" rtl="0"/>
            <a:r>
              <a:rPr lang="en-US" sz="2000" dirty="0" smtClean="0"/>
              <a:t> </a:t>
            </a:r>
            <a:r>
              <a:rPr lang="en-US" sz="2000" dirty="0"/>
              <a:t>Arterial 1.Tonsillar branch of facial artery , enters the gland by pricing the superior constrictor. </a:t>
            </a:r>
            <a:endParaRPr lang="en-US" sz="2000" dirty="0" smtClean="0"/>
          </a:p>
          <a:p>
            <a:pPr algn="l" rtl="0"/>
            <a:r>
              <a:rPr lang="en-US" sz="2000" dirty="0" smtClean="0"/>
              <a:t>2 </a:t>
            </a:r>
            <a:r>
              <a:rPr lang="en-US" sz="2000" dirty="0"/>
              <a:t>.Ascending palatine artery. </a:t>
            </a:r>
            <a:endParaRPr lang="en-US" sz="2000" dirty="0" smtClean="0"/>
          </a:p>
          <a:p>
            <a:pPr algn="l" rtl="0"/>
            <a:r>
              <a:rPr lang="en-US" sz="2000" dirty="0" smtClean="0"/>
              <a:t>3</a:t>
            </a:r>
            <a:r>
              <a:rPr lang="en-US" sz="2000" dirty="0"/>
              <a:t>. </a:t>
            </a:r>
            <a:r>
              <a:rPr lang="en-US" sz="2000" dirty="0" smtClean="0"/>
              <a:t>Ascending </a:t>
            </a:r>
            <a:r>
              <a:rPr lang="en-US" sz="2000" dirty="0"/>
              <a:t>pharyngeal artery </a:t>
            </a:r>
            <a:r>
              <a:rPr lang="en-US" sz="2000" dirty="0" smtClean="0"/>
              <a:t>.</a:t>
            </a:r>
          </a:p>
          <a:p>
            <a:pPr algn="l" rtl="0"/>
            <a:r>
              <a:rPr lang="en-US" sz="2000" dirty="0" smtClean="0"/>
              <a:t> </a:t>
            </a:r>
            <a:r>
              <a:rPr lang="en-US" sz="2000" dirty="0"/>
              <a:t>Venous drainage form plexuses around , price the superior constrictor into pharyngeal plexus, it has one large vein called external palatine or </a:t>
            </a:r>
            <a:r>
              <a:rPr lang="en-US" sz="2000" dirty="0" err="1"/>
              <a:t>paratonsillar</a:t>
            </a:r>
            <a:r>
              <a:rPr lang="en-US" sz="2000" dirty="0"/>
              <a:t> </a:t>
            </a:r>
            <a:r>
              <a:rPr lang="en-US" sz="2000" dirty="0" smtClean="0"/>
              <a:t>vein 28</a:t>
            </a:r>
            <a:endParaRPr lang="en-US" sz="2000" dirty="0"/>
          </a:p>
          <a:p>
            <a:pPr algn="l" rtl="0"/>
            <a:r>
              <a:rPr lang="en-US" sz="2000" dirty="0"/>
              <a:t>Nerve supply : mm over the tonsil is by tonsillar branch </a:t>
            </a:r>
            <a:r>
              <a:rPr lang="en-US" sz="2000" dirty="0" smtClean="0"/>
              <a:t>of glossopharyngeal </a:t>
            </a:r>
            <a:r>
              <a:rPr lang="en-US" sz="2000" dirty="0"/>
              <a:t>nerve</a:t>
            </a:r>
            <a:r>
              <a:rPr lang="en-US" sz="2000" dirty="0" smtClean="0"/>
              <a:t>.</a:t>
            </a:r>
          </a:p>
          <a:p>
            <a:pPr algn="l" rtl="0"/>
            <a:r>
              <a:rPr lang="en-US" sz="2000" dirty="0" smtClean="0">
                <a:solidFill>
                  <a:srgbClr val="FF0000"/>
                </a:solidFill>
              </a:rPr>
              <a:t>2</a:t>
            </a:r>
            <a:r>
              <a:rPr lang="en-US" sz="2000" dirty="0">
                <a:solidFill>
                  <a:srgbClr val="FF0000"/>
                </a:solidFill>
              </a:rPr>
              <a:t>. pharyngeal tonsil </a:t>
            </a:r>
            <a:r>
              <a:rPr lang="en-US" sz="2000" dirty="0" smtClean="0">
                <a:solidFill>
                  <a:srgbClr val="FF0000"/>
                </a:solidFill>
              </a:rPr>
              <a:t>:</a:t>
            </a:r>
          </a:p>
          <a:p>
            <a:pPr algn="l" rtl="0"/>
            <a:r>
              <a:rPr lang="en-US" sz="2000" dirty="0" smtClean="0">
                <a:solidFill>
                  <a:srgbClr val="FF0000"/>
                </a:solidFill>
              </a:rPr>
              <a:t> </a:t>
            </a:r>
            <a:r>
              <a:rPr lang="en-US" sz="2000" dirty="0">
                <a:solidFill>
                  <a:schemeClr val="tx1"/>
                </a:solidFill>
              </a:rPr>
              <a:t>L</a:t>
            </a:r>
            <a:r>
              <a:rPr lang="en-US" sz="2000" dirty="0"/>
              <a:t>ocation: in the midline in submucosa of the roof the nasopharynx </a:t>
            </a:r>
            <a:r>
              <a:rPr lang="en-US" sz="2000" dirty="0" smtClean="0"/>
              <a:t>.</a:t>
            </a:r>
          </a:p>
          <a:p>
            <a:pPr algn="l" rtl="0"/>
            <a:r>
              <a:rPr lang="en-US" sz="2000" dirty="0" smtClean="0"/>
              <a:t> </a:t>
            </a:r>
            <a:r>
              <a:rPr lang="en-US" sz="2000" dirty="0"/>
              <a:t>When become large in children known as adenoids. </a:t>
            </a:r>
            <a:endParaRPr lang="en-US" sz="2000" dirty="0" smtClean="0"/>
          </a:p>
          <a:p>
            <a:pPr algn="l" rtl="0"/>
            <a:r>
              <a:rPr lang="en-US" sz="2000" dirty="0" smtClean="0"/>
              <a:t>3</a:t>
            </a:r>
            <a:r>
              <a:rPr lang="en-US" sz="2000" dirty="0"/>
              <a:t>. Other small lymphoid : </a:t>
            </a:r>
            <a:endParaRPr lang="en-US" sz="2000" dirty="0" smtClean="0"/>
          </a:p>
          <a:p>
            <a:pPr algn="l" rtl="0"/>
            <a:r>
              <a:rPr lang="en-US" sz="2000" dirty="0" smtClean="0"/>
              <a:t>1.Lingual </a:t>
            </a:r>
            <a:r>
              <a:rPr lang="en-US" sz="2000" dirty="0"/>
              <a:t>tonsil. </a:t>
            </a:r>
            <a:endParaRPr lang="en-US" sz="2000" dirty="0" smtClean="0"/>
          </a:p>
          <a:p>
            <a:pPr algn="l" rtl="0"/>
            <a:r>
              <a:rPr lang="en-US" sz="2000" dirty="0" smtClean="0"/>
              <a:t>2.Tubal </a:t>
            </a:r>
            <a:r>
              <a:rPr lang="en-US" sz="2000" dirty="0"/>
              <a:t>tonsil. </a:t>
            </a:r>
            <a:endParaRPr lang="en-US" sz="2000" dirty="0" smtClean="0"/>
          </a:p>
          <a:p>
            <a:pPr algn="l" rtl="0"/>
            <a:r>
              <a:rPr lang="en-US" sz="2000" dirty="0" smtClean="0"/>
              <a:t>3</a:t>
            </a:r>
            <a:r>
              <a:rPr lang="en-US" sz="2000" dirty="0"/>
              <a:t>. Lateral band</a:t>
            </a:r>
            <a:endParaRPr lang="ar-IQ" sz="2000" dirty="0"/>
          </a:p>
        </p:txBody>
      </p:sp>
    </p:spTree>
    <p:extLst>
      <p:ext uri="{BB962C8B-B14F-4D97-AF65-F5344CB8AC3E}">
        <p14:creationId xmlns:p14="http://schemas.microsoft.com/office/powerpoint/2010/main" val="700497276"/>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1518</Words>
  <Application>Microsoft Office PowerPoint</Application>
  <PresentationFormat>Widescreen</PresentationFormat>
  <Paragraphs>155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Tahoma</vt:lpstr>
      <vt:lpstr>Trebuchet MS</vt:lpstr>
      <vt:lpstr>Wingdings 3</vt:lpstr>
      <vt:lpstr>Facet</vt:lpstr>
      <vt:lpstr>PowerPoint Presentation</vt:lpstr>
      <vt:lpstr>Pharynx </vt:lpstr>
      <vt:lpstr>Parts of the pharynx: Nasopharynx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ALDHILL</dc:creator>
  <cp:lastModifiedBy>ALDHILL</cp:lastModifiedBy>
  <cp:revision>29</cp:revision>
  <dcterms:created xsi:type="dcterms:W3CDTF">2020-07-04T12:08:45Z</dcterms:created>
  <dcterms:modified xsi:type="dcterms:W3CDTF">2020-07-05T07:18:34Z</dcterms:modified>
</cp:coreProperties>
</file>