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1" r:id="rId9"/>
    <p:sldId id="263" r:id="rId10"/>
    <p:sldId id="266" r:id="rId11"/>
    <p:sldId id="267" r:id="rId12"/>
    <p:sldId id="264" r:id="rId13"/>
    <p:sldId id="268" r:id="rId14"/>
    <p:sldId id="270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60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4558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03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6002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7721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5800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56604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7720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044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242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872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603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6081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08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660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990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72889-5490-4BA5-86E5-4AE036839A27}" type="datetimeFigureOut">
              <a:rPr lang="ar-IQ" smtClean="0"/>
              <a:t>16/05/1442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393DB1-AC1A-41BE-9E4A-919CBE746D7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595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en-US" sz="6600" dirty="0" smtClean="0"/>
              <a:t>Stomach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136" y="5183597"/>
            <a:ext cx="7766936" cy="1096899"/>
          </a:xfrm>
        </p:spPr>
        <p:txBody>
          <a:bodyPr/>
          <a:lstStyle/>
          <a:p>
            <a:pPr algn="ctr"/>
            <a:r>
              <a:rPr lang="en-US" dirty="0" smtClean="0"/>
              <a:t>Presented by </a:t>
            </a:r>
          </a:p>
          <a:p>
            <a:pPr algn="ctr"/>
            <a:r>
              <a:rPr lang="en-US" dirty="0" err="1" smtClean="0"/>
              <a:t>Msc</a:t>
            </a:r>
            <a:r>
              <a:rPr lang="en-US" dirty="0" smtClean="0"/>
              <a:t>. Dr. </a:t>
            </a:r>
            <a:r>
              <a:rPr lang="en-US" dirty="0" err="1" smtClean="0"/>
              <a:t>Reham</a:t>
            </a:r>
            <a:r>
              <a:rPr lang="en-US" dirty="0" smtClean="0"/>
              <a:t> </a:t>
            </a:r>
            <a:r>
              <a:rPr lang="en-US" dirty="0" err="1" smtClean="0"/>
              <a:t>Saad</a:t>
            </a:r>
            <a:r>
              <a:rPr lang="en-US" dirty="0" smtClean="0"/>
              <a:t> </a:t>
            </a:r>
            <a:r>
              <a:rPr lang="en-US" dirty="0" err="1" smtClean="0"/>
              <a:t>Kadhum</a:t>
            </a:r>
            <a:r>
              <a:rPr lang="en-US" dirty="0" smtClean="0"/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55220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51" t="15714" r="32723" b="10799"/>
          <a:stretch/>
        </p:blipFill>
        <p:spPr>
          <a:xfrm>
            <a:off x="873457" y="191069"/>
            <a:ext cx="8134065" cy="60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9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18" t="15582" r="20052" b="6951"/>
          <a:stretch/>
        </p:blipFill>
        <p:spPr>
          <a:xfrm>
            <a:off x="832514" y="709683"/>
            <a:ext cx="8761862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0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0" y="122830"/>
            <a:ext cx="11464120" cy="6735169"/>
          </a:xfrm>
        </p:spPr>
        <p:txBody>
          <a:bodyPr/>
          <a:lstStyle/>
          <a:p>
            <a:pPr algn="l" rtl="0"/>
            <a:r>
              <a:rPr lang="en-US" sz="2800" dirty="0">
                <a:solidFill>
                  <a:schemeClr val="accent1"/>
                </a:solidFill>
              </a:rPr>
              <a:t>Relations</a:t>
            </a:r>
          </a:p>
          <a:p>
            <a:pPr algn="l" rtl="0"/>
            <a:r>
              <a:rPr lang="en-US" dirty="0"/>
              <a:t>■■ Anteriorly: The anterior abdominal wall, the left </a:t>
            </a:r>
            <a:r>
              <a:rPr lang="en-US" dirty="0" smtClean="0"/>
              <a:t>costal margin</a:t>
            </a:r>
            <a:r>
              <a:rPr lang="en-US" dirty="0"/>
              <a:t>, the left pleura and lung, the diaphragm, and </a:t>
            </a:r>
            <a:r>
              <a:rPr lang="en-US" dirty="0" smtClean="0"/>
              <a:t>the left </a:t>
            </a:r>
            <a:r>
              <a:rPr lang="en-US" dirty="0"/>
              <a:t>lobe of the </a:t>
            </a:r>
            <a:r>
              <a:rPr lang="en-US" dirty="0" smtClean="0"/>
              <a:t>liver</a:t>
            </a:r>
            <a:endParaRPr lang="en-US" dirty="0"/>
          </a:p>
          <a:p>
            <a:pPr algn="l" rtl="0"/>
            <a:r>
              <a:rPr lang="en-US" dirty="0"/>
              <a:t>■■ Posteriorly: The lesser sac, the diaphragm, the </a:t>
            </a:r>
            <a:r>
              <a:rPr lang="en-US" dirty="0" smtClean="0"/>
              <a:t>spleen, the </a:t>
            </a:r>
            <a:r>
              <a:rPr lang="en-US" dirty="0"/>
              <a:t>left suprarenal gland, the upper part of the </a:t>
            </a:r>
            <a:r>
              <a:rPr lang="en-US" dirty="0" smtClean="0"/>
              <a:t>left kidney</a:t>
            </a:r>
            <a:r>
              <a:rPr lang="en-US" dirty="0"/>
              <a:t>, the splenic artery, the pancreas, the </a:t>
            </a:r>
            <a:r>
              <a:rPr lang="en-US" dirty="0" smtClean="0"/>
              <a:t>transverse </a:t>
            </a:r>
            <a:r>
              <a:rPr lang="en-US" dirty="0" err="1" smtClean="0"/>
              <a:t>mesocolon</a:t>
            </a:r>
            <a:r>
              <a:rPr lang="en-US" dirty="0"/>
              <a:t>, and the transverse </a:t>
            </a:r>
            <a:r>
              <a:rPr lang="en-US" dirty="0" smtClean="0"/>
              <a:t>colon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948" t="18691" r="19851" b="8438"/>
          <a:stretch/>
        </p:blipFill>
        <p:spPr>
          <a:xfrm>
            <a:off x="2224585" y="2067636"/>
            <a:ext cx="6455391" cy="462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2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218365"/>
            <a:ext cx="11532358" cy="6223378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/>
              <a:t>Blood Supply</a:t>
            </a:r>
          </a:p>
          <a:p>
            <a:pPr algn="l" rtl="0"/>
            <a:r>
              <a:rPr lang="en-US" sz="2000" b="1" dirty="0"/>
              <a:t>Arteries</a:t>
            </a:r>
          </a:p>
          <a:p>
            <a:pPr algn="l" rtl="0"/>
            <a:r>
              <a:rPr lang="en-US" sz="2000" dirty="0"/>
              <a:t>The arteries are derived from the branches of the </a:t>
            </a:r>
            <a:r>
              <a:rPr lang="en-US" sz="2000" dirty="0" smtClean="0">
                <a:solidFill>
                  <a:srgbClr val="FF0000"/>
                </a:solidFill>
              </a:rPr>
              <a:t>celiac artery </a:t>
            </a:r>
          </a:p>
          <a:p>
            <a:pPr algn="l" rtl="0"/>
            <a:r>
              <a:rPr lang="en-US" sz="2000" dirty="0" smtClean="0"/>
              <a:t>The </a:t>
            </a:r>
            <a:r>
              <a:rPr lang="en-US" sz="2000" dirty="0">
                <a:solidFill>
                  <a:srgbClr val="FF0000"/>
                </a:solidFill>
              </a:rPr>
              <a:t>left gastric artery </a:t>
            </a:r>
            <a:r>
              <a:rPr lang="en-US" sz="2000" dirty="0"/>
              <a:t>arises from the celiac </a:t>
            </a:r>
            <a:r>
              <a:rPr lang="en-US" sz="2000" dirty="0" smtClean="0"/>
              <a:t>artery. It </a:t>
            </a:r>
            <a:r>
              <a:rPr lang="en-US" sz="2000" dirty="0"/>
              <a:t>supplies the lower third of the esophagus and the </a:t>
            </a:r>
            <a:r>
              <a:rPr lang="en-US" sz="2000" dirty="0" smtClean="0"/>
              <a:t>upper right </a:t>
            </a:r>
            <a:r>
              <a:rPr lang="en-US" sz="2000" dirty="0"/>
              <a:t>part of the </a:t>
            </a:r>
            <a:r>
              <a:rPr lang="en-US" sz="2000" dirty="0" smtClean="0"/>
              <a:t>stomach. </a:t>
            </a:r>
          </a:p>
          <a:p>
            <a:pPr algn="l" rtl="0"/>
            <a:r>
              <a:rPr lang="en-US" sz="2000" dirty="0" smtClean="0"/>
              <a:t>The </a:t>
            </a:r>
            <a:r>
              <a:rPr lang="en-US" sz="2000" dirty="0">
                <a:solidFill>
                  <a:srgbClr val="FF0000"/>
                </a:solidFill>
              </a:rPr>
              <a:t>right gastric artery </a:t>
            </a:r>
            <a:r>
              <a:rPr lang="en-US" sz="2000" dirty="0"/>
              <a:t>arises from the hepatic </a:t>
            </a:r>
            <a:r>
              <a:rPr lang="en-US" sz="2000" dirty="0" smtClean="0"/>
              <a:t>artery. </a:t>
            </a:r>
            <a:r>
              <a:rPr lang="en-US" sz="2000" dirty="0"/>
              <a:t>It supplies the lower right part of </a:t>
            </a:r>
            <a:r>
              <a:rPr lang="en-US" sz="2000" dirty="0" smtClean="0"/>
              <a:t>the stomach</a:t>
            </a:r>
            <a:r>
              <a:rPr lang="en-US" sz="2000" dirty="0"/>
              <a:t>.</a:t>
            </a:r>
          </a:p>
          <a:p>
            <a:pPr algn="l" rtl="0"/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short gastric arteries</a:t>
            </a:r>
            <a:r>
              <a:rPr lang="en-US" sz="2000" dirty="0"/>
              <a:t> arise from the splenic </a:t>
            </a:r>
            <a:r>
              <a:rPr lang="en-US" sz="2000" dirty="0" smtClean="0"/>
              <a:t>artery at </a:t>
            </a:r>
            <a:r>
              <a:rPr lang="en-US" sz="2000" dirty="0"/>
              <a:t>the hilum of the spleen and pass forward in the </a:t>
            </a:r>
            <a:r>
              <a:rPr lang="en-US" sz="2000" dirty="0" err="1" smtClean="0"/>
              <a:t>gastrosplenic</a:t>
            </a:r>
            <a:r>
              <a:rPr lang="en-US" sz="2000" dirty="0" smtClean="0"/>
              <a:t> </a:t>
            </a:r>
            <a:r>
              <a:rPr lang="en-US" sz="2000" dirty="0" err="1" smtClean="0"/>
              <a:t>omentum</a:t>
            </a:r>
            <a:r>
              <a:rPr lang="en-US" sz="2000" dirty="0" smtClean="0"/>
              <a:t> </a:t>
            </a:r>
            <a:r>
              <a:rPr lang="en-US" sz="2000" dirty="0"/>
              <a:t>(ligament) to supply the fundus.</a:t>
            </a:r>
          </a:p>
          <a:p>
            <a:pPr algn="l" rtl="0"/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left gastroepiploic artery </a:t>
            </a:r>
            <a:r>
              <a:rPr lang="en-US" sz="2000" dirty="0"/>
              <a:t>arises from the </a:t>
            </a:r>
            <a:r>
              <a:rPr lang="en-US" sz="2000" dirty="0" smtClean="0"/>
              <a:t>splenic artery </a:t>
            </a:r>
            <a:r>
              <a:rPr lang="en-US" sz="2000" dirty="0"/>
              <a:t>at the hilum of the spleen </a:t>
            </a:r>
            <a:r>
              <a:rPr lang="en-US" sz="2000" dirty="0" smtClean="0"/>
              <a:t>,supply </a:t>
            </a:r>
            <a:r>
              <a:rPr lang="en-US" sz="2000" dirty="0"/>
              <a:t>the </a:t>
            </a:r>
            <a:r>
              <a:rPr lang="en-US" sz="2000" dirty="0" smtClean="0"/>
              <a:t>stomach along </a:t>
            </a:r>
            <a:r>
              <a:rPr lang="en-US" sz="2000" dirty="0"/>
              <a:t>the upper part of the greater curvature.</a:t>
            </a:r>
          </a:p>
          <a:p>
            <a:pPr algn="l" rtl="0"/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right gastroepiploic artery </a:t>
            </a:r>
            <a:r>
              <a:rPr lang="en-US" sz="2000" dirty="0"/>
              <a:t>arises from the </a:t>
            </a:r>
            <a:r>
              <a:rPr lang="en-US" sz="2000" dirty="0" smtClean="0"/>
              <a:t>gastroduodenal branch </a:t>
            </a:r>
            <a:r>
              <a:rPr lang="en-US" sz="2000" dirty="0"/>
              <a:t>of the hepatic artery. </a:t>
            </a:r>
            <a:r>
              <a:rPr lang="en-US" sz="2000" dirty="0" smtClean="0"/>
              <a:t>supplies </a:t>
            </a:r>
            <a:r>
              <a:rPr lang="en-US" sz="2000" dirty="0"/>
              <a:t>the stomach along the lower part of </a:t>
            </a:r>
            <a:r>
              <a:rPr lang="en-US" sz="2000" dirty="0" smtClean="0"/>
              <a:t>the greater curvature</a:t>
            </a:r>
          </a:p>
          <a:p>
            <a:pPr algn="l" rtl="0"/>
            <a:r>
              <a:rPr lang="en-US" sz="2000" dirty="0" smtClean="0"/>
              <a:t>Fig ( 5. 20) 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2300500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37" t="23111" r="19088" b="11145"/>
          <a:stretch/>
        </p:blipFill>
        <p:spPr>
          <a:xfrm>
            <a:off x="150126" y="532264"/>
            <a:ext cx="9921922" cy="54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8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354843"/>
            <a:ext cx="9758149" cy="6318912"/>
          </a:xfrm>
        </p:spPr>
        <p:txBody>
          <a:bodyPr/>
          <a:lstStyle/>
          <a:p>
            <a:pPr algn="l" rtl="0"/>
            <a:r>
              <a:rPr lang="en-US" sz="2800" dirty="0">
                <a:solidFill>
                  <a:schemeClr val="accent1"/>
                </a:solidFill>
              </a:rPr>
              <a:t>Veins</a:t>
            </a:r>
          </a:p>
          <a:p>
            <a:pPr algn="l" rtl="0"/>
            <a:r>
              <a:rPr lang="en-US" sz="2400" dirty="0"/>
              <a:t>The veins drain into the portal circulation </a:t>
            </a:r>
            <a:r>
              <a:rPr lang="en-US" sz="2400" dirty="0" smtClean="0"/>
              <a:t>The left </a:t>
            </a:r>
            <a:r>
              <a:rPr lang="en-US" sz="2400" dirty="0"/>
              <a:t>and right gastric veins drain directly into </a:t>
            </a:r>
            <a:r>
              <a:rPr lang="en-US" sz="2400" dirty="0">
                <a:solidFill>
                  <a:schemeClr val="accent1"/>
                </a:solidFill>
              </a:rPr>
              <a:t>the </a:t>
            </a:r>
            <a:r>
              <a:rPr lang="en-US" sz="2400" dirty="0" smtClean="0">
                <a:solidFill>
                  <a:schemeClr val="accent1"/>
                </a:solidFill>
              </a:rPr>
              <a:t>portal vein</a:t>
            </a:r>
            <a:r>
              <a:rPr lang="en-US" sz="2400" dirty="0"/>
              <a:t>. </a:t>
            </a:r>
            <a:endParaRPr lang="en-US" sz="2400" dirty="0" smtClean="0"/>
          </a:p>
          <a:p>
            <a:pPr algn="l" rtl="0"/>
            <a:r>
              <a:rPr lang="en-US" sz="2400" dirty="0" smtClean="0"/>
              <a:t>The </a:t>
            </a:r>
            <a:r>
              <a:rPr lang="en-US" sz="2400" dirty="0"/>
              <a:t>short gastric veins and the left </a:t>
            </a:r>
            <a:r>
              <a:rPr lang="en-US" sz="2400" dirty="0" smtClean="0"/>
              <a:t>gastroepiploic veins </a:t>
            </a:r>
            <a:r>
              <a:rPr lang="en-US" sz="2400" dirty="0"/>
              <a:t>join the </a:t>
            </a:r>
            <a:r>
              <a:rPr lang="en-US" sz="2400" dirty="0">
                <a:solidFill>
                  <a:schemeClr val="accent1"/>
                </a:solidFill>
              </a:rPr>
              <a:t>splenic vein</a:t>
            </a:r>
            <a:r>
              <a:rPr lang="en-US" sz="2400" dirty="0"/>
              <a:t>. The right gastroepiploic </a:t>
            </a:r>
            <a:r>
              <a:rPr lang="en-US" sz="2400" dirty="0" smtClean="0"/>
              <a:t>vein joins </a:t>
            </a:r>
            <a:r>
              <a:rPr lang="en-US" sz="2400" dirty="0"/>
              <a:t>the </a:t>
            </a:r>
            <a:r>
              <a:rPr lang="en-US" sz="2400" dirty="0">
                <a:solidFill>
                  <a:schemeClr val="accent1"/>
                </a:solidFill>
              </a:rPr>
              <a:t>superior mesenteric vein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</a:p>
          <a:p>
            <a:pPr algn="l" rtl="0"/>
            <a:r>
              <a:rPr lang="en-US" sz="2400" dirty="0">
                <a:solidFill>
                  <a:schemeClr val="accent1"/>
                </a:solidFill>
              </a:rPr>
              <a:t>Lymph Drainage</a:t>
            </a:r>
          </a:p>
          <a:p>
            <a:pPr algn="l" rtl="0"/>
            <a:r>
              <a:rPr lang="en-US" sz="2400" dirty="0"/>
              <a:t>The lymph vessels </a:t>
            </a:r>
            <a:r>
              <a:rPr lang="en-US" sz="2400" dirty="0" smtClean="0"/>
              <a:t>follow </a:t>
            </a:r>
            <a:r>
              <a:rPr lang="en-US" sz="2400" dirty="0"/>
              <a:t>the arteries into </a:t>
            </a:r>
            <a:r>
              <a:rPr lang="en-US" sz="2400" dirty="0" smtClean="0"/>
              <a:t>the left </a:t>
            </a:r>
            <a:r>
              <a:rPr lang="en-US" sz="2400" dirty="0"/>
              <a:t>and right gastric nodes, the left and right </a:t>
            </a:r>
            <a:r>
              <a:rPr lang="en-US" sz="2400" dirty="0" smtClean="0"/>
              <a:t>gastroepiploic nodes</a:t>
            </a:r>
            <a:r>
              <a:rPr lang="en-US" sz="2400" dirty="0"/>
              <a:t>, and the short gastric nodes. All lymph </a:t>
            </a:r>
            <a:r>
              <a:rPr lang="en-US" sz="2400" dirty="0" smtClean="0"/>
              <a:t>from the </a:t>
            </a:r>
            <a:r>
              <a:rPr lang="en-US" sz="2400" dirty="0"/>
              <a:t>stomach eventually passes to the celiac nodes </a:t>
            </a:r>
            <a:r>
              <a:rPr lang="en-US" sz="2400" dirty="0" smtClean="0"/>
              <a:t>located around </a:t>
            </a:r>
            <a:r>
              <a:rPr lang="en-US" sz="2400" dirty="0"/>
              <a:t>the root of the celiac artery on the </a:t>
            </a:r>
            <a:r>
              <a:rPr lang="en-US" sz="2400" dirty="0" smtClean="0"/>
              <a:t>posterior abdominal </a:t>
            </a:r>
            <a:r>
              <a:rPr lang="en-US" sz="2400" dirty="0"/>
              <a:t>wall.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26064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90" y="436728"/>
            <a:ext cx="9471546" cy="6209731"/>
          </a:xfrm>
        </p:spPr>
        <p:txBody>
          <a:bodyPr/>
          <a:lstStyle/>
          <a:p>
            <a:pPr algn="l" rtl="0"/>
            <a:r>
              <a:rPr lang="en-US" sz="2400" dirty="0">
                <a:solidFill>
                  <a:schemeClr val="accent1"/>
                </a:solidFill>
              </a:rPr>
              <a:t>Nerve Supply</a:t>
            </a:r>
          </a:p>
          <a:p>
            <a:pPr algn="l" rtl="0"/>
            <a:r>
              <a:rPr lang="en-US" sz="2400" dirty="0"/>
              <a:t>The nerve supply includes sympathetic fibers derived </a:t>
            </a:r>
            <a:r>
              <a:rPr lang="en-US" sz="2400" dirty="0" smtClean="0"/>
              <a:t>from the </a:t>
            </a:r>
            <a:r>
              <a:rPr lang="en-US" sz="2400" dirty="0"/>
              <a:t>celiac plexus and parasympathetic </a:t>
            </a:r>
            <a:r>
              <a:rPr lang="en-US" sz="2400" dirty="0" smtClean="0"/>
              <a:t>fibers </a:t>
            </a:r>
            <a:r>
              <a:rPr lang="en-US" sz="2400" dirty="0"/>
              <a:t>from the </a:t>
            </a:r>
            <a:r>
              <a:rPr lang="en-US" sz="2400" dirty="0" smtClean="0"/>
              <a:t>right and </a:t>
            </a:r>
            <a:r>
              <a:rPr lang="en-US" sz="2400" dirty="0"/>
              <a:t>left </a:t>
            </a:r>
            <a:r>
              <a:rPr lang="en-US" sz="2400" dirty="0" err="1"/>
              <a:t>vagus</a:t>
            </a:r>
            <a:r>
              <a:rPr lang="en-US" sz="2400" dirty="0"/>
              <a:t> </a:t>
            </a:r>
            <a:r>
              <a:rPr lang="en-US" sz="2400" dirty="0" smtClean="0"/>
              <a:t>nerves .</a:t>
            </a:r>
          </a:p>
          <a:p>
            <a:pPr algn="l" rtl="0"/>
            <a:r>
              <a:rPr lang="en-US" sz="2400" dirty="0"/>
              <a:t>The sympathetic innervation of the stomach </a:t>
            </a:r>
            <a:r>
              <a:rPr lang="en-US" sz="2400" dirty="0" smtClean="0"/>
              <a:t>carries a </a:t>
            </a:r>
            <a:r>
              <a:rPr lang="en-US" sz="2400" dirty="0"/>
              <a:t>proportion of pain-transmitting nerve fibers, </a:t>
            </a:r>
            <a:r>
              <a:rPr lang="en-US" sz="2400" dirty="0" smtClean="0"/>
              <a:t>whereas the </a:t>
            </a:r>
            <a:r>
              <a:rPr lang="en-US" sz="2400" dirty="0"/>
              <a:t>parasympathetic vagal fibers are </a:t>
            </a:r>
            <a:r>
              <a:rPr lang="en-US" sz="2400" dirty="0" err="1"/>
              <a:t>secretomotor</a:t>
            </a:r>
            <a:r>
              <a:rPr lang="en-US" sz="2400" dirty="0"/>
              <a:t> to </a:t>
            </a:r>
            <a:r>
              <a:rPr lang="en-US" sz="2400" dirty="0" smtClean="0"/>
              <a:t>the gastric </a:t>
            </a:r>
            <a:r>
              <a:rPr lang="en-US" sz="2400" dirty="0"/>
              <a:t>glands and motor to the muscular wall of </a:t>
            </a:r>
            <a:r>
              <a:rPr lang="en-US" sz="2400" dirty="0" smtClean="0"/>
              <a:t>the stomach</a:t>
            </a:r>
            <a:r>
              <a:rPr lang="en-US" sz="2400" dirty="0"/>
              <a:t>. The pyloric sphincter receives motor </a:t>
            </a:r>
            <a:r>
              <a:rPr lang="en-US" sz="2400" dirty="0" smtClean="0"/>
              <a:t>fibers from </a:t>
            </a:r>
            <a:r>
              <a:rPr lang="en-US" sz="2400" dirty="0"/>
              <a:t>the sympathetic system and inhibitory fibers </a:t>
            </a:r>
            <a:r>
              <a:rPr lang="en-US" sz="2400" dirty="0" smtClean="0"/>
              <a:t>from the </a:t>
            </a:r>
            <a:r>
              <a:rPr lang="en-US" sz="2400" dirty="0" err="1"/>
              <a:t>vagi</a:t>
            </a:r>
            <a:r>
              <a:rPr lang="en-US" sz="2400" dirty="0"/>
              <a:t>.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291126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21" t="22394" r="19280" b="9393"/>
          <a:stretch/>
        </p:blipFill>
        <p:spPr>
          <a:xfrm>
            <a:off x="177422" y="109181"/>
            <a:ext cx="9075760" cy="659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76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2" t="18175" r="17501" b="11854"/>
          <a:stretch/>
        </p:blipFill>
        <p:spPr>
          <a:xfrm>
            <a:off x="571972" y="627799"/>
            <a:ext cx="8640266" cy="558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4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9" y="136478"/>
            <a:ext cx="11742129" cy="900752"/>
          </a:xfrm>
        </p:spPr>
        <p:txBody>
          <a:bodyPr>
            <a:normAutofit fontScale="90000"/>
          </a:bodyPr>
          <a:lstStyle/>
          <a:p>
            <a:r>
              <a:rPr lang="en-US" dirty="0"/>
              <a:t>Gastrointestinal Tract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09" y="873457"/>
            <a:ext cx="11742128" cy="5363569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7030A0"/>
                </a:solidFill>
              </a:rPr>
              <a:t>Esophagus </a:t>
            </a:r>
            <a:r>
              <a:rPr lang="en-US" sz="2800" dirty="0">
                <a:solidFill>
                  <a:srgbClr val="7030A0"/>
                </a:solidFill>
              </a:rPr>
              <a:t>(Abdominal Portion)</a:t>
            </a:r>
          </a:p>
          <a:p>
            <a:pPr algn="l" rtl="0"/>
            <a:r>
              <a:rPr lang="en-US" sz="2800" dirty="0">
                <a:solidFill>
                  <a:srgbClr val="7030A0"/>
                </a:solidFill>
              </a:rPr>
              <a:t>The esophagus is a muscular, collapsible tube about 10 in</a:t>
            </a:r>
            <a:r>
              <a:rPr lang="en-US" sz="2800" dirty="0" smtClean="0">
                <a:solidFill>
                  <a:srgbClr val="7030A0"/>
                </a:solidFill>
              </a:rPr>
              <a:t>. (</a:t>
            </a:r>
            <a:r>
              <a:rPr lang="en-US" sz="2800" dirty="0">
                <a:solidFill>
                  <a:srgbClr val="7030A0"/>
                </a:solidFill>
              </a:rPr>
              <a:t>25 cm) long that joins the pharynx to the stomach. 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7030A0"/>
                </a:solidFill>
              </a:rPr>
              <a:t>The greater </a:t>
            </a:r>
            <a:r>
              <a:rPr lang="en-US" sz="2800" dirty="0">
                <a:solidFill>
                  <a:srgbClr val="7030A0"/>
                </a:solidFill>
              </a:rPr>
              <a:t>part of the esophagus lies within the thorax (see </a:t>
            </a:r>
            <a:r>
              <a:rPr lang="en-US" sz="2800" dirty="0" smtClean="0">
                <a:solidFill>
                  <a:srgbClr val="7030A0"/>
                </a:solidFill>
              </a:rPr>
              <a:t>page100</a:t>
            </a:r>
            <a:r>
              <a:rPr lang="en-US" sz="2800" dirty="0">
                <a:solidFill>
                  <a:srgbClr val="7030A0"/>
                </a:solidFill>
              </a:rPr>
              <a:t>). 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7030A0"/>
                </a:solidFill>
              </a:rPr>
              <a:t>The </a:t>
            </a:r>
            <a:r>
              <a:rPr lang="en-US" sz="2800" dirty="0">
                <a:solidFill>
                  <a:srgbClr val="7030A0"/>
                </a:solidFill>
              </a:rPr>
              <a:t>esophagus enters the abdomen through an </a:t>
            </a:r>
            <a:r>
              <a:rPr lang="en-US" sz="2800" dirty="0" smtClean="0">
                <a:solidFill>
                  <a:srgbClr val="7030A0"/>
                </a:solidFill>
              </a:rPr>
              <a:t>opening in </a:t>
            </a:r>
            <a:r>
              <a:rPr lang="en-US" sz="2800" dirty="0">
                <a:solidFill>
                  <a:srgbClr val="7030A0"/>
                </a:solidFill>
              </a:rPr>
              <a:t>the right crus of the </a:t>
            </a:r>
            <a:r>
              <a:rPr lang="en-US" sz="2800" dirty="0" smtClean="0">
                <a:solidFill>
                  <a:srgbClr val="7030A0"/>
                </a:solidFill>
              </a:rPr>
              <a:t>diaphragm at level T 10 .  </a:t>
            </a:r>
          </a:p>
          <a:p>
            <a:pPr algn="l" rtl="0"/>
            <a:r>
              <a:rPr lang="en-US" sz="2800" dirty="0" smtClean="0">
                <a:solidFill>
                  <a:srgbClr val="7030A0"/>
                </a:solidFill>
              </a:rPr>
              <a:t>After </a:t>
            </a:r>
            <a:r>
              <a:rPr lang="en-US" sz="2800" dirty="0">
                <a:solidFill>
                  <a:srgbClr val="7030A0"/>
                </a:solidFill>
              </a:rPr>
              <a:t>a course </a:t>
            </a:r>
            <a:r>
              <a:rPr lang="en-US" sz="2800" dirty="0" smtClean="0">
                <a:solidFill>
                  <a:srgbClr val="7030A0"/>
                </a:solidFill>
              </a:rPr>
              <a:t>of about </a:t>
            </a:r>
            <a:r>
              <a:rPr lang="en-US" sz="2800" dirty="0">
                <a:solidFill>
                  <a:srgbClr val="7030A0"/>
                </a:solidFill>
              </a:rPr>
              <a:t>0.5 in. (1.25 cm), it enters the stomach on its right side.</a:t>
            </a:r>
            <a:endParaRPr lang="ar-IQ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3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73" y="464024"/>
            <a:ext cx="12028227" cy="4899546"/>
          </a:xfrm>
        </p:spPr>
        <p:txBody>
          <a:bodyPr/>
          <a:lstStyle/>
          <a:p>
            <a:pPr algn="l" rtl="0"/>
            <a:r>
              <a:rPr lang="en-US" sz="2400" b="1" dirty="0">
                <a:solidFill>
                  <a:schemeClr val="accent1"/>
                </a:solidFill>
              </a:rPr>
              <a:t>Blood Supply</a:t>
            </a:r>
          </a:p>
          <a:p>
            <a:pPr algn="l" rtl="0"/>
            <a:r>
              <a:rPr lang="en-US" sz="2400" dirty="0"/>
              <a:t>Arteries</a:t>
            </a:r>
          </a:p>
          <a:p>
            <a:pPr algn="l" rtl="0"/>
            <a:r>
              <a:rPr lang="en-US" sz="2400" dirty="0"/>
              <a:t>The arteries are branches from the </a:t>
            </a:r>
            <a:r>
              <a:rPr lang="en-US" sz="2400" dirty="0">
                <a:solidFill>
                  <a:srgbClr val="7030A0"/>
                </a:solidFill>
              </a:rPr>
              <a:t>left gastric </a:t>
            </a:r>
            <a:r>
              <a:rPr lang="en-US" sz="2400" dirty="0" smtClean="0">
                <a:solidFill>
                  <a:srgbClr val="7030A0"/>
                </a:solidFill>
              </a:rPr>
              <a:t>artery</a:t>
            </a:r>
          </a:p>
          <a:p>
            <a:pPr algn="l" rtl="0"/>
            <a:r>
              <a:rPr lang="en-US" sz="2400" dirty="0"/>
              <a:t>Veins</a:t>
            </a:r>
          </a:p>
          <a:p>
            <a:pPr algn="l" rtl="0"/>
            <a:r>
              <a:rPr lang="en-US" sz="2400" dirty="0"/>
              <a:t>The veins drain into the left gastric vein, a tributary of </a:t>
            </a:r>
            <a:r>
              <a:rPr lang="en-US" sz="2400" dirty="0" smtClean="0"/>
              <a:t>the portal </a:t>
            </a:r>
            <a:r>
              <a:rPr lang="en-US" sz="2400" dirty="0"/>
              <a:t>vein </a:t>
            </a:r>
            <a:endParaRPr lang="en-US" sz="2400" dirty="0" smtClean="0"/>
          </a:p>
          <a:p>
            <a:pPr algn="l" rtl="0"/>
            <a:r>
              <a:rPr lang="en-US" sz="2400" dirty="0" smtClean="0">
                <a:solidFill>
                  <a:schemeClr val="tx1"/>
                </a:solidFill>
              </a:rPr>
              <a:t>Lymph </a:t>
            </a:r>
            <a:r>
              <a:rPr lang="en-US" sz="2400" dirty="0">
                <a:solidFill>
                  <a:schemeClr val="tx1"/>
                </a:solidFill>
              </a:rPr>
              <a:t>Drainage</a:t>
            </a:r>
          </a:p>
          <a:p>
            <a:pPr algn="l" rtl="0"/>
            <a:r>
              <a:rPr lang="en-US" sz="2400" dirty="0"/>
              <a:t>The lymph vessels follow the arteries into </a:t>
            </a:r>
            <a:r>
              <a:rPr lang="en-US" sz="2400" dirty="0">
                <a:solidFill>
                  <a:srgbClr val="7030A0"/>
                </a:solidFill>
              </a:rPr>
              <a:t>the left gastric nodes.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</a:rPr>
              <a:t>Nerve Supply</a:t>
            </a:r>
          </a:p>
          <a:p>
            <a:pPr algn="l" rtl="0"/>
            <a:r>
              <a:rPr lang="en-US" sz="2400" dirty="0"/>
              <a:t>The nerve supply is the anterior and posterior gastric </a:t>
            </a:r>
            <a:r>
              <a:rPr lang="en-US" sz="2400" dirty="0" smtClean="0"/>
              <a:t>nerves (</a:t>
            </a:r>
            <a:r>
              <a:rPr lang="en-US" sz="2400" dirty="0" err="1" smtClean="0"/>
              <a:t>vagi</a:t>
            </a:r>
            <a:r>
              <a:rPr lang="en-US" sz="2400" dirty="0"/>
              <a:t>) and sympathetic branches of the thoracic part of </a:t>
            </a:r>
            <a:r>
              <a:rPr lang="en-US" sz="2400" dirty="0" smtClean="0"/>
              <a:t>the sympathetic </a:t>
            </a:r>
            <a:r>
              <a:rPr lang="en-US" sz="2400" dirty="0"/>
              <a:t>trunk.</a:t>
            </a:r>
            <a:endParaRPr lang="en-US" sz="2400" dirty="0" smtClean="0"/>
          </a:p>
          <a:p>
            <a:pPr algn="l" rtl="0"/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356053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742" y="145576"/>
            <a:ext cx="10363705" cy="932597"/>
          </a:xfrm>
        </p:spPr>
        <p:txBody>
          <a:bodyPr/>
          <a:lstStyle/>
          <a:p>
            <a:r>
              <a:rPr lang="en-US" b="1" dirty="0" smtClean="0"/>
              <a:t>stomach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2" y="887104"/>
            <a:ext cx="10754435" cy="4981433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Location and Description</a:t>
            </a:r>
          </a:p>
          <a:p>
            <a:pPr algn="l" rtl="0"/>
            <a:r>
              <a:rPr lang="en-US" sz="2200" dirty="0"/>
              <a:t>The stomach is the dilated portion of the alimentary </a:t>
            </a:r>
            <a:r>
              <a:rPr lang="en-US" sz="2200" dirty="0" smtClean="0"/>
              <a:t>canal .</a:t>
            </a:r>
          </a:p>
          <a:p>
            <a:pPr algn="l" rtl="0"/>
            <a:r>
              <a:rPr lang="en-US" sz="2200" dirty="0"/>
              <a:t>The stomach is situated in the upper part of the </a:t>
            </a:r>
            <a:r>
              <a:rPr lang="en-US" sz="2200" dirty="0" smtClean="0"/>
              <a:t>abdomen, </a:t>
            </a:r>
            <a:r>
              <a:rPr lang="en-US" sz="2200" dirty="0" smtClean="0">
                <a:solidFill>
                  <a:schemeClr val="accent1"/>
                </a:solidFill>
              </a:rPr>
              <a:t>extending</a:t>
            </a:r>
            <a:r>
              <a:rPr lang="en-US" sz="2200" dirty="0" smtClean="0"/>
              <a:t> </a:t>
            </a:r>
            <a:r>
              <a:rPr lang="en-US" sz="2200" dirty="0"/>
              <a:t>from beneath the left costal margin </a:t>
            </a:r>
            <a:r>
              <a:rPr lang="en-US" sz="2200" dirty="0" smtClean="0"/>
              <a:t>region into </a:t>
            </a:r>
            <a:r>
              <a:rPr lang="en-US" sz="2200" dirty="0"/>
              <a:t>the </a:t>
            </a:r>
            <a:r>
              <a:rPr lang="en-US" sz="2200" dirty="0">
                <a:solidFill>
                  <a:schemeClr val="accent1"/>
                </a:solidFill>
              </a:rPr>
              <a:t>epigastric and umbilical regions</a:t>
            </a:r>
            <a:r>
              <a:rPr lang="en-US" sz="2200" dirty="0" smtClean="0">
                <a:solidFill>
                  <a:schemeClr val="accent1"/>
                </a:solidFill>
              </a:rPr>
              <a:t>.</a:t>
            </a:r>
          </a:p>
          <a:p>
            <a:pPr algn="l" rtl="0"/>
            <a:r>
              <a:rPr lang="en-US" sz="2200" dirty="0"/>
              <a:t>The stomach is relatively </a:t>
            </a:r>
            <a:r>
              <a:rPr lang="en-US" sz="2200" dirty="0">
                <a:solidFill>
                  <a:schemeClr val="accent1"/>
                </a:solidFill>
              </a:rPr>
              <a:t>fixed</a:t>
            </a:r>
            <a:r>
              <a:rPr lang="en-US" sz="2200" dirty="0"/>
              <a:t> at both ends but is </a:t>
            </a:r>
            <a:r>
              <a:rPr lang="en-US" sz="2200" dirty="0" smtClean="0">
                <a:solidFill>
                  <a:schemeClr val="accent1"/>
                </a:solidFill>
              </a:rPr>
              <a:t>very mobile </a:t>
            </a:r>
            <a:r>
              <a:rPr lang="en-US" sz="2200" dirty="0"/>
              <a:t>in </a:t>
            </a:r>
            <a:r>
              <a:rPr lang="en-US" sz="2200" dirty="0" smtClean="0"/>
              <a:t>between .</a:t>
            </a:r>
          </a:p>
          <a:p>
            <a:pPr algn="l" rtl="0"/>
            <a:r>
              <a:rPr lang="en-US" sz="2200" dirty="0"/>
              <a:t>It is roughly </a:t>
            </a:r>
            <a:r>
              <a:rPr lang="en-US" sz="2200" dirty="0" smtClean="0"/>
              <a:t>J-shaped </a:t>
            </a:r>
            <a:endParaRPr lang="en-US" sz="2200" dirty="0"/>
          </a:p>
          <a:p>
            <a:pPr algn="l" rtl="0"/>
            <a:r>
              <a:rPr lang="en-US" sz="2200" dirty="0" smtClean="0"/>
              <a:t>Has two opening the </a:t>
            </a:r>
            <a:r>
              <a:rPr lang="en-US" sz="2200" dirty="0"/>
              <a:t>cardiac and pyloric orifices; </a:t>
            </a:r>
            <a:r>
              <a:rPr lang="en-US" sz="2200" dirty="0" smtClean="0"/>
              <a:t>two curvatures</a:t>
            </a:r>
            <a:r>
              <a:rPr lang="en-US" sz="2200" dirty="0"/>
              <a:t>, the greater and lesser curvatures; and two </a:t>
            </a:r>
            <a:r>
              <a:rPr lang="en-US" sz="2200" dirty="0" smtClean="0"/>
              <a:t>surfaces, an </a:t>
            </a:r>
            <a:r>
              <a:rPr lang="en-US" sz="2200" dirty="0"/>
              <a:t>anterior and a posterior </a:t>
            </a:r>
            <a:r>
              <a:rPr lang="en-US" sz="2200" dirty="0" smtClean="0"/>
              <a:t>surface , two borders right ( lesser curvature) and left border ( lesser curvature ) .</a:t>
            </a:r>
          </a:p>
          <a:p>
            <a:pPr algn="l" rtl="0"/>
            <a:r>
              <a:rPr lang="en-US" sz="2200" dirty="0"/>
              <a:t>It tends to be high and </a:t>
            </a:r>
            <a:r>
              <a:rPr lang="en-US" sz="2200" dirty="0" smtClean="0"/>
              <a:t>transversely arranged </a:t>
            </a:r>
            <a:r>
              <a:rPr lang="en-US" sz="2200" dirty="0"/>
              <a:t>in the short, </a:t>
            </a:r>
            <a:r>
              <a:rPr lang="en-US" sz="2200" dirty="0">
                <a:solidFill>
                  <a:schemeClr val="accent1"/>
                </a:solidFill>
              </a:rPr>
              <a:t>obese</a:t>
            </a:r>
            <a:r>
              <a:rPr lang="en-US" sz="2200" dirty="0"/>
              <a:t> person (steer-horn </a:t>
            </a:r>
            <a:r>
              <a:rPr lang="en-US" sz="2200" dirty="0" smtClean="0"/>
              <a:t>stomach) and </a:t>
            </a:r>
            <a:r>
              <a:rPr lang="en-US" sz="2200" dirty="0"/>
              <a:t>elongated vertically in the tall, </a:t>
            </a:r>
            <a:r>
              <a:rPr lang="en-US" sz="2200" dirty="0">
                <a:solidFill>
                  <a:schemeClr val="accent1"/>
                </a:solidFill>
              </a:rPr>
              <a:t>thin </a:t>
            </a:r>
            <a:r>
              <a:rPr lang="en-US" sz="2200" dirty="0"/>
              <a:t>person (</a:t>
            </a:r>
            <a:r>
              <a:rPr lang="en-US" sz="2200" dirty="0" smtClean="0"/>
              <a:t>J-shaped stomach).</a:t>
            </a:r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2600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18" y="213815"/>
            <a:ext cx="10350057" cy="6050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Parts of stomach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17" y="968991"/>
            <a:ext cx="11114333" cy="5786651"/>
          </a:xfrm>
        </p:spPr>
        <p:txBody>
          <a:bodyPr/>
          <a:lstStyle/>
          <a:p>
            <a:pPr algn="l" rtl="0"/>
            <a:r>
              <a:rPr lang="en-US" sz="2400" dirty="0" smtClean="0"/>
              <a:t>1. Fundus</a:t>
            </a:r>
            <a:r>
              <a:rPr lang="en-US" sz="2400" dirty="0"/>
              <a:t>: This is dome-shaped and projects upward </a:t>
            </a:r>
            <a:r>
              <a:rPr lang="en-US" sz="2400" dirty="0" smtClean="0"/>
              <a:t>and to </a:t>
            </a:r>
            <a:r>
              <a:rPr lang="en-US" sz="2400" dirty="0"/>
              <a:t>the left of the cardiac orifice. It is usually full of gas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2. Body</a:t>
            </a:r>
            <a:r>
              <a:rPr lang="en-US" sz="2400" dirty="0"/>
              <a:t>: This extends from the level of the cardiac </a:t>
            </a:r>
            <a:r>
              <a:rPr lang="en-US" sz="2400" dirty="0" smtClean="0"/>
              <a:t>orifice to </a:t>
            </a:r>
            <a:r>
              <a:rPr lang="en-US" sz="2400" dirty="0"/>
              <a:t>the level of the incisura </a:t>
            </a:r>
            <a:r>
              <a:rPr lang="en-US" sz="2400" dirty="0" err="1"/>
              <a:t>angularis</a:t>
            </a:r>
            <a:r>
              <a:rPr lang="en-US" sz="2400" dirty="0"/>
              <a:t>, </a:t>
            </a:r>
            <a:endParaRPr lang="en-US" sz="2400" dirty="0" smtClean="0"/>
          </a:p>
          <a:p>
            <a:pPr algn="l" rtl="0"/>
            <a:r>
              <a:rPr lang="en-US" sz="2400" dirty="0" smtClean="0"/>
              <a:t>3. Pyloric </a:t>
            </a:r>
            <a:r>
              <a:rPr lang="en-US" sz="2400" dirty="0"/>
              <a:t>antrum: This extends from the incisura </a:t>
            </a:r>
            <a:r>
              <a:rPr lang="en-US" sz="2400" dirty="0" err="1" smtClean="0"/>
              <a:t>angularis</a:t>
            </a:r>
            <a:r>
              <a:rPr lang="en-US" sz="2400" dirty="0" smtClean="0"/>
              <a:t> to </a:t>
            </a:r>
            <a:r>
              <a:rPr lang="en-US" sz="2400" dirty="0"/>
              <a:t>the </a:t>
            </a:r>
            <a:r>
              <a:rPr lang="en-US" sz="2400" dirty="0" smtClean="0"/>
              <a:t>pylorus .</a:t>
            </a:r>
          </a:p>
          <a:p>
            <a:pPr algn="l" rtl="0"/>
            <a:r>
              <a:rPr lang="en-US" sz="2400" dirty="0"/>
              <a:t>4. Pylorus: This is the most tubular part of the </a:t>
            </a:r>
            <a:r>
              <a:rPr lang="en-US" sz="2400" dirty="0" err="1" smtClean="0"/>
              <a:t>stomach.The</a:t>
            </a:r>
            <a:r>
              <a:rPr lang="en-US" sz="2400" dirty="0" smtClean="0"/>
              <a:t> </a:t>
            </a:r>
            <a:r>
              <a:rPr lang="en-US" sz="2400" dirty="0"/>
              <a:t>thick muscular wall is called the pyloric </a:t>
            </a:r>
            <a:r>
              <a:rPr lang="en-US" sz="2400" dirty="0" smtClean="0"/>
              <a:t>sphincter, and </a:t>
            </a:r>
            <a:r>
              <a:rPr lang="en-US" sz="2400" dirty="0"/>
              <a:t>the cavity of the pylorus is the pyloric </a:t>
            </a:r>
            <a:r>
              <a:rPr lang="en-US" sz="2400" dirty="0" smtClean="0"/>
              <a:t>canal 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6639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19" y="300252"/>
            <a:ext cx="11832609" cy="627797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>
                <a:solidFill>
                  <a:schemeClr val="accent1"/>
                </a:solidFill>
              </a:rPr>
              <a:t>The lesser curvature </a:t>
            </a:r>
            <a:r>
              <a:rPr lang="en-US" sz="2000" dirty="0"/>
              <a:t>forms the right border of the </a:t>
            </a:r>
            <a:r>
              <a:rPr lang="en-US" sz="2000" dirty="0" smtClean="0"/>
              <a:t>stomach and </a:t>
            </a:r>
            <a:r>
              <a:rPr lang="en-US" sz="2000" dirty="0"/>
              <a:t>extends from the cardiac orifice to the pylorus </a:t>
            </a:r>
            <a:r>
              <a:rPr lang="en-US" sz="2000" dirty="0" smtClean="0"/>
              <a:t> . It </a:t>
            </a:r>
            <a:r>
              <a:rPr lang="en-US" sz="2000" dirty="0"/>
              <a:t>is suspended from the liver by the </a:t>
            </a:r>
            <a:r>
              <a:rPr lang="en-US" sz="2000" dirty="0">
                <a:solidFill>
                  <a:schemeClr val="accent1"/>
                </a:solidFill>
              </a:rPr>
              <a:t>lesser </a:t>
            </a:r>
            <a:r>
              <a:rPr lang="en-US" sz="2000" dirty="0" err="1">
                <a:solidFill>
                  <a:schemeClr val="accent1"/>
                </a:solidFill>
              </a:rPr>
              <a:t>omentum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pPr algn="l" rtl="0"/>
            <a:r>
              <a:rPr lang="en-US" sz="2000" dirty="0">
                <a:solidFill>
                  <a:schemeClr val="accent1"/>
                </a:solidFill>
              </a:rPr>
              <a:t>The greater curvature </a:t>
            </a:r>
            <a:r>
              <a:rPr lang="en-US" sz="2000" dirty="0"/>
              <a:t>is much longer than the </a:t>
            </a:r>
            <a:r>
              <a:rPr lang="en-US" sz="2000" dirty="0" smtClean="0"/>
              <a:t>lesser curvature </a:t>
            </a:r>
            <a:r>
              <a:rPr lang="en-US" sz="2000" dirty="0"/>
              <a:t>and extends from the left of the cardiac </a:t>
            </a:r>
            <a:r>
              <a:rPr lang="en-US" sz="2000" dirty="0" smtClean="0"/>
              <a:t>orifice, over </a:t>
            </a:r>
            <a:r>
              <a:rPr lang="en-US" sz="2000" dirty="0"/>
              <a:t>the dome of the fundus, and along the left border </a:t>
            </a:r>
            <a:r>
              <a:rPr lang="en-US" sz="2000" dirty="0" smtClean="0"/>
              <a:t>of the </a:t>
            </a:r>
            <a:r>
              <a:rPr lang="en-US" sz="2000" dirty="0"/>
              <a:t>stomach to the pylorus </a:t>
            </a:r>
          </a:p>
          <a:p>
            <a:pPr algn="l" rtl="0"/>
            <a:r>
              <a:rPr lang="en-US" sz="2000" dirty="0" smtClean="0">
                <a:solidFill>
                  <a:schemeClr val="accent1"/>
                </a:solidFill>
              </a:rPr>
              <a:t>The </a:t>
            </a:r>
            <a:r>
              <a:rPr lang="en-US" sz="2000" dirty="0" err="1" smtClean="0">
                <a:solidFill>
                  <a:schemeClr val="accent1"/>
                </a:solidFill>
              </a:rPr>
              <a:t>gastrosplenic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</a:rPr>
              <a:t>omentum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(ligament) </a:t>
            </a:r>
            <a:r>
              <a:rPr lang="en-US" sz="2000" dirty="0"/>
              <a:t>extends from the upper part of </a:t>
            </a:r>
            <a:r>
              <a:rPr lang="en-US" sz="2000" dirty="0" smtClean="0"/>
              <a:t>the greater </a:t>
            </a:r>
            <a:r>
              <a:rPr lang="en-US" sz="2000" dirty="0"/>
              <a:t>curvature to the spleen, and the greater </a:t>
            </a:r>
            <a:r>
              <a:rPr lang="en-US" sz="2000" dirty="0" err="1" smtClean="0"/>
              <a:t>omentum</a:t>
            </a:r>
            <a:r>
              <a:rPr lang="en-US" sz="2000" dirty="0" smtClean="0"/>
              <a:t> extends </a:t>
            </a:r>
            <a:r>
              <a:rPr lang="en-US" sz="2000" dirty="0"/>
              <a:t>from the lower part of the greater curvature to </a:t>
            </a:r>
            <a:r>
              <a:rPr lang="en-US" sz="2000" dirty="0" smtClean="0"/>
              <a:t>the transverse </a:t>
            </a:r>
            <a:r>
              <a:rPr lang="en-US" sz="2000" dirty="0"/>
              <a:t>colon 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>
                <a:solidFill>
                  <a:schemeClr val="accent1"/>
                </a:solidFill>
              </a:rPr>
              <a:t>The </a:t>
            </a:r>
            <a:r>
              <a:rPr lang="en-US" sz="2000" dirty="0">
                <a:solidFill>
                  <a:schemeClr val="accent1"/>
                </a:solidFill>
              </a:rPr>
              <a:t>cardiac orifice </a:t>
            </a:r>
            <a:r>
              <a:rPr lang="en-US" sz="2000" dirty="0"/>
              <a:t>is where the esophagus enters </a:t>
            </a:r>
            <a:r>
              <a:rPr lang="en-US" sz="2000" dirty="0" smtClean="0"/>
              <a:t>the stomach . Although </a:t>
            </a:r>
            <a:r>
              <a:rPr lang="en-US" sz="2000" dirty="0"/>
              <a:t>no anatomic sphincter </a:t>
            </a:r>
            <a:r>
              <a:rPr lang="en-US" sz="2000" dirty="0" smtClean="0"/>
              <a:t>can be </a:t>
            </a:r>
            <a:r>
              <a:rPr lang="en-US" sz="2000" dirty="0"/>
              <a:t>demonstrated here, a physiologic mechanism exists </a:t>
            </a:r>
            <a:r>
              <a:rPr lang="en-US" sz="2000" dirty="0" smtClean="0"/>
              <a:t>that prevents </a:t>
            </a:r>
            <a:r>
              <a:rPr lang="en-US" sz="2000" dirty="0"/>
              <a:t>regurgitation of stomach contents into the </a:t>
            </a:r>
            <a:r>
              <a:rPr lang="en-US" sz="2000" dirty="0" smtClean="0"/>
              <a:t>esophagus .</a:t>
            </a:r>
          </a:p>
          <a:p>
            <a:pPr algn="l" rtl="0"/>
            <a:r>
              <a:rPr lang="en-US" sz="2000" dirty="0">
                <a:solidFill>
                  <a:schemeClr val="accent1"/>
                </a:solidFill>
              </a:rPr>
              <a:t>The pyloric orifice </a:t>
            </a:r>
            <a:r>
              <a:rPr lang="en-US" sz="2000" dirty="0"/>
              <a:t>is formed by the pyloric </a:t>
            </a:r>
            <a:r>
              <a:rPr lang="en-US" sz="2000" dirty="0" smtClean="0"/>
              <a:t>canal, which </a:t>
            </a:r>
            <a:r>
              <a:rPr lang="en-US" sz="2000" dirty="0"/>
              <a:t>is about 1 in. (2.5 cm) long. </a:t>
            </a:r>
            <a:endParaRPr lang="en-US" sz="2000" dirty="0" smtClean="0"/>
          </a:p>
          <a:p>
            <a:pPr algn="l" rtl="0"/>
            <a:r>
              <a:rPr lang="en-US" sz="2000" dirty="0" smtClean="0"/>
              <a:t>The </a:t>
            </a:r>
            <a:r>
              <a:rPr lang="en-US" sz="2000" dirty="0"/>
              <a:t>circular muscle </a:t>
            </a:r>
            <a:r>
              <a:rPr lang="en-US" sz="2000" dirty="0" smtClean="0"/>
              <a:t>coat</a:t>
            </a:r>
            <a:r>
              <a:rPr lang="en-US" sz="2000" dirty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the stomach is much </a:t>
            </a:r>
            <a:r>
              <a:rPr lang="en-US" sz="2000" dirty="0">
                <a:solidFill>
                  <a:schemeClr val="accent1"/>
                </a:solidFill>
              </a:rPr>
              <a:t>thicker here </a:t>
            </a:r>
            <a:r>
              <a:rPr lang="en-US" sz="2000" dirty="0"/>
              <a:t>and forms the </a:t>
            </a:r>
            <a:r>
              <a:rPr lang="en-US" sz="2000" dirty="0" smtClean="0"/>
              <a:t>anatomic and </a:t>
            </a:r>
            <a:r>
              <a:rPr lang="en-US" sz="2000" dirty="0"/>
              <a:t>physiologic pyloric </a:t>
            </a:r>
            <a:r>
              <a:rPr lang="en-US" sz="2000" dirty="0" smtClean="0"/>
              <a:t>sphincter. The pylorus </a:t>
            </a:r>
            <a:r>
              <a:rPr lang="en-US" sz="2000" dirty="0"/>
              <a:t>lies on the </a:t>
            </a:r>
            <a:r>
              <a:rPr lang="en-US" sz="2000" dirty="0" err="1">
                <a:solidFill>
                  <a:schemeClr val="accent1"/>
                </a:solidFill>
              </a:rPr>
              <a:t>transpyloric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plane ( L 1 ) </a:t>
            </a:r>
            <a:r>
              <a:rPr lang="en-US" sz="2000" dirty="0" smtClean="0"/>
              <a:t>, </a:t>
            </a:r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57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29" t="15838" r="20396" b="4773"/>
          <a:stretch/>
        </p:blipFill>
        <p:spPr>
          <a:xfrm>
            <a:off x="191069" y="191069"/>
            <a:ext cx="11204812" cy="631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07" t="32591" r="19478" b="7282"/>
          <a:stretch/>
        </p:blipFill>
        <p:spPr>
          <a:xfrm>
            <a:off x="1296537" y="750627"/>
            <a:ext cx="8106770" cy="48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12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011" y="95534"/>
            <a:ext cx="11709779" cy="6578221"/>
          </a:xfrm>
        </p:spPr>
        <p:txBody>
          <a:bodyPr/>
          <a:lstStyle/>
          <a:p>
            <a:pPr algn="l" rtl="0"/>
            <a:r>
              <a:rPr lang="en-US" sz="2400" dirty="0" smtClean="0">
                <a:solidFill>
                  <a:schemeClr val="accent1"/>
                </a:solidFill>
              </a:rPr>
              <a:t>Layers of Stomach </a:t>
            </a:r>
          </a:p>
          <a:p>
            <a:pPr algn="l" rtl="0"/>
            <a:r>
              <a:rPr lang="en-US" sz="2400" dirty="0" smtClean="0"/>
              <a:t>The </a:t>
            </a:r>
            <a:r>
              <a:rPr lang="en-US" sz="2400" dirty="0"/>
              <a:t>mucous membrane of the stomach is thick and </a:t>
            </a:r>
            <a:r>
              <a:rPr lang="en-US" sz="2400" dirty="0" smtClean="0"/>
              <a:t>vascular and </a:t>
            </a:r>
            <a:r>
              <a:rPr lang="en-US" sz="2400" dirty="0"/>
              <a:t>is thrown into numerous folds, or </a:t>
            </a:r>
            <a:r>
              <a:rPr lang="en-US" sz="2400" dirty="0" err="1"/>
              <a:t>rugae</a:t>
            </a:r>
            <a:r>
              <a:rPr lang="en-US" sz="2400" dirty="0"/>
              <a:t>, that </a:t>
            </a:r>
            <a:r>
              <a:rPr lang="en-US" sz="2400" dirty="0" smtClean="0"/>
              <a:t>are mainly </a:t>
            </a:r>
            <a:r>
              <a:rPr lang="en-US" sz="2400" dirty="0"/>
              <a:t>longitudinal in </a:t>
            </a:r>
            <a:r>
              <a:rPr lang="en-US" sz="2400" dirty="0" smtClean="0"/>
              <a:t>direction. </a:t>
            </a:r>
            <a:r>
              <a:rPr lang="en-US" sz="2400" dirty="0"/>
              <a:t>The folds </a:t>
            </a:r>
            <a:r>
              <a:rPr lang="en-US" sz="2400" dirty="0" smtClean="0"/>
              <a:t>flatten out </a:t>
            </a:r>
            <a:r>
              <a:rPr lang="en-US" sz="2400" dirty="0"/>
              <a:t>when the stomach is </a:t>
            </a:r>
            <a:r>
              <a:rPr lang="en-US" sz="2400" dirty="0" smtClean="0"/>
              <a:t>distended, So its responsible for increase surface area of stomach .  </a:t>
            </a:r>
            <a:endParaRPr lang="en-US" sz="2400" dirty="0"/>
          </a:p>
          <a:p>
            <a:pPr algn="l" rtl="0"/>
            <a:r>
              <a:rPr lang="en-US" sz="2400" dirty="0"/>
              <a:t>The muscular wall of the stomach contains </a:t>
            </a:r>
            <a:r>
              <a:rPr lang="en-US" sz="2400" dirty="0" smtClean="0"/>
              <a:t>longitudinal fibers</a:t>
            </a:r>
            <a:r>
              <a:rPr lang="en-US" sz="2400" dirty="0"/>
              <a:t>, circular fibers, and oblique fibers </a:t>
            </a:r>
            <a:endParaRPr lang="en-US" sz="2400" dirty="0" smtClean="0"/>
          </a:p>
          <a:p>
            <a:pPr algn="l" rtl="0"/>
            <a:r>
              <a:rPr lang="en-US" sz="2400" dirty="0" smtClean="0"/>
              <a:t>The </a:t>
            </a:r>
            <a:r>
              <a:rPr lang="en-US" sz="2400" dirty="0"/>
              <a:t>peritoneum (visceral peritoneum) completely </a:t>
            </a:r>
            <a:r>
              <a:rPr lang="en-US" sz="2400" dirty="0" smtClean="0"/>
              <a:t>surrounds the </a:t>
            </a:r>
            <a:r>
              <a:rPr lang="en-US" sz="2400" dirty="0"/>
              <a:t>stomach. It leaves the lesser curvature as </a:t>
            </a:r>
            <a:r>
              <a:rPr lang="en-US" sz="2400" dirty="0" smtClean="0"/>
              <a:t>the lesser </a:t>
            </a:r>
            <a:r>
              <a:rPr lang="en-US" sz="2400" dirty="0" err="1"/>
              <a:t>omentum</a:t>
            </a:r>
            <a:r>
              <a:rPr lang="en-US" sz="2400" dirty="0"/>
              <a:t> and the greater curvature as the </a:t>
            </a:r>
            <a:r>
              <a:rPr lang="en-US" sz="2400" dirty="0" err="1" smtClean="0"/>
              <a:t>gastrosplenic</a:t>
            </a:r>
            <a:r>
              <a:rPr lang="en-US" sz="2400" dirty="0" smtClean="0"/>
              <a:t> </a:t>
            </a:r>
            <a:r>
              <a:rPr lang="en-US" sz="2400" dirty="0" err="1" smtClean="0"/>
              <a:t>omentum</a:t>
            </a:r>
            <a:r>
              <a:rPr lang="en-US" sz="2400" dirty="0" smtClean="0"/>
              <a:t> </a:t>
            </a:r>
            <a:r>
              <a:rPr lang="en-US" sz="2400" dirty="0"/>
              <a:t>and the greater </a:t>
            </a:r>
            <a:r>
              <a:rPr lang="en-US" sz="2400" dirty="0" err="1"/>
              <a:t>omentum</a:t>
            </a:r>
            <a:r>
              <a:rPr lang="en-US" dirty="0" smtClean="0"/>
              <a:t>.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0074097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1089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Tahoma</vt:lpstr>
      <vt:lpstr>Trebuchet MS</vt:lpstr>
      <vt:lpstr>Wingdings 3</vt:lpstr>
      <vt:lpstr>Facet</vt:lpstr>
      <vt:lpstr>Stomach </vt:lpstr>
      <vt:lpstr>Gastrointestinal Tract </vt:lpstr>
      <vt:lpstr>PowerPoint Presentation</vt:lpstr>
      <vt:lpstr>stomach</vt:lpstr>
      <vt:lpstr>Parts of stomach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ALDHILL</dc:creator>
  <cp:lastModifiedBy>ALDHILL</cp:lastModifiedBy>
  <cp:revision>15</cp:revision>
  <dcterms:created xsi:type="dcterms:W3CDTF">2020-12-30T14:32:46Z</dcterms:created>
  <dcterms:modified xsi:type="dcterms:W3CDTF">2020-12-30T19:58:19Z</dcterms:modified>
</cp:coreProperties>
</file>