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00" r:id="rId29"/>
    <p:sldId id="304" r:id="rId30"/>
    <p:sldId id="301" r:id="rId31"/>
    <p:sldId id="302" r:id="rId32"/>
    <p:sldId id="303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624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760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28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019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30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109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264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319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457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251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926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49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36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924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232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003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C22F-5C49-44CD-8171-740B7FB03D0B}" type="datetimeFigureOut">
              <a:rPr lang="ar-IQ" smtClean="0"/>
              <a:pPr/>
              <a:t>09/10/1442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897BE5-F012-4BC9-B885-0EAC181C6F9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80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445472" y="3534013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Skull &amp; Cranium </a:t>
            </a:r>
            <a:endParaRPr lang="ar-IQ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4800" y="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Diyala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 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Anatomy and Histology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Lab 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semester\  second stage 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066" name="Picture 2" descr="شعار الكلية والجامع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-13855"/>
            <a:ext cx="2114550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5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29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4161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6006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4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7917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52520" cy="7029400"/>
          </a:xfrm>
        </p:spPr>
      </p:pic>
    </p:spTree>
    <p:extLst>
      <p:ext uri="{BB962C8B-B14F-4D97-AF65-F5344CB8AC3E}">
        <p14:creationId xmlns:p14="http://schemas.microsoft.com/office/powerpoint/2010/main" val="28977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805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1784"/>
          </a:xfrm>
        </p:spPr>
      </p:pic>
    </p:spTree>
    <p:extLst>
      <p:ext uri="{BB962C8B-B14F-4D97-AF65-F5344CB8AC3E}">
        <p14:creationId xmlns:p14="http://schemas.microsoft.com/office/powerpoint/2010/main" val="34717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132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23" cy="6858000"/>
          </a:xfrm>
        </p:spPr>
      </p:pic>
    </p:spTree>
    <p:extLst>
      <p:ext uri="{BB962C8B-B14F-4D97-AF65-F5344CB8AC3E}">
        <p14:creationId xmlns:p14="http://schemas.microsoft.com/office/powerpoint/2010/main" val="7376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18648"/>
          </a:xfrm>
        </p:spPr>
      </p:pic>
    </p:spTree>
    <p:extLst>
      <p:ext uri="{BB962C8B-B14F-4D97-AF65-F5344CB8AC3E}">
        <p14:creationId xmlns:p14="http://schemas.microsoft.com/office/powerpoint/2010/main" val="33566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190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 l="18155" t="16667" r="22694" b="6250"/>
          <a:stretch>
            <a:fillRect/>
          </a:stretch>
        </p:blipFill>
        <p:spPr bwMode="auto">
          <a:xfrm>
            <a:off x="0" y="152400"/>
            <a:ext cx="91522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18155" t="15625" r="23280" b="4167"/>
          <a:stretch>
            <a:fillRect/>
          </a:stretch>
        </p:blipFill>
        <p:spPr bwMode="auto">
          <a:xfrm>
            <a:off x="0" y="0"/>
            <a:ext cx="9144000" cy="68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l="18155" t="16667" r="23280" b="6250"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18155" t="15625" r="23280" b="4167"/>
          <a:stretch>
            <a:fillRect/>
          </a:stretch>
        </p:blipFill>
        <p:spPr bwMode="auto">
          <a:xfrm>
            <a:off x="0" y="0"/>
            <a:ext cx="9144000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51" t="14900" r="22211" b="4213"/>
          <a:stretch>
            <a:fillRect/>
          </a:stretch>
        </p:blipFill>
        <p:spPr bwMode="auto">
          <a:xfrm>
            <a:off x="0" y="0"/>
            <a:ext cx="9023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 l="18155" t="16667" r="23865" b="6250"/>
          <a:stretch>
            <a:fillRect/>
          </a:stretch>
        </p:blipFill>
        <p:spPr bwMode="auto">
          <a:xfrm>
            <a:off x="0" y="-1"/>
            <a:ext cx="9144000" cy="68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 l="18155" t="16667" r="23280" b="6250"/>
          <a:stretch>
            <a:fillRect/>
          </a:stretch>
        </p:blipFill>
        <p:spPr bwMode="auto">
          <a:xfrm>
            <a:off x="0" y="0"/>
            <a:ext cx="906162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 l="18741" t="16667" r="23280" b="6250"/>
          <a:stretch>
            <a:fillRect/>
          </a:stretch>
        </p:blipFill>
        <p:spPr bwMode="auto">
          <a:xfrm>
            <a:off x="0" y="0"/>
            <a:ext cx="9174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ea typeface="+mj-ea"/>
              </a:rPr>
              <a:t>Mandible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077200" cy="5867400"/>
          </a:xfrm>
        </p:spPr>
        <p:txBody>
          <a:bodyPr>
            <a:normAutofit/>
          </a:bodyPr>
          <a:lstStyle/>
          <a:p>
            <a:pPr algn="l" eaLnBrk="1" hangingPunct="1">
              <a:buNone/>
              <a:defRPr/>
            </a:pPr>
            <a:r>
              <a:rPr lang="ar-IQ" sz="2400" dirty="0" smtClean="0">
                <a:ea typeface="+mn-ea"/>
              </a:rPr>
              <a:t>Largest and strongest bone of the face. </a:t>
            </a:r>
          </a:p>
          <a:p>
            <a:pPr algn="l" eaLnBrk="1" hangingPunct="1">
              <a:buNone/>
              <a:defRPr/>
            </a:pPr>
            <a:r>
              <a:rPr lang="ar-IQ" sz="2400" dirty="0" smtClean="0">
                <a:ea typeface="+mn-ea"/>
              </a:rPr>
              <a:t>Forms the lower jaw and holds the lower teeth in place. </a:t>
            </a:r>
          </a:p>
          <a:p>
            <a:pPr algn="l" eaLnBrk="1" hangingPunct="1">
              <a:buNone/>
              <a:defRPr/>
            </a:pPr>
            <a:endParaRPr lang="en-IE" sz="1400" dirty="0" smtClean="0"/>
          </a:p>
          <a:p>
            <a:pPr algn="l" eaLnBrk="1" hangingPunct="1">
              <a:buNone/>
              <a:defRPr/>
            </a:pPr>
            <a:r>
              <a:rPr lang="ar-IQ" sz="3600" dirty="0" smtClean="0">
                <a:ea typeface="+mn-ea"/>
              </a:rPr>
              <a:t>Landmarks</a:t>
            </a:r>
            <a:r>
              <a:rPr lang="en-IE" sz="3600" dirty="0" smtClean="0">
                <a:ea typeface="+mn-ea"/>
              </a:rPr>
              <a:t> </a:t>
            </a:r>
          </a:p>
          <a:p>
            <a:pPr algn="l" eaLnBrk="1" hangingPunct="1">
              <a:buNone/>
              <a:defRPr/>
            </a:pPr>
            <a:r>
              <a:rPr lang="ar-IQ" sz="2400" b="1" dirty="0" smtClean="0">
                <a:ea typeface="+mn-ea"/>
              </a:rPr>
              <a:t>Body</a:t>
            </a:r>
            <a:r>
              <a:rPr lang="ar-IQ" sz="2400" dirty="0" smtClean="0">
                <a:ea typeface="+mn-ea"/>
              </a:rPr>
              <a:t>: curved horizontal portion of the mandible</a:t>
            </a:r>
          </a:p>
          <a:p>
            <a:pPr lvl="1" algn="l" eaLnBrk="1" hangingPunct="1">
              <a:buNone/>
              <a:defRPr/>
            </a:pPr>
            <a:r>
              <a:rPr lang="ar-IQ" sz="2400" b="1" dirty="0" smtClean="0">
                <a:ea typeface="+mn-ea"/>
              </a:rPr>
              <a:t>Rami</a:t>
            </a:r>
            <a:r>
              <a:rPr lang="ar-IQ" sz="2400" dirty="0" smtClean="0">
                <a:ea typeface="+mn-ea"/>
              </a:rPr>
              <a:t>:  two upward projections of bone that are perpendicular to the body of the mandible.</a:t>
            </a:r>
          </a:p>
          <a:p>
            <a:pPr lvl="1" algn="l" eaLnBrk="1" hangingPunct="1">
              <a:buNone/>
              <a:defRPr/>
            </a:pPr>
            <a:r>
              <a:rPr lang="ar-IQ" sz="2400" b="1" dirty="0" smtClean="0">
                <a:ea typeface="+mn-ea"/>
              </a:rPr>
              <a:t>Angle of the mandible</a:t>
            </a:r>
            <a:r>
              <a:rPr lang="ar-IQ" sz="2400" dirty="0" smtClean="0">
                <a:ea typeface="+mn-ea"/>
              </a:rPr>
              <a:t>: angle formed where the body meets the ramus</a:t>
            </a:r>
          </a:p>
          <a:p>
            <a:pPr algn="l">
              <a:buNone/>
              <a:defRPr/>
            </a:pPr>
            <a:endParaRPr lang="ar-IQ" sz="2400" dirty="0" smtClean="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fld id="{85D49AD3-7910-45B1-8E3D-2603B10B4240}" type="slidenum">
              <a:rPr lang="ar-SA"/>
              <a:pPr algn="ctr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l">
              <a:buNone/>
              <a:defRPr/>
            </a:pPr>
            <a:r>
              <a:rPr lang="ar-IQ" sz="2400" b="1" dirty="0" smtClean="0"/>
              <a:t>Condylar process</a:t>
            </a:r>
            <a:r>
              <a:rPr lang="ar-IQ" sz="2400" dirty="0" smtClean="0"/>
              <a:t>: a condyle on the posterior portion of the ramus that articulates with the mandibular fossa of the temporal bone.</a:t>
            </a:r>
          </a:p>
          <a:p>
            <a:pPr lvl="1" algn="l">
              <a:buNone/>
              <a:defRPr/>
            </a:pPr>
            <a:r>
              <a:rPr lang="ar-IQ" sz="2400" b="1" dirty="0" smtClean="0"/>
              <a:t>Coronoid process</a:t>
            </a:r>
            <a:r>
              <a:rPr lang="ar-IQ" sz="2400" dirty="0" smtClean="0"/>
              <a:t>: a sharp projection of bone on the anterior portion of the ramus that acts as a point of muscle attachment.</a:t>
            </a:r>
          </a:p>
          <a:p>
            <a:pPr lvl="1" algn="l">
              <a:buNone/>
              <a:defRPr/>
            </a:pPr>
            <a:r>
              <a:rPr lang="ar-IQ" sz="2400" b="1" dirty="0" smtClean="0"/>
              <a:t>Alveolar process</a:t>
            </a:r>
            <a:r>
              <a:rPr lang="ar-IQ" sz="2400" dirty="0" smtClean="0"/>
              <a:t>: arch of bone containing the lower teeth</a:t>
            </a:r>
          </a:p>
          <a:p>
            <a:pPr lvl="1" algn="l">
              <a:buNone/>
              <a:defRPr/>
            </a:pPr>
            <a:r>
              <a:rPr lang="ar-IQ" sz="2400" b="1" dirty="0" smtClean="0"/>
              <a:t>Mental foramen</a:t>
            </a:r>
            <a:r>
              <a:rPr lang="ar-IQ" sz="2400" dirty="0" smtClean="0"/>
              <a:t>: small hole on the side of the body for blood vessels and nerves.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22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 Mandible - Structure - Attachments - Fractures - TeachMe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33" y="-1"/>
            <a:ext cx="8809631" cy="653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528572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8572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endParaRPr lang="en-US" sz="8000" dirty="0" smtClean="0"/>
          </a:p>
          <a:p>
            <a:pPr algn="ctr" rtl="0"/>
            <a:r>
              <a:rPr lang="en-US" sz="8000" dirty="0" smtClean="0"/>
              <a:t>THANK YOU </a:t>
            </a:r>
            <a:endParaRPr lang="ar-IQ" sz="8000" dirty="0"/>
          </a:p>
        </p:txBody>
      </p:sp>
    </p:spTree>
    <p:extLst>
      <p:ext uri="{BB962C8B-B14F-4D97-AF65-F5344CB8AC3E}">
        <p14:creationId xmlns:p14="http://schemas.microsoft.com/office/powerpoint/2010/main" val="17322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0"/>
            <a:ext cx="9145171" cy="6858879"/>
          </a:xfrm>
        </p:spPr>
      </p:pic>
    </p:spTree>
    <p:extLst>
      <p:ext uri="{BB962C8B-B14F-4D97-AF65-F5344CB8AC3E}">
        <p14:creationId xmlns:p14="http://schemas.microsoft.com/office/powerpoint/2010/main" val="21416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11560" y="188640"/>
            <a:ext cx="8229600" cy="504056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4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14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94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32656"/>
            <a:ext cx="8229600" cy="332656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1006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74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24713"/>
          </a:xfrm>
        </p:spPr>
      </p:pic>
    </p:spTree>
    <p:extLst>
      <p:ext uri="{BB962C8B-B14F-4D97-AF65-F5344CB8AC3E}">
        <p14:creationId xmlns:p14="http://schemas.microsoft.com/office/powerpoint/2010/main" val="22605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158</Words>
  <Application>Microsoft Office PowerPoint</Application>
  <PresentationFormat>On-screen Show (4:3)</PresentationFormat>
  <Paragraphs>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Tahoma</vt:lpstr>
      <vt:lpstr>Trebuchet MS</vt:lpstr>
      <vt:lpstr>Wingdings 3</vt:lpstr>
      <vt:lpstr>Facet</vt:lpstr>
      <vt:lpstr> Skull &amp; Cranium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Mandible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Skull</dc:title>
  <dc:creator>LENOVO</dc:creator>
  <cp:lastModifiedBy>R&amp;A</cp:lastModifiedBy>
  <cp:revision>18</cp:revision>
  <dcterms:created xsi:type="dcterms:W3CDTF">2016-10-02T17:52:46Z</dcterms:created>
  <dcterms:modified xsi:type="dcterms:W3CDTF">2021-05-20T11:16:03Z</dcterms:modified>
</cp:coreProperties>
</file>