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8" r:id="rId3"/>
    <p:sldId id="268" r:id="rId4"/>
    <p:sldId id="257" r:id="rId5"/>
    <p:sldId id="259" r:id="rId6"/>
    <p:sldId id="260" r:id="rId7"/>
    <p:sldId id="261" r:id="rId8"/>
    <p:sldId id="262" r:id="rId9"/>
    <p:sldId id="276" r:id="rId10"/>
    <p:sldId id="277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F7A8-91CB-4C13-A5AF-98D5D0FD9DBE}" type="datetimeFigureOut">
              <a:rPr lang="ar-IQ" smtClean="0"/>
              <a:t>13/07/1442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CBB905D-4667-449C-9AC5-8D614245EB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0176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F7A8-91CB-4C13-A5AF-98D5D0FD9DBE}" type="datetimeFigureOut">
              <a:rPr lang="ar-IQ" smtClean="0"/>
              <a:t>13/07/1442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BB905D-4667-449C-9AC5-8D614245EB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868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F7A8-91CB-4C13-A5AF-98D5D0FD9DBE}" type="datetimeFigureOut">
              <a:rPr lang="ar-IQ" smtClean="0"/>
              <a:t>13/07/1442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BB905D-4667-449C-9AC5-8D614245EB14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9141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F7A8-91CB-4C13-A5AF-98D5D0FD9DBE}" type="datetimeFigureOut">
              <a:rPr lang="ar-IQ" smtClean="0"/>
              <a:t>13/07/1442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BB905D-4667-449C-9AC5-8D614245EB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98784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F7A8-91CB-4C13-A5AF-98D5D0FD9DBE}" type="datetimeFigureOut">
              <a:rPr lang="ar-IQ" smtClean="0"/>
              <a:t>13/07/1442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BB905D-4667-449C-9AC5-8D614245EB14}" type="slidenum">
              <a:rPr lang="ar-IQ" smtClean="0"/>
              <a:t>‹#›</a:t>
            </a:fld>
            <a:endParaRPr lang="ar-IQ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9479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F7A8-91CB-4C13-A5AF-98D5D0FD9DBE}" type="datetimeFigureOut">
              <a:rPr lang="ar-IQ" smtClean="0"/>
              <a:t>13/07/1442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BB905D-4667-449C-9AC5-8D614245EB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8363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F7A8-91CB-4C13-A5AF-98D5D0FD9DBE}" type="datetimeFigureOut">
              <a:rPr lang="ar-IQ" smtClean="0"/>
              <a:t>13/07/1442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905D-4667-449C-9AC5-8D614245EB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4736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F7A8-91CB-4C13-A5AF-98D5D0FD9DBE}" type="datetimeFigureOut">
              <a:rPr lang="ar-IQ" smtClean="0"/>
              <a:t>13/07/1442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905D-4667-449C-9AC5-8D614245EB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305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F7A8-91CB-4C13-A5AF-98D5D0FD9DBE}" type="datetimeFigureOut">
              <a:rPr lang="ar-IQ" smtClean="0"/>
              <a:t>13/07/1442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905D-4667-449C-9AC5-8D614245EB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0083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F7A8-91CB-4C13-A5AF-98D5D0FD9DBE}" type="datetimeFigureOut">
              <a:rPr lang="ar-IQ" smtClean="0"/>
              <a:t>13/07/1442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BB905D-4667-449C-9AC5-8D614245EB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9791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F7A8-91CB-4C13-A5AF-98D5D0FD9DBE}" type="datetimeFigureOut">
              <a:rPr lang="ar-IQ" smtClean="0"/>
              <a:t>13/07/1442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BB905D-4667-449C-9AC5-8D614245EB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089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F7A8-91CB-4C13-A5AF-98D5D0FD9DBE}" type="datetimeFigureOut">
              <a:rPr lang="ar-IQ" smtClean="0"/>
              <a:t>13/07/1442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BB905D-4667-449C-9AC5-8D614245EB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433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F7A8-91CB-4C13-A5AF-98D5D0FD9DBE}" type="datetimeFigureOut">
              <a:rPr lang="ar-IQ" smtClean="0"/>
              <a:t>13/07/1442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905D-4667-449C-9AC5-8D614245EB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4192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F7A8-91CB-4C13-A5AF-98D5D0FD9DBE}" type="datetimeFigureOut">
              <a:rPr lang="ar-IQ" smtClean="0"/>
              <a:t>13/07/1442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905D-4667-449C-9AC5-8D614245EB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481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F7A8-91CB-4C13-A5AF-98D5D0FD9DBE}" type="datetimeFigureOut">
              <a:rPr lang="ar-IQ" smtClean="0"/>
              <a:t>13/07/1442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905D-4667-449C-9AC5-8D614245EB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6337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F7A8-91CB-4C13-A5AF-98D5D0FD9DBE}" type="datetimeFigureOut">
              <a:rPr lang="ar-IQ" smtClean="0"/>
              <a:t>13/07/1442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BB905D-4667-449C-9AC5-8D614245EB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776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7F7A8-91CB-4C13-A5AF-98D5D0FD9DBE}" type="datetimeFigureOut">
              <a:rPr lang="ar-IQ" smtClean="0"/>
              <a:t>13/07/1442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CBB905D-4667-449C-9AC5-8D614245EB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821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8108" y="726743"/>
            <a:ext cx="8379725" cy="2262781"/>
          </a:xfrm>
        </p:spPr>
        <p:txBody>
          <a:bodyPr/>
          <a:lstStyle/>
          <a:p>
            <a:r>
              <a:rPr lang="en-US" dirty="0" smtClean="0"/>
              <a:t>Pelvic Wall and Pelvic Diaphragm 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</a:t>
            </a:r>
          </a:p>
          <a:p>
            <a:r>
              <a:rPr lang="en-US" dirty="0" err="1" smtClean="0"/>
              <a:t>Msc</a:t>
            </a:r>
            <a:r>
              <a:rPr lang="en-US" dirty="0" smtClean="0"/>
              <a:t>. Dr. </a:t>
            </a:r>
            <a:r>
              <a:rPr lang="en-US" dirty="0" err="1" smtClean="0"/>
              <a:t>Reham</a:t>
            </a:r>
            <a:r>
              <a:rPr lang="en-US" dirty="0" smtClean="0"/>
              <a:t> </a:t>
            </a:r>
            <a:r>
              <a:rPr lang="en-US" dirty="0" err="1" smtClean="0"/>
              <a:t>Saad</a:t>
            </a:r>
            <a:r>
              <a:rPr lang="en-US" dirty="0" smtClean="0"/>
              <a:t> </a:t>
            </a:r>
            <a:r>
              <a:rPr lang="en-US" dirty="0" err="1" smtClean="0"/>
              <a:t>kadhum</a:t>
            </a:r>
            <a:r>
              <a:rPr lang="en-US" dirty="0" smtClean="0"/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8397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8925" y="1392072"/>
            <a:ext cx="8297839" cy="435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17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503" y="395785"/>
            <a:ext cx="10153935" cy="6250675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/>
              <a:t>The sciatic notches are divided by </a:t>
            </a:r>
            <a:r>
              <a:rPr lang="en-US" sz="2800" dirty="0" smtClean="0"/>
              <a:t>the </a:t>
            </a:r>
            <a:r>
              <a:rPr lang="en-US" sz="2800" dirty="0" err="1" smtClean="0"/>
              <a:t>sacrotuberous</a:t>
            </a:r>
            <a:r>
              <a:rPr lang="en-US" sz="2800" dirty="0" smtClean="0"/>
              <a:t> </a:t>
            </a:r>
            <a:r>
              <a:rPr lang="en-US" sz="2800" dirty="0"/>
              <a:t>and sacrospinous ligaments  </a:t>
            </a:r>
            <a:r>
              <a:rPr lang="en-US" sz="2800" dirty="0" smtClean="0"/>
              <a:t>into </a:t>
            </a:r>
            <a:r>
              <a:rPr lang="en-US" sz="2800" dirty="0"/>
              <a:t>the greater and lesser sciatic </a:t>
            </a:r>
            <a:r>
              <a:rPr lang="en-US" sz="2800" dirty="0" smtClean="0"/>
              <a:t>foramina </a:t>
            </a:r>
            <a:r>
              <a:rPr lang="en-US" sz="2800" dirty="0" smtClean="0"/>
              <a:t>. From </a:t>
            </a:r>
            <a:r>
              <a:rPr lang="en-US" sz="2800" dirty="0"/>
              <a:t>an obstetric standpoint, </a:t>
            </a:r>
            <a:r>
              <a:rPr lang="en-US" sz="2800" dirty="0" smtClean="0"/>
              <a:t>because the </a:t>
            </a:r>
            <a:r>
              <a:rPr lang="en-US" sz="2800" dirty="0" err="1"/>
              <a:t>sacrotuberous</a:t>
            </a:r>
            <a:r>
              <a:rPr lang="en-US" sz="2800" dirty="0"/>
              <a:t> ligaments are strong and </a:t>
            </a:r>
            <a:r>
              <a:rPr lang="en-US" sz="2800" dirty="0" smtClean="0"/>
              <a:t>relatively inflexible</a:t>
            </a:r>
            <a:r>
              <a:rPr lang="en-US" sz="2800" dirty="0"/>
              <a:t>, they should be considered to form part of the perimeter of the pelvic outlet. </a:t>
            </a:r>
            <a:endParaRPr lang="en-US" sz="2800" dirty="0" smtClean="0"/>
          </a:p>
          <a:p>
            <a:pPr algn="l" rtl="0"/>
            <a:r>
              <a:rPr lang="en-US" sz="2800" dirty="0" smtClean="0"/>
              <a:t>Thus</a:t>
            </a:r>
            <a:r>
              <a:rPr lang="en-US" sz="2800" dirty="0"/>
              <a:t>, the outlet </a:t>
            </a:r>
            <a:r>
              <a:rPr lang="en-US" sz="2800" dirty="0" smtClean="0"/>
              <a:t>is diamond </a:t>
            </a:r>
            <a:r>
              <a:rPr lang="en-US" sz="2800" dirty="0"/>
              <a:t>shaped, with the </a:t>
            </a:r>
            <a:r>
              <a:rPr lang="en-US" sz="2800" dirty="0" err="1"/>
              <a:t>ischiopubic</a:t>
            </a:r>
            <a:r>
              <a:rPr lang="en-US" sz="2800" dirty="0"/>
              <a:t> rami and </a:t>
            </a:r>
            <a:r>
              <a:rPr lang="en-US" sz="2800" dirty="0" smtClean="0"/>
              <a:t>the symphysis </a:t>
            </a:r>
            <a:r>
              <a:rPr lang="en-US" sz="2800" dirty="0"/>
              <a:t>pubis forming the boundaries in front </a:t>
            </a:r>
            <a:r>
              <a:rPr lang="en-US" sz="2800" dirty="0" smtClean="0"/>
              <a:t>and the </a:t>
            </a:r>
            <a:r>
              <a:rPr lang="en-US" sz="2800" dirty="0" err="1"/>
              <a:t>sacrotuberous</a:t>
            </a:r>
            <a:r>
              <a:rPr lang="en-US" sz="2800" dirty="0"/>
              <a:t> ligaments and the coccyx forming </a:t>
            </a:r>
            <a:r>
              <a:rPr lang="en-US" sz="2800" dirty="0" smtClean="0"/>
              <a:t>the boundaries </a:t>
            </a:r>
            <a:r>
              <a:rPr lang="en-US" sz="2800" dirty="0"/>
              <a:t>behind</a:t>
            </a:r>
            <a:r>
              <a:rPr lang="en-US" sz="2800" dirty="0" smtClean="0"/>
              <a:t>.</a:t>
            </a:r>
          </a:p>
          <a:p>
            <a:pPr algn="l" rtl="0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31074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Pelvic Walls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233" y="1583139"/>
            <a:ext cx="9717206" cy="509061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walls of the pelvis are formed by bones and </a:t>
            </a:r>
            <a:r>
              <a:rPr lang="en-US" sz="2400" dirty="0" smtClean="0"/>
              <a:t>ligaments that </a:t>
            </a:r>
            <a:r>
              <a:rPr lang="en-US" sz="2400" dirty="0"/>
              <a:t>are partly lined with </a:t>
            </a:r>
            <a:r>
              <a:rPr lang="en-US" sz="2400" dirty="0">
                <a:solidFill>
                  <a:schemeClr val="accent1"/>
                </a:solidFill>
              </a:rPr>
              <a:t>muscles covered with fascia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chemeClr val="accent1"/>
                </a:solidFill>
              </a:rPr>
              <a:t>parietal </a:t>
            </a:r>
            <a:r>
              <a:rPr lang="en-US" sz="2400" dirty="0">
                <a:solidFill>
                  <a:schemeClr val="accent1"/>
                </a:solidFill>
              </a:rPr>
              <a:t>peritoneum</a:t>
            </a:r>
            <a:r>
              <a:rPr lang="en-US" sz="2400" dirty="0"/>
              <a:t>. </a:t>
            </a:r>
            <a:endParaRPr lang="en-US" sz="2400" dirty="0" smtClean="0"/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pelvis has anterior, posterior, </a:t>
            </a:r>
            <a:r>
              <a:rPr lang="en-US" sz="2400" dirty="0" smtClean="0"/>
              <a:t>and lateral </a:t>
            </a:r>
            <a:r>
              <a:rPr lang="en-US" sz="2400" dirty="0"/>
              <a:t>walls and an inferior wall or floor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725746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Anterior Pelvic Wall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dirty="0" smtClean="0"/>
              <a:t>The </a:t>
            </a:r>
            <a:r>
              <a:rPr lang="en-US" sz="2400" dirty="0"/>
              <a:t>anterior pelvic wall is the shallowest wall and is </a:t>
            </a:r>
            <a:r>
              <a:rPr lang="en-US" sz="2400" dirty="0" smtClean="0"/>
              <a:t>formed by </a:t>
            </a:r>
            <a:r>
              <a:rPr lang="en-US" sz="2400" dirty="0"/>
              <a:t>the bodies of the pubic bones, the pubic rami, and </a:t>
            </a:r>
            <a:r>
              <a:rPr lang="en-US" sz="2400" dirty="0" smtClean="0"/>
              <a:t>the symphysis pubis .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42613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Pelvic Wall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881" y="1904999"/>
            <a:ext cx="9348716" cy="4686869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The </a:t>
            </a:r>
            <a:r>
              <a:rPr lang="en-US" sz="2400" dirty="0"/>
              <a:t>posterior pelvic wall is extensive and is formed by </a:t>
            </a:r>
            <a:r>
              <a:rPr lang="en-US" sz="2400" dirty="0" smtClean="0"/>
              <a:t>the sacrum </a:t>
            </a:r>
            <a:r>
              <a:rPr lang="en-US" sz="2400" dirty="0"/>
              <a:t>and coccyx </a:t>
            </a:r>
            <a:r>
              <a:rPr lang="en-US" sz="2400" dirty="0" smtClean="0"/>
              <a:t> and </a:t>
            </a:r>
            <a:r>
              <a:rPr lang="en-US" sz="2400" dirty="0"/>
              <a:t>by the piriformis </a:t>
            </a:r>
            <a:r>
              <a:rPr lang="en-US" sz="2400" dirty="0" smtClean="0"/>
              <a:t>muscles and </a:t>
            </a:r>
            <a:r>
              <a:rPr lang="en-US" sz="2400" dirty="0"/>
              <a:t>their covering of parietal pelvic fascia.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590815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606" y="122830"/>
            <a:ext cx="10290412" cy="6509982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/>
              <a:t>Sacrum</a:t>
            </a:r>
          </a:p>
          <a:p>
            <a:pPr algn="l" rtl="0"/>
            <a:r>
              <a:rPr lang="en-US" dirty="0"/>
              <a:t>The sacrum consists of five rudimentary vertebrae </a:t>
            </a:r>
            <a:r>
              <a:rPr lang="en-US" dirty="0" smtClean="0"/>
              <a:t>fused together </a:t>
            </a:r>
            <a:r>
              <a:rPr lang="en-US" dirty="0"/>
              <a:t>to form a single wedge-shaped bone with a </a:t>
            </a:r>
            <a:r>
              <a:rPr lang="en-US" dirty="0" smtClean="0"/>
              <a:t>forward concavity. 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upper border </a:t>
            </a:r>
            <a:r>
              <a:rPr lang="en-US" dirty="0" smtClean="0"/>
              <a:t>or base </a:t>
            </a:r>
            <a:r>
              <a:rPr lang="en-US" dirty="0"/>
              <a:t>of the bone articulates with the fifth lumbar vertebra.</a:t>
            </a:r>
          </a:p>
          <a:p>
            <a:pPr algn="l" rtl="0"/>
            <a:r>
              <a:rPr lang="en-US" dirty="0"/>
              <a:t>The narrow inferior border articulates with the </a:t>
            </a:r>
            <a:r>
              <a:rPr lang="en-US" dirty="0" smtClean="0"/>
              <a:t>coccyx bone .</a:t>
            </a:r>
            <a:endParaRPr lang="en-US" dirty="0"/>
          </a:p>
          <a:p>
            <a:pPr algn="l" rtl="0"/>
            <a:r>
              <a:rPr lang="en-US" dirty="0"/>
              <a:t>Laterally, the sacrum articulates with the two iliac </a:t>
            </a:r>
            <a:r>
              <a:rPr lang="en-US" dirty="0" smtClean="0"/>
              <a:t>bones to </a:t>
            </a:r>
            <a:r>
              <a:rPr lang="en-US" dirty="0"/>
              <a:t>form the sacroiliac joints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anterior </a:t>
            </a:r>
            <a:r>
              <a:rPr lang="en-US" dirty="0" smtClean="0">
                <a:solidFill>
                  <a:srgbClr val="FF0000"/>
                </a:solidFill>
              </a:rPr>
              <a:t>and upper </a:t>
            </a:r>
            <a:r>
              <a:rPr lang="en-US" dirty="0">
                <a:solidFill>
                  <a:srgbClr val="FF0000"/>
                </a:solidFill>
              </a:rPr>
              <a:t>margins </a:t>
            </a:r>
            <a:r>
              <a:rPr lang="en-US" dirty="0"/>
              <a:t>of the first sacral vertebra bulge forward </a:t>
            </a:r>
            <a:r>
              <a:rPr lang="en-US" dirty="0" smtClean="0"/>
              <a:t>as the </a:t>
            </a:r>
            <a:r>
              <a:rPr lang="en-US" dirty="0"/>
              <a:t>posterior margin of the </a:t>
            </a:r>
            <a:r>
              <a:rPr lang="en-US" dirty="0">
                <a:solidFill>
                  <a:srgbClr val="FF0000"/>
                </a:solidFill>
              </a:rPr>
              <a:t>pelvic inlet</a:t>
            </a:r>
            <a:r>
              <a:rPr lang="en-US" dirty="0"/>
              <a:t>—the sacral </a:t>
            </a:r>
            <a:r>
              <a:rPr lang="en-US" dirty="0" smtClean="0"/>
              <a:t>promontory which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an important obstetric </a:t>
            </a:r>
            <a:r>
              <a:rPr lang="en-US" dirty="0" smtClean="0">
                <a:solidFill>
                  <a:srgbClr val="FF0000"/>
                </a:solidFill>
              </a:rPr>
              <a:t>landmark used </a:t>
            </a:r>
            <a:r>
              <a:rPr lang="en-US" dirty="0">
                <a:solidFill>
                  <a:srgbClr val="FF0000"/>
                </a:solidFill>
              </a:rPr>
              <a:t>when measuring the size of the pelvis.</a:t>
            </a:r>
          </a:p>
          <a:p>
            <a:pPr algn="l" rtl="0"/>
            <a:r>
              <a:rPr lang="en-US" dirty="0"/>
              <a:t>The vertebral foramina together form the sacral canal.</a:t>
            </a:r>
          </a:p>
          <a:p>
            <a:pPr algn="l" rtl="0"/>
            <a:r>
              <a:rPr lang="en-US" dirty="0"/>
              <a:t>The laminae of the 5th sacral vertebra, and </a:t>
            </a:r>
            <a:r>
              <a:rPr lang="en-US" dirty="0" smtClean="0"/>
              <a:t>sometimes those </a:t>
            </a:r>
            <a:r>
              <a:rPr lang="en-US" dirty="0"/>
              <a:t>of the 4th, fail to meet in the midline, forming </a:t>
            </a:r>
            <a:r>
              <a:rPr lang="en-US" dirty="0" smtClean="0"/>
              <a:t>the sacral </a:t>
            </a:r>
            <a:r>
              <a:rPr lang="en-US" dirty="0"/>
              <a:t>hiatus </a:t>
            </a:r>
            <a:r>
              <a:rPr lang="en-US" dirty="0" smtClean="0"/>
              <a:t>.  The </a:t>
            </a:r>
            <a:r>
              <a:rPr lang="en-US" dirty="0"/>
              <a:t>sacral canal contains the </a:t>
            </a:r>
            <a:r>
              <a:rPr lang="en-US" dirty="0" smtClean="0"/>
              <a:t>anterior and </a:t>
            </a:r>
            <a:r>
              <a:rPr lang="en-US" dirty="0"/>
              <a:t>posterior roots of the lumbar, sacral, and </a:t>
            </a:r>
            <a:r>
              <a:rPr lang="en-US" dirty="0" smtClean="0"/>
              <a:t>coccygeal spinal </a:t>
            </a:r>
            <a:r>
              <a:rPr lang="en-US" dirty="0"/>
              <a:t>nerves; the filum </a:t>
            </a:r>
            <a:r>
              <a:rPr lang="en-US" dirty="0" err="1"/>
              <a:t>terminale</a:t>
            </a:r>
            <a:r>
              <a:rPr lang="en-US" dirty="0"/>
              <a:t>; and </a:t>
            </a:r>
            <a:r>
              <a:rPr lang="en-US" dirty="0" err="1"/>
              <a:t>fibrofatty</a:t>
            </a:r>
            <a:r>
              <a:rPr lang="en-US" dirty="0"/>
              <a:t> </a:t>
            </a:r>
            <a:r>
              <a:rPr lang="en-US" dirty="0" smtClean="0"/>
              <a:t>material. It </a:t>
            </a:r>
            <a:r>
              <a:rPr lang="en-US" dirty="0"/>
              <a:t>also contains the lower part of the subarachnoid </a:t>
            </a:r>
            <a:r>
              <a:rPr lang="en-US" dirty="0" smtClean="0"/>
              <a:t>space down </a:t>
            </a:r>
            <a:r>
              <a:rPr lang="en-US" dirty="0"/>
              <a:t>as far as the lower border of the 2nd sacral vertebra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anterior and posterior surfaces of the sacrum </a:t>
            </a:r>
            <a:r>
              <a:rPr lang="en-US" dirty="0" smtClean="0"/>
              <a:t>possess on </a:t>
            </a:r>
            <a:r>
              <a:rPr lang="en-US" dirty="0"/>
              <a:t>each side four foramina for the passage of the </a:t>
            </a:r>
            <a:r>
              <a:rPr lang="en-US" dirty="0" smtClean="0"/>
              <a:t>anterior and </a:t>
            </a:r>
            <a:r>
              <a:rPr lang="en-US" dirty="0"/>
              <a:t>posterior rami of the upper four sacral nerves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45532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1" y="397925"/>
            <a:ext cx="6892118" cy="560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54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5212" y="765364"/>
            <a:ext cx="7274257" cy="581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9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675" y="177421"/>
            <a:ext cx="10331355" cy="6680579"/>
          </a:xfrm>
        </p:spPr>
        <p:txBody>
          <a:bodyPr/>
          <a:lstStyle/>
          <a:p>
            <a:pPr algn="l" rtl="0"/>
            <a:r>
              <a:rPr lang="en-US" dirty="0"/>
              <a:t>The sacrum is usually wider in proportion to its </a:t>
            </a:r>
            <a:r>
              <a:rPr lang="en-US" dirty="0" smtClean="0"/>
              <a:t>length in </a:t>
            </a:r>
            <a:r>
              <a:rPr lang="en-US" dirty="0"/>
              <a:t>the female than in the male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The sacrum is tilted </a:t>
            </a:r>
            <a:r>
              <a:rPr lang="en-US" dirty="0" smtClean="0"/>
              <a:t>forward so </a:t>
            </a:r>
            <a:r>
              <a:rPr lang="en-US" dirty="0"/>
              <a:t>that it forms an angle with the fifth lumbar </a:t>
            </a:r>
            <a:r>
              <a:rPr lang="en-US" dirty="0" smtClean="0"/>
              <a:t>vertebra, called </a:t>
            </a:r>
            <a:r>
              <a:rPr lang="en-US" dirty="0">
                <a:solidFill>
                  <a:srgbClr val="FF0000"/>
                </a:solidFill>
              </a:rPr>
              <a:t>the lumbosacral angle.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</a:rPr>
              <a:t>Coccyx</a:t>
            </a:r>
          </a:p>
          <a:p>
            <a:pPr algn="l" rtl="0"/>
            <a:r>
              <a:rPr lang="en-US" sz="2400" dirty="0"/>
              <a:t>The coccyx consists of four vertebrae fused together </a:t>
            </a:r>
            <a:r>
              <a:rPr lang="en-US" sz="2400" dirty="0" smtClean="0"/>
              <a:t>to form </a:t>
            </a:r>
            <a:r>
              <a:rPr lang="en-US" sz="2400" dirty="0"/>
              <a:t>a small triangular bone, which articulates at its </a:t>
            </a:r>
            <a:r>
              <a:rPr lang="en-US" sz="2400" dirty="0" smtClean="0"/>
              <a:t>base with </a:t>
            </a:r>
            <a:r>
              <a:rPr lang="en-US" sz="2400" dirty="0"/>
              <a:t>the lower end of the sacrum </a:t>
            </a:r>
          </a:p>
          <a:p>
            <a:pPr algn="l" rtl="0"/>
            <a:r>
              <a:rPr lang="en-US" sz="2400" dirty="0" smtClean="0"/>
              <a:t>The </a:t>
            </a:r>
            <a:r>
              <a:rPr lang="en-US" sz="2400" dirty="0"/>
              <a:t>coccygeal vertebrae consist of bodies only, but </a:t>
            </a:r>
            <a:r>
              <a:rPr lang="en-US" sz="2400" dirty="0" smtClean="0"/>
              <a:t>the first </a:t>
            </a:r>
            <a:r>
              <a:rPr lang="en-US" sz="2400" dirty="0"/>
              <a:t>vertebra possesses a rudimentary transverse </a:t>
            </a:r>
            <a:r>
              <a:rPr lang="en-US" sz="2400" dirty="0" smtClean="0"/>
              <a:t>process and </a:t>
            </a:r>
            <a:r>
              <a:rPr lang="en-US" sz="2400" dirty="0" err="1"/>
              <a:t>cornua</a:t>
            </a:r>
            <a:r>
              <a:rPr lang="en-US" sz="2400" dirty="0"/>
              <a:t>. The </a:t>
            </a:r>
            <a:r>
              <a:rPr lang="en-US" sz="2400" dirty="0" err="1"/>
              <a:t>cornua</a:t>
            </a:r>
            <a:r>
              <a:rPr lang="en-US" sz="2400" dirty="0"/>
              <a:t> are the remains of the pedicles </a:t>
            </a:r>
            <a:r>
              <a:rPr lang="en-US" sz="2400" dirty="0" smtClean="0"/>
              <a:t>and superior </a:t>
            </a:r>
            <a:r>
              <a:rPr lang="en-US" sz="2400" dirty="0"/>
              <a:t>articular processes and project upward to </a:t>
            </a:r>
            <a:r>
              <a:rPr lang="en-US" sz="2400" dirty="0" smtClean="0"/>
              <a:t>articulate with </a:t>
            </a:r>
            <a:r>
              <a:rPr lang="en-US" sz="2400" dirty="0"/>
              <a:t>the sacral </a:t>
            </a:r>
            <a:r>
              <a:rPr lang="en-US" sz="2400" dirty="0" err="1" smtClean="0"/>
              <a:t>cornua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835100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2" y="1"/>
            <a:ext cx="12082817" cy="6687402"/>
          </a:xfrm>
        </p:spPr>
        <p:txBody>
          <a:bodyPr/>
          <a:lstStyle/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Piriformis Muscle</a:t>
            </a:r>
          </a:p>
          <a:p>
            <a:pPr algn="l" rtl="0"/>
            <a:r>
              <a:rPr lang="en-US" sz="2400" dirty="0"/>
              <a:t>The piriformis muscle arises from </a:t>
            </a:r>
            <a:r>
              <a:rPr lang="en-US" sz="2400" dirty="0" smtClean="0"/>
              <a:t>the</a:t>
            </a:r>
          </a:p>
          <a:p>
            <a:pPr marL="0" indent="0" algn="l" rtl="0">
              <a:buNone/>
            </a:pPr>
            <a:r>
              <a:rPr lang="en-US" sz="2400" dirty="0" smtClean="0"/>
              <a:t>   </a:t>
            </a:r>
            <a:r>
              <a:rPr lang="en-US" sz="2400" dirty="0"/>
              <a:t>front of the </a:t>
            </a:r>
            <a:r>
              <a:rPr lang="en-US" sz="2400" dirty="0" smtClean="0"/>
              <a:t>lateral mass </a:t>
            </a:r>
            <a:r>
              <a:rPr lang="en-US" sz="2400" dirty="0"/>
              <a:t>of the </a:t>
            </a:r>
            <a:r>
              <a:rPr lang="en-US" sz="2400" dirty="0" smtClean="0"/>
              <a:t>sacrum</a:t>
            </a:r>
          </a:p>
          <a:p>
            <a:pPr marL="0" indent="0" algn="l" rtl="0">
              <a:buNone/>
            </a:pPr>
            <a:r>
              <a:rPr lang="en-US" sz="2400" dirty="0" smtClean="0"/>
              <a:t>  and </a:t>
            </a:r>
            <a:r>
              <a:rPr lang="en-US" sz="2400" dirty="0"/>
              <a:t>leaves the pelvis to enter </a:t>
            </a:r>
            <a:r>
              <a:rPr lang="en-US" sz="2400" dirty="0" smtClean="0"/>
              <a:t>the</a:t>
            </a:r>
          </a:p>
          <a:p>
            <a:pPr marL="0" indent="0" algn="l" rtl="0">
              <a:buNone/>
            </a:pPr>
            <a:r>
              <a:rPr lang="en-US" sz="2400" dirty="0" smtClean="0"/>
              <a:t>   gluteal region </a:t>
            </a:r>
            <a:r>
              <a:rPr lang="en-US" sz="2400" dirty="0"/>
              <a:t>by passing laterally </a:t>
            </a: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through </a:t>
            </a:r>
            <a:r>
              <a:rPr lang="en-US" sz="2400" dirty="0"/>
              <a:t>the greater sciatic </a:t>
            </a:r>
            <a:r>
              <a:rPr lang="en-US" sz="2400" dirty="0" smtClean="0"/>
              <a:t>foramen . </a:t>
            </a:r>
          </a:p>
          <a:p>
            <a:pPr marL="0" indent="0" algn="l" rtl="0">
              <a:buNone/>
            </a:pPr>
            <a:r>
              <a:rPr lang="en-US" sz="2400" dirty="0" smtClean="0"/>
              <a:t>It </a:t>
            </a:r>
            <a:r>
              <a:rPr lang="en-US" sz="2400" dirty="0"/>
              <a:t>is inserted into the upper border of </a:t>
            </a:r>
            <a:endParaRPr lang="en-US" sz="2400" dirty="0" smtClean="0"/>
          </a:p>
          <a:p>
            <a:pPr algn="l" rtl="0"/>
            <a:r>
              <a:rPr lang="en-US" sz="2400" dirty="0" smtClean="0"/>
              <a:t>the greater </a:t>
            </a:r>
            <a:r>
              <a:rPr lang="en-US" sz="2400" dirty="0"/>
              <a:t>trochanter of the femur.</a:t>
            </a:r>
          </a:p>
          <a:p>
            <a:pPr algn="l" rtl="0"/>
            <a:r>
              <a:rPr lang="en-US" sz="2400" dirty="0"/>
              <a:t>■■ Action: It is a lateral rotator of the </a:t>
            </a:r>
            <a:endParaRPr lang="en-US" sz="2400" dirty="0" smtClean="0"/>
          </a:p>
          <a:p>
            <a:pPr algn="l" rtl="0"/>
            <a:r>
              <a:rPr lang="en-US" sz="2400" dirty="0" smtClean="0"/>
              <a:t>femur </a:t>
            </a:r>
            <a:r>
              <a:rPr lang="en-US" sz="2400" dirty="0"/>
              <a:t>at the hip joint.</a:t>
            </a:r>
          </a:p>
          <a:p>
            <a:pPr algn="l" rtl="0"/>
            <a:r>
              <a:rPr lang="en-US" sz="2400" dirty="0"/>
              <a:t>■■ Nerve supply: It receives branches </a:t>
            </a:r>
            <a:endParaRPr lang="en-US" sz="2400" dirty="0" smtClean="0"/>
          </a:p>
          <a:p>
            <a:pPr algn="l" rtl="0"/>
            <a:r>
              <a:rPr lang="en-US" sz="2400" dirty="0" smtClean="0"/>
              <a:t>from </a:t>
            </a:r>
            <a:r>
              <a:rPr lang="en-US" sz="2400" dirty="0"/>
              <a:t>the </a:t>
            </a:r>
            <a:r>
              <a:rPr lang="en-US" sz="2400" dirty="0" smtClean="0"/>
              <a:t>sacral plexus</a:t>
            </a:r>
            <a:r>
              <a:rPr lang="en-US" sz="2400" dirty="0"/>
              <a:t>.</a:t>
            </a:r>
            <a:endParaRPr lang="ar-IQ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923" y="805218"/>
            <a:ext cx="5612656" cy="53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8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104" y="143026"/>
            <a:ext cx="10386096" cy="5939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Pelvis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206" y="1241946"/>
            <a:ext cx="11436824" cy="5486400"/>
          </a:xfrm>
        </p:spPr>
        <p:txBody>
          <a:bodyPr/>
          <a:lstStyle/>
          <a:p>
            <a:pPr algn="just" rtl="0"/>
            <a:r>
              <a:rPr lang="en-US" sz="2800" dirty="0"/>
              <a:t>The bony pelvis is composed of </a:t>
            </a:r>
            <a:r>
              <a:rPr lang="en-US" sz="2800" dirty="0">
                <a:solidFill>
                  <a:srgbClr val="FF0000"/>
                </a:solidFill>
              </a:rPr>
              <a:t>four bones</a:t>
            </a:r>
            <a:r>
              <a:rPr lang="en-US" sz="2800" dirty="0"/>
              <a:t>: the two </a:t>
            </a:r>
            <a:r>
              <a:rPr lang="en-US" sz="2800" dirty="0" smtClean="0"/>
              <a:t>hip bones</a:t>
            </a:r>
            <a:r>
              <a:rPr lang="en-US" sz="2800" dirty="0"/>
              <a:t>, which form the </a:t>
            </a:r>
            <a:r>
              <a:rPr lang="en-US" sz="2800" dirty="0">
                <a:solidFill>
                  <a:srgbClr val="FF0000"/>
                </a:solidFill>
              </a:rPr>
              <a:t>lateral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0000"/>
                </a:solidFill>
              </a:rPr>
              <a:t>anterior walls</a:t>
            </a:r>
            <a:r>
              <a:rPr lang="en-US" sz="2800" dirty="0"/>
              <a:t>, </a:t>
            </a:r>
            <a:endParaRPr lang="en-US" sz="2800" dirty="0" smtClean="0"/>
          </a:p>
          <a:p>
            <a:pPr algn="just" rtl="0"/>
            <a:r>
              <a:rPr lang="en-US" sz="2800" dirty="0" smtClean="0"/>
              <a:t> The sacrum </a:t>
            </a:r>
            <a:r>
              <a:rPr lang="en-US" sz="2800" dirty="0"/>
              <a:t>and the coccyx, which are part of the vertebral </a:t>
            </a:r>
            <a:r>
              <a:rPr lang="en-US" sz="2800" dirty="0" smtClean="0"/>
              <a:t>column and </a:t>
            </a:r>
            <a:r>
              <a:rPr lang="en-US" sz="2800" dirty="0"/>
              <a:t>form the </a:t>
            </a:r>
            <a:r>
              <a:rPr lang="en-US" sz="2800" dirty="0">
                <a:solidFill>
                  <a:srgbClr val="FF0000"/>
                </a:solidFill>
              </a:rPr>
              <a:t>back </a:t>
            </a:r>
            <a:r>
              <a:rPr lang="en-US" sz="2800" dirty="0" smtClean="0">
                <a:solidFill>
                  <a:srgbClr val="FF0000"/>
                </a:solidFill>
              </a:rPr>
              <a:t>wall .</a:t>
            </a:r>
          </a:p>
          <a:p>
            <a:pPr algn="just" rtl="0"/>
            <a:r>
              <a:rPr lang="en-US" sz="2800" dirty="0"/>
              <a:t>The two hip bones articulate with each other </a:t>
            </a:r>
            <a:r>
              <a:rPr lang="en-US" sz="2800" dirty="0" smtClean="0"/>
              <a:t>anteriorly at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symphysis pubis</a:t>
            </a:r>
            <a:r>
              <a:rPr lang="en-US" sz="2800" dirty="0"/>
              <a:t> and posteriorly with the </a:t>
            </a:r>
            <a:r>
              <a:rPr lang="en-US" sz="2800" dirty="0">
                <a:solidFill>
                  <a:srgbClr val="FF0000"/>
                </a:solidFill>
              </a:rPr>
              <a:t>sacrum</a:t>
            </a:r>
            <a:r>
              <a:rPr lang="en-US" sz="2800" dirty="0"/>
              <a:t> </a:t>
            </a:r>
            <a:r>
              <a:rPr lang="en-US" sz="2800" dirty="0" smtClean="0"/>
              <a:t>at the </a:t>
            </a:r>
            <a:r>
              <a:rPr lang="en-US" sz="2800" dirty="0">
                <a:solidFill>
                  <a:srgbClr val="FF0000"/>
                </a:solidFill>
              </a:rPr>
              <a:t>sacroiliac joints</a:t>
            </a:r>
            <a:r>
              <a:rPr lang="en-US" sz="2800" dirty="0"/>
              <a:t>. The bony pelvis thus forms a </a:t>
            </a:r>
            <a:r>
              <a:rPr lang="en-US" sz="2800" dirty="0" smtClean="0"/>
              <a:t>strong basin-shaped </a:t>
            </a:r>
            <a:r>
              <a:rPr lang="en-US" sz="2800" dirty="0"/>
              <a:t>structure that contains and protects the </a:t>
            </a:r>
            <a:r>
              <a:rPr lang="en-US" sz="2800" dirty="0" smtClean="0"/>
              <a:t>lower parts </a:t>
            </a:r>
            <a:r>
              <a:rPr lang="en-US" sz="2800" dirty="0"/>
              <a:t>of the intestinal and urinary tracts and the </a:t>
            </a:r>
            <a:r>
              <a:rPr lang="en-US" sz="2800" dirty="0" smtClean="0"/>
              <a:t>internal organs </a:t>
            </a:r>
            <a:r>
              <a:rPr lang="en-US" sz="2800" dirty="0"/>
              <a:t>of reproduction.</a:t>
            </a:r>
            <a:endParaRPr lang="en-US" sz="2800" dirty="0" smtClean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38097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4901" y="163773"/>
            <a:ext cx="10399595" cy="6591869"/>
          </a:xfrm>
        </p:spPr>
        <p:txBody>
          <a:bodyPr/>
          <a:lstStyle/>
          <a:p>
            <a:pPr algn="l" rtl="0"/>
            <a:r>
              <a:rPr lang="en-US" sz="2800" b="1" dirty="0"/>
              <a:t>Lateral Pelvic Wall</a:t>
            </a:r>
          </a:p>
          <a:p>
            <a:pPr algn="l" rtl="0"/>
            <a:r>
              <a:rPr lang="en-US" sz="2000" dirty="0"/>
              <a:t>The lateral pelvic wall is formed by part of the hip </a:t>
            </a:r>
            <a:r>
              <a:rPr lang="en-US" sz="2000" dirty="0" smtClean="0"/>
              <a:t>bone below </a:t>
            </a:r>
            <a:r>
              <a:rPr lang="en-US" sz="2000" dirty="0"/>
              <a:t>the pelvic inlet, the obturator membrane, the </a:t>
            </a:r>
            <a:r>
              <a:rPr lang="en-US" sz="2000" dirty="0" err="1" smtClean="0"/>
              <a:t>sacrotuberous</a:t>
            </a:r>
            <a:r>
              <a:rPr lang="en-US" sz="2000" dirty="0" smtClean="0"/>
              <a:t> and </a:t>
            </a:r>
            <a:r>
              <a:rPr lang="en-US" sz="2000" dirty="0"/>
              <a:t>sacrospinous ligaments, and the </a:t>
            </a:r>
            <a:r>
              <a:rPr lang="en-US" sz="2000" dirty="0" smtClean="0"/>
              <a:t>obturator internus </a:t>
            </a:r>
            <a:r>
              <a:rPr lang="en-US" sz="2000" dirty="0"/>
              <a:t>muscle and </a:t>
            </a:r>
            <a:r>
              <a:rPr lang="en-US" sz="2000" dirty="0" smtClean="0"/>
              <a:t>its </a:t>
            </a:r>
            <a:r>
              <a:rPr lang="en-US" sz="2000" dirty="0"/>
              <a:t>covering </a:t>
            </a:r>
            <a:r>
              <a:rPr lang="en-US" sz="2000" dirty="0" smtClean="0"/>
              <a:t>fascia .</a:t>
            </a:r>
          </a:p>
          <a:p>
            <a:pPr algn="l" rtl="0"/>
            <a:r>
              <a:rPr lang="en-US" dirty="0" smtClean="0"/>
              <a:t>Hip bone ( discussed in last year )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41452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1" y="136478"/>
            <a:ext cx="11696131" cy="660551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400" b="1" dirty="0"/>
              <a:t>Obturator Membrane</a:t>
            </a:r>
          </a:p>
          <a:p>
            <a:pPr algn="l" rtl="0"/>
            <a:r>
              <a:rPr lang="en-US" sz="2400" dirty="0"/>
              <a:t>The obturator membrane is a fibrous sheet that </a:t>
            </a:r>
            <a:r>
              <a:rPr lang="en-US" sz="2400" dirty="0" smtClean="0"/>
              <a:t>almost completely </a:t>
            </a:r>
            <a:r>
              <a:rPr lang="en-US" sz="2400" dirty="0"/>
              <a:t>closes the obturator foramen, leaving a </a:t>
            </a:r>
            <a:r>
              <a:rPr lang="en-US" sz="2400" dirty="0" smtClean="0"/>
              <a:t>small gap</a:t>
            </a:r>
            <a:r>
              <a:rPr lang="en-US" sz="2400" dirty="0"/>
              <a:t>, the obturator canal, for the passage of the </a:t>
            </a:r>
            <a:r>
              <a:rPr lang="en-US" sz="2400" dirty="0" smtClean="0">
                <a:solidFill>
                  <a:srgbClr val="FF0000"/>
                </a:solidFill>
              </a:rPr>
              <a:t>obturator nerve </a:t>
            </a:r>
            <a:r>
              <a:rPr lang="en-US" sz="2400" dirty="0">
                <a:solidFill>
                  <a:srgbClr val="FF0000"/>
                </a:solidFill>
              </a:rPr>
              <a:t>and vessels </a:t>
            </a:r>
            <a:r>
              <a:rPr lang="en-US" sz="2400" dirty="0"/>
              <a:t>as they leave the pelvis to enter the thigh</a:t>
            </a:r>
          </a:p>
          <a:p>
            <a:pPr algn="l" rtl="0"/>
            <a:r>
              <a:rPr lang="en-US" sz="2400" b="1" dirty="0" err="1" smtClean="0"/>
              <a:t>Sacrotuberous</a:t>
            </a:r>
            <a:r>
              <a:rPr lang="en-US" sz="2400" b="1" dirty="0" smtClean="0"/>
              <a:t> </a:t>
            </a:r>
            <a:r>
              <a:rPr lang="en-US" sz="2400" b="1" dirty="0"/>
              <a:t>Ligament</a:t>
            </a:r>
          </a:p>
          <a:p>
            <a:pPr algn="l" rtl="0"/>
            <a:r>
              <a:rPr lang="en-US" sz="2400" dirty="0" smtClean="0"/>
              <a:t>The </a:t>
            </a:r>
            <a:r>
              <a:rPr lang="en-US" sz="2400" dirty="0" err="1" smtClean="0"/>
              <a:t>sacrotuberous</a:t>
            </a:r>
            <a:r>
              <a:rPr lang="en-US" sz="2400" dirty="0" smtClean="0"/>
              <a:t> ligament is strong and extends from the lateral part of the sacrum and coccyx and the posterior inferior iliac spine to the ischial tuberosity .</a:t>
            </a:r>
          </a:p>
          <a:p>
            <a:pPr algn="l" rtl="0"/>
            <a:r>
              <a:rPr lang="en-US" sz="2400" b="1" dirty="0"/>
              <a:t>Sacrospinous Ligament</a:t>
            </a:r>
          </a:p>
          <a:p>
            <a:pPr algn="l" rtl="0"/>
            <a:r>
              <a:rPr lang="en-US" sz="2400" dirty="0"/>
              <a:t>The sacrospinous ligament is strong and triangle shaped. </a:t>
            </a:r>
            <a:r>
              <a:rPr lang="en-US" sz="2400" dirty="0" smtClean="0"/>
              <a:t>It is </a:t>
            </a:r>
            <a:r>
              <a:rPr lang="en-US" sz="2400" dirty="0"/>
              <a:t>attached by its base to the lateral part of the sacrum </a:t>
            </a:r>
            <a:r>
              <a:rPr lang="en-US" sz="2400" dirty="0" smtClean="0"/>
              <a:t>and coccyx </a:t>
            </a:r>
            <a:r>
              <a:rPr lang="en-US" sz="2400" dirty="0"/>
              <a:t>and by its apex to the spine of the ischium </a:t>
            </a:r>
            <a:r>
              <a:rPr lang="en-US" sz="2400" dirty="0" smtClean="0"/>
              <a:t>. </a:t>
            </a:r>
          </a:p>
          <a:p>
            <a:pPr algn="l" rtl="0"/>
            <a:r>
              <a:rPr lang="en-US" sz="2400" dirty="0" smtClean="0"/>
              <a:t>The </a:t>
            </a:r>
            <a:r>
              <a:rPr lang="en-US" sz="2400" dirty="0" err="1"/>
              <a:t>sacrotuberous</a:t>
            </a:r>
            <a:r>
              <a:rPr lang="en-US" sz="2400" dirty="0"/>
              <a:t> and sacrospinous ligaments </a:t>
            </a:r>
            <a:r>
              <a:rPr lang="en-US" sz="2400" dirty="0" smtClean="0"/>
              <a:t>prevent the </a:t>
            </a:r>
            <a:r>
              <a:rPr lang="en-US" sz="2400" dirty="0"/>
              <a:t>lower end of the sacrum and the coccyx from </a:t>
            </a:r>
            <a:r>
              <a:rPr lang="en-US" sz="2400" dirty="0" smtClean="0"/>
              <a:t>being rotated </a:t>
            </a:r>
            <a:r>
              <a:rPr lang="en-US" sz="2400" dirty="0"/>
              <a:t>upward at the sacroiliac joint by the weight of </a:t>
            </a:r>
            <a:r>
              <a:rPr lang="en-US" sz="2400" dirty="0" smtClean="0"/>
              <a:t>the body . 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4607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2600" y="1178257"/>
            <a:ext cx="733982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97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265" y="382137"/>
            <a:ext cx="10194877" cy="6223379"/>
          </a:xfrm>
        </p:spPr>
        <p:txBody>
          <a:bodyPr/>
          <a:lstStyle/>
          <a:p>
            <a:pPr algn="l" rtl="0"/>
            <a:r>
              <a:rPr lang="en-US" b="1" dirty="0"/>
              <a:t>Obturator Internus Muscle</a:t>
            </a:r>
          </a:p>
          <a:p>
            <a:pPr algn="l" rtl="0"/>
            <a:r>
              <a:rPr lang="en-US" dirty="0"/>
              <a:t>The obturator internus muscle arises from the pelvic </a:t>
            </a:r>
            <a:r>
              <a:rPr lang="en-US" dirty="0" smtClean="0"/>
              <a:t>surface of </a:t>
            </a:r>
            <a:r>
              <a:rPr lang="en-US" dirty="0"/>
              <a:t>the obturator membrane and the adjoining part </a:t>
            </a:r>
            <a:r>
              <a:rPr lang="en-US" dirty="0" smtClean="0"/>
              <a:t>of the </a:t>
            </a:r>
            <a:r>
              <a:rPr lang="en-US" dirty="0"/>
              <a:t>hip bone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muscle fibers converge to </a:t>
            </a:r>
            <a:r>
              <a:rPr lang="en-US" dirty="0" smtClean="0"/>
              <a:t>a tendon</a:t>
            </a:r>
            <a:r>
              <a:rPr lang="en-US" dirty="0"/>
              <a:t>, which leaves the pelvis through the lesser </a:t>
            </a:r>
            <a:r>
              <a:rPr lang="en-US" dirty="0" smtClean="0"/>
              <a:t>sciatic foramen </a:t>
            </a:r>
            <a:r>
              <a:rPr lang="en-US" dirty="0"/>
              <a:t>and is inserted into the greater trochanter of </a:t>
            </a:r>
            <a:r>
              <a:rPr lang="en-US" dirty="0" smtClean="0"/>
              <a:t>the femur</a:t>
            </a:r>
            <a:r>
              <a:rPr lang="en-US" dirty="0"/>
              <a:t>.</a:t>
            </a:r>
          </a:p>
          <a:p>
            <a:pPr algn="l" rtl="0"/>
            <a:r>
              <a:rPr lang="en-US" dirty="0"/>
              <a:t>■■ Action: It laterally rotates the femur at the hip joint.</a:t>
            </a:r>
          </a:p>
          <a:p>
            <a:pPr algn="l" rtl="0"/>
            <a:r>
              <a:rPr lang="en-US" dirty="0"/>
              <a:t>■■ Nerve supply: The nerve to the obturator internus, </a:t>
            </a:r>
            <a:r>
              <a:rPr lang="en-US" dirty="0" smtClean="0"/>
              <a:t>a branch </a:t>
            </a:r>
            <a:r>
              <a:rPr lang="en-US" dirty="0"/>
              <a:t>from the sacral plexus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69826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4313" y="2133600"/>
            <a:ext cx="604520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6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5400" b="1" dirty="0" smtClean="0"/>
              <a:t>Thanks </a:t>
            </a:r>
            <a:endParaRPr lang="ar-IQ" sz="5400" b="1" dirty="0"/>
          </a:p>
        </p:txBody>
      </p:sp>
    </p:spTree>
    <p:extLst>
      <p:ext uri="{BB962C8B-B14F-4D97-AF65-F5344CB8AC3E}">
        <p14:creationId xmlns:p14="http://schemas.microsoft.com/office/powerpoint/2010/main" val="238091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447" y="0"/>
            <a:ext cx="8666329" cy="693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5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09182"/>
            <a:ext cx="11491415" cy="652362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dirty="0"/>
              <a:t>Orientation of the Pelvis</a:t>
            </a:r>
          </a:p>
          <a:p>
            <a:pPr algn="just" rtl="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front of the </a:t>
            </a:r>
            <a:r>
              <a:rPr lang="en-US" sz="2000" dirty="0">
                <a:solidFill>
                  <a:srgbClr val="FF0000"/>
                </a:solidFill>
              </a:rPr>
              <a:t>symphysis pubis </a:t>
            </a:r>
            <a:r>
              <a:rPr lang="en-US" sz="2000" dirty="0"/>
              <a:t>and the </a:t>
            </a:r>
            <a:r>
              <a:rPr lang="en-US" sz="2000" dirty="0" smtClean="0">
                <a:solidFill>
                  <a:srgbClr val="FF0000"/>
                </a:solidFill>
              </a:rPr>
              <a:t>anterior superior </a:t>
            </a:r>
            <a:r>
              <a:rPr lang="en-US" sz="2000" dirty="0">
                <a:solidFill>
                  <a:srgbClr val="FF0000"/>
                </a:solidFill>
              </a:rPr>
              <a:t>iliac spines </a:t>
            </a:r>
            <a:r>
              <a:rPr lang="en-US" sz="2000" dirty="0"/>
              <a:t>should lie in the same vertical plane.</a:t>
            </a:r>
          </a:p>
          <a:p>
            <a:pPr algn="just" rtl="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This means that the pelvic surface of the symphysis </a:t>
            </a:r>
            <a:r>
              <a:rPr lang="en-US" sz="2000" dirty="0" smtClean="0"/>
              <a:t>pubis faces </a:t>
            </a:r>
            <a:r>
              <a:rPr lang="en-US" sz="2000" dirty="0"/>
              <a:t>upward and backward and the anterior surface of </a:t>
            </a:r>
            <a:r>
              <a:rPr lang="en-US" sz="2000" dirty="0" smtClean="0"/>
              <a:t>the sacrum </a:t>
            </a:r>
            <a:r>
              <a:rPr lang="en-US" sz="2000" dirty="0"/>
              <a:t>is directed forward and downward.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349809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20" t="15544" r="19797" b="5712"/>
          <a:stretch/>
        </p:blipFill>
        <p:spPr>
          <a:xfrm>
            <a:off x="2033516" y="220654"/>
            <a:ext cx="8761863" cy="657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3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812" y="163773"/>
            <a:ext cx="9703558" cy="6482687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dirty="0"/>
              <a:t>The pelvis is divided into two parts by the </a:t>
            </a:r>
            <a:r>
              <a:rPr lang="en-US" sz="2000" dirty="0">
                <a:solidFill>
                  <a:srgbClr val="FF0000"/>
                </a:solidFill>
              </a:rPr>
              <a:t>pelvic </a:t>
            </a:r>
            <a:r>
              <a:rPr lang="en-US" sz="2000" dirty="0" smtClean="0">
                <a:solidFill>
                  <a:srgbClr val="FF0000"/>
                </a:solidFill>
              </a:rPr>
              <a:t>brim</a:t>
            </a:r>
            <a:r>
              <a:rPr lang="en-US" sz="2000" dirty="0" smtClean="0"/>
              <a:t>, which </a:t>
            </a:r>
            <a:r>
              <a:rPr lang="en-US" sz="2000" dirty="0"/>
              <a:t>is formed by the sacral promontory </a:t>
            </a:r>
            <a:r>
              <a:rPr lang="en-US" sz="2000" dirty="0">
                <a:solidFill>
                  <a:srgbClr val="FF0000"/>
                </a:solidFill>
              </a:rPr>
              <a:t>(anterior </a:t>
            </a:r>
            <a:r>
              <a:rPr lang="en-US" sz="2000" dirty="0" smtClean="0">
                <a:solidFill>
                  <a:srgbClr val="FF0000"/>
                </a:solidFill>
              </a:rPr>
              <a:t>and upper </a:t>
            </a:r>
            <a:r>
              <a:rPr lang="en-US" sz="2000" dirty="0">
                <a:solidFill>
                  <a:srgbClr val="FF0000"/>
                </a:solidFill>
              </a:rPr>
              <a:t>margin of the first sacral vertebra) </a:t>
            </a:r>
            <a:r>
              <a:rPr lang="en-US" sz="2000" dirty="0"/>
              <a:t>behind, </a:t>
            </a:r>
            <a:endParaRPr lang="en-US" sz="2000" dirty="0" smtClean="0"/>
          </a:p>
          <a:p>
            <a:pPr algn="l" rtl="0">
              <a:lnSpc>
                <a:spcPct val="200000"/>
              </a:lnSpc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 err="1" smtClean="0"/>
              <a:t>iliopectineal</a:t>
            </a:r>
            <a:r>
              <a:rPr lang="en-US" sz="2000" dirty="0" smtClean="0"/>
              <a:t> </a:t>
            </a:r>
            <a:r>
              <a:rPr lang="en-US" sz="2000" dirty="0"/>
              <a:t>lines (a line that runs downward and </a:t>
            </a:r>
            <a:r>
              <a:rPr lang="en-US" sz="2000" dirty="0" smtClean="0"/>
              <a:t>forward around </a:t>
            </a:r>
            <a:r>
              <a:rPr lang="en-US" sz="2000" dirty="0"/>
              <a:t>the inner surface of the ileum) </a:t>
            </a:r>
            <a:r>
              <a:rPr lang="en-US" sz="2000" dirty="0" smtClean="0"/>
              <a:t>laterally, and </a:t>
            </a:r>
            <a:r>
              <a:rPr lang="en-US" sz="2000" dirty="0"/>
              <a:t>the symphysis pubis (joint between bodies of pubic . bones) anteriorly. </a:t>
            </a:r>
            <a:endParaRPr lang="en-US" sz="2000" dirty="0" smtClean="0"/>
          </a:p>
          <a:p>
            <a:pPr algn="l" rtl="0">
              <a:lnSpc>
                <a:spcPct val="200000"/>
              </a:lnSpc>
            </a:pPr>
            <a:r>
              <a:rPr lang="en-US" sz="2000" dirty="0" smtClean="0"/>
              <a:t>Above </a:t>
            </a:r>
            <a:r>
              <a:rPr lang="en-US" sz="2000" dirty="0"/>
              <a:t>the brim is the false </a:t>
            </a:r>
            <a:r>
              <a:rPr lang="en-US" sz="2000" dirty="0" smtClean="0"/>
              <a:t>pelvis, which </a:t>
            </a:r>
            <a:r>
              <a:rPr lang="en-US" sz="2000" dirty="0"/>
              <a:t>forms part of the abdominal cavity. Below the </a:t>
            </a:r>
            <a:r>
              <a:rPr lang="en-US" sz="2000" dirty="0" smtClean="0"/>
              <a:t>brim is </a:t>
            </a:r>
            <a:r>
              <a:rPr lang="en-US" sz="2000" dirty="0"/>
              <a:t>the true pelvis.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232981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379" y="409433"/>
            <a:ext cx="10345003" cy="6100549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cs typeface="+mj-cs"/>
              </a:rPr>
              <a:t>False Pelvis</a:t>
            </a:r>
          </a:p>
          <a:p>
            <a:pPr algn="l" rtl="0"/>
            <a:r>
              <a:rPr lang="en-US" sz="2400" dirty="0">
                <a:cs typeface="+mj-cs"/>
              </a:rPr>
              <a:t>The false pelvis is of little clinical importance. It is </a:t>
            </a:r>
            <a:r>
              <a:rPr lang="en-US" sz="2400" dirty="0" smtClean="0">
                <a:cs typeface="+mj-cs"/>
              </a:rPr>
              <a:t>bounded behind </a:t>
            </a:r>
            <a:r>
              <a:rPr lang="en-US" sz="2400" dirty="0">
                <a:cs typeface="+mj-cs"/>
              </a:rPr>
              <a:t>by </a:t>
            </a:r>
            <a:r>
              <a:rPr lang="en-US" sz="2400" dirty="0">
                <a:solidFill>
                  <a:srgbClr val="FF0000"/>
                </a:solidFill>
                <a:cs typeface="+mj-cs"/>
              </a:rPr>
              <a:t>the lumbar vertebrae</a:t>
            </a:r>
            <a:r>
              <a:rPr lang="en-US" sz="2400" dirty="0">
                <a:cs typeface="+mj-cs"/>
              </a:rPr>
              <a:t>, laterally by </a:t>
            </a:r>
            <a:r>
              <a:rPr lang="en-US" sz="2400" dirty="0">
                <a:solidFill>
                  <a:srgbClr val="FF0000"/>
                </a:solidFill>
                <a:cs typeface="+mj-cs"/>
              </a:rPr>
              <a:t>the iliac </a:t>
            </a:r>
            <a:r>
              <a:rPr lang="en-US" sz="2400" dirty="0" smtClean="0">
                <a:solidFill>
                  <a:srgbClr val="FF0000"/>
                </a:solidFill>
                <a:cs typeface="+mj-cs"/>
              </a:rPr>
              <a:t>fossae </a:t>
            </a:r>
            <a:r>
              <a:rPr lang="en-US" sz="2400" dirty="0" smtClean="0">
                <a:cs typeface="+mj-cs"/>
              </a:rPr>
              <a:t>and </a:t>
            </a:r>
            <a:r>
              <a:rPr lang="en-US" sz="2400" dirty="0">
                <a:cs typeface="+mj-cs"/>
              </a:rPr>
              <a:t>the </a:t>
            </a:r>
            <a:r>
              <a:rPr lang="en-US" sz="2400" dirty="0">
                <a:solidFill>
                  <a:srgbClr val="FF0000"/>
                </a:solidFill>
                <a:cs typeface="+mj-cs"/>
              </a:rPr>
              <a:t>iliacus muscles</a:t>
            </a:r>
            <a:r>
              <a:rPr lang="en-US" sz="2400" dirty="0">
                <a:cs typeface="+mj-cs"/>
              </a:rPr>
              <a:t>, and in front by the </a:t>
            </a:r>
            <a:r>
              <a:rPr lang="en-US" sz="2400" dirty="0">
                <a:solidFill>
                  <a:srgbClr val="FF0000"/>
                </a:solidFill>
                <a:cs typeface="+mj-cs"/>
              </a:rPr>
              <a:t>lower part </a:t>
            </a:r>
            <a:r>
              <a:rPr lang="en-US" sz="2400" dirty="0" smtClean="0">
                <a:solidFill>
                  <a:srgbClr val="FF0000"/>
                </a:solidFill>
                <a:cs typeface="+mj-cs"/>
              </a:rPr>
              <a:t>of the </a:t>
            </a:r>
            <a:r>
              <a:rPr lang="en-US" sz="2400" dirty="0">
                <a:solidFill>
                  <a:srgbClr val="FF0000"/>
                </a:solidFill>
                <a:cs typeface="+mj-cs"/>
              </a:rPr>
              <a:t>anterior abdominal wall.</a:t>
            </a:r>
            <a:r>
              <a:rPr lang="en-US" sz="2400" dirty="0">
                <a:cs typeface="+mj-cs"/>
              </a:rPr>
              <a:t> </a:t>
            </a:r>
            <a:endParaRPr lang="en-US" sz="2400" dirty="0" smtClean="0">
              <a:cs typeface="+mj-cs"/>
            </a:endParaRPr>
          </a:p>
          <a:p>
            <a:pPr algn="l" rtl="0"/>
            <a:r>
              <a:rPr lang="en-US" sz="2400" dirty="0" smtClean="0">
                <a:solidFill>
                  <a:srgbClr val="FF0000"/>
                </a:solidFill>
                <a:cs typeface="+mj-cs"/>
              </a:rPr>
              <a:t>True </a:t>
            </a:r>
            <a:r>
              <a:rPr lang="en-US" sz="2400" dirty="0">
                <a:solidFill>
                  <a:srgbClr val="FF0000"/>
                </a:solidFill>
                <a:cs typeface="+mj-cs"/>
              </a:rPr>
              <a:t>Pelvis</a:t>
            </a:r>
          </a:p>
          <a:p>
            <a:pPr algn="l" rtl="0"/>
            <a:r>
              <a:rPr lang="en-US" sz="2400" dirty="0">
                <a:cs typeface="+mj-cs"/>
              </a:rPr>
              <a:t>Knowledge of the shape and dimensions of the female </a:t>
            </a:r>
            <a:r>
              <a:rPr lang="en-US" sz="2400" dirty="0" smtClean="0">
                <a:cs typeface="+mj-cs"/>
              </a:rPr>
              <a:t>pelvis is </a:t>
            </a:r>
            <a:r>
              <a:rPr lang="en-US" sz="2400" dirty="0">
                <a:cs typeface="+mj-cs"/>
              </a:rPr>
              <a:t>of great importance for obstetrics, because it is </a:t>
            </a:r>
            <a:r>
              <a:rPr lang="en-US" sz="2400" dirty="0" smtClean="0">
                <a:cs typeface="+mj-cs"/>
              </a:rPr>
              <a:t>the bony </a:t>
            </a:r>
            <a:r>
              <a:rPr lang="en-US" sz="2400" dirty="0">
                <a:cs typeface="+mj-cs"/>
              </a:rPr>
              <a:t>canal through which the child passes during </a:t>
            </a:r>
            <a:r>
              <a:rPr lang="en-US" sz="2400" dirty="0" smtClean="0">
                <a:cs typeface="+mj-cs"/>
              </a:rPr>
              <a:t>birth. The </a:t>
            </a:r>
            <a:r>
              <a:rPr lang="en-US" sz="2400" dirty="0">
                <a:cs typeface="+mj-cs"/>
              </a:rPr>
              <a:t>true </a:t>
            </a:r>
            <a:r>
              <a:rPr lang="en-US" sz="2400" dirty="0">
                <a:solidFill>
                  <a:srgbClr val="FF0000"/>
                </a:solidFill>
                <a:cs typeface="+mj-cs"/>
              </a:rPr>
              <a:t>pelvis has an inlet, an outlet, </a:t>
            </a:r>
            <a:r>
              <a:rPr lang="en-US" sz="2400" dirty="0" smtClean="0">
                <a:solidFill>
                  <a:srgbClr val="FF0000"/>
                </a:solidFill>
                <a:cs typeface="+mj-cs"/>
              </a:rPr>
              <a:t>and </a:t>
            </a:r>
            <a:r>
              <a:rPr lang="en-US" sz="2400" dirty="0">
                <a:solidFill>
                  <a:srgbClr val="FF0000"/>
                </a:solidFill>
                <a:cs typeface="+mj-cs"/>
              </a:rPr>
              <a:t>a </a:t>
            </a:r>
            <a:r>
              <a:rPr lang="en-US" sz="2400" dirty="0" smtClean="0">
                <a:solidFill>
                  <a:srgbClr val="FF0000"/>
                </a:solidFill>
                <a:cs typeface="+mj-cs"/>
              </a:rPr>
              <a:t>cavity .</a:t>
            </a:r>
            <a:endParaRPr lang="ar-IQ" sz="24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06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0435" y="204715"/>
            <a:ext cx="10222173" cy="6455391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solidFill>
                  <a:schemeClr val="tx1"/>
                </a:solidFill>
              </a:rPr>
              <a:t>The pelvic inlet, or pelvic brim </a:t>
            </a:r>
            <a:r>
              <a:rPr lang="en-US" sz="2400" dirty="0" smtClean="0">
                <a:solidFill>
                  <a:schemeClr val="tx1"/>
                </a:solidFill>
              </a:rPr>
              <a:t>is bounded posteriorly </a:t>
            </a:r>
            <a:r>
              <a:rPr lang="en-US" sz="2400" dirty="0">
                <a:solidFill>
                  <a:schemeClr val="tx1"/>
                </a:solidFill>
              </a:rPr>
              <a:t>by the </a:t>
            </a:r>
            <a:r>
              <a:rPr lang="en-US" sz="2400" dirty="0">
                <a:solidFill>
                  <a:schemeClr val="accent1"/>
                </a:solidFill>
              </a:rPr>
              <a:t>sacral promontory</a:t>
            </a:r>
            <a:r>
              <a:rPr lang="en-US" sz="2400" dirty="0">
                <a:solidFill>
                  <a:schemeClr val="tx1"/>
                </a:solidFill>
              </a:rPr>
              <a:t>, laterally by the </a:t>
            </a:r>
            <a:r>
              <a:rPr lang="en-US" sz="2400" dirty="0" err="1" smtClean="0">
                <a:solidFill>
                  <a:schemeClr val="accent1"/>
                </a:solidFill>
              </a:rPr>
              <a:t>iliopectineal</a:t>
            </a:r>
            <a:r>
              <a:rPr lang="en-US" sz="2400" dirty="0" smtClean="0">
                <a:solidFill>
                  <a:schemeClr val="accent1"/>
                </a:solidFill>
              </a:rPr>
              <a:t> lines</a:t>
            </a:r>
            <a:r>
              <a:rPr lang="en-US" sz="2400" dirty="0">
                <a:solidFill>
                  <a:schemeClr val="tx1"/>
                </a:solidFill>
              </a:rPr>
              <a:t>, and anteriorly by the </a:t>
            </a:r>
            <a:r>
              <a:rPr lang="en-US" sz="2400" dirty="0">
                <a:solidFill>
                  <a:schemeClr val="accent1"/>
                </a:solidFill>
              </a:rPr>
              <a:t>symphysis pubis</a:t>
            </a:r>
          </a:p>
          <a:p>
            <a:pPr algn="l" rtl="0"/>
            <a:r>
              <a:rPr lang="en-US" sz="2400" dirty="0" smtClean="0">
                <a:solidFill>
                  <a:schemeClr val="tx1"/>
                </a:solidFill>
              </a:rPr>
              <a:t>■■ </a:t>
            </a:r>
            <a:r>
              <a:rPr lang="en-US" sz="2400" dirty="0">
                <a:solidFill>
                  <a:schemeClr val="tx1"/>
                </a:solidFill>
              </a:rPr>
              <a:t>The pelvic outlet </a:t>
            </a:r>
            <a:r>
              <a:rPr lang="en-US" sz="2400" dirty="0" smtClean="0">
                <a:solidFill>
                  <a:schemeClr val="tx1"/>
                </a:solidFill>
              </a:rPr>
              <a:t>is </a:t>
            </a:r>
            <a:r>
              <a:rPr lang="en-US" sz="2400" dirty="0">
                <a:solidFill>
                  <a:schemeClr val="tx1"/>
                </a:solidFill>
              </a:rPr>
              <a:t>bounded posteriorly </a:t>
            </a:r>
            <a:r>
              <a:rPr lang="en-US" sz="2400" dirty="0" smtClean="0">
                <a:solidFill>
                  <a:schemeClr val="tx1"/>
                </a:solidFill>
              </a:rPr>
              <a:t>by the </a:t>
            </a:r>
            <a:r>
              <a:rPr lang="en-US" sz="2400" dirty="0">
                <a:solidFill>
                  <a:schemeClr val="accent1"/>
                </a:solidFill>
              </a:rPr>
              <a:t>coccyx</a:t>
            </a:r>
            <a:r>
              <a:rPr lang="en-US" sz="2400" dirty="0">
                <a:solidFill>
                  <a:schemeClr val="tx1"/>
                </a:solidFill>
              </a:rPr>
              <a:t>, laterally by the </a:t>
            </a:r>
            <a:r>
              <a:rPr lang="en-US" sz="2400" dirty="0">
                <a:solidFill>
                  <a:schemeClr val="accent1"/>
                </a:solidFill>
              </a:rPr>
              <a:t>ischial </a:t>
            </a:r>
            <a:r>
              <a:rPr lang="en-US" sz="2400" dirty="0" err="1">
                <a:solidFill>
                  <a:schemeClr val="accent1"/>
                </a:solidFill>
              </a:rPr>
              <a:t>tuberosities</a:t>
            </a:r>
            <a:r>
              <a:rPr lang="en-US" sz="2400" dirty="0">
                <a:solidFill>
                  <a:schemeClr val="tx1"/>
                </a:solidFill>
              </a:rPr>
              <a:t>, and </a:t>
            </a:r>
            <a:r>
              <a:rPr lang="en-US" sz="2400" dirty="0" smtClean="0">
                <a:solidFill>
                  <a:schemeClr val="tx1"/>
                </a:solidFill>
              </a:rPr>
              <a:t>anteriorly by </a:t>
            </a: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accent1"/>
                </a:solidFill>
              </a:rPr>
              <a:t>pubic arch 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algn="l" rtl="0"/>
            <a:r>
              <a:rPr lang="en-US" sz="2400" dirty="0" smtClean="0">
                <a:solidFill>
                  <a:schemeClr val="tx1"/>
                </a:solidFill>
              </a:rPr>
              <a:t>The pelvic outlet </a:t>
            </a:r>
            <a:r>
              <a:rPr lang="en-US" sz="2400" dirty="0">
                <a:solidFill>
                  <a:schemeClr val="tx1"/>
                </a:solidFill>
              </a:rPr>
              <a:t>has </a:t>
            </a:r>
            <a:r>
              <a:rPr lang="en-US" sz="2400" dirty="0">
                <a:solidFill>
                  <a:schemeClr val="accent1"/>
                </a:solidFill>
              </a:rPr>
              <a:t>three wide notches. 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algn="l" rtl="0"/>
            <a:r>
              <a:rPr lang="en-US" sz="2400" dirty="0" smtClean="0">
                <a:solidFill>
                  <a:schemeClr val="tx1"/>
                </a:solidFill>
              </a:rPr>
              <a:t>Anteriorly</a:t>
            </a:r>
            <a:r>
              <a:rPr lang="en-US" sz="2400" dirty="0">
                <a:solidFill>
                  <a:schemeClr val="tx1"/>
                </a:solidFill>
              </a:rPr>
              <a:t>, the pubic </a:t>
            </a:r>
            <a:r>
              <a:rPr lang="en-US" sz="2400" dirty="0" smtClean="0">
                <a:solidFill>
                  <a:schemeClr val="tx1"/>
                </a:solidFill>
              </a:rPr>
              <a:t>arch is </a:t>
            </a:r>
            <a:r>
              <a:rPr lang="en-US" sz="2400" dirty="0">
                <a:solidFill>
                  <a:schemeClr val="tx1"/>
                </a:solidFill>
              </a:rPr>
              <a:t>between the </a:t>
            </a:r>
            <a:r>
              <a:rPr lang="en-US" sz="2400" dirty="0" err="1">
                <a:solidFill>
                  <a:schemeClr val="tx1"/>
                </a:solidFill>
              </a:rPr>
              <a:t>ischiopubic</a:t>
            </a:r>
            <a:r>
              <a:rPr lang="en-US" sz="2400" dirty="0">
                <a:solidFill>
                  <a:schemeClr val="tx1"/>
                </a:solidFill>
              </a:rPr>
              <a:t> rami, and laterally are </a:t>
            </a:r>
            <a:r>
              <a:rPr lang="en-US" sz="2400" dirty="0" smtClean="0">
                <a:solidFill>
                  <a:schemeClr val="tx1"/>
                </a:solidFill>
              </a:rPr>
              <a:t>the sciatic </a:t>
            </a:r>
            <a:r>
              <a:rPr lang="en-US" sz="2400" dirty="0">
                <a:solidFill>
                  <a:schemeClr val="tx1"/>
                </a:solidFill>
              </a:rPr>
              <a:t>notches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l" rtl="0"/>
            <a:r>
              <a:rPr lang="en-US" sz="2400" dirty="0">
                <a:solidFill>
                  <a:schemeClr val="tx1"/>
                </a:solidFill>
              </a:rPr>
              <a:t>The pelvic cavity lies between the inlet and the outlet.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dirty="0" smtClean="0">
                <a:solidFill>
                  <a:schemeClr val="tx1"/>
                </a:solidFill>
              </a:rPr>
              <a:t>It </a:t>
            </a:r>
            <a:r>
              <a:rPr lang="en-US" sz="2400" dirty="0" smtClean="0">
                <a:solidFill>
                  <a:schemeClr val="tx1"/>
                </a:solidFill>
              </a:rPr>
              <a:t>is </a:t>
            </a:r>
            <a:r>
              <a:rPr lang="en-US" sz="2400" dirty="0">
                <a:solidFill>
                  <a:schemeClr val="tx1"/>
                </a:solidFill>
              </a:rPr>
              <a:t>a short, curved canal, with a shallow anterior wall </a:t>
            </a:r>
            <a:r>
              <a:rPr lang="en-US" sz="2400" dirty="0" smtClean="0">
                <a:solidFill>
                  <a:schemeClr val="tx1"/>
                </a:solidFill>
              </a:rPr>
              <a:t>and a </a:t>
            </a:r>
            <a:r>
              <a:rPr lang="en-US" sz="2400" dirty="0">
                <a:solidFill>
                  <a:schemeClr val="tx1"/>
                </a:solidFill>
              </a:rPr>
              <a:t>much deeper posterior </a:t>
            </a:r>
            <a:r>
              <a:rPr lang="en-US" sz="2400" dirty="0" smtClean="0">
                <a:solidFill>
                  <a:schemeClr val="tx1"/>
                </a:solidFill>
              </a:rPr>
              <a:t>wall .</a:t>
            </a:r>
            <a:endParaRPr lang="ar-IQ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7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6710" y="201030"/>
            <a:ext cx="5161722" cy="5612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36" y="313898"/>
            <a:ext cx="6368955" cy="477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2908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243</TotalTime>
  <Words>1314</Words>
  <Application>Microsoft Office PowerPoint</Application>
  <PresentationFormat>Widescreen</PresentationFormat>
  <Paragraphs>74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Century Gothic</vt:lpstr>
      <vt:lpstr>Tahoma</vt:lpstr>
      <vt:lpstr>Wingdings</vt:lpstr>
      <vt:lpstr>Wingdings 3</vt:lpstr>
      <vt:lpstr>Wisp</vt:lpstr>
      <vt:lpstr>Pelvic Wall and Pelvic Diaphragm </vt:lpstr>
      <vt:lpstr>The Pelvis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 of the Pelvic Walls </vt:lpstr>
      <vt:lpstr>Anterior Pelvic Wall </vt:lpstr>
      <vt:lpstr>Posterior Pelvic Wall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Pelvic Wall and Pelvic Diaphragm </dc:title>
  <dc:creator>ALDHILL</dc:creator>
  <cp:lastModifiedBy>ALDHILL</cp:lastModifiedBy>
  <cp:revision>24</cp:revision>
  <dcterms:created xsi:type="dcterms:W3CDTF">2021-02-21T17:38:27Z</dcterms:created>
  <dcterms:modified xsi:type="dcterms:W3CDTF">2021-02-24T16:50:58Z</dcterms:modified>
</cp:coreProperties>
</file>