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7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48E9B-495C-46BC-8DF4-1200EF70D6A2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9B12-7C81-4DB9-9C64-BFF941851C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140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48E9B-495C-46BC-8DF4-1200EF70D6A2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9B12-7C81-4DB9-9C64-BFF941851C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572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48E9B-495C-46BC-8DF4-1200EF70D6A2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9B12-7C81-4DB9-9C64-BFF941851CAD}" type="slidenum">
              <a:rPr lang="ar-IQ" smtClean="0"/>
              <a:t>‹#›</a:t>
            </a:fld>
            <a:endParaRPr lang="ar-IQ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4576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48E9B-495C-46BC-8DF4-1200EF70D6A2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9B12-7C81-4DB9-9C64-BFF941851C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3610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48E9B-495C-46BC-8DF4-1200EF70D6A2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9B12-7C81-4DB9-9C64-BFF941851CAD}" type="slidenum">
              <a:rPr lang="ar-IQ" smtClean="0"/>
              <a:t>‹#›</a:t>
            </a:fld>
            <a:endParaRPr lang="ar-IQ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2236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48E9B-495C-46BC-8DF4-1200EF70D6A2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9B12-7C81-4DB9-9C64-BFF941851C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5009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48E9B-495C-46BC-8DF4-1200EF70D6A2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9B12-7C81-4DB9-9C64-BFF941851C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9486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48E9B-495C-46BC-8DF4-1200EF70D6A2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9B12-7C81-4DB9-9C64-BFF941851C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1665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48E9B-495C-46BC-8DF4-1200EF70D6A2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9B12-7C81-4DB9-9C64-BFF941851C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1847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48E9B-495C-46BC-8DF4-1200EF70D6A2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9B12-7C81-4DB9-9C64-BFF941851C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318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48E9B-495C-46BC-8DF4-1200EF70D6A2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9B12-7C81-4DB9-9C64-BFF941851C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3092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48E9B-495C-46BC-8DF4-1200EF70D6A2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9B12-7C81-4DB9-9C64-BFF941851C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7822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48E9B-495C-46BC-8DF4-1200EF70D6A2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9B12-7C81-4DB9-9C64-BFF941851C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9183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48E9B-495C-46BC-8DF4-1200EF70D6A2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9B12-7C81-4DB9-9C64-BFF941851C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9487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48E9B-495C-46BC-8DF4-1200EF70D6A2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9B12-7C81-4DB9-9C64-BFF941851C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910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48E9B-495C-46BC-8DF4-1200EF70D6A2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9B12-7C81-4DB9-9C64-BFF941851C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3187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48E9B-495C-46BC-8DF4-1200EF70D6A2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6C9B12-7C81-4DB9-9C64-BFF941851C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9028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589" y="439256"/>
            <a:ext cx="8032718" cy="1867216"/>
          </a:xfrm>
        </p:spPr>
        <p:txBody>
          <a:bodyPr/>
          <a:lstStyle/>
          <a:p>
            <a:r>
              <a:rPr lang="en-US" dirty="0" smtClean="0"/>
              <a:t>The Spermatic </a:t>
            </a:r>
            <a:r>
              <a:rPr lang="en-US" dirty="0"/>
              <a:t>C</a:t>
            </a:r>
            <a:r>
              <a:rPr lang="en-US" dirty="0" smtClean="0"/>
              <a:t>ord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6" y="3548418"/>
            <a:ext cx="8687811" cy="2825085"/>
          </a:xfrm>
        </p:spPr>
        <p:txBody>
          <a:bodyPr/>
          <a:lstStyle/>
          <a:p>
            <a:pPr algn="ctr" rtl="0"/>
            <a:r>
              <a:rPr lang="en-US" dirty="0" smtClean="0"/>
              <a:t>Department of Anatomy and Histology </a:t>
            </a:r>
          </a:p>
          <a:p>
            <a:pPr algn="ctr" rtl="0"/>
            <a:r>
              <a:rPr lang="en-US" dirty="0" smtClean="0"/>
              <a:t>Anatomy lab </a:t>
            </a:r>
          </a:p>
          <a:p>
            <a:pPr algn="ctr" rtl="0"/>
            <a:r>
              <a:rPr lang="en-US" dirty="0" smtClean="0"/>
              <a:t>Second stage \ first semester</a:t>
            </a:r>
          </a:p>
          <a:p>
            <a:pPr algn="ctr" rtl="0"/>
            <a:r>
              <a:rPr lang="en-US" dirty="0" smtClean="0"/>
              <a:t>Presented by </a:t>
            </a:r>
          </a:p>
          <a:p>
            <a:pPr algn="ctr" rtl="0"/>
            <a:r>
              <a:rPr lang="en-US" dirty="0" err="1" smtClean="0"/>
              <a:t>Msc</a:t>
            </a:r>
            <a:r>
              <a:rPr lang="en-US" dirty="0" smtClean="0"/>
              <a:t>. Dr. </a:t>
            </a:r>
            <a:r>
              <a:rPr lang="en-US" dirty="0" err="1" smtClean="0"/>
              <a:t>Reham</a:t>
            </a:r>
            <a:r>
              <a:rPr lang="en-US" dirty="0" smtClean="0"/>
              <a:t> </a:t>
            </a:r>
            <a:r>
              <a:rPr lang="en-US" dirty="0" err="1" smtClean="0"/>
              <a:t>Saad</a:t>
            </a:r>
            <a:r>
              <a:rPr lang="en-US" dirty="0" smtClean="0"/>
              <a:t> </a:t>
            </a:r>
            <a:r>
              <a:rPr lang="en-US" dirty="0" err="1" smtClean="0"/>
              <a:t>Kadhum</a:t>
            </a:r>
            <a:r>
              <a:rPr lang="en-US" dirty="0" smtClean="0"/>
              <a:t>  </a:t>
            </a:r>
          </a:p>
          <a:p>
            <a:pPr algn="ctr" rtl="0"/>
            <a:r>
              <a:rPr lang="en-US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98112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28" y="118280"/>
            <a:ext cx="8596668" cy="659642"/>
          </a:xfrm>
        </p:spPr>
        <p:txBody>
          <a:bodyPr>
            <a:normAutofit fontScale="90000"/>
          </a:bodyPr>
          <a:lstStyle/>
          <a:p>
            <a:r>
              <a:rPr lang="en-US" dirty="0"/>
              <a:t>Epididymis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28" y="777922"/>
            <a:ext cx="9626726" cy="5263441"/>
          </a:xfrm>
        </p:spPr>
        <p:txBody>
          <a:bodyPr/>
          <a:lstStyle/>
          <a:p>
            <a:pPr algn="l" rtl="0"/>
            <a:r>
              <a:rPr lang="en-US" dirty="0" smtClean="0"/>
              <a:t>The </a:t>
            </a:r>
            <a:r>
              <a:rPr lang="en-US" dirty="0"/>
              <a:t>epididymis is a firm structure lying posterior to </a:t>
            </a:r>
            <a:r>
              <a:rPr lang="en-US" dirty="0" smtClean="0"/>
              <a:t>the testis</a:t>
            </a:r>
            <a:r>
              <a:rPr lang="en-US" dirty="0"/>
              <a:t>, with the vas deferens lying on its medial side  </a:t>
            </a:r>
            <a:r>
              <a:rPr lang="en-US" dirty="0" smtClean="0"/>
              <a:t>. </a:t>
            </a:r>
          </a:p>
          <a:p>
            <a:pPr algn="l" rtl="0"/>
            <a:r>
              <a:rPr lang="en-US" dirty="0" smtClean="0"/>
              <a:t>It </a:t>
            </a:r>
            <a:r>
              <a:rPr lang="en-US" dirty="0"/>
              <a:t>has an expanded upper end, the head, a </a:t>
            </a:r>
            <a:r>
              <a:rPr lang="en-US" dirty="0" smtClean="0"/>
              <a:t>body, and </a:t>
            </a:r>
            <a:r>
              <a:rPr lang="en-US" dirty="0"/>
              <a:t>a pointed tail inferiorly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Laterally</a:t>
            </a:r>
            <a:r>
              <a:rPr lang="en-US" dirty="0"/>
              <a:t>, a distinct groove </a:t>
            </a:r>
            <a:r>
              <a:rPr lang="en-US" dirty="0" smtClean="0"/>
              <a:t>lies between </a:t>
            </a:r>
            <a:r>
              <a:rPr lang="en-US" dirty="0"/>
              <a:t>the testis and the epididymis, which is lined </a:t>
            </a:r>
            <a:r>
              <a:rPr lang="en-US" dirty="0" smtClean="0"/>
              <a:t>with the </a:t>
            </a:r>
            <a:r>
              <a:rPr lang="en-US" dirty="0"/>
              <a:t>inner visceral layer of the tunica vaginalis and is </a:t>
            </a:r>
            <a:r>
              <a:rPr lang="en-US" dirty="0" smtClean="0"/>
              <a:t>called the </a:t>
            </a:r>
            <a:r>
              <a:rPr lang="en-US" dirty="0"/>
              <a:t>sinus of the </a:t>
            </a:r>
            <a:r>
              <a:rPr lang="en-US" dirty="0" smtClean="0"/>
              <a:t>epididymis</a:t>
            </a:r>
          </a:p>
          <a:p>
            <a:pPr algn="l" rtl="0"/>
            <a:r>
              <a:rPr lang="en-US" dirty="0"/>
              <a:t>The tube </a:t>
            </a:r>
            <a:r>
              <a:rPr lang="en-US" dirty="0" smtClean="0"/>
              <a:t>emerges from </a:t>
            </a:r>
            <a:r>
              <a:rPr lang="en-US" dirty="0"/>
              <a:t>the tail of the epididymis as the vas deferens, </a:t>
            </a:r>
            <a:r>
              <a:rPr lang="en-US" dirty="0" smtClean="0"/>
              <a:t>which enters </a:t>
            </a:r>
            <a:r>
              <a:rPr lang="en-US" dirty="0"/>
              <a:t>the spermatic </a:t>
            </a:r>
            <a:r>
              <a:rPr lang="en-US" dirty="0" smtClean="0"/>
              <a:t>cord 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9498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424" y="159224"/>
            <a:ext cx="8930690" cy="1320800"/>
          </a:xfrm>
        </p:spPr>
        <p:txBody>
          <a:bodyPr>
            <a:normAutofit/>
          </a:bodyPr>
          <a:lstStyle/>
          <a:p>
            <a:r>
              <a:rPr lang="en-US" dirty="0"/>
              <a:t>Blood Supply of the Testis and Epididymis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51" y="955343"/>
            <a:ext cx="8973751" cy="5086019"/>
          </a:xfrm>
        </p:spPr>
        <p:txBody>
          <a:bodyPr/>
          <a:lstStyle/>
          <a:p>
            <a:pPr algn="l" rtl="0"/>
            <a:r>
              <a:rPr lang="en-US" dirty="0" smtClean="0"/>
              <a:t>The </a:t>
            </a:r>
            <a:r>
              <a:rPr lang="en-US" dirty="0"/>
              <a:t>testicular artery is a branch of the abdominal aorta. </a:t>
            </a:r>
            <a:r>
              <a:rPr lang="en-US" dirty="0" smtClean="0"/>
              <a:t>The testicular </a:t>
            </a:r>
            <a:r>
              <a:rPr lang="en-US" dirty="0"/>
              <a:t>veins emerge from the testis and the epididymis </a:t>
            </a:r>
            <a:r>
              <a:rPr lang="en-US" dirty="0" smtClean="0"/>
              <a:t>as a </a:t>
            </a:r>
            <a:r>
              <a:rPr lang="en-US" dirty="0"/>
              <a:t>venous network, the </a:t>
            </a:r>
            <a:r>
              <a:rPr lang="en-US" dirty="0" err="1"/>
              <a:t>pampiniform</a:t>
            </a:r>
            <a:r>
              <a:rPr lang="en-US" dirty="0"/>
              <a:t> plexus. This </a:t>
            </a:r>
            <a:r>
              <a:rPr lang="en-US" dirty="0" smtClean="0"/>
              <a:t>becomes reduced </a:t>
            </a:r>
            <a:r>
              <a:rPr lang="en-US" dirty="0"/>
              <a:t>to a single vein as it ascends through the </a:t>
            </a:r>
            <a:r>
              <a:rPr lang="en-US" dirty="0" smtClean="0"/>
              <a:t>inguinal canal</a:t>
            </a:r>
            <a:r>
              <a:rPr lang="en-US" dirty="0"/>
              <a:t>. </a:t>
            </a:r>
            <a:endParaRPr lang="en-US" dirty="0" smtClean="0"/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Note \ The </a:t>
            </a:r>
            <a:r>
              <a:rPr lang="en-US" dirty="0">
                <a:solidFill>
                  <a:srgbClr val="FF0000"/>
                </a:solidFill>
              </a:rPr>
              <a:t>right testicular vein drains into the inferior </a:t>
            </a:r>
            <a:r>
              <a:rPr lang="en-US" dirty="0" smtClean="0">
                <a:solidFill>
                  <a:srgbClr val="FF0000"/>
                </a:solidFill>
              </a:rPr>
              <a:t>vena cava</a:t>
            </a:r>
            <a:r>
              <a:rPr lang="en-US" dirty="0">
                <a:solidFill>
                  <a:srgbClr val="FF0000"/>
                </a:solidFill>
              </a:rPr>
              <a:t>, and the left vein joins the left renal vein</a:t>
            </a:r>
            <a:r>
              <a:rPr lang="en-US" dirty="0" smtClean="0"/>
              <a:t>.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31195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6119"/>
          </a:xfrm>
        </p:spPr>
        <p:txBody>
          <a:bodyPr>
            <a:normAutofit fontScale="90000"/>
          </a:bodyPr>
          <a:lstStyle/>
          <a:p>
            <a:r>
              <a:rPr lang="en-US" dirty="0"/>
              <a:t>Lymph Drainage of the Testis and Epididymis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207" y="1405719"/>
            <a:ext cx="9217293" cy="5104263"/>
          </a:xfrm>
        </p:spPr>
        <p:txBody>
          <a:bodyPr/>
          <a:lstStyle/>
          <a:p>
            <a:pPr algn="l" rtl="0"/>
            <a:r>
              <a:rPr lang="en-US" dirty="0" smtClean="0"/>
              <a:t>The </a:t>
            </a:r>
            <a:r>
              <a:rPr lang="en-US" dirty="0"/>
              <a:t>lymph vessels </a:t>
            </a:r>
            <a:r>
              <a:rPr lang="en-US" dirty="0" smtClean="0"/>
              <a:t>ascend </a:t>
            </a:r>
            <a:r>
              <a:rPr lang="en-US" dirty="0"/>
              <a:t>in the </a:t>
            </a:r>
            <a:r>
              <a:rPr lang="en-US" dirty="0" smtClean="0"/>
              <a:t>spermatic cord </a:t>
            </a:r>
            <a:r>
              <a:rPr lang="en-US" dirty="0"/>
              <a:t>and end in the lymph nodes on the side of </a:t>
            </a:r>
            <a:r>
              <a:rPr lang="en-US" dirty="0" smtClean="0"/>
              <a:t>the aorta </a:t>
            </a:r>
            <a:r>
              <a:rPr lang="en-US" dirty="0"/>
              <a:t>(lumbar or para-aortic) nodes at the level of the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Lumbar vertebra </a:t>
            </a:r>
            <a:r>
              <a:rPr lang="en-US" dirty="0"/>
              <a:t>(i.e., on the </a:t>
            </a:r>
            <a:r>
              <a:rPr lang="en-US" dirty="0" err="1"/>
              <a:t>transpyloric</a:t>
            </a:r>
            <a:r>
              <a:rPr lang="en-US" dirty="0"/>
              <a:t> plane). </a:t>
            </a:r>
            <a:endParaRPr lang="en-US" dirty="0" smtClean="0"/>
          </a:p>
          <a:p>
            <a:pPr algn="l" rtl="0"/>
            <a:r>
              <a:rPr lang="en-US" dirty="0" smtClean="0"/>
              <a:t>This is to </a:t>
            </a:r>
            <a:r>
              <a:rPr lang="en-US" dirty="0"/>
              <a:t>be expected because during development the testis </a:t>
            </a:r>
            <a:r>
              <a:rPr lang="en-US" dirty="0" smtClean="0"/>
              <a:t>has migrated </a:t>
            </a:r>
            <a:r>
              <a:rPr lang="en-US" dirty="0"/>
              <a:t>from high up on the posterior abdominal wall</a:t>
            </a:r>
            <a:r>
              <a:rPr lang="en-US" dirty="0" smtClean="0"/>
              <a:t>,</a:t>
            </a:r>
          </a:p>
          <a:p>
            <a:pPr algn="l" rtl="0"/>
            <a:r>
              <a:rPr lang="en-US" dirty="0"/>
              <a:t>down through the inguinal canal, and into the </a:t>
            </a:r>
            <a:r>
              <a:rPr lang="en-US" dirty="0" smtClean="0"/>
              <a:t>scrotum, dragging </a:t>
            </a:r>
            <a:r>
              <a:rPr lang="en-US" dirty="0"/>
              <a:t>its blood supply and lymph vessels after it.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17726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954" y="105817"/>
            <a:ext cx="11704092" cy="699401"/>
          </a:xfrm>
        </p:spPr>
        <p:txBody>
          <a:bodyPr/>
          <a:lstStyle/>
          <a:p>
            <a:pPr algn="l" rtl="0"/>
            <a:r>
              <a:rPr lang="en-US" dirty="0" smtClean="0"/>
              <a:t>Spermatic cord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2167"/>
            <a:ext cx="12192000" cy="5895833"/>
          </a:xfrm>
        </p:spPr>
        <p:txBody>
          <a:bodyPr>
            <a:normAutofit/>
          </a:bodyPr>
          <a:lstStyle/>
          <a:p>
            <a:pPr algn="l" rtl="0"/>
            <a:r>
              <a:rPr lang="en-US" sz="2000" dirty="0"/>
              <a:t>The spermatic cord is a collection of structures </a:t>
            </a:r>
            <a:r>
              <a:rPr lang="en-US" sz="2000" dirty="0" smtClean="0"/>
              <a:t>that pass </a:t>
            </a:r>
            <a:r>
              <a:rPr lang="en-US" sz="2000" dirty="0"/>
              <a:t>through the inguinal canal to and from the testis</a:t>
            </a:r>
          </a:p>
          <a:p>
            <a:pPr algn="l" rtl="0"/>
            <a:r>
              <a:rPr lang="en-US" sz="2000" dirty="0" smtClean="0"/>
              <a:t> </a:t>
            </a:r>
            <a:r>
              <a:rPr lang="en-US" sz="2000" dirty="0"/>
              <a:t>It begins at the deep inguinal ring lateral to </a:t>
            </a:r>
            <a:r>
              <a:rPr lang="en-US" sz="2000" dirty="0" smtClean="0"/>
              <a:t>the inferior </a:t>
            </a:r>
            <a:r>
              <a:rPr lang="en-US" sz="2000" dirty="0"/>
              <a:t>epigastric artery and ends at </a:t>
            </a:r>
            <a:r>
              <a:rPr lang="en-US" sz="2000" dirty="0" smtClean="0"/>
              <a:t>the lower end  </a:t>
            </a:r>
            <a:r>
              <a:rPr lang="en-US" sz="2000" dirty="0"/>
              <a:t>testis</a:t>
            </a:r>
            <a:r>
              <a:rPr lang="en-US" sz="2000" dirty="0" smtClean="0"/>
              <a:t>.</a:t>
            </a:r>
          </a:p>
          <a:p>
            <a:pPr algn="l" rtl="0"/>
            <a:r>
              <a:rPr lang="en-US" sz="2800" dirty="0" smtClean="0">
                <a:solidFill>
                  <a:srgbClr val="FF0000"/>
                </a:solidFill>
              </a:rPr>
              <a:t>The </a:t>
            </a:r>
            <a:r>
              <a:rPr lang="en-US" sz="2800" dirty="0">
                <a:solidFill>
                  <a:srgbClr val="FF0000"/>
                </a:solidFill>
              </a:rPr>
              <a:t>structures are as follows:</a:t>
            </a:r>
          </a:p>
          <a:p>
            <a:pPr algn="l" rtl="0"/>
            <a:r>
              <a:rPr lang="en-US" dirty="0"/>
              <a:t>■■ </a:t>
            </a:r>
            <a:r>
              <a:rPr lang="en-US" sz="2400" dirty="0"/>
              <a:t>Vas </a:t>
            </a:r>
            <a:r>
              <a:rPr lang="en-US" sz="2400" dirty="0" smtClean="0"/>
              <a:t>deferens and its arterial supply </a:t>
            </a:r>
            <a:endParaRPr lang="en-US" sz="2400" dirty="0"/>
          </a:p>
          <a:p>
            <a:pPr algn="l" rtl="0"/>
            <a:r>
              <a:rPr lang="en-US" sz="2400" dirty="0"/>
              <a:t>■■ Testicular artery</a:t>
            </a:r>
          </a:p>
          <a:p>
            <a:pPr algn="l" rtl="0"/>
            <a:r>
              <a:rPr lang="en-US" sz="2400" dirty="0"/>
              <a:t>■■ Testicular veins (</a:t>
            </a:r>
            <a:r>
              <a:rPr lang="en-US" sz="2400" dirty="0" err="1"/>
              <a:t>pampiniform</a:t>
            </a:r>
            <a:r>
              <a:rPr lang="en-US" sz="2400" dirty="0"/>
              <a:t> plexus)</a:t>
            </a:r>
          </a:p>
          <a:p>
            <a:pPr algn="l" rtl="0"/>
            <a:r>
              <a:rPr lang="en-US" sz="2400" dirty="0"/>
              <a:t>■■ Testicular lymph </a:t>
            </a:r>
            <a:r>
              <a:rPr lang="en-US" sz="2400" dirty="0" smtClean="0"/>
              <a:t>vessels</a:t>
            </a:r>
          </a:p>
          <a:p>
            <a:pPr algn="l" rtl="0"/>
            <a:r>
              <a:rPr lang="en-US" sz="2400" dirty="0"/>
              <a:t>■■ Autonomic nerves</a:t>
            </a:r>
          </a:p>
          <a:p>
            <a:pPr algn="l" rtl="0"/>
            <a:r>
              <a:rPr lang="en-US" sz="2400" dirty="0"/>
              <a:t>■■ Remains of the </a:t>
            </a:r>
            <a:r>
              <a:rPr lang="en-US" sz="2400" dirty="0" err="1"/>
              <a:t>processus</a:t>
            </a:r>
            <a:r>
              <a:rPr lang="en-US" sz="2400" dirty="0"/>
              <a:t> vaginalis</a:t>
            </a:r>
          </a:p>
          <a:p>
            <a:pPr algn="l" rtl="0"/>
            <a:r>
              <a:rPr lang="en-US" sz="2400" dirty="0"/>
              <a:t>■■ Genital branch of the genitofemoral nerve, which </a:t>
            </a:r>
            <a:r>
              <a:rPr lang="en-US" sz="2400" dirty="0" smtClean="0"/>
              <a:t>supplies the </a:t>
            </a:r>
            <a:r>
              <a:rPr lang="en-US" sz="2400" dirty="0"/>
              <a:t>cremaster </a:t>
            </a:r>
            <a:r>
              <a:rPr lang="en-US" sz="2400" dirty="0" smtClean="0"/>
              <a:t>muscle, and its arterial supply </a:t>
            </a:r>
          </a:p>
          <a:p>
            <a:pPr algn="l" rtl="0"/>
            <a:endParaRPr lang="en-US" sz="2400" dirty="0"/>
          </a:p>
          <a:p>
            <a:pPr algn="l" rtl="0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022937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422" y="118280"/>
            <a:ext cx="11933197" cy="645995"/>
          </a:xfrm>
        </p:spPr>
        <p:txBody>
          <a:bodyPr/>
          <a:lstStyle/>
          <a:p>
            <a:r>
              <a:rPr lang="en-US" dirty="0" smtClean="0"/>
              <a:t>Vas deference , testicular artery and vein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422" y="873456"/>
            <a:ext cx="11933199" cy="5813947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>
                <a:solidFill>
                  <a:srgbClr val="0070C0"/>
                </a:solidFill>
              </a:rPr>
              <a:t>Vas Deferens (Ductus Deferens)</a:t>
            </a:r>
          </a:p>
          <a:p>
            <a:pPr algn="l" rtl="0"/>
            <a:r>
              <a:rPr lang="en-US" sz="2400" dirty="0"/>
              <a:t>The vas deferens is a cordlike structure </a:t>
            </a:r>
            <a:r>
              <a:rPr lang="en-US" sz="2400" dirty="0" smtClean="0"/>
              <a:t>. It </a:t>
            </a:r>
            <a:r>
              <a:rPr lang="en-US" sz="2400" dirty="0"/>
              <a:t>is a thick-walled muscular duct </a:t>
            </a:r>
            <a:r>
              <a:rPr lang="en-US" sz="2400" dirty="0" smtClean="0"/>
              <a:t>that transports </a:t>
            </a:r>
            <a:r>
              <a:rPr lang="en-US" sz="2400" dirty="0"/>
              <a:t>spermatozoa from the epididymis to the urethra.</a:t>
            </a:r>
          </a:p>
          <a:p>
            <a:pPr algn="l" rtl="0"/>
            <a:r>
              <a:rPr lang="en-US" sz="2400" dirty="0">
                <a:solidFill>
                  <a:srgbClr val="0070C0"/>
                </a:solidFill>
              </a:rPr>
              <a:t>Testicular Artery</a:t>
            </a:r>
          </a:p>
          <a:p>
            <a:pPr algn="l" rtl="0"/>
            <a:r>
              <a:rPr lang="en-US" sz="2400" dirty="0"/>
              <a:t>A branch of the abdominal aorta </a:t>
            </a:r>
            <a:r>
              <a:rPr lang="en-US" sz="2400" dirty="0">
                <a:solidFill>
                  <a:srgbClr val="0070C0"/>
                </a:solidFill>
              </a:rPr>
              <a:t>(at the level of the </a:t>
            </a:r>
            <a:r>
              <a:rPr lang="en-US" sz="2400" dirty="0" smtClean="0">
                <a:solidFill>
                  <a:srgbClr val="0070C0"/>
                </a:solidFill>
              </a:rPr>
              <a:t>2</a:t>
            </a:r>
            <a:r>
              <a:rPr lang="en-US" sz="2400" baseline="30000" dirty="0" smtClean="0">
                <a:solidFill>
                  <a:srgbClr val="0070C0"/>
                </a:solidFill>
              </a:rPr>
              <a:t>nd</a:t>
            </a:r>
            <a:r>
              <a:rPr lang="en-US" sz="2400" dirty="0" smtClean="0">
                <a:solidFill>
                  <a:srgbClr val="0070C0"/>
                </a:solidFill>
              </a:rPr>
              <a:t> lumbar </a:t>
            </a:r>
            <a:r>
              <a:rPr lang="en-US" sz="2400" dirty="0">
                <a:solidFill>
                  <a:srgbClr val="0070C0"/>
                </a:solidFill>
              </a:rPr>
              <a:t>vertebra), </a:t>
            </a:r>
            <a:r>
              <a:rPr lang="en-US" sz="2400" dirty="0" smtClean="0"/>
              <a:t>It traverses the </a:t>
            </a:r>
            <a:r>
              <a:rPr lang="en-US" sz="2400" dirty="0"/>
              <a:t>inguinal canal and supplies the </a:t>
            </a:r>
            <a:r>
              <a:rPr lang="en-US" sz="2400" dirty="0">
                <a:solidFill>
                  <a:srgbClr val="0070C0"/>
                </a:solidFill>
              </a:rPr>
              <a:t>testis and the epididymis</a:t>
            </a:r>
          </a:p>
          <a:p>
            <a:pPr algn="l" rtl="0"/>
            <a:r>
              <a:rPr lang="en-US" sz="2400" dirty="0" smtClean="0">
                <a:solidFill>
                  <a:srgbClr val="0070C0"/>
                </a:solidFill>
              </a:rPr>
              <a:t>Testicular Veins </a:t>
            </a:r>
          </a:p>
          <a:p>
            <a:pPr algn="l" rtl="0"/>
            <a:r>
              <a:rPr lang="en-US" sz="2400" dirty="0" smtClean="0"/>
              <a:t>An </a:t>
            </a:r>
            <a:r>
              <a:rPr lang="en-US" sz="2400" dirty="0"/>
              <a:t>extensive venous plexus, the </a:t>
            </a:r>
            <a:r>
              <a:rPr lang="en-US" sz="2400" dirty="0" err="1"/>
              <a:t>pampiniform</a:t>
            </a:r>
            <a:r>
              <a:rPr lang="en-US" sz="2400" dirty="0"/>
              <a:t> </a:t>
            </a:r>
            <a:r>
              <a:rPr lang="en-US" sz="2400" dirty="0" smtClean="0"/>
              <a:t>plexus, leaves </a:t>
            </a:r>
            <a:r>
              <a:rPr lang="en-US" sz="2400" dirty="0"/>
              <a:t>the posterior border of the testis </a:t>
            </a:r>
            <a:r>
              <a:rPr lang="en-US" sz="2400" dirty="0" smtClean="0"/>
              <a:t> As the </a:t>
            </a:r>
            <a:r>
              <a:rPr lang="en-US" sz="2400" dirty="0"/>
              <a:t>plexus ascends, it becomes reduced in size so that </a:t>
            </a:r>
            <a:r>
              <a:rPr lang="en-US" sz="2400" dirty="0" smtClean="0"/>
              <a:t>at about </a:t>
            </a:r>
            <a:r>
              <a:rPr lang="en-US" sz="2400" dirty="0"/>
              <a:t>the level of the deep inguinal ring, a single </a:t>
            </a:r>
            <a:r>
              <a:rPr lang="en-US" sz="2400" dirty="0" smtClean="0"/>
              <a:t>testicular vein </a:t>
            </a:r>
            <a:r>
              <a:rPr lang="en-US" sz="2400" dirty="0"/>
              <a:t>is formed. This runs up on the posterior </a:t>
            </a:r>
            <a:r>
              <a:rPr lang="en-US" sz="2400" dirty="0" smtClean="0"/>
              <a:t>abdominal wall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0070C0"/>
                </a:solidFill>
              </a:rPr>
              <a:t>drains into the left renal vein </a:t>
            </a:r>
            <a:r>
              <a:rPr lang="en-US" sz="2400" dirty="0"/>
              <a:t>on the left side </a:t>
            </a:r>
            <a:r>
              <a:rPr lang="en-US" sz="2400" dirty="0" smtClean="0"/>
              <a:t>and into </a:t>
            </a:r>
            <a:r>
              <a:rPr lang="en-US" sz="2400" dirty="0"/>
              <a:t>the </a:t>
            </a:r>
            <a:r>
              <a:rPr lang="en-US" sz="2400" dirty="0">
                <a:solidFill>
                  <a:srgbClr val="0070C0"/>
                </a:solidFill>
              </a:rPr>
              <a:t>inferior vena cava on the right side</a:t>
            </a:r>
            <a:r>
              <a:rPr lang="en-US" sz="2400" dirty="0"/>
              <a:t>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393296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282"/>
            <a:ext cx="11941791" cy="727880"/>
          </a:xfrm>
        </p:spPr>
        <p:txBody>
          <a:bodyPr/>
          <a:lstStyle/>
          <a:p>
            <a:pPr algn="r" rtl="0"/>
            <a:r>
              <a:rPr lang="en-US" dirty="0" smtClean="0"/>
              <a:t>Lymph v, autonomic Ns. supply , genital branch of G.F.N,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6162"/>
            <a:ext cx="12037325" cy="6011838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>
                <a:solidFill>
                  <a:srgbClr val="0070C0"/>
                </a:solidFill>
              </a:rPr>
              <a:t>Lymph Vessels</a:t>
            </a:r>
          </a:p>
          <a:p>
            <a:pPr algn="l" rtl="0"/>
            <a:r>
              <a:rPr lang="en-US" sz="2400" dirty="0"/>
              <a:t>The testicular lymph vessels ascend through the </a:t>
            </a:r>
            <a:r>
              <a:rPr lang="en-US" sz="2400" dirty="0" smtClean="0"/>
              <a:t>inguinal canal </a:t>
            </a:r>
            <a:r>
              <a:rPr lang="en-US" sz="2400" dirty="0"/>
              <a:t>and pass up over the posterior abdominal wall </a:t>
            </a:r>
            <a:r>
              <a:rPr lang="en-US" sz="2400" dirty="0" smtClean="0"/>
              <a:t>to reach </a:t>
            </a:r>
            <a:r>
              <a:rPr lang="en-US" sz="2400" dirty="0"/>
              <a:t>the lumbar </a:t>
            </a:r>
            <a:r>
              <a:rPr lang="en-US" sz="2400" dirty="0">
                <a:solidFill>
                  <a:srgbClr val="7030A0"/>
                </a:solidFill>
              </a:rPr>
              <a:t>(para-aortic) lymph nodes on the side </a:t>
            </a:r>
            <a:r>
              <a:rPr lang="en-US" sz="2400" dirty="0" smtClean="0">
                <a:solidFill>
                  <a:srgbClr val="7030A0"/>
                </a:solidFill>
              </a:rPr>
              <a:t>of the </a:t>
            </a:r>
            <a:r>
              <a:rPr lang="en-US" sz="2400" dirty="0">
                <a:solidFill>
                  <a:srgbClr val="7030A0"/>
                </a:solidFill>
              </a:rPr>
              <a:t>aorta at the level of the 1st lumbar </a:t>
            </a:r>
            <a:r>
              <a:rPr lang="en-US" sz="2400" dirty="0" smtClean="0">
                <a:solidFill>
                  <a:srgbClr val="7030A0"/>
                </a:solidFill>
              </a:rPr>
              <a:t>vertebra</a:t>
            </a:r>
          </a:p>
          <a:p>
            <a:pPr algn="l" rtl="0"/>
            <a:r>
              <a:rPr lang="en-US" sz="2400" dirty="0" smtClean="0">
                <a:solidFill>
                  <a:srgbClr val="0070C0"/>
                </a:solidFill>
              </a:rPr>
              <a:t> Autonomic </a:t>
            </a:r>
            <a:r>
              <a:rPr lang="en-US" sz="2400" dirty="0">
                <a:solidFill>
                  <a:srgbClr val="0070C0"/>
                </a:solidFill>
              </a:rPr>
              <a:t>Nerves</a:t>
            </a:r>
          </a:p>
          <a:p>
            <a:pPr algn="l" rtl="0"/>
            <a:r>
              <a:rPr lang="en-US" sz="2400" dirty="0">
                <a:solidFill>
                  <a:srgbClr val="0070C0"/>
                </a:solidFill>
              </a:rPr>
              <a:t>Sympathetic fibers </a:t>
            </a:r>
            <a:r>
              <a:rPr lang="en-US" sz="2400" dirty="0"/>
              <a:t>run with the testicular artery </a:t>
            </a:r>
            <a:r>
              <a:rPr lang="en-US" sz="2400" dirty="0" smtClean="0"/>
              <a:t>from the </a:t>
            </a:r>
            <a:r>
              <a:rPr lang="en-US" sz="2400" dirty="0"/>
              <a:t>renal or aortic sympathetic plexuses</a:t>
            </a:r>
            <a:r>
              <a:rPr lang="en-US" sz="2400" dirty="0" smtClean="0"/>
              <a:t>.</a:t>
            </a:r>
          </a:p>
          <a:p>
            <a:pPr algn="l" rtl="0"/>
            <a:r>
              <a:rPr lang="en-US" sz="2400" dirty="0" smtClean="0"/>
              <a:t> </a:t>
            </a:r>
            <a:r>
              <a:rPr lang="en-US" sz="2400" dirty="0"/>
              <a:t>Afferent </a:t>
            </a:r>
            <a:r>
              <a:rPr lang="en-US" sz="2400" dirty="0" smtClean="0"/>
              <a:t>sensory nerves </a:t>
            </a:r>
            <a:r>
              <a:rPr lang="en-US" sz="2400" dirty="0"/>
              <a:t>accompany the efferent sympathetic fibers.</a:t>
            </a:r>
          </a:p>
          <a:p>
            <a:pPr algn="l" rtl="0"/>
            <a:r>
              <a:rPr lang="en-US" sz="2400" dirty="0" err="1">
                <a:solidFill>
                  <a:srgbClr val="0070C0"/>
                </a:solidFill>
              </a:rPr>
              <a:t>Processus</a:t>
            </a:r>
            <a:r>
              <a:rPr lang="en-US" sz="2400" dirty="0">
                <a:solidFill>
                  <a:srgbClr val="0070C0"/>
                </a:solidFill>
              </a:rPr>
              <a:t> Vaginalis</a:t>
            </a:r>
          </a:p>
          <a:p>
            <a:pPr algn="l" rtl="0"/>
            <a:r>
              <a:rPr lang="en-US" sz="2400" dirty="0"/>
              <a:t>The remains of the </a:t>
            </a:r>
            <a:r>
              <a:rPr lang="en-US" sz="2400" dirty="0" err="1"/>
              <a:t>processus</a:t>
            </a:r>
            <a:r>
              <a:rPr lang="en-US" sz="2400" dirty="0"/>
              <a:t> vaginalis are present </a:t>
            </a:r>
            <a:r>
              <a:rPr lang="en-US" sz="2400" dirty="0" smtClean="0"/>
              <a:t>within the </a:t>
            </a:r>
            <a:r>
              <a:rPr lang="en-US" sz="2400" dirty="0"/>
              <a:t>cord </a:t>
            </a:r>
            <a:endParaRPr lang="en-US" sz="2400" dirty="0" smtClean="0"/>
          </a:p>
          <a:p>
            <a:pPr algn="l" rtl="0"/>
            <a:r>
              <a:rPr lang="en-US" sz="2400" dirty="0" smtClean="0">
                <a:solidFill>
                  <a:srgbClr val="0070C0"/>
                </a:solidFill>
              </a:rPr>
              <a:t>Genital </a:t>
            </a:r>
            <a:r>
              <a:rPr lang="en-US" sz="2400" dirty="0">
                <a:solidFill>
                  <a:srgbClr val="0070C0"/>
                </a:solidFill>
              </a:rPr>
              <a:t>Branch of the Genitofemoral Nerve</a:t>
            </a:r>
          </a:p>
          <a:p>
            <a:pPr algn="l" rtl="0"/>
            <a:r>
              <a:rPr lang="en-US" sz="2400" dirty="0"/>
              <a:t>This nerve supplies the cremaster </a:t>
            </a:r>
            <a:r>
              <a:rPr lang="en-US" sz="2400" dirty="0" smtClean="0"/>
              <a:t>muscle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0919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1534" t="15162" r="19360" b="4642"/>
          <a:stretch/>
        </p:blipFill>
        <p:spPr>
          <a:xfrm>
            <a:off x="286603" y="0"/>
            <a:ext cx="9048466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509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6" y="104633"/>
            <a:ext cx="12142463" cy="673289"/>
          </a:xfrm>
        </p:spPr>
        <p:txBody>
          <a:bodyPr/>
          <a:lstStyle/>
          <a:p>
            <a:r>
              <a:rPr lang="en-US" dirty="0" smtClean="0"/>
              <a:t>Covering of Spermatic Cord 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6" y="777922"/>
            <a:ext cx="12028227" cy="5929951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The coverings of the spermatic cord are three </a:t>
            </a:r>
            <a:r>
              <a:rPr lang="en-US" sz="2800" dirty="0" smtClean="0"/>
              <a:t>concentric layers </a:t>
            </a:r>
            <a:r>
              <a:rPr lang="en-US" sz="2800" dirty="0"/>
              <a:t>of fascia derived from the layers of the </a:t>
            </a:r>
            <a:r>
              <a:rPr lang="en-US" sz="2800" dirty="0" smtClean="0"/>
              <a:t>anterior abdominal wall</a:t>
            </a:r>
          </a:p>
          <a:p>
            <a:pPr algn="l" rtl="0"/>
            <a:r>
              <a:rPr lang="en-US" sz="2800" dirty="0" smtClean="0"/>
              <a:t>1. External </a:t>
            </a:r>
            <a:r>
              <a:rPr lang="en-US" sz="2800" dirty="0"/>
              <a:t>spermatic fascia </a:t>
            </a:r>
            <a:endParaRPr lang="en-US" sz="2800" dirty="0" smtClean="0"/>
          </a:p>
          <a:p>
            <a:pPr algn="l" rtl="0"/>
            <a:r>
              <a:rPr lang="en-US" sz="2800" dirty="0" smtClean="0"/>
              <a:t>derived </a:t>
            </a:r>
            <a:r>
              <a:rPr lang="en-US" sz="2800" dirty="0"/>
              <a:t>from the </a:t>
            </a:r>
            <a:r>
              <a:rPr lang="en-US" sz="2800" dirty="0" smtClean="0"/>
              <a:t>external oblique </a:t>
            </a:r>
            <a:r>
              <a:rPr lang="en-US" sz="2800" dirty="0"/>
              <a:t>aponeurosis and attached to the margins of </a:t>
            </a:r>
            <a:r>
              <a:rPr lang="en-US" sz="2800" dirty="0" smtClean="0"/>
              <a:t>the superficial inguinal ring .</a:t>
            </a:r>
          </a:p>
          <a:p>
            <a:pPr algn="l" rtl="0"/>
            <a:r>
              <a:rPr lang="en-US" sz="2800" dirty="0" smtClean="0"/>
              <a:t>2. </a:t>
            </a:r>
            <a:r>
              <a:rPr lang="en-US" sz="2800" dirty="0" err="1"/>
              <a:t>C</a:t>
            </a:r>
            <a:r>
              <a:rPr lang="en-US" sz="2800" dirty="0" err="1" smtClean="0"/>
              <a:t>remasteric</a:t>
            </a:r>
            <a:r>
              <a:rPr lang="en-US" sz="2800" dirty="0" smtClean="0"/>
              <a:t> </a:t>
            </a:r>
            <a:r>
              <a:rPr lang="en-US" sz="2800" dirty="0"/>
              <a:t>fascia </a:t>
            </a:r>
            <a:r>
              <a:rPr lang="en-US" sz="2800" dirty="0" smtClean="0"/>
              <a:t> \ derived </a:t>
            </a:r>
            <a:r>
              <a:rPr lang="en-US" sz="2800" dirty="0"/>
              <a:t>from the internal </a:t>
            </a:r>
            <a:r>
              <a:rPr lang="en-US" sz="2800" dirty="0" smtClean="0"/>
              <a:t>oblique muscle</a:t>
            </a:r>
            <a:endParaRPr lang="en-US" sz="2800" dirty="0"/>
          </a:p>
          <a:p>
            <a:pPr algn="l" rtl="0"/>
            <a:r>
              <a:rPr lang="en-US" sz="2800" dirty="0" smtClean="0"/>
              <a:t>3. </a:t>
            </a:r>
            <a:r>
              <a:rPr lang="en-US" sz="2800" dirty="0"/>
              <a:t>Internal spermatic fascia </a:t>
            </a:r>
            <a:r>
              <a:rPr lang="en-US" sz="2800" dirty="0" smtClean="0"/>
              <a:t> \derived </a:t>
            </a:r>
            <a:r>
              <a:rPr lang="en-US" sz="2800" dirty="0"/>
              <a:t>from the fascia </a:t>
            </a:r>
            <a:r>
              <a:rPr lang="en-US" sz="2800" dirty="0" smtClean="0"/>
              <a:t>transversalis and </a:t>
            </a:r>
            <a:r>
              <a:rPr lang="en-US" sz="2800" dirty="0"/>
              <a:t>attached to the margins of the deep inguinal ring</a:t>
            </a:r>
          </a:p>
          <a:p>
            <a:pPr algn="l" rtl="0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718146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011" y="43976"/>
            <a:ext cx="10331355" cy="761242"/>
          </a:xfrm>
        </p:spPr>
        <p:txBody>
          <a:bodyPr/>
          <a:lstStyle/>
          <a:p>
            <a:r>
              <a:rPr lang="en-US" dirty="0"/>
              <a:t>Scrotum, Testis, and </a:t>
            </a:r>
            <a:r>
              <a:rPr lang="en-US" dirty="0" err="1"/>
              <a:t>Epididymides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1" y="805218"/>
            <a:ext cx="11259403" cy="5732059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sz="2800" dirty="0"/>
              <a:t>Scrotum</a:t>
            </a:r>
          </a:p>
          <a:p>
            <a:pPr algn="l" rtl="0"/>
            <a:r>
              <a:rPr lang="en-US" sz="2400" dirty="0"/>
              <a:t>The scrotum is an outpouching of the lower part of </a:t>
            </a:r>
            <a:r>
              <a:rPr lang="en-US" sz="2400" dirty="0" smtClean="0"/>
              <a:t>the anterior </a:t>
            </a:r>
            <a:r>
              <a:rPr lang="en-US" sz="2400" dirty="0"/>
              <a:t>abdominal wall. It contains the testes, the </a:t>
            </a:r>
            <a:r>
              <a:rPr lang="en-US" sz="2400" dirty="0" err="1" smtClean="0"/>
              <a:t>epididymides</a:t>
            </a:r>
            <a:r>
              <a:rPr lang="en-US" sz="2400" dirty="0" smtClean="0"/>
              <a:t>, and </a:t>
            </a:r>
            <a:r>
              <a:rPr lang="en-US" sz="2400" dirty="0"/>
              <a:t>the </a:t>
            </a:r>
            <a:r>
              <a:rPr lang="en-US" sz="2400" dirty="0">
                <a:solidFill>
                  <a:srgbClr val="FF0000"/>
                </a:solidFill>
              </a:rPr>
              <a:t>lower ends of the spermatic </a:t>
            </a:r>
            <a:r>
              <a:rPr lang="en-US" sz="2400" dirty="0" smtClean="0">
                <a:solidFill>
                  <a:srgbClr val="FF0000"/>
                </a:solidFill>
              </a:rPr>
              <a:t>cords </a:t>
            </a:r>
            <a:r>
              <a:rPr lang="en-US" sz="2400" dirty="0" smtClean="0"/>
              <a:t>.</a:t>
            </a:r>
          </a:p>
          <a:p>
            <a:pPr algn="l" rtl="0"/>
            <a:r>
              <a:rPr lang="en-US" sz="2400" b="1" dirty="0">
                <a:solidFill>
                  <a:srgbClr val="0070C0"/>
                </a:solidFill>
              </a:rPr>
              <a:t>The wall of the scrotum has the following </a:t>
            </a:r>
            <a:r>
              <a:rPr lang="en-US" sz="2400" b="1" dirty="0" smtClean="0">
                <a:solidFill>
                  <a:srgbClr val="0070C0"/>
                </a:solidFill>
              </a:rPr>
              <a:t>layers :</a:t>
            </a:r>
          </a:p>
          <a:p>
            <a:pPr algn="l" rtl="0"/>
            <a:r>
              <a:rPr lang="en-US" sz="2400" dirty="0" smtClean="0"/>
              <a:t>1.  </a:t>
            </a:r>
            <a:r>
              <a:rPr lang="en-US" sz="2400" dirty="0"/>
              <a:t>Skin. </a:t>
            </a:r>
            <a:endParaRPr lang="en-US" sz="2400" dirty="0" smtClean="0"/>
          </a:p>
          <a:p>
            <a:pPr algn="l" rtl="0"/>
            <a:r>
              <a:rPr lang="en-US" sz="2400" dirty="0"/>
              <a:t>(</a:t>
            </a:r>
            <a:r>
              <a:rPr lang="en-US" sz="2400" dirty="0" smtClean="0"/>
              <a:t>thin</a:t>
            </a:r>
            <a:r>
              <a:rPr lang="en-US" sz="2400" dirty="0"/>
              <a:t>, wrinkled, and </a:t>
            </a:r>
            <a:r>
              <a:rPr lang="en-US" sz="2400" dirty="0" smtClean="0"/>
              <a:t>pigmented and </a:t>
            </a:r>
            <a:r>
              <a:rPr lang="en-US" sz="2400" dirty="0"/>
              <a:t>forms a single pouch. A slightly raised </a:t>
            </a:r>
            <a:r>
              <a:rPr lang="en-US" sz="2400" dirty="0" smtClean="0"/>
              <a:t>ridge in </a:t>
            </a:r>
            <a:r>
              <a:rPr lang="en-US" sz="2400" dirty="0"/>
              <a:t>the midline indicates the line of fusion of the two </a:t>
            </a:r>
            <a:r>
              <a:rPr lang="en-US" sz="2400" dirty="0" smtClean="0"/>
              <a:t>lateral </a:t>
            </a:r>
            <a:r>
              <a:rPr lang="en-US" sz="2400" dirty="0" err="1" smtClean="0"/>
              <a:t>labioscrotal</a:t>
            </a:r>
            <a:r>
              <a:rPr lang="en-US" sz="2400" dirty="0" smtClean="0"/>
              <a:t> </a:t>
            </a:r>
            <a:r>
              <a:rPr lang="en-US" sz="2400" dirty="0"/>
              <a:t>swellings. (In the female, the </a:t>
            </a:r>
            <a:r>
              <a:rPr lang="en-US" sz="2400" dirty="0" smtClean="0"/>
              <a:t>swellings remain </a:t>
            </a:r>
            <a:r>
              <a:rPr lang="en-US" sz="2400" dirty="0"/>
              <a:t>separate and form the labia majora</a:t>
            </a:r>
            <a:r>
              <a:rPr lang="en-US" sz="2400" dirty="0" smtClean="0"/>
              <a:t>.)</a:t>
            </a:r>
          </a:p>
          <a:p>
            <a:pPr algn="l" rtl="0"/>
            <a:r>
              <a:rPr lang="en-US" sz="2400" dirty="0" smtClean="0"/>
              <a:t>2.dartos muscle  = fatty layer of </a:t>
            </a:r>
            <a:r>
              <a:rPr lang="en-US" sz="2400" dirty="0" err="1" smtClean="0"/>
              <a:t>superfascial</a:t>
            </a:r>
            <a:r>
              <a:rPr lang="en-US" sz="2400" dirty="0" smtClean="0"/>
              <a:t> fascia of abdomen </a:t>
            </a:r>
          </a:p>
          <a:p>
            <a:pPr algn="l" rtl="0"/>
            <a:r>
              <a:rPr lang="en-US" sz="2400" dirty="0" smtClean="0"/>
              <a:t>3. </a:t>
            </a:r>
            <a:r>
              <a:rPr lang="en-US" sz="2400" dirty="0" err="1" smtClean="0"/>
              <a:t>Colles</a:t>
            </a:r>
            <a:r>
              <a:rPr lang="en-US" sz="2400" dirty="0" smtClean="0"/>
              <a:t> fascia = membranous layer of = = = ==============</a:t>
            </a:r>
          </a:p>
          <a:p>
            <a:pPr algn="l" rtl="0"/>
            <a:r>
              <a:rPr lang="en-US" sz="2400" dirty="0"/>
              <a:t>4. Spermatic fasciae. </a:t>
            </a:r>
          </a:p>
          <a:p>
            <a:pPr algn="l" rtl="0"/>
            <a:r>
              <a:rPr lang="en-US" sz="2400" dirty="0" smtClean="0"/>
              <a:t>These </a:t>
            </a:r>
            <a:r>
              <a:rPr lang="en-US" sz="2400" dirty="0"/>
              <a:t>three layers lie beneath the </a:t>
            </a:r>
            <a:r>
              <a:rPr lang="en-US" sz="2400" dirty="0" smtClean="0"/>
              <a:t>superficial fascia </a:t>
            </a:r>
            <a:r>
              <a:rPr lang="en-US" sz="2400" dirty="0"/>
              <a:t>and are derived from the three layers of </a:t>
            </a:r>
            <a:r>
              <a:rPr lang="en-US" sz="2400" dirty="0" smtClean="0"/>
              <a:t>the anterior </a:t>
            </a:r>
            <a:r>
              <a:rPr lang="en-US" sz="2400" dirty="0"/>
              <a:t>abdominal wall on each side, as </a:t>
            </a:r>
            <a:r>
              <a:rPr lang="en-US" sz="2400" dirty="0" smtClean="0"/>
              <a:t>previously explained.</a:t>
            </a:r>
          </a:p>
          <a:p>
            <a:pPr algn="l" rtl="0"/>
            <a:r>
              <a:rPr lang="en-US" sz="2400" dirty="0" smtClean="0"/>
              <a:t>5. covering of testis  ( </a:t>
            </a:r>
            <a:r>
              <a:rPr lang="en-US" sz="2400" dirty="0" err="1" smtClean="0"/>
              <a:t>tuniqa</a:t>
            </a:r>
            <a:r>
              <a:rPr lang="en-US" sz="2400" dirty="0" smtClean="0"/>
              <a:t> vaginalis = 2 layers parietal and visceral  ;  tunica </a:t>
            </a:r>
            <a:r>
              <a:rPr lang="en-US" sz="2400" dirty="0" err="1" smtClean="0"/>
              <a:t>albugina</a:t>
            </a:r>
            <a:r>
              <a:rPr lang="en-US" sz="2400" dirty="0" smtClean="0"/>
              <a:t> )</a:t>
            </a:r>
          </a:p>
          <a:p>
            <a:pPr algn="l" rtl="0"/>
            <a:endParaRPr lang="en-US" sz="2400" dirty="0" smtClean="0"/>
          </a:p>
          <a:p>
            <a:pPr marL="0" indent="0" algn="l" rtl="0">
              <a:buNone/>
            </a:pPr>
            <a:endParaRPr lang="en-US" sz="2400" dirty="0" smtClean="0"/>
          </a:p>
          <a:p>
            <a:pPr algn="l" rtl="0"/>
            <a:r>
              <a:rPr lang="en-US" sz="2400" dirty="0" smtClean="0"/>
              <a:t> </a:t>
            </a:r>
          </a:p>
          <a:p>
            <a:pPr algn="l" rtl="0"/>
            <a:endParaRPr lang="en-US" sz="2400" dirty="0" smtClean="0"/>
          </a:p>
          <a:p>
            <a:pPr algn="l" rtl="0"/>
            <a:endParaRPr lang="en-US" sz="2400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2206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251" y="163773"/>
            <a:ext cx="9512489" cy="545911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843" y="945938"/>
            <a:ext cx="9694965" cy="5618635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The function of the </a:t>
            </a:r>
            <a:r>
              <a:rPr lang="en-US" dirty="0" smtClean="0"/>
              <a:t>cremaster muscle </a:t>
            </a:r>
            <a:r>
              <a:rPr lang="en-US" dirty="0"/>
              <a:t>is to raise the testis and the scrotum upward </a:t>
            </a:r>
            <a:r>
              <a:rPr lang="en-US" dirty="0" smtClean="0"/>
              <a:t>for warmth </a:t>
            </a:r>
            <a:r>
              <a:rPr lang="en-US" dirty="0"/>
              <a:t>and for protection against injury. For </a:t>
            </a:r>
            <a:r>
              <a:rPr lang="en-US" dirty="0" smtClean="0"/>
              <a:t>testicular  temperature and fertility,</a:t>
            </a:r>
          </a:p>
          <a:p>
            <a:pPr algn="l" rtl="0"/>
            <a:r>
              <a:rPr lang="en-US" sz="2800" dirty="0">
                <a:solidFill>
                  <a:srgbClr val="FF0000"/>
                </a:solidFill>
              </a:rPr>
              <a:t>Lymph Drainage of the Scrotum</a:t>
            </a:r>
          </a:p>
          <a:p>
            <a:pPr algn="l" rtl="0"/>
            <a:r>
              <a:rPr lang="en-US" dirty="0"/>
              <a:t>Lymph from the skin and fascia, including the tunica </a:t>
            </a:r>
            <a:r>
              <a:rPr lang="en-US" dirty="0" smtClean="0"/>
              <a:t>vaginalis, drains </a:t>
            </a:r>
            <a:r>
              <a:rPr lang="en-US" dirty="0"/>
              <a:t>into the </a:t>
            </a:r>
            <a:r>
              <a:rPr lang="en-US" dirty="0">
                <a:solidFill>
                  <a:srgbClr val="FF0000"/>
                </a:solidFill>
              </a:rPr>
              <a:t>superficial inguinal lymph </a:t>
            </a:r>
            <a:r>
              <a:rPr lang="en-US" dirty="0" smtClean="0">
                <a:solidFill>
                  <a:srgbClr val="FF0000"/>
                </a:solidFill>
              </a:rPr>
              <a:t>nodes</a:t>
            </a:r>
          </a:p>
          <a:p>
            <a:pPr algn="l" rtl="0"/>
            <a:r>
              <a:rPr lang="en-US" sz="2800" dirty="0">
                <a:solidFill>
                  <a:srgbClr val="FF0000"/>
                </a:solidFill>
              </a:rPr>
              <a:t>Testis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The testis is a firm, mobile organ lying within the </a:t>
            </a:r>
            <a:r>
              <a:rPr lang="en-US" dirty="0" smtClean="0">
                <a:solidFill>
                  <a:schemeClr val="tx1"/>
                </a:solidFill>
              </a:rPr>
              <a:t>scrotum. </a:t>
            </a:r>
            <a:r>
              <a:rPr lang="en-US" dirty="0">
                <a:solidFill>
                  <a:schemeClr val="tx1"/>
                </a:solidFill>
              </a:rPr>
              <a:t>The left testis usually lies at a </a:t>
            </a:r>
            <a:r>
              <a:rPr lang="en-US" dirty="0" smtClean="0">
                <a:solidFill>
                  <a:schemeClr val="tx1"/>
                </a:solidFill>
              </a:rPr>
              <a:t>lower level </a:t>
            </a:r>
            <a:r>
              <a:rPr lang="en-US" dirty="0">
                <a:solidFill>
                  <a:schemeClr val="tx1"/>
                </a:solidFill>
              </a:rPr>
              <a:t>than the right. Each testis is surrounded by a </a:t>
            </a:r>
            <a:r>
              <a:rPr lang="en-US" dirty="0" smtClean="0">
                <a:solidFill>
                  <a:schemeClr val="tx1"/>
                </a:solidFill>
              </a:rPr>
              <a:t>tough fibrous </a:t>
            </a:r>
            <a:r>
              <a:rPr lang="en-US" dirty="0">
                <a:solidFill>
                  <a:schemeClr val="tx1"/>
                </a:solidFill>
              </a:rPr>
              <a:t>capsule, the tunica </a:t>
            </a:r>
            <a:r>
              <a:rPr lang="en-US" dirty="0" smtClean="0">
                <a:solidFill>
                  <a:schemeClr val="tx1"/>
                </a:solidFill>
              </a:rPr>
              <a:t>albuginea. Extending </a:t>
            </a:r>
            <a:r>
              <a:rPr lang="en-US" dirty="0">
                <a:solidFill>
                  <a:schemeClr val="tx1"/>
                </a:solidFill>
              </a:rPr>
              <a:t>from the inner surface of the capsule is a </a:t>
            </a:r>
            <a:r>
              <a:rPr lang="en-US" dirty="0" smtClean="0">
                <a:solidFill>
                  <a:schemeClr val="tx1"/>
                </a:solidFill>
              </a:rPr>
              <a:t>series of </a:t>
            </a:r>
            <a:r>
              <a:rPr lang="en-US" dirty="0">
                <a:solidFill>
                  <a:schemeClr val="tx1"/>
                </a:solidFill>
              </a:rPr>
              <a:t>fibrous septa that divide the interior of the organ </a:t>
            </a:r>
            <a:r>
              <a:rPr lang="en-US" dirty="0" smtClean="0">
                <a:solidFill>
                  <a:schemeClr val="tx1"/>
                </a:solidFill>
              </a:rPr>
              <a:t>into lobules</a:t>
            </a:r>
            <a:r>
              <a:rPr lang="en-US" dirty="0">
                <a:solidFill>
                  <a:schemeClr val="tx1"/>
                </a:solidFill>
              </a:rPr>
              <a:t>. Lying within each lobule are one to three </a:t>
            </a:r>
            <a:r>
              <a:rPr lang="en-US" dirty="0" smtClean="0">
                <a:solidFill>
                  <a:schemeClr val="tx1"/>
                </a:solidFill>
              </a:rPr>
              <a:t>coiled seminiferous </a:t>
            </a:r>
            <a:r>
              <a:rPr lang="en-US" dirty="0">
                <a:solidFill>
                  <a:schemeClr val="tx1"/>
                </a:solidFill>
              </a:rPr>
              <a:t>tubules. The tubules open into a network </a:t>
            </a:r>
            <a:r>
              <a:rPr lang="en-US" dirty="0" smtClean="0">
                <a:solidFill>
                  <a:schemeClr val="tx1"/>
                </a:solidFill>
              </a:rPr>
              <a:t>of channels </a:t>
            </a:r>
            <a:r>
              <a:rPr lang="en-US" dirty="0">
                <a:solidFill>
                  <a:schemeClr val="tx1"/>
                </a:solidFill>
              </a:rPr>
              <a:t>called the rete testis. Small efferent </a:t>
            </a:r>
            <a:r>
              <a:rPr lang="en-US" dirty="0" err="1">
                <a:solidFill>
                  <a:schemeClr val="tx1"/>
                </a:solidFill>
              </a:rPr>
              <a:t>ductules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connect the </a:t>
            </a:r>
            <a:r>
              <a:rPr lang="en-US" dirty="0">
                <a:solidFill>
                  <a:schemeClr val="tx1"/>
                </a:solidFill>
              </a:rPr>
              <a:t>rete testis to the upper end of the </a:t>
            </a:r>
            <a:r>
              <a:rPr lang="en-US" dirty="0" smtClean="0">
                <a:solidFill>
                  <a:schemeClr val="tx1"/>
                </a:solidFill>
              </a:rPr>
              <a:t>epididymis .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531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2190" t="19061" r="35549" b="10801"/>
          <a:stretch/>
        </p:blipFill>
        <p:spPr>
          <a:xfrm>
            <a:off x="2169993" y="869758"/>
            <a:ext cx="5759355" cy="5408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86442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137</TotalTime>
  <Words>1047</Words>
  <Application>Microsoft Office PowerPoint</Application>
  <PresentationFormat>Widescreen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Tahoma</vt:lpstr>
      <vt:lpstr>Trebuchet MS</vt:lpstr>
      <vt:lpstr>Wingdings 3</vt:lpstr>
      <vt:lpstr>Facet</vt:lpstr>
      <vt:lpstr>The Spermatic Cord </vt:lpstr>
      <vt:lpstr>Spermatic cord </vt:lpstr>
      <vt:lpstr>Vas deference , testicular artery and vein </vt:lpstr>
      <vt:lpstr>Lymph v, autonomic Ns. supply , genital branch of G.F.N,</vt:lpstr>
      <vt:lpstr>PowerPoint Presentation</vt:lpstr>
      <vt:lpstr>Covering of Spermatic Cord  </vt:lpstr>
      <vt:lpstr>Scrotum, Testis, and Epididymides</vt:lpstr>
      <vt:lpstr>PowerPoint Presentation</vt:lpstr>
      <vt:lpstr>PowerPoint Presentation</vt:lpstr>
      <vt:lpstr>Epididymis </vt:lpstr>
      <vt:lpstr>Blood Supply of the Testis and Epididymis </vt:lpstr>
      <vt:lpstr>Lymph Drainage of the Testis and Epididymis 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ALDHILL</dc:creator>
  <cp:lastModifiedBy>ALDHILL</cp:lastModifiedBy>
  <cp:revision>12</cp:revision>
  <dcterms:created xsi:type="dcterms:W3CDTF">2020-12-25T10:22:49Z</dcterms:created>
  <dcterms:modified xsi:type="dcterms:W3CDTF">2020-12-26T09:27:28Z</dcterms:modified>
</cp:coreProperties>
</file>