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74" r:id="rId3"/>
    <p:sldId id="257" r:id="rId4"/>
    <p:sldId id="259" r:id="rId5"/>
    <p:sldId id="261" r:id="rId6"/>
    <p:sldId id="262" r:id="rId7"/>
    <p:sldId id="278" r:id="rId8"/>
    <p:sldId id="279" r:id="rId9"/>
    <p:sldId id="275" r:id="rId10"/>
    <p:sldId id="263" r:id="rId11"/>
    <p:sldId id="258" r:id="rId12"/>
    <p:sldId id="264" r:id="rId13"/>
    <p:sldId id="265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1D4A-C8D3-492C-836C-1437372D2B57}" type="datetimeFigureOut">
              <a:rPr lang="ar-IQ" smtClean="0"/>
              <a:pPr/>
              <a:t>18/05/1443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D542-E02A-4867-BB7A-D7F70B6C22E1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1D4A-C8D3-492C-836C-1437372D2B57}" type="datetimeFigureOut">
              <a:rPr lang="ar-IQ" smtClean="0"/>
              <a:pPr/>
              <a:t>18/05/1443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D542-E02A-4867-BB7A-D7F70B6C22E1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1D4A-C8D3-492C-836C-1437372D2B57}" type="datetimeFigureOut">
              <a:rPr lang="ar-IQ" smtClean="0"/>
              <a:pPr/>
              <a:t>18/05/1443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D542-E02A-4867-BB7A-D7F70B6C22E1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1D4A-C8D3-492C-836C-1437372D2B57}" type="datetimeFigureOut">
              <a:rPr lang="ar-IQ" smtClean="0"/>
              <a:pPr/>
              <a:t>18/05/1443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D542-E02A-4867-BB7A-D7F70B6C22E1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1D4A-C8D3-492C-836C-1437372D2B57}" type="datetimeFigureOut">
              <a:rPr lang="ar-IQ" smtClean="0"/>
              <a:pPr/>
              <a:t>18/05/1443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D542-E02A-4867-BB7A-D7F70B6C22E1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1D4A-C8D3-492C-836C-1437372D2B57}" type="datetimeFigureOut">
              <a:rPr lang="ar-IQ" smtClean="0"/>
              <a:pPr/>
              <a:t>18/05/1443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D542-E02A-4867-BB7A-D7F70B6C22E1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1D4A-C8D3-492C-836C-1437372D2B57}" type="datetimeFigureOut">
              <a:rPr lang="ar-IQ" smtClean="0"/>
              <a:pPr/>
              <a:t>18/05/1443</a:t>
            </a:fld>
            <a:endParaRPr lang="ar-IQ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D542-E02A-4867-BB7A-D7F70B6C22E1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1D4A-C8D3-492C-836C-1437372D2B57}" type="datetimeFigureOut">
              <a:rPr lang="ar-IQ" smtClean="0"/>
              <a:pPr/>
              <a:t>18/05/1443</a:t>
            </a:fld>
            <a:endParaRPr lang="ar-IQ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D542-E02A-4867-BB7A-D7F70B6C22E1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1D4A-C8D3-492C-836C-1437372D2B57}" type="datetimeFigureOut">
              <a:rPr lang="ar-IQ" smtClean="0"/>
              <a:pPr/>
              <a:t>18/05/1443</a:t>
            </a:fld>
            <a:endParaRPr lang="ar-IQ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D542-E02A-4867-BB7A-D7F70B6C22E1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1D4A-C8D3-492C-836C-1437372D2B57}" type="datetimeFigureOut">
              <a:rPr lang="ar-IQ" smtClean="0"/>
              <a:pPr/>
              <a:t>18/05/1443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D542-E02A-4867-BB7A-D7F70B6C22E1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1D4A-C8D3-492C-836C-1437372D2B57}" type="datetimeFigureOut">
              <a:rPr lang="ar-IQ" smtClean="0"/>
              <a:pPr/>
              <a:t>18/05/1443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D542-E02A-4867-BB7A-D7F70B6C22E1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D1D4A-C8D3-492C-836C-1437372D2B57}" type="datetimeFigureOut">
              <a:rPr lang="ar-IQ" smtClean="0"/>
              <a:pPr/>
              <a:t>18/05/1443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2D542-E02A-4867-BB7A-D7F70B6C22E1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000" i="1" cap="all" dirty="0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By:</a:t>
            </a:r>
          </a:p>
          <a:p>
            <a:r>
              <a:rPr lang="en-US" sz="4000" i="1" cap="all" dirty="0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Dr.Inaam Faisal </a:t>
            </a:r>
            <a:endParaRPr lang="ar-IQ" sz="4000" i="1" cap="all" dirty="0">
              <a:ln w="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Oval 3"/>
          <p:cNvSpPr/>
          <p:nvPr/>
        </p:nvSpPr>
        <p:spPr>
          <a:xfrm>
            <a:off x="500034" y="500042"/>
            <a:ext cx="8072494" cy="1785950"/>
          </a:xfrm>
          <a:prstGeom prst="ellips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4800" b="1" i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6350" stA="50000" endA="300" endPos="50000" dist="29997" dir="5400000" sy="-100000" algn="bl" rotWithShape="0"/>
                </a:effectLst>
              </a:rPr>
              <a:t>ABNORMAL LABOR</a:t>
            </a:r>
            <a:endParaRPr lang="ar-IQ" sz="4800" b="1" i="1" dirty="0" smtClean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rgbClr val="FF0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reflection blurRad="6350" stA="50000" endA="300" endPos="50000" dist="29997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85720" y="335846"/>
            <a:ext cx="84296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stage: </a:t>
            </a:r>
            <a:r>
              <a:rPr lang="en-US" sz="2400" b="1" i="1" dirty="0">
                <a:solidFill>
                  <a:schemeClr val="tx2">
                    <a:lumMod val="50000"/>
                  </a:schemeClr>
                </a:solidFill>
              </a:rPr>
              <a:t>First stage of labor is considered prolonged when the duration is more than 12 hours.</a:t>
            </a:r>
          </a:p>
          <a:p>
            <a:pPr algn="l"/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The rate of cervical dilatation is &lt;1 cm/h in a primi and &lt;1.5 cm/h in a multi. The rate of descent of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the presenting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part is &lt;1 cm/h in a primi and &lt;2 cm/h in a multi. 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57158" y="285728"/>
            <a:ext cx="821537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PROLONGED LATENT PHASE</a:t>
            </a:r>
          </a:p>
          <a:p>
            <a:pPr algn="l"/>
            <a:r>
              <a:rPr lang="en-US" sz="2000" dirty="0" smtClean="0"/>
              <a:t>Latent </a:t>
            </a:r>
            <a:r>
              <a:rPr lang="en-US" sz="2000" dirty="0"/>
              <a:t>phase is the preparatory phase of the uterus and the cervix before the actual onset of labor.</a:t>
            </a:r>
          </a:p>
          <a:p>
            <a:pPr algn="l"/>
            <a:r>
              <a:rPr lang="en-US" sz="2000" b="1" dirty="0" smtClean="0">
                <a:solidFill>
                  <a:srgbClr val="00B050"/>
                </a:solidFill>
              </a:rPr>
              <a:t>Mean duration of latent phase is about 8 hours in a </a:t>
            </a:r>
            <a:r>
              <a:rPr lang="en-US" sz="2000" b="1" dirty="0" err="1" smtClean="0">
                <a:solidFill>
                  <a:srgbClr val="00B050"/>
                </a:solidFill>
              </a:rPr>
              <a:t>primi</a:t>
            </a:r>
            <a:r>
              <a:rPr lang="en-US" sz="2000" b="1" dirty="0" smtClean="0">
                <a:solidFill>
                  <a:srgbClr val="00B050"/>
                </a:solidFill>
              </a:rPr>
              <a:t> and 4 hours in a multi.(3-8 hours)</a:t>
            </a:r>
            <a:r>
              <a:rPr lang="en-US" sz="2000" dirty="0" smtClean="0">
                <a:solidFill>
                  <a:srgbClr val="00B050"/>
                </a:solidFill>
              </a:rPr>
              <a:t>. </a:t>
            </a:r>
            <a:r>
              <a:rPr lang="en-US" sz="2000" b="1" dirty="0" smtClean="0">
                <a:solidFill>
                  <a:srgbClr val="00B050"/>
                </a:solidFill>
              </a:rPr>
              <a:t>A latent phase that exceeds 20 hours in </a:t>
            </a:r>
            <a:r>
              <a:rPr lang="en-US" sz="2000" b="1" dirty="0" err="1" smtClean="0">
                <a:solidFill>
                  <a:srgbClr val="00B050"/>
                </a:solidFill>
              </a:rPr>
              <a:t>primigravidae</a:t>
            </a:r>
            <a:r>
              <a:rPr lang="en-US" sz="2000" b="1" dirty="0" smtClean="0">
                <a:solidFill>
                  <a:srgbClr val="00B050"/>
                </a:solidFill>
              </a:rPr>
              <a:t> or 14 hours in </a:t>
            </a:r>
            <a:r>
              <a:rPr lang="en-US" sz="2000" b="1" dirty="0" err="1" smtClean="0">
                <a:solidFill>
                  <a:srgbClr val="00B050"/>
                </a:solidFill>
              </a:rPr>
              <a:t>multiparae</a:t>
            </a:r>
            <a:r>
              <a:rPr lang="en-US" sz="2000" b="1" dirty="0" smtClean="0">
                <a:solidFill>
                  <a:srgbClr val="00B050"/>
                </a:solidFill>
              </a:rPr>
              <a:t> is abnormal. </a:t>
            </a:r>
          </a:p>
          <a:p>
            <a:pPr algn="l"/>
            <a:r>
              <a:rPr lang="en-US" sz="2000" b="1" dirty="0" smtClean="0"/>
              <a:t>The causes include</a:t>
            </a:r>
            <a:r>
              <a:rPr lang="en-US" sz="2000" b="1" dirty="0"/>
              <a:t>: </a:t>
            </a:r>
            <a:r>
              <a:rPr lang="en-US" sz="2000" dirty="0"/>
              <a:t>(1) unripe cervix, (2) malposition and malpresentation, (3) cephalopelvic disproportion</a:t>
            </a:r>
            <a:r>
              <a:rPr lang="en-US" sz="2000" dirty="0" smtClean="0"/>
              <a:t>, (</a:t>
            </a:r>
            <a:r>
              <a:rPr lang="en-US" sz="2000" dirty="0"/>
              <a:t>4) premature rupture of the membranes, (5) induction of labor and (6) early onset of </a:t>
            </a:r>
            <a:r>
              <a:rPr lang="en-US" sz="2000" dirty="0" smtClean="0"/>
              <a:t>regional anesthetic</a:t>
            </a:r>
            <a:r>
              <a:rPr lang="en-US" sz="2000" dirty="0"/>
              <a:t>.</a:t>
            </a:r>
          </a:p>
          <a:p>
            <a:pPr algn="l"/>
            <a:r>
              <a:rPr lang="en-US" sz="2000" b="1" dirty="0"/>
              <a:t>Prolonged latent phase may be worrisome to the patient but does not endanger the mother or fetus.</a:t>
            </a:r>
          </a:p>
          <a:p>
            <a:pPr algn="l"/>
            <a:r>
              <a:rPr lang="en-US" sz="2000" b="1" dirty="0"/>
              <a:t>Management: </a:t>
            </a:r>
            <a:endParaRPr lang="en-US" sz="2000" b="1" dirty="0" smtClean="0"/>
          </a:p>
          <a:p>
            <a:pPr algn="l"/>
            <a:r>
              <a:rPr lang="en-US" sz="2000" dirty="0" smtClean="0"/>
              <a:t>Expectant </a:t>
            </a:r>
            <a:r>
              <a:rPr lang="en-US" sz="2000" dirty="0"/>
              <a:t>management is usually done unless there is any indication (for the fetus</a:t>
            </a:r>
          </a:p>
          <a:p>
            <a:pPr algn="l"/>
            <a:r>
              <a:rPr lang="en-US" sz="2000" dirty="0"/>
              <a:t>or the mother) for expediting the delivery. Rest and analgesic are usually given. When </a:t>
            </a:r>
            <a:r>
              <a:rPr lang="en-US" sz="2000" dirty="0" smtClean="0"/>
              <a:t>augmentation is </a:t>
            </a:r>
            <a:r>
              <a:rPr lang="en-US" sz="2000" dirty="0"/>
              <a:t>decided, medical methods (oxytocin or </a:t>
            </a:r>
            <a:r>
              <a:rPr lang="en-US" sz="2000" dirty="0" smtClean="0"/>
              <a:t>prostaglandins) </a:t>
            </a:r>
            <a:r>
              <a:rPr lang="en-US" sz="2000" dirty="0"/>
              <a:t>are preferred. Amniotomy is </a:t>
            </a:r>
            <a:r>
              <a:rPr lang="en-US" sz="2000" dirty="0" smtClean="0"/>
              <a:t>usually avoided</a:t>
            </a:r>
            <a:r>
              <a:rPr lang="en-US" sz="2000" dirty="0"/>
              <a:t>. </a:t>
            </a:r>
            <a:r>
              <a:rPr lang="en-US" sz="2000" b="1" dirty="0"/>
              <a:t>Prolonged latent phase is not an indication for cesarean delivery</a:t>
            </a:r>
            <a:r>
              <a:rPr lang="en-US" b="1" dirty="0"/>
              <a:t>.</a:t>
            </a:r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85720" y="500042"/>
            <a:ext cx="850112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Disorders </a:t>
            </a:r>
            <a:r>
              <a:rPr lang="en-US" sz="24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active phase: </a:t>
            </a:r>
            <a:r>
              <a:rPr lang="en-US" sz="2400" dirty="0"/>
              <a:t>Active phase disorders may be divided into: (A) protraction </a:t>
            </a:r>
            <a:r>
              <a:rPr lang="en-US" sz="2400" dirty="0" smtClean="0"/>
              <a:t>and (B</a:t>
            </a:r>
            <a:r>
              <a:rPr lang="en-US" sz="2400" dirty="0"/>
              <a:t>) arrest disorders. </a:t>
            </a:r>
            <a:endParaRPr lang="en-US" sz="2400" dirty="0" smtClean="0"/>
          </a:p>
          <a:p>
            <a:pPr algn="l"/>
            <a:r>
              <a:rPr lang="en-US" sz="2400" i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i="1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Protracted active phase</a:t>
            </a:r>
            <a:r>
              <a:rPr lang="en-US" sz="2400" dirty="0"/>
              <a:t>: When the rate of cervical dilatation is &lt;1.2 cm/h </a:t>
            </a:r>
            <a:r>
              <a:rPr lang="en-US" sz="2400" dirty="0" smtClean="0"/>
              <a:t>in a </a:t>
            </a:r>
            <a:r>
              <a:rPr lang="en-US" sz="2400" dirty="0"/>
              <a:t>primipara and &lt;1.5 cm/h in a multipara. A protracted active phase may be due to: (i) </a:t>
            </a:r>
            <a:r>
              <a:rPr lang="en-US" sz="2400" dirty="0" smtClean="0"/>
              <a:t>inadequate uterine </a:t>
            </a:r>
            <a:r>
              <a:rPr lang="en-US" sz="2400" dirty="0"/>
              <a:t>contractions, (ii) cephalopelvic disproportion, (iii) malposition (OP) or malpresentation (</a:t>
            </a:r>
            <a:r>
              <a:rPr lang="en-US" sz="2400" dirty="0" smtClean="0"/>
              <a:t>brow) or </a:t>
            </a:r>
            <a:r>
              <a:rPr lang="en-US" sz="2400" dirty="0"/>
              <a:t>(iv) regional (epidural) anesthesia.</a:t>
            </a:r>
            <a:endParaRPr lang="ar-IQ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14282" y="335846"/>
            <a:ext cx="8501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i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i="1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Arrest disorder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Arrest of dilatation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is defined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when no cervical dilatation occurs after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2 hours in the active phase of labor. It is commonly due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to inefficient uterine contractions.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No descent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for a period of more than 2 hour is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called arrest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of descent. It is commonly due to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CPD</a:t>
            </a:r>
            <a:endParaRPr lang="ar-IQ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00306"/>
            <a:ext cx="9144000" cy="4357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57158" y="285729"/>
            <a:ext cx="85725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i="1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stage: </a:t>
            </a:r>
            <a:endParaRPr lang="en-US" sz="2400" b="1" i="1" u="sng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Mean </a:t>
            </a:r>
            <a:r>
              <a:rPr lang="en-US" sz="2400" i="1" dirty="0">
                <a:solidFill>
                  <a:schemeClr val="tx2">
                    <a:lumMod val="50000"/>
                  </a:schemeClr>
                </a:solidFill>
              </a:rPr>
              <a:t>duration of second 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stage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is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50 minutes for nullipara and 20 minutes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in multipara. Prolonged second stage is diagnosed if the duration exceeds 2 hours in nullipara and 1 hour in a multipara when no regional anesthesia is used. One hour or more is permitted in both the groups when regional anesthesia is used during labor (ACOG).</a:t>
            </a:r>
            <a:endParaRPr lang="ar-IQ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endParaRPr lang="ar-IQ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285728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Disorders of the second stage: </a:t>
            </a:r>
            <a:endParaRPr lang="en-US" sz="2400" b="1" i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(i) Protraction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of descent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is defined when the descent of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the presenting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part (station) is at less than 1 cm/h in a nullipara or less than 2 cm/h in a multipara. 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ii)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Arrest of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descent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is diagnosed when no progress in descent (no change in station) is observed over a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period of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at least 2 hours. It may be due to one or a combination of several underlying abnormalities like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CPD, malposition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(OP), malpresentation, inadequate uterine contradictions or asynclitism.</a:t>
            </a:r>
          </a:p>
          <a:p>
            <a:pPr algn="l"/>
            <a:r>
              <a:rPr lang="en-US" sz="2000" b="1" i="1" u="sng" dirty="0">
                <a:solidFill>
                  <a:srgbClr val="C00000"/>
                </a:solidFill>
              </a:rPr>
              <a:t>DANGERS: </a:t>
            </a:r>
            <a:r>
              <a:rPr lang="en-US" sz="2000" b="1" i="1" dirty="0">
                <a:solidFill>
                  <a:schemeClr val="tx2">
                    <a:lumMod val="50000"/>
                  </a:schemeClr>
                </a:solidFill>
              </a:rPr>
              <a:t>Fetal: The fetal risk is increased due to the combined effects of:</a:t>
            </a:r>
          </a:p>
          <a:p>
            <a:pPr algn="l"/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(1) Hypoxia due to diminished uteroplacental circulation, especially after rupture of the membranes,</a:t>
            </a:r>
          </a:p>
          <a:p>
            <a:pPr algn="l"/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(2) Intrauterine infection, (3) Intracranial stress or hemorrhage following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prolonged stay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in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the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perineum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and/or supermoulding of the head, (4) Increased operative delivery.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</a:rPr>
              <a:t>Prolonged second stage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of labor is often associated with variable and delayed decelerations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Scalp blood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pH estimations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show fetal acidosis. All these result in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increased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perinatal morbidity and mortality</a:t>
            </a:r>
            <a:endParaRPr lang="ar-IQ" sz="2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85720" y="1305342"/>
            <a:ext cx="86439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i="1" dirty="0">
                <a:solidFill>
                  <a:schemeClr val="tx2">
                    <a:lumMod val="50000"/>
                  </a:schemeClr>
                </a:solidFill>
              </a:rPr>
              <a:t>Maternal:</a:t>
            </a:r>
            <a:r>
              <a:rPr lang="en-US" sz="2400" b="1" i="1" dirty="0"/>
              <a:t> </a:t>
            </a:r>
            <a:r>
              <a:rPr lang="en-US" sz="2400" i="1" dirty="0"/>
              <a:t>There is increased incidence of: (1) </a:t>
            </a:r>
            <a:r>
              <a:rPr lang="en-US" sz="2400" i="1" dirty="0" smtClean="0"/>
              <a:t>distress </a:t>
            </a:r>
            <a:r>
              <a:rPr lang="en-US" sz="2400" i="1" dirty="0"/>
              <a:t>(</a:t>
            </a:r>
            <a:r>
              <a:rPr lang="en-US" sz="2400" i="1" dirty="0" smtClean="0"/>
              <a:t>2)chorioamnionitis, </a:t>
            </a:r>
            <a:r>
              <a:rPr lang="en-US" sz="2400" dirty="0" smtClean="0"/>
              <a:t>(</a:t>
            </a:r>
            <a:r>
              <a:rPr lang="en-US" sz="2400" dirty="0"/>
              <a:t>3) Postpartum hemorrhage, (4) trauma to the genital tract—concealed (undue stretching of the perineal</a:t>
            </a:r>
          </a:p>
          <a:p>
            <a:pPr algn="l"/>
            <a:r>
              <a:rPr lang="en-US" sz="2400" dirty="0"/>
              <a:t>muscles which may be the cause of prolapse at a later period) or revealed such as cervical tear, </a:t>
            </a:r>
            <a:r>
              <a:rPr lang="en-US" sz="2400" dirty="0" smtClean="0"/>
              <a:t>rupture uterus</a:t>
            </a:r>
            <a:r>
              <a:rPr lang="en-US" sz="2400" dirty="0"/>
              <a:t>, (5) increased operative delivery (vaginal instrumental or difficult cesarean), </a:t>
            </a:r>
            <a:r>
              <a:rPr lang="en-US" sz="2400" dirty="0" smtClean="0"/>
              <a:t>        (</a:t>
            </a:r>
            <a:r>
              <a:rPr lang="en-US" sz="2400" dirty="0"/>
              <a:t>6) puerperal sepsis</a:t>
            </a:r>
            <a:r>
              <a:rPr lang="en-US" sz="2400" dirty="0" smtClean="0"/>
              <a:t>, (</a:t>
            </a:r>
            <a:r>
              <a:rPr lang="en-US" sz="2400" dirty="0"/>
              <a:t>7) subinvolution. </a:t>
            </a:r>
            <a:endParaRPr lang="en-US" sz="2400" dirty="0" smtClean="0"/>
          </a:p>
          <a:p>
            <a:pPr algn="l"/>
            <a:r>
              <a:rPr lang="en-US" sz="2400" dirty="0" smtClean="0"/>
              <a:t>The </a:t>
            </a:r>
            <a:r>
              <a:rPr lang="en-US" sz="2400" dirty="0"/>
              <a:t>sum effects of all these lead to increased maternal morbidity </a:t>
            </a:r>
            <a:r>
              <a:rPr lang="ar-IQ" sz="2400" dirty="0" smtClean="0"/>
              <a:t> </a:t>
            </a:r>
            <a:r>
              <a:rPr lang="en-US" sz="2400" dirty="0" smtClean="0"/>
              <a:t>and </a:t>
            </a:r>
            <a:r>
              <a:rPr lang="en-US" sz="2400" dirty="0"/>
              <a:t>also </a:t>
            </a:r>
            <a:r>
              <a:rPr lang="en-US" sz="2400" dirty="0" smtClean="0"/>
              <a:t>increased maternal deaths.</a:t>
            </a:r>
            <a:endParaRPr lang="ar-IQ" sz="2400" dirty="0" smtClean="0"/>
          </a:p>
          <a:p>
            <a:pPr algn="l"/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57158" y="428604"/>
            <a:ext cx="828680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i="1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TREATMENT</a:t>
            </a:r>
          </a:p>
          <a:p>
            <a:pPr algn="l"/>
            <a:r>
              <a:rPr lang="en-US" sz="2400" i="1" u="sng" dirty="0">
                <a:solidFill>
                  <a:srgbClr val="C00000"/>
                </a:solidFill>
              </a:rPr>
              <a:t>PREVENTION</a:t>
            </a:r>
          </a:p>
          <a:p>
            <a:pPr algn="l"/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 Antenatal or early intranatal detection of the factors likely to produce prolonged labor (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big baby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, small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women, malpresentation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or position).</a:t>
            </a:r>
          </a:p>
          <a:p>
            <a:pPr algn="l"/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 Use of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partograph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helps early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detection.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357158" y="2643182"/>
            <a:ext cx="8429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 Selective and judicious augmentation of labor by low rupture of the membranes followed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by oxytocin drip.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 Change of posture in labor other than supine to increase uterine contractions,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emotional support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, avoidance of dehydration in labor and use of adequate analgesia for pain relief.</a:t>
            </a:r>
            <a:endParaRPr lang="ar-IQ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14282" y="335846"/>
            <a:ext cx="864399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i="1" u="sng" dirty="0">
                <a:solidFill>
                  <a:srgbClr val="C00000"/>
                </a:solidFill>
              </a:rPr>
              <a:t>ACTUAL TREATMENT: </a:t>
            </a:r>
            <a:r>
              <a:rPr lang="en-US" sz="2400" dirty="0"/>
              <a:t>Careful evaluation is to be done to find out: </a:t>
            </a:r>
            <a:endParaRPr lang="en-US" sz="2400" dirty="0" smtClean="0"/>
          </a:p>
          <a:p>
            <a:pPr algn="l"/>
            <a:r>
              <a:rPr lang="en-US" sz="2400" dirty="0" smtClean="0"/>
              <a:t>(1) cause </a:t>
            </a:r>
            <a:r>
              <a:rPr lang="en-US" sz="2400" dirty="0"/>
              <a:t>of prolonged </a:t>
            </a:r>
            <a:r>
              <a:rPr lang="en-US" sz="2400" dirty="0" smtClean="0"/>
              <a:t>labor (2</a:t>
            </a:r>
            <a:r>
              <a:rPr lang="en-US" sz="2400" dirty="0"/>
              <a:t>) effect on the mother, (3) effect on the fetus. </a:t>
            </a:r>
            <a:endParaRPr lang="en-US" sz="2400" dirty="0" smtClean="0"/>
          </a:p>
          <a:p>
            <a:pPr algn="l"/>
            <a:r>
              <a:rPr lang="en-US" sz="2400" dirty="0" smtClean="0"/>
              <a:t>In </a:t>
            </a:r>
            <a:r>
              <a:rPr lang="en-US" sz="2400" dirty="0"/>
              <a:t>a </a:t>
            </a:r>
            <a:r>
              <a:rPr lang="en-US" sz="2400" i="1" dirty="0"/>
              <a:t>nulliparous patient, inadequate uterine activity is the</a:t>
            </a:r>
          </a:p>
          <a:p>
            <a:pPr algn="l"/>
            <a:r>
              <a:rPr lang="en-US" sz="2400" i="1" dirty="0"/>
              <a:t>most common cause of primary dysfunctional labor. Whereas in a multiparous patient, </a:t>
            </a:r>
            <a:r>
              <a:rPr lang="en-US" sz="2400" i="1" dirty="0" smtClean="0"/>
              <a:t>cephalopelvic disproportion </a:t>
            </a:r>
            <a:r>
              <a:rPr lang="en-US" sz="2400" i="1" dirty="0"/>
              <a:t>(due to malposition) is the most common </a:t>
            </a:r>
            <a:r>
              <a:rPr lang="en-US" sz="2400" i="1" dirty="0" smtClean="0"/>
              <a:t>cause</a:t>
            </a:r>
            <a:endParaRPr lang="en-US" sz="2400" i="1" dirty="0"/>
          </a:p>
          <a:p>
            <a:pPr algn="l"/>
            <a:r>
              <a:rPr lang="en-US" sz="2400" i="1" dirty="0"/>
              <a:t>Preliminaries: </a:t>
            </a:r>
            <a:r>
              <a:rPr lang="en-US" sz="2400" dirty="0"/>
              <a:t>In an equipped labor ward, prolonged labor is unlikely to occur in modern </a:t>
            </a:r>
            <a:r>
              <a:rPr lang="en-US" sz="2400" dirty="0" smtClean="0"/>
              <a:t>obstetric practice</a:t>
            </a:r>
            <a:r>
              <a:rPr lang="en-US" sz="2400" dirty="0"/>
              <a:t>. But cases of </a:t>
            </a:r>
            <a:r>
              <a:rPr lang="en-US" sz="2400" dirty="0" smtClean="0"/>
              <a:t>neglected prolonged </a:t>
            </a:r>
            <a:r>
              <a:rPr lang="en-US" sz="2400" dirty="0"/>
              <a:t>labor with evidences of dehydration and ketoacidosis are</a:t>
            </a:r>
          </a:p>
          <a:p>
            <a:pPr algn="l"/>
            <a:r>
              <a:rPr lang="en-US" sz="2400" dirty="0"/>
              <a:t>admitted not infrequently to the referral hospitals in the developing countries. Correction of </a:t>
            </a:r>
            <a:r>
              <a:rPr lang="en-US" sz="2400" dirty="0" smtClean="0"/>
              <a:t>ketoacidosis should </a:t>
            </a:r>
            <a:r>
              <a:rPr lang="en-US" sz="2400" dirty="0"/>
              <a:t>be made urgently by rapid intravenous infusion of Ringer’s solution</a:t>
            </a:r>
            <a:endParaRPr lang="ar-IQ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85720" y="612845"/>
            <a:ext cx="85725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i="1" u="sng" dirty="0">
                <a:solidFill>
                  <a:srgbClr val="C00000"/>
                </a:solidFill>
              </a:rPr>
              <a:t>Definitive treatment: </a:t>
            </a:r>
            <a:endParaRPr lang="en-US" sz="2400" i="1" u="sng" dirty="0" smtClean="0">
              <a:solidFill>
                <a:srgbClr val="C00000"/>
              </a:solidFill>
            </a:endParaRPr>
          </a:p>
          <a:p>
            <a:pPr algn="l"/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</a:rPr>
              <a:t>First </a:t>
            </a:r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</a:rPr>
              <a:t>stage delay: </a:t>
            </a:r>
            <a:r>
              <a:rPr lang="en-US" sz="2400" i="1" dirty="0"/>
              <a:t>Vaginal examination is done to verify the fetal </a:t>
            </a:r>
            <a:r>
              <a:rPr lang="en-US" sz="2400" i="1" dirty="0" smtClean="0"/>
              <a:t>presentation, </a:t>
            </a:r>
            <a:r>
              <a:rPr lang="en-US" sz="2400" dirty="0" smtClean="0"/>
              <a:t>position </a:t>
            </a:r>
            <a:r>
              <a:rPr lang="en-US" sz="2400" dirty="0"/>
              <a:t>and station. Clinical pelvimetry is done. If only uterine activity is suboptimal, (1) </a:t>
            </a:r>
            <a:r>
              <a:rPr lang="en-US" sz="2400" dirty="0" smtClean="0"/>
              <a:t>amniotomy and/or </a:t>
            </a:r>
            <a:r>
              <a:rPr lang="en-US" sz="2400" dirty="0"/>
              <a:t>oxytocin infusion is adequate, (2) effective pain relief is given by intramuscular pethidine or </a:t>
            </a:r>
            <a:r>
              <a:rPr lang="en-US" sz="2400" dirty="0" smtClean="0"/>
              <a:t>by regional (epidural) analgesia. </a:t>
            </a:r>
          </a:p>
          <a:p>
            <a:pPr algn="l"/>
            <a:r>
              <a:rPr lang="en-US" sz="2400" dirty="0" smtClean="0"/>
              <a:t>For the management of secondary arrest, especially in multipara one should </a:t>
            </a:r>
            <a:r>
              <a:rPr lang="en-US" sz="2400" dirty="0"/>
              <a:t>be very careful to use oxytocin, (3) cesarean section is done when vaginal delivery is </a:t>
            </a:r>
            <a:r>
              <a:rPr lang="en-US" sz="2400" dirty="0" smtClean="0"/>
              <a:t>unsafe (malpresentation, malposition</a:t>
            </a:r>
            <a:r>
              <a:rPr lang="en-US" sz="2400" dirty="0"/>
              <a:t>, big baby or CPD</a:t>
            </a:r>
            <a:r>
              <a:rPr lang="en-US" sz="2400" dirty="0" smtClean="0"/>
              <a:t>).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Abnormal </a:t>
            </a:r>
            <a:r>
              <a:rPr lang="en-US" dirty="0" err="1" smtClean="0"/>
              <a:t>labour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defRPr/>
            </a:pPr>
            <a:r>
              <a:rPr lang="en-US" b="1" i="1" u="sng" dirty="0" smtClean="0"/>
              <a:t>Definition</a:t>
            </a:r>
            <a:endParaRPr lang="en-US" dirty="0" smtClean="0"/>
          </a:p>
          <a:p>
            <a:pPr algn="l">
              <a:defRPr/>
            </a:pPr>
            <a:r>
              <a:rPr lang="en-US" dirty="0" smtClean="0"/>
              <a:t>Labor is said to be abnormal when there is poor progress (as evidenced by a delay in cervical dilatation or descent) and /or the fetus shows signs of compromise.</a:t>
            </a:r>
          </a:p>
          <a:p>
            <a:pPr algn="l" rtl="0">
              <a:defRPr/>
            </a:pPr>
            <a:r>
              <a:rPr lang="en-US" dirty="0" smtClean="0"/>
              <a:t> 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28596" y="1859340"/>
            <a:ext cx="80724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</a:rPr>
              <a:t>Second stage </a:t>
            </a:r>
            <a:r>
              <a:rPr lang="en-US" sz="2400" dirty="0" smtClean="0"/>
              <a:t>delay</a:t>
            </a:r>
            <a:r>
              <a:rPr lang="en-US" sz="2400" dirty="0"/>
              <a:t>—Short period of expectant management is reasonable provided the </a:t>
            </a:r>
            <a:r>
              <a:rPr lang="en-US" sz="2400" dirty="0" smtClean="0"/>
              <a:t>FHR (electronic </a:t>
            </a:r>
            <a:r>
              <a:rPr lang="en-US" sz="2400" dirty="0"/>
              <a:t>monitoring) is reassuring and vaginal delivery is imminent. </a:t>
            </a:r>
            <a:r>
              <a:rPr lang="en-US" sz="2400" dirty="0" smtClean="0"/>
              <a:t>Otherwise appropriate assisted delivery</a:t>
            </a:r>
            <a:r>
              <a:rPr lang="en-US" sz="2400" dirty="0"/>
              <a:t>, vaginal (forceps, ventouse) or abdominal (cesarean) should be done. Difficult instrumental</a:t>
            </a:r>
          </a:p>
          <a:p>
            <a:pPr algn="l"/>
            <a:r>
              <a:rPr lang="en-US" sz="2400" dirty="0"/>
              <a:t>delivery should be avoided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28596" y="474345"/>
            <a:ext cx="8358246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i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Prolonged </a:t>
            </a:r>
            <a:r>
              <a:rPr lang="en-US" sz="2800" b="1" i="1" u="sng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labour</a:t>
            </a:r>
            <a:r>
              <a:rPr lang="en-US" sz="2800" b="1" i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algn="l"/>
            <a:endParaRPr lang="en-US" b="1" dirty="0" smtClean="0"/>
          </a:p>
          <a:p>
            <a:pPr algn="l"/>
            <a:r>
              <a:rPr lang="en-US" sz="2400" b="1" dirty="0" smtClean="0"/>
              <a:t>The </a:t>
            </a:r>
            <a:r>
              <a:rPr lang="en-US" sz="2400" b="1" dirty="0"/>
              <a:t>labor is said to be prolonged when the combined duration of the first and </a:t>
            </a:r>
            <a:r>
              <a:rPr lang="en-US" sz="2400" b="1" dirty="0" smtClean="0"/>
              <a:t>second stage </a:t>
            </a:r>
            <a:r>
              <a:rPr lang="en-US" sz="2400" b="1" dirty="0"/>
              <a:t>is more than the arbitrary time limit of 18 hours. </a:t>
            </a:r>
            <a:endParaRPr lang="en-US" sz="2400" b="1" dirty="0" smtClean="0"/>
          </a:p>
          <a:p>
            <a:pPr algn="l"/>
            <a:r>
              <a:rPr lang="en-US" sz="2400" dirty="0" smtClean="0"/>
              <a:t>The </a:t>
            </a:r>
            <a:r>
              <a:rPr lang="en-US" sz="2400" dirty="0"/>
              <a:t>prolongation may be due to </a:t>
            </a:r>
            <a:r>
              <a:rPr lang="en-US" sz="2400" dirty="0" smtClean="0"/>
              <a:t>protracted cervical </a:t>
            </a:r>
            <a:r>
              <a:rPr lang="en-US" sz="2400" dirty="0"/>
              <a:t>dilatation in the first stage and/or inadequate descent of the presenting part during the first </a:t>
            </a:r>
            <a:r>
              <a:rPr lang="en-US" sz="2400" dirty="0" smtClean="0"/>
              <a:t>or second </a:t>
            </a:r>
            <a:r>
              <a:rPr lang="en-US" sz="2400" dirty="0"/>
              <a:t>stage of labor. Labor is considered prolonged when the cervical dilatation rate is less than 1 </a:t>
            </a:r>
            <a:r>
              <a:rPr lang="en-US" sz="2400" dirty="0" smtClean="0"/>
              <a:t>cm/h and </a:t>
            </a:r>
            <a:r>
              <a:rPr lang="en-US" sz="2400" dirty="0"/>
              <a:t>descent of the presenting part is less than 1 cm/h for a period of minimum 4 </a:t>
            </a:r>
            <a:r>
              <a:rPr lang="en-US" sz="2400" dirty="0" smtClean="0"/>
              <a:t>hours.</a:t>
            </a:r>
            <a:endParaRPr lang="ar-IQ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57158" y="214290"/>
            <a:ext cx="835824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i="1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CAUSES OF PROLONGED LABOR: </a:t>
            </a:r>
            <a:endParaRPr lang="en-US" sz="2800" b="1" i="1" u="sng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2400" dirty="0" smtClean="0"/>
              <a:t>Any </a:t>
            </a:r>
            <a:r>
              <a:rPr lang="en-US" sz="2400" dirty="0"/>
              <a:t>one or combination of the factors in labor could </a:t>
            </a:r>
            <a:r>
              <a:rPr lang="en-US" sz="2400" dirty="0" smtClean="0"/>
              <a:t>be responsible</a:t>
            </a:r>
            <a:r>
              <a:rPr lang="en-US" sz="2400" dirty="0"/>
              <a:t>.</a:t>
            </a:r>
          </a:p>
          <a:p>
            <a:pPr algn="l"/>
            <a:r>
              <a:rPr lang="en-US" sz="24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stage</a:t>
            </a:r>
            <a:r>
              <a:rPr lang="en-US" sz="2400" b="1" i="1" dirty="0"/>
              <a:t>: </a:t>
            </a:r>
            <a:r>
              <a:rPr lang="en-US" sz="2400" i="1" dirty="0"/>
              <a:t>Failure to dilate the cervix is due to:</a:t>
            </a:r>
          </a:p>
          <a:p>
            <a:pPr algn="l"/>
            <a:endParaRPr lang="en-US" sz="2400" i="1" u="sng" dirty="0" smtClean="0"/>
          </a:p>
          <a:p>
            <a:pPr algn="l"/>
            <a:r>
              <a:rPr lang="en-US" sz="2400" i="1" u="sng" dirty="0" smtClean="0"/>
              <a:t>Fault </a:t>
            </a:r>
            <a:r>
              <a:rPr lang="en-US" sz="2400" i="1" u="sng" dirty="0"/>
              <a:t>in power</a:t>
            </a:r>
            <a:r>
              <a:rPr lang="en-US" sz="2400" dirty="0"/>
              <a:t>: Abnormal uterine contraction such as uterine </a:t>
            </a:r>
            <a:r>
              <a:rPr lang="en-US" sz="2400" dirty="0" smtClean="0"/>
              <a:t>(</a:t>
            </a:r>
            <a:r>
              <a:rPr lang="en-US" sz="2400" dirty="0"/>
              <a:t>common) or </a:t>
            </a:r>
            <a:r>
              <a:rPr lang="en-US" sz="2400" dirty="0" smtClean="0"/>
              <a:t>incoordinate uterine </a:t>
            </a:r>
            <a:r>
              <a:rPr lang="en-US" sz="2400" dirty="0"/>
              <a:t>contraction</a:t>
            </a:r>
          </a:p>
          <a:p>
            <a:pPr algn="l"/>
            <a:endParaRPr lang="en-US" sz="2400" i="1" u="sng" dirty="0" smtClean="0"/>
          </a:p>
          <a:p>
            <a:pPr algn="l"/>
            <a:r>
              <a:rPr lang="en-US" sz="2400" i="1" u="sng" dirty="0" smtClean="0"/>
              <a:t>Fault </a:t>
            </a:r>
            <a:r>
              <a:rPr lang="en-US" sz="2400" i="1" u="sng" dirty="0"/>
              <a:t>in the passage</a:t>
            </a:r>
            <a:r>
              <a:rPr lang="en-US" sz="2400" dirty="0"/>
              <a:t>: Contracted pelvis, cervical dystocia, pelvic tumor or even full bladder</a:t>
            </a:r>
          </a:p>
          <a:p>
            <a:pPr algn="l"/>
            <a:endParaRPr lang="en-US" sz="2400" i="1" u="sng" dirty="0" smtClean="0"/>
          </a:p>
          <a:p>
            <a:pPr algn="l"/>
            <a:r>
              <a:rPr lang="en-US" sz="2400" i="1" u="sng" dirty="0" smtClean="0"/>
              <a:t>Fault </a:t>
            </a:r>
            <a:r>
              <a:rPr lang="en-US" sz="2400" i="1" u="sng" dirty="0"/>
              <a:t>in the passenger</a:t>
            </a:r>
            <a:r>
              <a:rPr lang="en-US" sz="2400" dirty="0"/>
              <a:t>: Malposition (OP) and </a:t>
            </a:r>
            <a:r>
              <a:rPr lang="en-US" sz="2400" dirty="0" smtClean="0"/>
              <a:t>malpresentation</a:t>
            </a:r>
            <a:r>
              <a:rPr lang="en-US" sz="2400" dirty="0"/>
              <a:t> </a:t>
            </a:r>
            <a:r>
              <a:rPr lang="en-US" sz="2400" dirty="0" smtClean="0"/>
              <a:t>(face</a:t>
            </a:r>
            <a:r>
              <a:rPr lang="en-US" sz="2400" dirty="0"/>
              <a:t>, brow), congenital </a:t>
            </a:r>
            <a:r>
              <a:rPr lang="en-US" sz="2400" dirty="0" smtClean="0"/>
              <a:t>anomalies of </a:t>
            </a:r>
            <a:r>
              <a:rPr lang="en-US" sz="2400" dirty="0"/>
              <a:t>the fetus (hydrocephalus</a:t>
            </a:r>
            <a:r>
              <a:rPr lang="en-US" sz="2400" dirty="0" smtClean="0"/>
              <a:t>).</a:t>
            </a:r>
          </a:p>
          <a:p>
            <a:pPr algn="l"/>
            <a:endParaRPr lang="en-US" sz="2400" i="1" u="sng" dirty="0" smtClean="0"/>
          </a:p>
          <a:p>
            <a:pPr algn="l"/>
            <a:r>
              <a:rPr lang="en-US" sz="2400" i="1" u="sng" dirty="0" smtClean="0"/>
              <a:t>Others</a:t>
            </a:r>
            <a:r>
              <a:rPr lang="en-US" sz="2400" dirty="0" smtClean="0"/>
              <a:t>: Injudicious (early) administration of sedatives and analgesics before the active labor begins.</a:t>
            </a:r>
            <a:endParaRPr lang="ar-IQ" sz="2400" dirty="0" smtClean="0"/>
          </a:p>
          <a:p>
            <a:pPr algn="l"/>
            <a:endParaRPr lang="ar-IQ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14282" y="357167"/>
            <a:ext cx="864399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stage</a:t>
            </a:r>
            <a:r>
              <a:rPr lang="en-US" b="1" i="1" dirty="0">
                <a:solidFill>
                  <a:srgbClr val="C00000"/>
                </a:solidFill>
              </a:rPr>
              <a:t>:</a:t>
            </a:r>
            <a:r>
              <a:rPr lang="en-US" b="1" i="1" dirty="0"/>
              <a:t> </a:t>
            </a:r>
            <a:r>
              <a:rPr lang="en-US" sz="2400" dirty="0" smtClean="0"/>
              <a:t>Sluggish </a:t>
            </a:r>
            <a:r>
              <a:rPr lang="en-US" sz="2400" dirty="0"/>
              <a:t>or non-descent of the presenting part in the second stage is due to:</a:t>
            </a:r>
          </a:p>
          <a:p>
            <a:pPr algn="l"/>
            <a:endParaRPr lang="en-US" sz="2400" i="1" u="sng" dirty="0" smtClean="0"/>
          </a:p>
          <a:p>
            <a:pPr algn="l"/>
            <a:r>
              <a:rPr lang="en-US" sz="2400" i="1" u="sng" dirty="0" smtClean="0"/>
              <a:t>Fault in the power</a:t>
            </a:r>
            <a:r>
              <a:rPr lang="en-US" sz="2400" dirty="0"/>
              <a:t>: (1) Uterine inertia, (2) Inability to bear down</a:t>
            </a:r>
            <a:r>
              <a:rPr lang="en-US" sz="2400" dirty="0" smtClean="0"/>
              <a:t>,    </a:t>
            </a:r>
            <a:r>
              <a:rPr lang="en-US" sz="2400" dirty="0"/>
              <a:t>(3) Regional (epidural) analgesia</a:t>
            </a:r>
            <a:r>
              <a:rPr lang="en-US" sz="2400" dirty="0" smtClean="0"/>
              <a:t>, (</a:t>
            </a:r>
            <a:r>
              <a:rPr lang="en-US" sz="2400" dirty="0"/>
              <a:t>4) Constriction ring.</a:t>
            </a:r>
          </a:p>
          <a:p>
            <a:pPr algn="l"/>
            <a:endParaRPr lang="en-US" sz="2400" dirty="0" smtClean="0"/>
          </a:p>
          <a:p>
            <a:pPr algn="l"/>
            <a:r>
              <a:rPr lang="en-US" sz="2400" dirty="0" smtClean="0"/>
              <a:t> </a:t>
            </a:r>
            <a:r>
              <a:rPr lang="en-US" sz="2400" i="1" u="sng" dirty="0" smtClean="0"/>
              <a:t>Fault in the passage</a:t>
            </a:r>
            <a:r>
              <a:rPr lang="en-US" sz="2400" dirty="0"/>
              <a:t>: (1) Cephalopelvic disproportion, android pelvis, contracted pelvis, (2) </a:t>
            </a:r>
            <a:r>
              <a:rPr lang="en-US" sz="2400" dirty="0" smtClean="0"/>
              <a:t>Undue resistance </a:t>
            </a:r>
            <a:r>
              <a:rPr lang="en-US" sz="2400" dirty="0"/>
              <a:t>of the pelvic </a:t>
            </a:r>
            <a:r>
              <a:rPr lang="en-US" sz="2400" dirty="0" smtClean="0"/>
              <a:t>floor </a:t>
            </a:r>
            <a:r>
              <a:rPr lang="en-US" sz="2400" dirty="0"/>
              <a:t>or perineum due to spasm or old scarring, (3) Soft tissue pelvic tumor.</a:t>
            </a:r>
          </a:p>
          <a:p>
            <a:pPr algn="l"/>
            <a:r>
              <a:rPr lang="en-US" sz="2400" dirty="0" smtClean="0"/>
              <a:t> </a:t>
            </a:r>
          </a:p>
          <a:p>
            <a:pPr algn="l"/>
            <a:r>
              <a:rPr lang="en-US" sz="2400" i="1" u="sng" dirty="0" smtClean="0"/>
              <a:t>Fault in the passenger</a:t>
            </a:r>
            <a:r>
              <a:rPr lang="en-US" sz="2400" dirty="0"/>
              <a:t>: (1) Malposition (occipitoposterior), </a:t>
            </a:r>
            <a:endParaRPr lang="en-US" sz="2400" dirty="0" smtClean="0"/>
          </a:p>
          <a:p>
            <a:pPr algn="l"/>
            <a:r>
              <a:rPr lang="en-US" sz="2400" dirty="0" smtClean="0"/>
              <a:t>(</a:t>
            </a:r>
            <a:r>
              <a:rPr lang="en-US" sz="2400" dirty="0"/>
              <a:t>2) Malpresentation, (3) Big </a:t>
            </a:r>
            <a:r>
              <a:rPr lang="en-US" sz="2400" dirty="0" smtClean="0"/>
              <a:t>baby (4</a:t>
            </a:r>
            <a:r>
              <a:rPr lang="en-US" sz="2400" dirty="0"/>
              <a:t>) Congenital malformation of the baby.</a:t>
            </a:r>
            <a:endParaRPr lang="ar-IQ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57158" y="500042"/>
            <a:ext cx="835824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i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DIAGNOSIS:</a:t>
            </a:r>
            <a:r>
              <a:rPr lang="en-US" dirty="0" smtClean="0"/>
              <a:t> </a:t>
            </a:r>
          </a:p>
          <a:p>
            <a:pPr algn="just"/>
            <a:r>
              <a:rPr lang="en-US" sz="2400" dirty="0" smtClean="0"/>
              <a:t>Prolonged labor is not a diagnosis but it is the manifestation of an abnormality, the cause of which should be detected by a </a:t>
            </a:r>
            <a:r>
              <a:rPr lang="ar-IQ" sz="2400" dirty="0" smtClean="0"/>
              <a:t>                         </a:t>
            </a:r>
            <a:r>
              <a:rPr lang="en-US" sz="2400" dirty="0" smtClean="0"/>
              <a:t>thorough abdominal and vaginal examination. Diagnosis is usually done by </a:t>
            </a:r>
            <a:r>
              <a:rPr lang="en-US" sz="2400" dirty="0" err="1" smtClean="0"/>
              <a:t>partogram</a:t>
            </a:r>
            <a:r>
              <a:rPr lang="en-US" sz="2400" dirty="0" smtClean="0"/>
              <a:t>                                   </a:t>
            </a:r>
          </a:p>
          <a:p>
            <a:pPr algn="just"/>
            <a:r>
              <a:rPr lang="en-US" sz="2400" dirty="0" smtClean="0"/>
              <a:t> </a:t>
            </a:r>
            <a:endParaRPr lang="ar-IQ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56138"/>
            <a:ext cx="8286808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4400" b="1" i="1" u="sng" dirty="0">
                <a:solidFill>
                  <a:srgbClr val="FF0000"/>
                </a:solidFill>
              </a:rPr>
              <a:t>The partogram</a:t>
            </a:r>
          </a:p>
          <a:p>
            <a:pPr algn="l"/>
            <a:r>
              <a:rPr lang="en-US" sz="2800" dirty="0">
                <a:solidFill>
                  <a:srgbClr val="002060"/>
                </a:solidFill>
              </a:rPr>
              <a:t>The introduction of a graphic record of labour</a:t>
            </a:r>
          </a:p>
          <a:p>
            <a:pPr algn="l"/>
            <a:r>
              <a:rPr lang="en-US" sz="2800" dirty="0">
                <a:solidFill>
                  <a:srgbClr val="002060"/>
                </a:solidFill>
              </a:rPr>
              <a:t>in the form of a partogram has been an </a:t>
            </a:r>
            <a:r>
              <a:rPr lang="en-US" sz="2800" dirty="0" smtClean="0">
                <a:solidFill>
                  <a:srgbClr val="002060"/>
                </a:solidFill>
              </a:rPr>
              <a:t>important development</a:t>
            </a:r>
            <a:r>
              <a:rPr lang="en-US" sz="2800" dirty="0">
                <a:solidFill>
                  <a:srgbClr val="002060"/>
                </a:solidFill>
              </a:rPr>
              <a:t>. This record allows an instant </a:t>
            </a:r>
            <a:r>
              <a:rPr lang="en-US" sz="2800" dirty="0" smtClean="0">
                <a:solidFill>
                  <a:srgbClr val="002060"/>
                </a:solidFill>
              </a:rPr>
              <a:t>visual assessment </a:t>
            </a:r>
            <a:r>
              <a:rPr lang="en-US" sz="2800" dirty="0">
                <a:solidFill>
                  <a:srgbClr val="002060"/>
                </a:solidFill>
              </a:rPr>
              <a:t>of the rate of cervical dilatation and</a:t>
            </a:r>
          </a:p>
          <a:p>
            <a:pPr algn="l"/>
            <a:r>
              <a:rPr lang="en-US" sz="2800" dirty="0">
                <a:solidFill>
                  <a:srgbClr val="002060"/>
                </a:solidFill>
              </a:rPr>
              <a:t>comparison with an expected norm, according to</a:t>
            </a:r>
          </a:p>
          <a:p>
            <a:pPr algn="l"/>
            <a:r>
              <a:rPr lang="en-US" sz="2800" dirty="0">
                <a:solidFill>
                  <a:srgbClr val="002060"/>
                </a:solidFill>
              </a:rPr>
              <a:t>the parity of the woman, so that slow progress can</a:t>
            </a:r>
          </a:p>
          <a:p>
            <a:pPr algn="l"/>
            <a:r>
              <a:rPr lang="en-US" sz="2800" dirty="0">
                <a:solidFill>
                  <a:srgbClr val="002060"/>
                </a:solidFill>
              </a:rPr>
              <a:t>be recognized early and appropriate actions taken to</a:t>
            </a:r>
          </a:p>
          <a:p>
            <a:pPr algn="l"/>
            <a:r>
              <a:rPr lang="en-US" sz="2800" dirty="0">
                <a:solidFill>
                  <a:srgbClr val="002060"/>
                </a:solidFill>
              </a:rPr>
              <a:t>correct it where possible. Other key observations are</a:t>
            </a:r>
          </a:p>
          <a:p>
            <a:pPr algn="l"/>
            <a:r>
              <a:rPr lang="en-US" sz="2800" dirty="0">
                <a:solidFill>
                  <a:srgbClr val="002060"/>
                </a:solidFill>
              </a:rPr>
              <a:t>entered on to the chart, including the frequency and</a:t>
            </a:r>
          </a:p>
          <a:p>
            <a:pPr algn="l"/>
            <a:r>
              <a:rPr lang="en-US" sz="2800" dirty="0">
                <a:solidFill>
                  <a:srgbClr val="002060"/>
                </a:solidFill>
              </a:rPr>
              <a:t>strength of contractions, the descent of the head in</a:t>
            </a:r>
          </a:p>
          <a:p>
            <a:pPr algn="l"/>
            <a:r>
              <a:rPr lang="en-US" sz="2800" dirty="0">
                <a:solidFill>
                  <a:srgbClr val="002060"/>
                </a:solidFill>
              </a:rPr>
              <a:t>fi fths palpable, the amount and colour of the amniotic</a:t>
            </a:r>
          </a:p>
          <a:p>
            <a:pPr algn="l"/>
            <a:r>
              <a:rPr lang="en-US" sz="2800" dirty="0">
                <a:solidFill>
                  <a:srgbClr val="002060"/>
                </a:solidFill>
              </a:rPr>
              <a:t>fl uid draining, and basic observations of maternal</a:t>
            </a:r>
          </a:p>
          <a:p>
            <a:pPr algn="l"/>
            <a:r>
              <a:rPr lang="en-US" sz="2800" dirty="0">
                <a:solidFill>
                  <a:srgbClr val="002060"/>
                </a:solidFill>
              </a:rPr>
              <a:t>well-being, such as blood pressure, pulse rate and</a:t>
            </a:r>
          </a:p>
          <a:p>
            <a:pPr algn="l"/>
            <a:r>
              <a:rPr lang="en-US" sz="2800" dirty="0" smtClean="0">
                <a:solidFill>
                  <a:srgbClr val="002060"/>
                </a:solidFill>
              </a:rPr>
              <a:t>temperature.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751344"/>
            <a:ext cx="82868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>
                <a:solidFill>
                  <a:srgbClr val="002060"/>
                </a:solidFill>
              </a:rPr>
              <a:t>A line can be drawn on the partogram at the end</a:t>
            </a:r>
          </a:p>
          <a:p>
            <a:pPr algn="l"/>
            <a:r>
              <a:rPr lang="en-US" sz="2800" dirty="0">
                <a:solidFill>
                  <a:srgbClr val="002060"/>
                </a:solidFill>
              </a:rPr>
              <a:t>of the latent phase demonstrating progress of 1 cm</a:t>
            </a:r>
          </a:p>
          <a:p>
            <a:pPr algn="l"/>
            <a:r>
              <a:rPr lang="en-US" sz="2800" dirty="0">
                <a:solidFill>
                  <a:srgbClr val="002060"/>
                </a:solidFill>
              </a:rPr>
              <a:t>dilatation per hour. Another line (‘the action line’)</a:t>
            </a:r>
          </a:p>
          <a:p>
            <a:pPr algn="l"/>
            <a:r>
              <a:rPr lang="en-US" sz="2800" dirty="0">
                <a:solidFill>
                  <a:srgbClr val="002060"/>
                </a:solidFill>
              </a:rPr>
              <a:t>can be drawn parallel and 4 hours to the right of it. If</a:t>
            </a:r>
          </a:p>
          <a:p>
            <a:pPr algn="l"/>
            <a:r>
              <a:rPr lang="en-US" sz="2800" dirty="0">
                <a:solidFill>
                  <a:srgbClr val="002060"/>
                </a:solidFill>
              </a:rPr>
              <a:t>the plot of actual cervical dilatation reaches the action</a:t>
            </a:r>
          </a:p>
          <a:p>
            <a:pPr algn="l"/>
            <a:r>
              <a:rPr lang="en-US" sz="2800" dirty="0">
                <a:solidFill>
                  <a:srgbClr val="002060"/>
                </a:solidFill>
              </a:rPr>
              <a:t>line, indicating slow progress, then consideration</a:t>
            </a:r>
          </a:p>
          <a:p>
            <a:pPr algn="l"/>
            <a:r>
              <a:rPr lang="en-US" sz="2800" dirty="0">
                <a:solidFill>
                  <a:srgbClr val="002060"/>
                </a:solidFill>
              </a:rPr>
              <a:t>should be given to a number of different measures</a:t>
            </a:r>
          </a:p>
          <a:p>
            <a:pPr algn="l"/>
            <a:r>
              <a:rPr lang="en-US" sz="2800" dirty="0">
                <a:solidFill>
                  <a:srgbClr val="002060"/>
                </a:solidFill>
              </a:rPr>
              <a:t>which aim to improve </a:t>
            </a:r>
            <a:r>
              <a:rPr lang="en-US" sz="2800" dirty="0" smtClean="0">
                <a:solidFill>
                  <a:srgbClr val="002060"/>
                </a:solidFill>
              </a:rPr>
              <a:t>progress. Progress can </a:t>
            </a:r>
            <a:r>
              <a:rPr lang="en-US" sz="2800" dirty="0">
                <a:solidFill>
                  <a:srgbClr val="002060"/>
                </a:solidFill>
              </a:rPr>
              <a:t>also be considered slow if the cervix dilates at less</a:t>
            </a:r>
          </a:p>
          <a:p>
            <a:pPr algn="l"/>
            <a:r>
              <a:rPr lang="en-US" sz="2800" dirty="0">
                <a:solidFill>
                  <a:srgbClr val="002060"/>
                </a:solidFill>
              </a:rPr>
              <a:t>than 1 cm every 2 </a:t>
            </a:r>
            <a:r>
              <a:rPr lang="en-US" sz="2800" dirty="0" smtClean="0">
                <a:solidFill>
                  <a:srgbClr val="002060"/>
                </a:solidFill>
              </a:rPr>
              <a:t>hours.</a:t>
            </a:r>
            <a:endParaRPr lang="ar-IQ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016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1762</Words>
  <Application>Microsoft Office PowerPoint</Application>
  <PresentationFormat>On-screen Show (4:3)</PresentationFormat>
  <Paragraphs>97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سمة Office</vt:lpstr>
      <vt:lpstr>PowerPoint Presentation</vt:lpstr>
      <vt:lpstr>Abnormal labour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2011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PROLONGED LABOR</dc:title>
  <dc:creator>EnGiNeeRx</dc:creator>
  <cp:lastModifiedBy>Maher</cp:lastModifiedBy>
  <cp:revision>27</cp:revision>
  <dcterms:created xsi:type="dcterms:W3CDTF">2016-12-19T11:18:56Z</dcterms:created>
  <dcterms:modified xsi:type="dcterms:W3CDTF">2021-12-22T20:47:27Z</dcterms:modified>
</cp:coreProperties>
</file>