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92" r:id="rId1"/>
  </p:sldMasterIdLst>
  <p:notesMasterIdLst>
    <p:notesMasterId r:id="rId37"/>
  </p:notesMasterIdLst>
  <p:sldIdLst>
    <p:sldId id="280" r:id="rId2"/>
    <p:sldId id="281" r:id="rId3"/>
    <p:sldId id="318" r:id="rId4"/>
    <p:sldId id="283" r:id="rId5"/>
    <p:sldId id="285" r:id="rId6"/>
    <p:sldId id="305" r:id="rId7"/>
    <p:sldId id="274" r:id="rId8"/>
    <p:sldId id="288" r:id="rId9"/>
    <p:sldId id="287" r:id="rId10"/>
    <p:sldId id="276" r:id="rId11"/>
    <p:sldId id="277" r:id="rId12"/>
    <p:sldId id="307" r:id="rId13"/>
    <p:sldId id="308" r:id="rId14"/>
    <p:sldId id="309" r:id="rId15"/>
    <p:sldId id="310" r:id="rId16"/>
    <p:sldId id="311" r:id="rId17"/>
    <p:sldId id="312" r:id="rId18"/>
    <p:sldId id="313" r:id="rId19"/>
    <p:sldId id="275" r:id="rId20"/>
    <p:sldId id="259" r:id="rId21"/>
    <p:sldId id="260" r:id="rId22"/>
    <p:sldId id="294" r:id="rId23"/>
    <p:sldId id="317" r:id="rId24"/>
    <p:sldId id="296" r:id="rId25"/>
    <p:sldId id="306" r:id="rId26"/>
    <p:sldId id="297" r:id="rId27"/>
    <p:sldId id="319" r:id="rId28"/>
    <p:sldId id="298" r:id="rId29"/>
    <p:sldId id="316" r:id="rId30"/>
    <p:sldId id="320" r:id="rId31"/>
    <p:sldId id="299" r:id="rId32"/>
    <p:sldId id="300" r:id="rId33"/>
    <p:sldId id="302" r:id="rId34"/>
    <p:sldId id="314" r:id="rId35"/>
    <p:sldId id="31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84" d="100"/>
          <a:sy n="84" d="100"/>
        </p:scale>
        <p:origin x="-140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6BDE83-5200-4915-9F90-0883A614658A}" type="datetimeFigureOut">
              <a:rPr lang="ar-IQ" smtClean="0"/>
              <a:pPr/>
              <a:t>26/04/1443</a:t>
            </a:fld>
            <a:endParaRPr lang="ar-IQ"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A6E36B-D6F9-4A89-A1E8-521AD138AA3E}" type="slidenum">
              <a:rPr lang="ar-IQ" smtClean="0"/>
              <a:pPr/>
              <a:t>‹#›</a:t>
            </a:fld>
            <a:endParaRPr lang="ar-IQ" dirty="0"/>
          </a:p>
        </p:txBody>
      </p:sp>
    </p:spTree>
    <p:extLst>
      <p:ext uri="{BB962C8B-B14F-4D97-AF65-F5344CB8AC3E}">
        <p14:creationId xmlns:p14="http://schemas.microsoft.com/office/powerpoint/2010/main" val="2599992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tile tx="0" ty="0" sx="100000" sy="100000" flip="none" algn="ctr"/>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12/1/2021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ds.yahoo.com/_ylt=A0PDoS4kXJRNhwEAsrCjzbkF/SIG=13f687qp5/EXP=1301597348/**http:/img.medscape.com/pi/emed/ckb/obstetrics_gynecology/252558-1336973-267384-1395729.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ds.yahoo.com/_ylt=A0PDoTBpWpRNJyoAgFaJzbkF;_ylu=X3oDMTBwczQwb2ZyBHBvcwM1BHNlYwNzcgR2dGlkA0kxMzRfODQ-/SIG=1kj82e51n/EXP=1301596905/**http:/images.search.yahoo.com/images/view?back=http://images.search.yahoo.com/search/images?_adv_prop=image&amp;va=ectopic+pregnancy+pictures+anatomy&amp;fr=slv8-acd&amp;w=475&amp;h=550&amp;imgurl=www.netterimages.com/images/vpv/000/000/003/3095-0550x0475.jpg&amp;rurl=http://www.netterimages.com/product/9781416033851/5-375.htm&amp;size=98KB&amp;name=Ectopic+Pregnanc...&amp;p=ectopic+pregnancy+pictures+anatomy&amp;oid=25f583fe69b57ae3c7c8ad35a968199f&amp;fr2=&amp;no=5&amp;tt=439&amp;sigr=11rh9b8ua&amp;sigi=11u8of53a&amp;sigb=13ei4avc0&amp;.crumb=9TwNSjiJi2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dirty="0"/>
          </a:p>
        </p:txBody>
      </p:sp>
      <p:pic>
        <p:nvPicPr>
          <p:cNvPr id="4" name="Picture 3" descr="04.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rot="20377139">
            <a:off x="1092419" y="1097719"/>
            <a:ext cx="7508528" cy="1200329"/>
          </a:xfrm>
          <a:prstGeom prst="rect">
            <a:avLst/>
          </a:prstGeom>
        </p:spPr>
        <p:txBody>
          <a:bodyPr wrap="square">
            <a:spAutoFit/>
          </a:bodyPr>
          <a:lstStyle/>
          <a:p>
            <a:r>
              <a:rPr lang="en-US" sz="7200" b="1" i="1" dirty="0" smtClean="0">
                <a:solidFill>
                  <a:srgbClr val="FFFF00"/>
                </a:solidFill>
                <a:latin typeface="Times New Roman" pitchFamily="18" charset="0"/>
                <a:cs typeface="Times New Roman" pitchFamily="18" charset="0"/>
              </a:rPr>
              <a:t>Ectopic pregnancy</a:t>
            </a:r>
            <a:endParaRPr lang="ar-IQ" sz="7200" b="1" i="1" dirty="0">
              <a:solidFill>
                <a:srgbClr val="FFFF00"/>
              </a:solidFill>
              <a:latin typeface="Times New Roman" pitchFamily="18" charset="0"/>
              <a:cs typeface="Times New Roman" pitchFamily="18" charset="0"/>
            </a:endParaRPr>
          </a:p>
        </p:txBody>
      </p:sp>
      <p:sp>
        <p:nvSpPr>
          <p:cNvPr id="6" name="Rectangle 5"/>
          <p:cNvSpPr/>
          <p:nvPr/>
        </p:nvSpPr>
        <p:spPr>
          <a:xfrm>
            <a:off x="2514600" y="4800600"/>
            <a:ext cx="6629400" cy="584775"/>
          </a:xfrm>
          <a:prstGeom prst="rect">
            <a:avLst/>
          </a:prstGeom>
        </p:spPr>
        <p:txBody>
          <a:bodyPr wrap="square">
            <a:spAutoFit/>
          </a:bodyPr>
          <a:lstStyle/>
          <a:p>
            <a:pPr algn="ctr"/>
            <a:r>
              <a:rPr lang="en-US" sz="3200" b="1" i="1" dirty="0" smtClean="0">
                <a:solidFill>
                  <a:srgbClr val="FFFF00"/>
                </a:solidFill>
              </a:rPr>
              <a:t>Dr.Inaam Faisal</a:t>
            </a:r>
            <a:endParaRPr lang="ar-IQ" sz="3200" b="1" i="1"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http://rds.yahoo.com/_ylt=A0PDoS9dYpRNBQkA8WyjzbkF/SIG=13u8ipths/EXP=1301598941/**http%3a/www.brooksidepress.org/Products/OBGYN_101/MyDocuments4/Text/PregnancyProblems/ectopicinsitu1640.jpg"/>
          <p:cNvPicPr>
            <a:picLocks noChangeAspect="1" noChangeArrowheads="1"/>
          </p:cNvPicPr>
          <p:nvPr/>
        </p:nvPicPr>
        <p:blipFill>
          <a:blip r:embed="rId2"/>
          <a:srcRect/>
          <a:stretch>
            <a:fillRect/>
          </a:stretch>
        </p:blipFill>
        <p:spPr bwMode="auto">
          <a:xfrm>
            <a:off x="-61913" y="0"/>
            <a:ext cx="9172847"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rds.yahoo.com/_ylt=A0PDoX0eZJRNL28AiyajzbkF/SIG=13fs5g4oo/EXP=1301599390/**http%3a/2.bp.blogspot.com/_uiyskjNZYt8/TFreUR_0YcI/AAAAAAAAB7U/AWytscsJOCQ/s1600/torsion.jpg"/>
          <p:cNvPicPr>
            <a:picLocks noChangeAspect="1" noChangeArrowheads="1"/>
          </p:cNvPicPr>
          <p:nvPr/>
        </p:nvPicPr>
        <p:blipFill>
          <a:blip r:embed="rId2"/>
          <a:srcRect/>
          <a:stretch>
            <a:fillRect/>
          </a:stretch>
        </p:blipFill>
        <p:spPr bwMode="auto">
          <a:xfrm>
            <a:off x="-61913" y="-1"/>
            <a:ext cx="9205913" cy="6858001"/>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304800"/>
            <a:ext cx="8305800" cy="3477875"/>
          </a:xfrm>
          <a:prstGeom prst="rect">
            <a:avLst/>
          </a:prstGeom>
        </p:spPr>
        <p:txBody>
          <a:bodyPr wrap="square">
            <a:spAutoFit/>
          </a:bodyPr>
          <a:lstStyle/>
          <a:p>
            <a:pPr algn="just"/>
            <a:endParaRPr lang="en-US" sz="2400" b="1" dirty="0" smtClean="0">
              <a:latin typeface="Times New Roman" pitchFamily="18" charset="0"/>
              <a:cs typeface="Times New Roman" pitchFamily="18" charset="0"/>
            </a:endParaRPr>
          </a:p>
          <a:p>
            <a:pPr algn="just"/>
            <a:r>
              <a:rPr lang="en-US" sz="2800" b="1" dirty="0" smtClean="0">
                <a:solidFill>
                  <a:srgbClr val="FF0000"/>
                </a:solidFill>
                <a:latin typeface="Times New Roman" pitchFamily="18" charset="0"/>
                <a:cs typeface="Times New Roman" pitchFamily="18" charset="0"/>
              </a:rPr>
              <a:t>Pathophysiology:</a:t>
            </a:r>
          </a:p>
          <a:p>
            <a:pPr algn="just"/>
            <a:r>
              <a:rPr lang="en-US" sz="2400" b="1" dirty="0" smtClean="0">
                <a:latin typeface="Times New Roman" pitchFamily="18" charset="0"/>
                <a:cs typeface="Times New Roman" pitchFamily="18" charset="0"/>
              </a:rPr>
              <a:t>In theory, any mechanical or functional factors that prevent or interfere with the passage of the fertilized egg to the uterine cavity may be etiological factor for an ectopic pregnancy. In general the main cause is a low grade infection- chronic PID.</a:t>
            </a:r>
          </a:p>
          <a:p>
            <a:pPr algn="just"/>
            <a:r>
              <a:rPr lang="en-US" sz="2400" b="1" dirty="0" smtClean="0">
                <a:latin typeface="Times New Roman" pitchFamily="18" charset="0"/>
                <a:cs typeface="Times New Roman" pitchFamily="18" charset="0"/>
              </a:rPr>
              <a:t>In an ectopic pregnancy, the uterine endometrium usually responds to the hormonal changes of pregnancy &amp; undergoes focal decidual </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304800"/>
            <a:ext cx="8153400" cy="5816977"/>
          </a:xfrm>
          <a:prstGeom prst="rect">
            <a:avLst/>
          </a:prstGeom>
        </p:spPr>
        <p:txBody>
          <a:bodyPr wrap="square">
            <a:spAutoFit/>
          </a:bodyPr>
          <a:lstStyle/>
          <a:p>
            <a:pPr>
              <a:defRPr/>
            </a:pPr>
            <a:r>
              <a:rPr lang="en-US" sz="2800" b="1" dirty="0" smtClean="0">
                <a:solidFill>
                  <a:srgbClr val="FF0000"/>
                </a:solidFill>
              </a:rPr>
              <a:t>Natural history of untreated tubal pregnancy:</a:t>
            </a:r>
          </a:p>
          <a:p>
            <a:pPr>
              <a:defRPr/>
            </a:pPr>
            <a:r>
              <a:rPr lang="en-US" sz="2400" b="1" dirty="0" smtClean="0"/>
              <a:t>The most common outcomes of established tubal pregnancies include the following:</a:t>
            </a:r>
          </a:p>
          <a:p>
            <a:pPr>
              <a:buFont typeface="Wingdings 2" pitchFamily="18" charset="2"/>
              <a:buAutoNum type="arabicPeriod"/>
              <a:defRPr/>
            </a:pPr>
            <a:r>
              <a:rPr lang="en-US" sz="2400" b="1" dirty="0" smtClean="0"/>
              <a:t>Tubal rupture.</a:t>
            </a:r>
          </a:p>
          <a:p>
            <a:pPr>
              <a:buFont typeface="Wingdings 2" pitchFamily="18" charset="2"/>
              <a:buAutoNum type="arabicPeriod"/>
              <a:defRPr/>
            </a:pPr>
            <a:r>
              <a:rPr lang="en-US" sz="2400" b="1" dirty="0" smtClean="0"/>
              <a:t>Pregnancy resorption.</a:t>
            </a:r>
          </a:p>
          <a:p>
            <a:pPr>
              <a:buFont typeface="Wingdings 2" pitchFamily="18" charset="2"/>
              <a:buAutoNum type="arabicPeriod"/>
              <a:defRPr/>
            </a:pPr>
            <a:r>
              <a:rPr lang="en-US" sz="2400" b="1" dirty="0" smtClean="0"/>
              <a:t>Tubal abortion into the peritoneal cavity.</a:t>
            </a:r>
          </a:p>
          <a:p>
            <a:pPr>
              <a:defRPr/>
            </a:pPr>
            <a:endParaRPr lang="en-US" sz="2400" b="1" dirty="0" smtClean="0">
              <a:solidFill>
                <a:srgbClr val="FFFF00"/>
              </a:solidFill>
            </a:endParaRPr>
          </a:p>
          <a:p>
            <a:pPr>
              <a:defRPr/>
            </a:pPr>
            <a:r>
              <a:rPr lang="en-US" sz="2800" b="1" dirty="0" smtClean="0">
                <a:solidFill>
                  <a:srgbClr val="FF0000"/>
                </a:solidFill>
              </a:rPr>
              <a:t>Clinical presentation:</a:t>
            </a:r>
          </a:p>
          <a:p>
            <a:pPr>
              <a:buFont typeface="Wingdings 2" pitchFamily="18" charset="2"/>
              <a:buAutoNum type="alphaLcPeriod"/>
              <a:defRPr/>
            </a:pPr>
            <a:r>
              <a:rPr lang="en-US" sz="2800" b="1" dirty="0" smtClean="0">
                <a:solidFill>
                  <a:srgbClr val="FF0000"/>
                </a:solidFill>
              </a:rPr>
              <a:t>Acute presentation (tubal rupture):</a:t>
            </a:r>
          </a:p>
          <a:p>
            <a:pPr>
              <a:buFont typeface="Wingdings 2" pitchFamily="18" charset="2"/>
              <a:buAutoNum type="arabicPeriod"/>
              <a:defRPr/>
            </a:pPr>
            <a:r>
              <a:rPr lang="en-US" sz="2400" b="1" dirty="0" smtClean="0"/>
              <a:t>Acute abdominal pain referred to the shoulder tip.</a:t>
            </a:r>
          </a:p>
          <a:p>
            <a:pPr>
              <a:buFont typeface="Wingdings 2" pitchFamily="18" charset="2"/>
              <a:buAutoNum type="arabicPeriod"/>
              <a:defRPr/>
            </a:pPr>
            <a:r>
              <a:rPr lang="en-US" sz="2400" b="1" dirty="0" smtClean="0"/>
              <a:t>Cardiovascular collapse.</a:t>
            </a:r>
          </a:p>
          <a:p>
            <a:pPr>
              <a:buFont typeface="Wingdings 2" pitchFamily="18" charset="2"/>
              <a:buAutoNum type="arabicPeriod"/>
              <a:defRPr/>
            </a:pPr>
            <a:r>
              <a:rPr lang="en-US" sz="2400" b="1" dirty="0" smtClean="0"/>
              <a:t>Normal temperature.</a:t>
            </a:r>
          </a:p>
          <a:p>
            <a:pPr>
              <a:buFont typeface="Wingdings 2" pitchFamily="18" charset="2"/>
              <a:buAutoNum type="arabicPeriod"/>
              <a:defRPr/>
            </a:pPr>
            <a:r>
              <a:rPr lang="en-US" sz="2400" b="1" dirty="0" smtClean="0"/>
              <a:t>Uterus slightly enlarged &amp; there is a tender mass to one side.</a:t>
            </a:r>
          </a:p>
          <a:p>
            <a:pPr>
              <a:buFont typeface="Wingdings 2" pitchFamily="18" charset="2"/>
              <a:buAutoNum type="arabicPeriod"/>
              <a:defRPr/>
            </a:pPr>
            <a:r>
              <a:rPr lang="en-US" sz="2400" b="1" dirty="0" smtClean="0"/>
              <a:t>Positive cervical excitation</a:t>
            </a:r>
            <a:r>
              <a:rPr lang="en-US" b="1"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04800"/>
            <a:ext cx="8458200" cy="5078313"/>
          </a:xfrm>
          <a:prstGeom prst="rect">
            <a:avLst/>
          </a:prstGeom>
        </p:spPr>
        <p:txBody>
          <a:bodyPr wrap="square">
            <a:spAutoFit/>
          </a:bodyPr>
          <a:lstStyle/>
          <a:p>
            <a:pPr>
              <a:defRPr/>
            </a:pPr>
            <a:r>
              <a:rPr lang="en-US" sz="2400" b="1" dirty="0" smtClean="0">
                <a:solidFill>
                  <a:srgbClr val="FF0000"/>
                </a:solidFill>
              </a:rPr>
              <a:t>b. Subacute presentation:</a:t>
            </a:r>
          </a:p>
          <a:p>
            <a:pPr>
              <a:defRPr/>
            </a:pPr>
            <a:r>
              <a:rPr lang="en-US" sz="2400" b="1" dirty="0" smtClean="0"/>
              <a:t>Give rise to diagnostic confusion.</a:t>
            </a:r>
          </a:p>
          <a:p>
            <a:pPr>
              <a:buFont typeface="Wingdings 2" pitchFamily="18" charset="2"/>
              <a:buAutoNum type="arabicPeriod"/>
              <a:defRPr/>
            </a:pPr>
            <a:r>
              <a:rPr lang="en-US" sz="2400" b="1" dirty="0" smtClean="0"/>
              <a:t>Abdominal pain which can be localized to one iliac fossa.</a:t>
            </a:r>
          </a:p>
          <a:p>
            <a:pPr>
              <a:buFont typeface="Wingdings 2" pitchFamily="18" charset="2"/>
              <a:buAutoNum type="arabicPeriod"/>
              <a:defRPr/>
            </a:pPr>
            <a:r>
              <a:rPr lang="en-US" sz="2400" b="1" dirty="0" smtClean="0"/>
              <a:t>Delayed menstruation.</a:t>
            </a:r>
          </a:p>
          <a:p>
            <a:pPr>
              <a:buFont typeface="Wingdings 2" pitchFamily="18" charset="2"/>
              <a:buAutoNum type="arabicPeriod"/>
              <a:defRPr/>
            </a:pPr>
            <a:r>
              <a:rPr lang="en-US" sz="2400" b="1" dirty="0" smtClean="0"/>
              <a:t>Episodes of vaginal bleeding.</a:t>
            </a:r>
          </a:p>
          <a:p>
            <a:pPr>
              <a:buFont typeface="Wingdings 2" pitchFamily="18" charset="2"/>
              <a:buAutoNum type="arabicPeriod"/>
              <a:defRPr/>
            </a:pPr>
            <a:r>
              <a:rPr lang="en-US" sz="2400" b="1" dirty="0" smtClean="0"/>
              <a:t>There may be referred pain to shoulder.</a:t>
            </a:r>
          </a:p>
          <a:p>
            <a:pPr>
              <a:buFont typeface="Wingdings 2" pitchFamily="18" charset="2"/>
              <a:buAutoNum type="arabicPeriod"/>
              <a:defRPr/>
            </a:pPr>
            <a:r>
              <a:rPr lang="en-US" sz="2400" b="1" dirty="0" smtClean="0"/>
              <a:t>Abdominal &amp; pelvic examination reveal sign of peritoneal irritation less marked than in an acute situation.</a:t>
            </a:r>
          </a:p>
          <a:p>
            <a:pPr>
              <a:defRPr/>
            </a:pPr>
            <a:endParaRPr lang="en-US" sz="2400" b="1" dirty="0" smtClean="0"/>
          </a:p>
          <a:p>
            <a:pPr>
              <a:defRPr/>
            </a:pPr>
            <a:r>
              <a:rPr lang="en-US" sz="2400" b="1" dirty="0" smtClean="0">
                <a:solidFill>
                  <a:srgbClr val="FF0000"/>
                </a:solidFill>
              </a:rPr>
              <a:t>c. Asymptomatic (silent presentation</a:t>
            </a:r>
            <a:r>
              <a:rPr lang="en-US" b="1" dirty="0" smtClean="0">
                <a:solidFill>
                  <a:srgbClr val="FF0000"/>
                </a:solidFill>
              </a:rPr>
              <a:t>).</a:t>
            </a:r>
          </a:p>
          <a:p>
            <a:pPr>
              <a:defRPr/>
            </a:pPr>
            <a:r>
              <a:rPr lang="en-US" b="1" dirty="0" smtClean="0">
                <a:solidFill>
                  <a:srgbClr val="FF0000"/>
                </a:solidFill>
              </a:rPr>
              <a:t>:</a:t>
            </a:r>
            <a:r>
              <a:rPr lang="en-US" b="1" dirty="0" smtClean="0">
                <a:solidFill>
                  <a:schemeClr val="tx1">
                    <a:lumMod val="85000"/>
                    <a:lumOff val="15000"/>
                  </a:schemeClr>
                </a:solidFill>
              </a:rPr>
              <a:t>discovered during assessment of early pregnancy or </a:t>
            </a:r>
            <a:r>
              <a:rPr lang="en-US" b="1" smtClean="0">
                <a:solidFill>
                  <a:schemeClr val="tx1">
                    <a:lumMod val="85000"/>
                    <a:lumOff val="15000"/>
                  </a:schemeClr>
                </a:solidFill>
              </a:rPr>
              <a:t>while investigating </a:t>
            </a:r>
            <a:r>
              <a:rPr lang="en-US" b="1" dirty="0" smtClean="0">
                <a:solidFill>
                  <a:schemeClr val="tx1">
                    <a:lumMod val="85000"/>
                    <a:lumOff val="15000"/>
                  </a:schemeClr>
                </a:solidFill>
              </a:rPr>
              <a:t>for </a:t>
            </a:r>
            <a:r>
              <a:rPr lang="en-US" b="1" smtClean="0">
                <a:solidFill>
                  <a:schemeClr val="tx1">
                    <a:lumMod val="85000"/>
                    <a:lumOff val="15000"/>
                  </a:schemeClr>
                </a:solidFill>
              </a:rPr>
              <a:t>other complain</a:t>
            </a:r>
            <a:endParaRPr lang="en-US" b="1"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304800"/>
            <a:ext cx="8382000" cy="5262979"/>
          </a:xfrm>
          <a:prstGeom prst="rect">
            <a:avLst/>
          </a:prstGeom>
        </p:spPr>
        <p:txBody>
          <a:bodyPr wrap="square">
            <a:spAutoFit/>
          </a:bodyPr>
          <a:lstStyle/>
          <a:p>
            <a:r>
              <a:rPr lang="en-US" sz="2400" b="1" dirty="0" smtClean="0">
                <a:solidFill>
                  <a:srgbClr val="FF0000"/>
                </a:solidFill>
              </a:rPr>
              <a:t>Diagnosis:</a:t>
            </a:r>
          </a:p>
          <a:p>
            <a:r>
              <a:rPr lang="en-US" sz="2400" b="1" dirty="0" smtClean="0"/>
              <a:t>Symptoms of ectopic pregnancy tend to have a poor positive predictive value to help discriminate between intra &amp; extra uterine pregnancy. They may present as acute/ subacute or silent presentation.</a:t>
            </a:r>
          </a:p>
          <a:p>
            <a:endParaRPr lang="en-US" sz="2400" b="1" dirty="0" smtClean="0"/>
          </a:p>
          <a:p>
            <a:r>
              <a:rPr lang="en-US" sz="2400" b="1" dirty="0" smtClean="0"/>
              <a:t>Signs: often have no specific signs:</a:t>
            </a:r>
          </a:p>
          <a:p>
            <a:pPr>
              <a:buFont typeface="Wingdings 2" pitchFamily="18" charset="2"/>
              <a:buAutoNum type="arabicPeriod"/>
            </a:pPr>
            <a:r>
              <a:rPr lang="en-US" sz="2400" b="1" dirty="0" smtClean="0"/>
              <a:t>Rapid heart rate, low BP may be noticed.</a:t>
            </a:r>
          </a:p>
          <a:p>
            <a:pPr>
              <a:buFont typeface="Wingdings 2" pitchFamily="18" charset="2"/>
              <a:buAutoNum type="arabicPeriod"/>
            </a:pPr>
            <a:r>
              <a:rPr lang="en-US" sz="2400" b="1" dirty="0" smtClean="0"/>
              <a:t>peritonism (due to intra abdominal blood if ruptured).</a:t>
            </a:r>
          </a:p>
          <a:p>
            <a:pPr>
              <a:buFont typeface="Wingdings 2" pitchFamily="18" charset="2"/>
              <a:buAutoNum type="arabicPeriod"/>
            </a:pPr>
            <a:r>
              <a:rPr lang="en-US" sz="2400" b="1" dirty="0" smtClean="0"/>
              <a:t>Gynecological examination: </a:t>
            </a:r>
          </a:p>
          <a:p>
            <a:r>
              <a:rPr lang="en-US" sz="2400" b="1" dirty="0" smtClean="0"/>
              <a:t>      speculum or bimanual examination must be performed in an environment where facilities for resuscitation are available because may provoke tubal rupture.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335846"/>
            <a:ext cx="8763000" cy="5940088"/>
          </a:xfrm>
          <a:prstGeom prst="rect">
            <a:avLst/>
          </a:prstGeom>
        </p:spPr>
        <p:txBody>
          <a:bodyPr wrap="square">
            <a:spAutoFit/>
          </a:bodyPr>
          <a:lstStyle/>
          <a:p>
            <a:pPr>
              <a:buFont typeface="Wingdings" pitchFamily="2" charset="2"/>
              <a:buChar char="Ø"/>
            </a:pPr>
            <a:r>
              <a:rPr lang="en-US" sz="2000" b="1" dirty="0" smtClean="0">
                <a:solidFill>
                  <a:srgbClr val="FFFF00"/>
                </a:solidFill>
              </a:rPr>
              <a:t> </a:t>
            </a:r>
            <a:r>
              <a:rPr lang="en-US" sz="2000" b="1" dirty="0" smtClean="0"/>
              <a:t>uterus usually normal size.</a:t>
            </a:r>
          </a:p>
          <a:p>
            <a:pPr>
              <a:buFont typeface="Wingdings" pitchFamily="2" charset="2"/>
              <a:buChar char="Ø"/>
            </a:pPr>
            <a:r>
              <a:rPr lang="en-US" sz="2000" b="1" dirty="0" smtClean="0"/>
              <a:t> cervical excitation &amp; tenderness occasionally.</a:t>
            </a:r>
          </a:p>
          <a:p>
            <a:pPr>
              <a:buFont typeface="Wingdings" pitchFamily="2" charset="2"/>
              <a:buChar char="Ø"/>
            </a:pPr>
            <a:r>
              <a:rPr lang="en-US" sz="2000" b="1" dirty="0" smtClean="0"/>
              <a:t> adnexial tenderness.</a:t>
            </a:r>
          </a:p>
          <a:p>
            <a:pPr>
              <a:buFont typeface="Wingdings" pitchFamily="2" charset="2"/>
              <a:buChar char="Ø"/>
            </a:pPr>
            <a:r>
              <a:rPr lang="en-US" sz="2000" b="1" dirty="0" smtClean="0"/>
              <a:t> adnexial mass.</a:t>
            </a:r>
          </a:p>
          <a:p>
            <a:endParaRPr lang="en-US" sz="2000" b="1" dirty="0" smtClean="0">
              <a:solidFill>
                <a:srgbClr val="FFFF00"/>
              </a:solidFill>
            </a:endParaRPr>
          </a:p>
          <a:p>
            <a:r>
              <a:rPr lang="en-US" sz="2000" b="1" dirty="0" smtClean="0">
                <a:solidFill>
                  <a:srgbClr val="FF0000"/>
                </a:solidFill>
              </a:rPr>
              <a:t>Investigation:</a:t>
            </a:r>
          </a:p>
          <a:p>
            <a:pPr>
              <a:buFont typeface="Wingdings 2" pitchFamily="18" charset="2"/>
              <a:buAutoNum type="romanUcPeriod"/>
            </a:pPr>
            <a:r>
              <a:rPr lang="en-US" sz="2000" b="1" dirty="0" smtClean="0">
                <a:solidFill>
                  <a:schemeClr val="accent1">
                    <a:lumMod val="75000"/>
                  </a:schemeClr>
                </a:solidFill>
              </a:rPr>
              <a:t>Ultrasound: </a:t>
            </a:r>
            <a:r>
              <a:rPr lang="en-US" sz="2000" b="1" dirty="0" smtClean="0"/>
              <a:t>transvaginal U/S : gestational sac of an intra uterine pregnancy should be detectable when serum B-hCG level exceeds 1000IU/L.</a:t>
            </a:r>
          </a:p>
          <a:p>
            <a:r>
              <a:rPr lang="en-US" sz="2000" b="1" dirty="0" smtClean="0"/>
              <a:t>The presence or absence of an intra uterine gestational sac is the principle point of distinction between intra uterine and tubal pregnancy.</a:t>
            </a:r>
          </a:p>
          <a:p>
            <a:r>
              <a:rPr lang="en-US" sz="2000" b="1" dirty="0" smtClean="0"/>
              <a:t>Morphology of ectopic pregnancy can be classified by U/S into 5 categories:</a:t>
            </a:r>
          </a:p>
          <a:p>
            <a:pPr>
              <a:buFont typeface="Wingdings 2" pitchFamily="18" charset="2"/>
              <a:buAutoNum type="arabicPeriod"/>
            </a:pPr>
            <a:r>
              <a:rPr lang="en-US" sz="2000" b="1" dirty="0" smtClean="0"/>
              <a:t>Gestational sac with a live embryo.</a:t>
            </a:r>
          </a:p>
          <a:p>
            <a:pPr>
              <a:buFont typeface="Wingdings 2" pitchFamily="18" charset="2"/>
              <a:buAutoNum type="arabicPeriod"/>
            </a:pPr>
            <a:r>
              <a:rPr lang="en-US" sz="2000" b="1" dirty="0" smtClean="0"/>
              <a:t>Sac with an embryo but no heart rate.</a:t>
            </a:r>
          </a:p>
          <a:p>
            <a:pPr>
              <a:buFont typeface="Wingdings 2" pitchFamily="18" charset="2"/>
              <a:buAutoNum type="arabicPeriod"/>
            </a:pPr>
            <a:r>
              <a:rPr lang="en-US" sz="2000" b="1" dirty="0" smtClean="0"/>
              <a:t>Sac containing yolk sac.</a:t>
            </a:r>
          </a:p>
          <a:p>
            <a:pPr>
              <a:buFont typeface="Wingdings 2" pitchFamily="18" charset="2"/>
              <a:buAutoNum type="arabicPeriod"/>
            </a:pPr>
            <a:r>
              <a:rPr lang="en-US" sz="2000" b="1" dirty="0" smtClean="0"/>
              <a:t>Empty gestational sac.</a:t>
            </a:r>
          </a:p>
          <a:p>
            <a:pPr>
              <a:buFont typeface="Wingdings 2" pitchFamily="18" charset="2"/>
              <a:buAutoNum type="arabicPeriod"/>
            </a:pPr>
            <a:r>
              <a:rPr lang="en-US" sz="2000" b="1" dirty="0" smtClean="0"/>
              <a:t>Solid tubal swelling</a:t>
            </a:r>
            <a:endParaRPr lang="ar-IQ"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304801"/>
            <a:ext cx="8382000" cy="4893647"/>
          </a:xfrm>
          <a:prstGeom prst="rect">
            <a:avLst/>
          </a:prstGeom>
        </p:spPr>
        <p:txBody>
          <a:bodyPr wrap="square">
            <a:spAutoFit/>
          </a:bodyPr>
          <a:lstStyle/>
          <a:p>
            <a:pPr>
              <a:defRPr/>
            </a:pPr>
            <a:r>
              <a:rPr lang="en-US" sz="2400" b="1" dirty="0" smtClean="0"/>
              <a:t>The presence of fluid in the pouch of Douglas is a non specific sign of ectopic pregnancy. In 10 to 20% of ectopic pregnancy a pseudo gestational sac is seen as a small, central located endometrial fluid collection surrounded by a single echogenic rim of endometrial tissue undergoing decidual reaction.</a:t>
            </a:r>
          </a:p>
          <a:p>
            <a:pPr>
              <a:defRPr/>
            </a:pPr>
            <a:endParaRPr lang="en-US" sz="2400" b="1" dirty="0" smtClean="0"/>
          </a:p>
          <a:p>
            <a:pPr>
              <a:defRPr/>
            </a:pPr>
            <a:r>
              <a:rPr lang="en-US" sz="2000" b="1" dirty="0" smtClean="0">
                <a:solidFill>
                  <a:schemeClr val="accent1">
                    <a:lumMod val="75000"/>
                  </a:schemeClr>
                </a:solidFill>
              </a:rPr>
              <a:t>II. Biochemical measurements:</a:t>
            </a:r>
          </a:p>
          <a:p>
            <a:pPr>
              <a:buFont typeface="Wingdings 2" pitchFamily="18" charset="2"/>
              <a:buAutoNum type="arabicPeriod"/>
              <a:defRPr/>
            </a:pPr>
            <a:r>
              <a:rPr lang="en-US" sz="2400" b="1" dirty="0" smtClean="0">
                <a:solidFill>
                  <a:srgbClr val="FF0000"/>
                </a:solidFill>
              </a:rPr>
              <a:t>Serum hCG:</a:t>
            </a:r>
          </a:p>
          <a:p>
            <a:pPr>
              <a:defRPr/>
            </a:pPr>
            <a:r>
              <a:rPr lang="en-US" sz="2400" b="1" dirty="0" smtClean="0"/>
              <a:t>Healthy normally developing pregnancies generally can be detected by a normal rate of increase of maternal serum B-hCG levels.</a:t>
            </a:r>
          </a:p>
          <a:p>
            <a:pPr>
              <a:defRPr/>
            </a:pPr>
            <a:endParaRPr lang="en-US" sz="24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228600"/>
            <a:ext cx="8382000" cy="5632311"/>
          </a:xfrm>
          <a:prstGeom prst="rect">
            <a:avLst/>
          </a:prstGeom>
        </p:spPr>
        <p:txBody>
          <a:bodyPr wrap="square">
            <a:spAutoFit/>
          </a:bodyPr>
          <a:lstStyle/>
          <a:p>
            <a:pPr>
              <a:defRPr/>
            </a:pPr>
            <a:r>
              <a:rPr lang="en-US" sz="2400" b="1" dirty="0" smtClean="0"/>
              <a:t>Normal pregnancies show doubling of hCG levels every 48 hours in the first few weeks of pregnancy &amp; sub optimal rise is suspicious of an ectopic pregnancy i.e. a prolonged hCG doubling time is an indicator of an abnormal pregnancy.</a:t>
            </a:r>
          </a:p>
          <a:p>
            <a:pPr>
              <a:defRPr/>
            </a:pPr>
            <a:endParaRPr lang="en-US" sz="2400" b="1" dirty="0" smtClean="0"/>
          </a:p>
          <a:p>
            <a:pPr>
              <a:defRPr/>
            </a:pPr>
            <a:r>
              <a:rPr lang="en-US" sz="2400" b="1" dirty="0" smtClean="0">
                <a:solidFill>
                  <a:srgbClr val="FF0000"/>
                </a:solidFill>
              </a:rPr>
              <a:t>2. Serum progesterone:</a:t>
            </a:r>
          </a:p>
          <a:p>
            <a:pPr>
              <a:defRPr/>
            </a:pPr>
            <a:r>
              <a:rPr lang="en-US" sz="2400" b="1" dirty="0" smtClean="0"/>
              <a:t>Serum progesterone levels will respond quickly to any decrease in hCG production.</a:t>
            </a:r>
          </a:p>
          <a:p>
            <a:pPr>
              <a:defRPr/>
            </a:pPr>
            <a:r>
              <a:rPr lang="en-US" sz="2400" b="1" dirty="0" smtClean="0"/>
              <a:t>Serum progsterone &lt;20 nmol/L reflects fast decreasing hCG levels and can be used to diagnose spontaneous resolving pregnancies.</a:t>
            </a:r>
          </a:p>
          <a:p>
            <a:pPr>
              <a:defRPr/>
            </a:pPr>
            <a:r>
              <a:rPr lang="en-US" sz="2400" b="1" dirty="0" smtClean="0"/>
              <a:t>Progesterone level &gt;60 nmol/L indicate normal increase in hCG level but those between 20 &amp; 60 nmol/L are strongly associated with abnormal pregnancy</a:t>
            </a:r>
            <a:endParaRPr lang="ar-IQ"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http://rds.yahoo.com/_ylt=A0PDoS7UYZRNDwkAptyjzbkF/SIG=13agq236k/EXP=1301598804/**http%3a/images.radiopaedia.org/images/175401/9566b604ef6ce9d818e790aa7dd42e_gallery.jpg"/>
          <p:cNvPicPr>
            <a:picLocks noChangeAspect="1" noChangeArrowheads="1"/>
          </p:cNvPicPr>
          <p:nvPr/>
        </p:nvPicPr>
        <p:blipFill>
          <a:blip r:embed="rId2"/>
          <a:srcRect/>
          <a:stretch>
            <a:fillRect/>
          </a:stretch>
        </p:blipFill>
        <p:spPr bwMode="auto">
          <a:xfrm>
            <a:off x="-61913" y="0"/>
            <a:ext cx="9205913" cy="6857999"/>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5400" b="1" i="1" dirty="0" smtClean="0">
                <a:solidFill>
                  <a:srgbClr val="0070C0"/>
                </a:solidFill>
                <a:latin typeface="Times New Roman" pitchFamily="18" charset="0"/>
                <a:cs typeface="Times New Roman" pitchFamily="18" charset="0"/>
              </a:rPr>
              <a:t>Introduction:</a:t>
            </a:r>
            <a:endParaRPr lang="ar-IQ" b="1" i="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rtl="0"/>
            <a:r>
              <a:rPr lang="en-US" sz="2400" b="1" i="1" dirty="0" smtClean="0">
                <a:latin typeface="Times New Roman" pitchFamily="18" charset="0"/>
                <a:cs typeface="Times New Roman" pitchFamily="18" charset="0"/>
              </a:rPr>
              <a:t>The blastocyst normally implants in the endometrial lining of the uterine cavity. Implantation anywhere else is considered an ectopic pregnancy. It is derived from the Greek ektopos—out of place .                                                 </a:t>
            </a:r>
            <a:endParaRPr lang="ar-IQ" sz="2400" b="1" i="1" dirty="0" smtClean="0">
              <a:latin typeface="Times New Roman" pitchFamily="18" charset="0"/>
              <a:cs typeface="Times New Roman" pitchFamily="18" charset="0"/>
            </a:endParaRPr>
          </a:p>
          <a:p>
            <a:pPr algn="l">
              <a:buNone/>
            </a:pPr>
            <a:r>
              <a:rPr lang="en-US" sz="2400" b="1" i="1" dirty="0" smtClean="0">
                <a:latin typeface="Times New Roman" pitchFamily="18" charset="0"/>
                <a:cs typeface="Times New Roman" pitchFamily="18" charset="0"/>
              </a:rPr>
              <a:t>Incidence:-</a:t>
            </a:r>
          </a:p>
          <a:p>
            <a:pPr algn="l" rtl="0"/>
            <a:r>
              <a:rPr lang="en-US" sz="2400" b="1" i="1" dirty="0" smtClean="0">
                <a:latin typeface="Times New Roman" pitchFamily="18" charset="0"/>
                <a:cs typeface="Times New Roman" pitchFamily="18" charset="0"/>
              </a:rPr>
              <a:t>According to the American College of Obstetricians and Gynecologists (2008), 2 % of all first-trimester pregnancies in the United States are ectopic, and these account for 6 % of all pregnancy-related deaths.</a:t>
            </a:r>
            <a:endParaRPr lang="ar-IQ" sz="2400" b="1"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228599"/>
            <a:ext cx="8610600" cy="5262979"/>
          </a:xfrm>
          <a:prstGeom prst="rect">
            <a:avLst/>
          </a:prstGeom>
        </p:spPr>
        <p:txBody>
          <a:bodyPr wrap="square">
            <a:spAutoFit/>
          </a:bodyPr>
          <a:lstStyle/>
          <a:p>
            <a:pPr lvl="0" algn="just" eaLnBrk="0" fontAlgn="base" hangingPunct="0">
              <a:spcBef>
                <a:spcPct val="0"/>
              </a:spcBef>
              <a:spcAft>
                <a:spcPct val="0"/>
              </a:spcAft>
            </a:pPr>
            <a:r>
              <a:rPr lang="ar-IQ" sz="2000" b="1" dirty="0" smtClean="0">
                <a:solidFill>
                  <a:schemeClr val="accent1">
                    <a:lumMod val="75000"/>
                  </a:schemeClr>
                </a:solidFill>
              </a:rPr>
              <a:t>Culdocentesis</a:t>
            </a:r>
          </a:p>
          <a:p>
            <a:pPr lvl="0" algn="just" eaLnBrk="0" fontAlgn="base" hangingPunct="0">
              <a:spcBef>
                <a:spcPct val="0"/>
              </a:spcBef>
              <a:spcAft>
                <a:spcPct val="0"/>
              </a:spcAft>
            </a:pPr>
            <a:r>
              <a:rPr lang="ar-IQ" sz="2400" b="1" i="1" dirty="0" smtClean="0">
                <a:latin typeface="Times New Roman" pitchFamily="18" charset="0"/>
                <a:cs typeface="Times New Roman" pitchFamily="18" charset="0"/>
              </a:rPr>
              <a:t>This simple technique was used commonly in the past to identify hemoperitoneum. The cervix is pulled toward the symphysis with a tenaculum, and a long 16- or 18-gauge needle is inserted through the posterior vaginal fornix into the cul-de-sac. If present, fluid can be aspirated, however, failure to do so is interpreted only as unsatisfactory entry into the cul-de-sac and does not exclude an ectopic pregnancy, either ruptured or unruptured. Fluid containing fragments of old clots, or bloody fluid that does not clot, is compatible with the diagnosis of hemoperitoneum resulting from an ectopic pregnancy. If the blood subsequently clots, it may have been obtained from an adjacent blood vessel rather than from a bleeding ectopic pregnancy</a:t>
            </a: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04800" y="609600"/>
            <a:ext cx="8534400" cy="529375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IQ" sz="2800" b="1" i="1" u="none" strike="noStrike" cap="none" normalizeH="0" baseline="0" dirty="0" smtClean="0">
                <a:ln>
                  <a:noFill/>
                </a:ln>
                <a:solidFill>
                  <a:srgbClr val="002060"/>
                </a:solidFill>
                <a:effectLst/>
                <a:latin typeface="Times New Roman" pitchFamily="18" charset="0"/>
                <a:cs typeface="Times New Roman" pitchFamily="18" charset="0"/>
              </a:rPr>
              <a:t>Multimodality Diagnosis:</a:t>
            </a:r>
            <a:r>
              <a:rPr kumimoji="0" lang="en-US" sz="2800" b="1" i="1" u="none" strike="noStrike" cap="none" normalizeH="0" baseline="0" dirty="0" smtClean="0">
                <a:ln>
                  <a:noFill/>
                </a:ln>
                <a:solidFill>
                  <a:srgbClr val="002060"/>
                </a:solidFill>
                <a:effectLst/>
                <a:latin typeface="Times New Roman" pitchFamily="18" charset="0"/>
                <a:cs typeface="Times New Roman" pitchFamily="18" charset="0"/>
              </a:rPr>
              <a:t> </a:t>
            </a:r>
          </a:p>
          <a:p>
            <a:pPr marL="0" marR="0" lvl="0" indent="0" algn="just" defTabSz="914400" eaLnBrk="1" fontAlgn="base" latinLnBrk="0" hangingPunct="1">
              <a:lnSpc>
                <a:spcPct val="100000"/>
              </a:lnSpc>
              <a:spcBef>
                <a:spcPct val="0"/>
              </a:spcBef>
              <a:spcAft>
                <a:spcPct val="0"/>
              </a:spcAft>
              <a:buClrTx/>
              <a:buSzTx/>
              <a:buFontTx/>
              <a:buNone/>
              <a:tabLst/>
            </a:pPr>
            <a:endParaRPr kumimoji="0" lang="ar-IQ" sz="28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Ectopic pregnancies are identified with the combined use of clinical findings along with serum analyte testing and transvaginal sonography. A number of algorithms have been proposed, but most include five key components:</a:t>
            </a:r>
            <a:endParaRPr kumimoji="0" lang="en-US"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pPr>
            <a:endParaRPr kumimoji="0" lang="ar-IQ"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AutoNum type="arabicPeriod"/>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Transvaginal sonography</a:t>
            </a:r>
          </a:p>
          <a:p>
            <a:pPr marL="0" marR="0" lvl="0" indent="0" algn="just" defTabSz="914400" eaLnBrk="0" fontAlgn="base" latinLnBrk="0" hangingPunct="0">
              <a:lnSpc>
                <a:spcPct val="100000"/>
              </a:lnSpc>
              <a:spcBef>
                <a:spcPct val="0"/>
              </a:spcBef>
              <a:spcAft>
                <a:spcPct val="0"/>
              </a:spcAft>
              <a:buClrTx/>
              <a:buSzTx/>
              <a:buFontTx/>
              <a:buAutoNum type="arabicPeriod" startAt="2"/>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Serum</a:t>
            </a:r>
            <a:r>
              <a:rPr lang="ar-IQ" sz="2400" b="1" i="1" dirty="0" smtClean="0">
                <a:latin typeface="Times New Roman" pitchFamily="18" charset="0"/>
                <a:cs typeface="Times New Roman" pitchFamily="18" charset="0"/>
              </a:rPr>
              <a:t> </a:t>
            </a: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hCG level</a:t>
            </a:r>
            <a:r>
              <a:rPr kumimoji="0" lang="ar-IQ" sz="2400" b="1" i="1" u="none" strike="noStrike" cap="none" normalizeH="0" dirty="0" smtClean="0">
                <a:ln>
                  <a:noFill/>
                </a:ln>
                <a:solidFill>
                  <a:schemeClr val="tx1"/>
                </a:solidFill>
                <a:effectLst/>
                <a:latin typeface="Times New Roman" pitchFamily="18" charset="0"/>
                <a:cs typeface="Times New Roman" pitchFamily="18" charset="0"/>
              </a:rPr>
              <a:t> </a:t>
            </a: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both the initial level and the pattern of subsequent rise or decline</a:t>
            </a:r>
          </a:p>
          <a:p>
            <a:pPr marL="0" marR="0" lvl="0" indent="0" algn="just" defTabSz="914400" eaLnBrk="0" fontAlgn="base" latinLnBrk="0" hangingPunct="0">
              <a:lnSpc>
                <a:spcPct val="100000"/>
              </a:lnSpc>
              <a:spcBef>
                <a:spcPct val="0"/>
              </a:spcBef>
              <a:spcAft>
                <a:spcPct val="0"/>
              </a:spcAft>
              <a:buClrTx/>
              <a:buSzTx/>
              <a:buFontTx/>
              <a:buAutoNum type="arabicPeriod" startAt="3"/>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Serum progesterone level</a:t>
            </a:r>
          </a:p>
          <a:p>
            <a:pPr marL="0" marR="0" lvl="0" indent="0" algn="just" defTabSz="914400" eaLnBrk="0" fontAlgn="base" latinLnBrk="0" hangingPunct="0">
              <a:lnSpc>
                <a:spcPct val="100000"/>
              </a:lnSpc>
              <a:spcBef>
                <a:spcPct val="0"/>
              </a:spcBef>
              <a:spcAft>
                <a:spcPct val="0"/>
              </a:spcAft>
              <a:buClrTx/>
              <a:buSzTx/>
              <a:buFontTx/>
              <a:buAutoNum type="arabicPeriod" startAt="4"/>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Uterine curettage</a:t>
            </a:r>
          </a:p>
          <a:p>
            <a:pPr marL="0" marR="0" lvl="0" indent="0" algn="just" defTabSz="914400" eaLnBrk="0" fontAlgn="base" latinLnBrk="0" hangingPunct="0">
              <a:lnSpc>
                <a:spcPct val="100000"/>
              </a:lnSpc>
              <a:spcBef>
                <a:spcPct val="0"/>
              </a:spcBef>
              <a:spcAft>
                <a:spcPct val="0"/>
              </a:spcAft>
              <a:buClrTx/>
              <a:buSzTx/>
              <a:buFontTx/>
              <a:buAutoNum type="arabicPeriod" startAt="5"/>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Laparoscopy and occasionally, laparotomy.</a:t>
            </a:r>
          </a:p>
          <a:p>
            <a:pPr marL="0" marR="0" lvl="0" indent="0" algn="just" defTabSz="914400" eaLnBrk="0" fontAlgn="base" latinLnBrk="0" hangingPunct="0">
              <a:lnSpc>
                <a:spcPct val="100000"/>
              </a:lnSpc>
              <a:spcBef>
                <a:spcPct val="0"/>
              </a:spcBef>
              <a:spcAft>
                <a:spcPct val="0"/>
              </a:spcAft>
              <a:buClrTx/>
              <a:buSzTx/>
              <a:buFontTx/>
              <a:buNone/>
              <a:tabLst/>
            </a:pPr>
            <a:endParaRPr kumimoji="0" lang="ar-IQ" sz="24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338" name="AutoShape 2" descr="mk:@MSITStore:C:\Users\ve\Documents\My%20Disc\WilliamsObstetrics%2023rdEdition.CHM::/AccessMedicine%20%20Print%20Chapter%2010_%20Ectopic%20Pregnancy_dosyalar/betalower.gif"/>
          <p:cNvSpPr>
            <a:spLocks noChangeAspect="1" noChangeArrowheads="1"/>
          </p:cNvSpPr>
          <p:nvPr/>
        </p:nvSpPr>
        <p:spPr bwMode="auto">
          <a:xfrm>
            <a:off x="990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04800" y="1043464"/>
            <a:ext cx="8458200" cy="418576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IQ" sz="2800" b="1" i="1" u="none" strike="noStrike" cap="none" normalizeH="0" baseline="0" dirty="0" smtClean="0">
                <a:ln>
                  <a:noFill/>
                </a:ln>
                <a:solidFill>
                  <a:srgbClr val="002060"/>
                </a:solidFill>
                <a:effectLst/>
                <a:latin typeface="Times New Roman" pitchFamily="18" charset="0"/>
                <a:cs typeface="Times New Roman" pitchFamily="18" charset="0"/>
              </a:rPr>
              <a:t>Management</a:t>
            </a:r>
          </a:p>
          <a:p>
            <a:pPr marL="0" marR="0" lvl="0" indent="0" algn="just" defTabSz="914400" eaLnBrk="0" fontAlgn="base" latinLnBrk="0" hangingPunct="0">
              <a:lnSpc>
                <a:spcPct val="100000"/>
              </a:lnSpc>
              <a:spcBef>
                <a:spcPct val="0"/>
              </a:spcBef>
              <a:spcAft>
                <a:spcPct val="0"/>
              </a:spcAft>
              <a:buClrTx/>
              <a:buSzTx/>
              <a:buFontTx/>
              <a:buNone/>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In many cases, early diagnosis allows definitive surgical or medical management of unruptured ectopic pregnancy—sometimes even before the onset of symptoms. In either case, treatment before rupture is associated with less morbidity and mortality and a better prognosis for fertility. </a:t>
            </a:r>
            <a:r>
              <a:rPr kumimoji="0" lang="ar-IQ" sz="2400" b="1" i="1" u="none" strike="noStrike" cap="none" normalizeH="0" baseline="0" dirty="0" smtClean="0">
                <a:ln>
                  <a:noFill/>
                </a:ln>
                <a:solidFill>
                  <a:srgbClr val="FF0000"/>
                </a:solidFill>
                <a:effectLst/>
                <a:latin typeface="Times New Roman" pitchFamily="18" charset="0"/>
                <a:cs typeface="Times New Roman" pitchFamily="18" charset="0"/>
              </a:rPr>
              <a:t>D-negative women with an ectopic pregnancy who are not sensitized to D-antigen should be given anti-D immunoglobulin</a:t>
            </a:r>
          </a:p>
          <a:p>
            <a:pPr marL="0" marR="0" lvl="0" indent="0" algn="just" defTabSz="914400" eaLnBrk="0" fontAlgn="base" latinLnBrk="0" hangingPunct="0">
              <a:lnSpc>
                <a:spcPct val="100000"/>
              </a:lnSpc>
              <a:spcBef>
                <a:spcPct val="0"/>
              </a:spcBef>
              <a:spcAft>
                <a:spcPct val="0"/>
              </a:spcAft>
              <a:buClrTx/>
              <a:buSzTx/>
              <a:buFontTx/>
              <a:buNone/>
              <a:tabLst/>
            </a:pPr>
            <a:r>
              <a:rPr kumimoji="0" lang="ar-IQ" sz="2800" b="1" i="1" u="none" strike="noStrike" cap="none" normalizeH="0" baseline="0" dirty="0" smtClean="0">
                <a:ln>
                  <a:noFill/>
                </a:ln>
                <a:solidFill>
                  <a:srgbClr val="0070C0"/>
                </a:solidFill>
                <a:effectLst/>
                <a:latin typeface="Times New Roman" pitchFamily="18" charset="0"/>
                <a:cs typeface="Times New Roman" pitchFamily="18" charset="0"/>
              </a:rPr>
              <a:t>Surgical Management</a:t>
            </a:r>
          </a:p>
          <a:p>
            <a:pPr marL="0" marR="0" lvl="0" indent="0" algn="just" defTabSz="914400" eaLnBrk="0" fontAlgn="base" latinLnBrk="0" hangingPunct="0">
              <a:lnSpc>
                <a:spcPct val="100000"/>
              </a:lnSpc>
              <a:spcBef>
                <a:spcPct val="0"/>
              </a:spcBef>
              <a:spcAft>
                <a:spcPct val="0"/>
              </a:spcAft>
              <a:buClrTx/>
              <a:buSzTx/>
              <a:buFontTx/>
              <a:buNone/>
              <a:tabLst/>
            </a:pP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Laparoscopy is the preferred surgical treatment for ectopic pregnancy unless the woman is hemodynamically unstable. </a:t>
            </a:r>
          </a:p>
        </p:txBody>
      </p:sp>
      <p:sp>
        <p:nvSpPr>
          <p:cNvPr id="45058" name="AutoShape 2" descr="mk:@MSITStore:C:\Users\ve\Documents\My%20Disc\WilliamsObstetrics%2023rdEdition.CHM::/AccessMedicine%20%20Print%20Chapter%2010_%20Ectopic%20Pregnancy_dosyalar/betalower.gif"/>
          <p:cNvSpPr>
            <a:spLocks noChangeAspect="1" noChangeArrowheads="1"/>
          </p:cNvSpPr>
          <p:nvPr/>
        </p:nvSpPr>
        <p:spPr bwMode="auto">
          <a:xfrm>
            <a:off x="14452600" y="27400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285728"/>
            <a:ext cx="8429684" cy="4401205"/>
          </a:xfrm>
          <a:prstGeom prst="rect">
            <a:avLst/>
          </a:prstGeom>
        </p:spPr>
        <p:txBody>
          <a:bodyPr wrap="square">
            <a:spAutoFit/>
          </a:bodyPr>
          <a:lstStyle/>
          <a:p>
            <a:r>
              <a:rPr lang="en-US" sz="2000" dirty="0"/>
              <a:t>The	standard	surgical	</a:t>
            </a:r>
            <a:r>
              <a:rPr lang="en-US" sz="2000" dirty="0" smtClean="0"/>
              <a:t>  treatment</a:t>
            </a:r>
            <a:r>
              <a:rPr lang="en-US" sz="2000" dirty="0"/>
              <a:t>	approach	</a:t>
            </a:r>
            <a:r>
              <a:rPr lang="en-US" sz="2000" dirty="0" smtClean="0"/>
              <a:t>is laparoscopy</a:t>
            </a:r>
            <a:r>
              <a:rPr lang="en-US" sz="2000" dirty="0"/>
              <a:t>.	Laparotomy	is	</a:t>
            </a:r>
            <a:r>
              <a:rPr lang="en-US" sz="2000" dirty="0" smtClean="0"/>
              <a:t>reserved for severely compromised</a:t>
            </a:r>
            <a:r>
              <a:rPr lang="en-US" sz="2000" dirty="0"/>
              <a:t>	patients	or	where	there	are	</a:t>
            </a:r>
            <a:r>
              <a:rPr lang="en-US" sz="2000" dirty="0" smtClean="0"/>
              <a:t>no endoscopic</a:t>
            </a:r>
            <a:r>
              <a:rPr lang="en-US" sz="2000" dirty="0"/>
              <a:t> </a:t>
            </a:r>
            <a:r>
              <a:rPr lang="en-US" sz="2000" dirty="0" smtClean="0"/>
              <a:t>facilities</a:t>
            </a:r>
            <a:r>
              <a:rPr lang="en-US" sz="2000" dirty="0"/>
              <a:t>.	The	operation	of	choice	is </a:t>
            </a:r>
            <a:r>
              <a:rPr lang="en-US" sz="2000" dirty="0" smtClean="0"/>
              <a:t>removal of</a:t>
            </a:r>
            <a:r>
              <a:rPr lang="en-US" sz="2000" dirty="0"/>
              <a:t> </a:t>
            </a:r>
            <a:r>
              <a:rPr lang="en-US" sz="2000" dirty="0" smtClean="0"/>
              <a:t>the</a:t>
            </a:r>
            <a:r>
              <a:rPr lang="en-US" sz="2000" dirty="0"/>
              <a:t> </a:t>
            </a:r>
            <a:r>
              <a:rPr lang="en-US" sz="2000" dirty="0" smtClean="0"/>
              <a:t>Fallopian</a:t>
            </a:r>
            <a:r>
              <a:rPr lang="en-US" sz="2000" dirty="0"/>
              <a:t>	tube	and	the	EP	within	(salpingectomy</a:t>
            </a:r>
            <a:r>
              <a:rPr lang="en-US" sz="2000" dirty="0" smtClean="0"/>
              <a:t>), or</a:t>
            </a:r>
            <a:r>
              <a:rPr lang="en-US" sz="2000" dirty="0"/>
              <a:t>	in	some	cases	a	small	opening	can	be made	over	the	site	of	the	EP	and	</a:t>
            </a:r>
            <a:r>
              <a:rPr lang="en-US" sz="2000" dirty="0" smtClean="0"/>
              <a:t>the EP</a:t>
            </a:r>
            <a:r>
              <a:rPr lang="en-US" sz="2000" dirty="0"/>
              <a:t> </a:t>
            </a:r>
            <a:r>
              <a:rPr lang="en-US" sz="2000" dirty="0" smtClean="0"/>
              <a:t>extracted</a:t>
            </a:r>
            <a:r>
              <a:rPr lang="en-US" sz="2000" dirty="0"/>
              <a:t>	via	this	opening	</a:t>
            </a:r>
            <a:r>
              <a:rPr lang="en-US" sz="2000" dirty="0" smtClean="0"/>
              <a:t> ( salpingostomy). Salpingostomy</a:t>
            </a:r>
            <a:r>
              <a:rPr lang="en-US" sz="2000" dirty="0"/>
              <a:t> </a:t>
            </a:r>
            <a:r>
              <a:rPr lang="en-US" sz="2000" dirty="0" smtClean="0"/>
              <a:t>is </a:t>
            </a:r>
            <a:r>
              <a:rPr lang="en-US" sz="2000" dirty="0"/>
              <a:t>recommended	only	if	the	contralateral	tube	</a:t>
            </a:r>
            <a:r>
              <a:rPr lang="en-US" sz="2000" dirty="0" smtClean="0"/>
              <a:t>is absent</a:t>
            </a:r>
            <a:r>
              <a:rPr lang="en-US" sz="2000" dirty="0"/>
              <a:t>	or	visibly	damaged,	and	it	</a:t>
            </a:r>
            <a:r>
              <a:rPr lang="en-US" sz="2000" dirty="0" smtClean="0"/>
              <a:t>is associated</a:t>
            </a:r>
            <a:r>
              <a:rPr lang="en-US" sz="2000" dirty="0"/>
              <a:t> </a:t>
            </a:r>
            <a:r>
              <a:rPr lang="en-US" sz="2000" dirty="0" smtClean="0"/>
              <a:t>with</a:t>
            </a:r>
            <a:r>
              <a:rPr lang="en-US" sz="2000" dirty="0"/>
              <a:t>	a higher	rate	of	subsequent	EP.	</a:t>
            </a:r>
            <a:r>
              <a:rPr lang="en-US" sz="2000" dirty="0" smtClean="0"/>
              <a:t>Pregnancy rates</a:t>
            </a:r>
            <a:r>
              <a:rPr lang="en-US" sz="2000" dirty="0"/>
              <a:t> </a:t>
            </a:r>
            <a:r>
              <a:rPr lang="en-US" sz="2000" dirty="0" smtClean="0"/>
              <a:t>subsequently</a:t>
            </a:r>
            <a:r>
              <a:rPr lang="en-US" sz="2000" dirty="0"/>
              <a:t>	remain	high	if	the	contralateral	</a:t>
            </a:r>
            <a:r>
              <a:rPr lang="en-US" sz="2000" dirty="0" smtClean="0"/>
              <a:t>tube is</a:t>
            </a:r>
            <a:r>
              <a:rPr lang="en-US" sz="2000" dirty="0"/>
              <a:t> </a:t>
            </a:r>
            <a:r>
              <a:rPr lang="en-US" sz="2000" dirty="0" smtClean="0"/>
              <a:t>normal </a:t>
            </a:r>
            <a:r>
              <a:rPr lang="en-US" sz="2000" dirty="0"/>
              <a:t>because	the	oocyte	can	be	picked	up	</a:t>
            </a:r>
            <a:r>
              <a:rPr lang="en-US" sz="2000" dirty="0" smtClean="0"/>
              <a:t>by the</a:t>
            </a:r>
            <a:r>
              <a:rPr lang="en-US" sz="2000" dirty="0"/>
              <a:t> </a:t>
            </a:r>
            <a:r>
              <a:rPr lang="en-US" sz="2000" dirty="0" smtClean="0"/>
              <a:t>ipsilateral</a:t>
            </a:r>
            <a:r>
              <a:rPr lang="en-US" sz="2000" dirty="0"/>
              <a:t>	or	contralateral	tube.</a:t>
            </a:r>
          </a:p>
        </p:txBody>
      </p:sp>
    </p:spTree>
    <p:extLst>
      <p:ext uri="{BB962C8B-B14F-4D97-AF65-F5344CB8AC3E}">
        <p14:creationId xmlns:p14="http://schemas.microsoft.com/office/powerpoint/2010/main" val="2329572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328151"/>
            <a:ext cx="8610600" cy="5632311"/>
          </a:xfrm>
          <a:prstGeom prst="rect">
            <a:avLst/>
          </a:prstGeom>
        </p:spPr>
        <p:txBody>
          <a:bodyPr wrap="square">
            <a:spAutoFit/>
          </a:bodyPr>
          <a:lstStyle/>
          <a:p>
            <a:pPr eaLnBrk="0" fontAlgn="base" hangingPunct="0">
              <a:spcBef>
                <a:spcPct val="0"/>
              </a:spcBef>
              <a:spcAft>
                <a:spcPct val="0"/>
              </a:spcAft>
            </a:pPr>
            <a:r>
              <a:rPr lang="ar-IQ" sz="2400" b="1" i="1" dirty="0" smtClean="0">
                <a:solidFill>
                  <a:srgbClr val="FF0000"/>
                </a:solidFill>
                <a:latin typeface="Times New Roman" pitchFamily="18" charset="0"/>
                <a:cs typeface="Times New Roman" pitchFamily="18" charset="0"/>
              </a:rPr>
              <a:t>Tubal surgery </a:t>
            </a:r>
            <a:r>
              <a:rPr lang="ar-IQ" sz="2400" b="1" i="1" dirty="0" smtClean="0">
                <a:latin typeface="Times New Roman" pitchFamily="18" charset="0"/>
                <a:cs typeface="Times New Roman" pitchFamily="18" charset="0"/>
              </a:rPr>
              <a:t>is considered </a:t>
            </a:r>
            <a:r>
              <a:rPr lang="ar-IQ" sz="2400" b="1" i="1" dirty="0" smtClean="0">
                <a:solidFill>
                  <a:schemeClr val="bg2">
                    <a:lumMod val="50000"/>
                  </a:schemeClr>
                </a:solidFill>
                <a:latin typeface="Times New Roman" pitchFamily="18" charset="0"/>
                <a:cs typeface="Times New Roman" pitchFamily="18" charset="0"/>
              </a:rPr>
              <a:t>conservative</a:t>
            </a:r>
            <a:r>
              <a:rPr lang="ar-IQ" sz="2400" b="1" i="1" dirty="0" smtClean="0">
                <a:latin typeface="Times New Roman" pitchFamily="18" charset="0"/>
                <a:cs typeface="Times New Roman" pitchFamily="18" charset="0"/>
              </a:rPr>
              <a:t> when there is tubal salvage. Examples include salpingostomy, salpingotomy, and fimbrial expression of the ectopic pregnancy. </a:t>
            </a:r>
          </a:p>
          <a:p>
            <a:pPr eaLnBrk="0" fontAlgn="base" hangingPunct="0">
              <a:spcBef>
                <a:spcPct val="0"/>
              </a:spcBef>
              <a:spcAft>
                <a:spcPct val="0"/>
              </a:spcAft>
            </a:pPr>
            <a:r>
              <a:rPr lang="ar-IQ" sz="2400" b="1" i="1" dirty="0" smtClean="0">
                <a:solidFill>
                  <a:schemeClr val="bg2">
                    <a:lumMod val="50000"/>
                  </a:schemeClr>
                </a:solidFill>
                <a:latin typeface="Times New Roman" pitchFamily="18" charset="0"/>
                <a:cs typeface="Times New Roman" pitchFamily="18" charset="0"/>
              </a:rPr>
              <a:t>Radical surgery </a:t>
            </a:r>
            <a:r>
              <a:rPr lang="ar-IQ" sz="2400" b="1" i="1" dirty="0" smtClean="0">
                <a:latin typeface="Times New Roman" pitchFamily="18" charset="0"/>
                <a:cs typeface="Times New Roman" pitchFamily="18" charset="0"/>
              </a:rPr>
              <a:t>is defined by salpingectomy. Conservative surgery may increase the rate of subsequent uterine pregnancy but is associated with higher rates of persistently functioning trophoblast .</a:t>
            </a:r>
          </a:p>
          <a:p>
            <a:pPr lvl="0" eaLnBrk="0" fontAlgn="base" hangingPunct="0">
              <a:spcBef>
                <a:spcPct val="0"/>
              </a:spcBef>
              <a:spcAft>
                <a:spcPct val="0"/>
              </a:spcAft>
            </a:pPr>
            <a:r>
              <a:rPr lang="ar-IQ" sz="2400" b="1" i="1" dirty="0" smtClean="0">
                <a:solidFill>
                  <a:srgbClr val="FF0000"/>
                </a:solidFill>
                <a:latin typeface="Times New Roman" pitchFamily="18" charset="0"/>
                <a:cs typeface="Times New Roman" pitchFamily="18" charset="0"/>
              </a:rPr>
              <a:t>Salpingostomy</a:t>
            </a:r>
          </a:p>
          <a:p>
            <a:pPr lvl="0" eaLnBrk="0" fontAlgn="base" hangingPunct="0">
              <a:spcBef>
                <a:spcPct val="0"/>
              </a:spcBef>
              <a:spcAft>
                <a:spcPct val="0"/>
              </a:spcAft>
            </a:pPr>
            <a:r>
              <a:rPr lang="ar-IQ" sz="2400" b="1" i="1" dirty="0" smtClean="0">
                <a:latin typeface="Times New Roman" pitchFamily="18" charset="0"/>
                <a:cs typeface="Times New Roman" pitchFamily="18" charset="0"/>
              </a:rPr>
              <a:t>This procedure is used to remove a small pregnancy that is usually less than 2 cm in length and located in the distal third of the fallopian tube .A 10- to 15-mm linear incision is made with unipolar needle cautery on the antimesenteric border over the pregnancy. The products usually will extrude from the incision and can be carefully removed or flushed out using high-pressure irrigation that more thoroughly removes the trophoblastic tissue</a:t>
            </a:r>
            <a:endParaRPr lang="ar-IQ" sz="2400" b="1"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 y="1"/>
            <a:ext cx="5215270" cy="4648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809999" y="2900774"/>
            <a:ext cx="5268871" cy="39572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04800"/>
            <a:ext cx="8610600" cy="6278642"/>
          </a:xfrm>
          <a:prstGeom prst="rect">
            <a:avLst/>
          </a:prstGeom>
        </p:spPr>
        <p:txBody>
          <a:bodyPr wrap="square">
            <a:spAutoFit/>
          </a:bodyPr>
          <a:lstStyle/>
          <a:p>
            <a:pPr algn="just"/>
            <a:r>
              <a:rPr lang="ar-IQ" b="1" i="1" dirty="0" smtClean="0">
                <a:latin typeface="Times New Roman" pitchFamily="18" charset="0"/>
                <a:cs typeface="Times New Roman" pitchFamily="18" charset="0"/>
              </a:rPr>
              <a:t>.</a:t>
            </a:r>
            <a:r>
              <a:rPr lang="ar-IQ" sz="2400" b="1" i="1" dirty="0" smtClean="0">
                <a:latin typeface="Times New Roman" pitchFamily="18" charset="0"/>
                <a:cs typeface="Times New Roman" pitchFamily="18" charset="0"/>
              </a:rPr>
              <a:t>Small bleeding sites are controlled with needlepoint electrocoagulation or laser, and the incision is left unsutured to heal by </a:t>
            </a:r>
            <a:r>
              <a:rPr lang="ar-IQ" sz="2400" b="1" i="1" dirty="0" err="1" smtClean="0">
                <a:latin typeface="Times New Roman" pitchFamily="18" charset="0"/>
                <a:cs typeface="Times New Roman" pitchFamily="18" charset="0"/>
              </a:rPr>
              <a:t>secondary</a:t>
            </a:r>
            <a:r>
              <a:rPr lang="ar-IQ" sz="2400" b="1" i="1" dirty="0" smtClean="0">
                <a:latin typeface="Times New Roman" pitchFamily="18" charset="0"/>
                <a:cs typeface="Times New Roman" pitchFamily="18" charset="0"/>
              </a:rPr>
              <a:t> </a:t>
            </a:r>
            <a:r>
              <a:rPr lang="ar-IQ" sz="2400" b="1" i="1" dirty="0" err="1" smtClean="0">
                <a:latin typeface="Times New Roman" pitchFamily="18" charset="0"/>
                <a:cs typeface="Times New Roman" pitchFamily="18" charset="0"/>
              </a:rPr>
              <a:t>intention</a:t>
            </a:r>
            <a:r>
              <a:rPr lang="en-US" sz="2400" b="1" i="1" dirty="0" smtClean="0">
                <a:latin typeface="Times New Roman" pitchFamily="18" charset="0"/>
                <a:cs typeface="Times New Roman" pitchFamily="18" charset="0"/>
              </a:rPr>
              <a:t>,it is used if other tube is not </a:t>
            </a:r>
            <a:r>
              <a:rPr lang="en-US" sz="2400" b="1" i="1" dirty="0" err="1" smtClean="0">
                <a:latin typeface="Times New Roman" pitchFamily="18" charset="0"/>
                <a:cs typeface="Times New Roman" pitchFamily="18" charset="0"/>
              </a:rPr>
              <a:t>healhty</a:t>
            </a:r>
            <a:r>
              <a:rPr lang="en-US" sz="2400" b="1" i="1" dirty="0" smtClean="0">
                <a:latin typeface="Times New Roman" pitchFamily="18" charset="0"/>
                <a:cs typeface="Times New Roman" pitchFamily="18" charset="0"/>
              </a:rPr>
              <a:t> or absent</a:t>
            </a:r>
          </a:p>
          <a:p>
            <a:pPr algn="just"/>
            <a:r>
              <a:rPr lang="en-US" sz="2400" b="1" i="1" dirty="0" smtClean="0">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Salpingotomy</a:t>
            </a:r>
          </a:p>
          <a:p>
            <a:pPr algn="just"/>
            <a:r>
              <a:rPr lang="en-US" sz="2400" b="1" i="1" dirty="0" smtClean="0">
                <a:latin typeface="Times New Roman" pitchFamily="18" charset="0"/>
                <a:cs typeface="Times New Roman" pitchFamily="18" charset="0"/>
              </a:rPr>
              <a:t>Seldom performed today, salpingotomy is essentially the same procedure as salpingostomy except that the incision is closed with delayed-absorbable suture. </a:t>
            </a:r>
          </a:p>
          <a:p>
            <a:pPr algn="just"/>
            <a:r>
              <a:rPr lang="en-US" sz="2400" b="1" i="1" dirty="0" smtClean="0">
                <a:solidFill>
                  <a:srgbClr val="FF0000"/>
                </a:solidFill>
                <a:latin typeface="Times New Roman" pitchFamily="18" charset="0"/>
                <a:cs typeface="Times New Roman" pitchFamily="18" charset="0"/>
              </a:rPr>
              <a:t>Salpingectomy</a:t>
            </a:r>
          </a:p>
          <a:p>
            <a:pPr algn="just"/>
            <a:r>
              <a:rPr lang="en-US" sz="2400" b="1" i="1" dirty="0" smtClean="0">
                <a:latin typeface="Times New Roman" pitchFamily="18" charset="0"/>
                <a:cs typeface="Times New Roman" pitchFamily="18" charset="0"/>
              </a:rPr>
              <a:t>Tubal resection may be used for both ruptured and unruptured ectopic pregnancies. When removing the oviduct, it is advisable to excise a wedge of the outer third (or less) of the interstitial portion of the tube. This so-called cornual resection is done in an effort to minimize the rare recurrence of pregnancy in the tubal stump. Even with cornual resection, however, a subsequent interstitial pregnancy is not always prevented </a:t>
            </a:r>
          </a:p>
          <a:p>
            <a:pPr algn="just"/>
            <a:endParaRPr lang="ar-IQ"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8001056" cy="3970318"/>
          </a:xfrm>
          <a:prstGeom prst="rect">
            <a:avLst/>
          </a:prstGeom>
        </p:spPr>
        <p:txBody>
          <a:bodyPr wrap="square">
            <a:spAutoFit/>
          </a:bodyPr>
          <a:lstStyle/>
          <a:p>
            <a:r>
              <a:rPr lang="en-US" sz="3600" dirty="0" smtClean="0"/>
              <a:t>Medical	management Intramuscular methotrexate	is	a	treatment option	for	patients	with	minimal symptoms,	an	adnexal	mass &lt;40 mm	in	diameter	and	a	current serum	hCG	concentration	under 3,000	IU/l.</a:t>
            </a:r>
            <a:endParaRPr lang="ar-IQ"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AutoShape 2" descr="mk:@MSITStore:C:\Users\ve\Documents\My%20Disc\WilliamsObstetrics%2023rdEdition.CHM::/AccessMedicine%20%20Print%20Chapter%2010_%20Ectopic%20Pregnancy_dosyalar/betalower.gif"/>
          <p:cNvSpPr>
            <a:spLocks noChangeAspect="1" noChangeArrowheads="1"/>
          </p:cNvSpPr>
          <p:nvPr/>
        </p:nvSpPr>
        <p:spPr bwMode="auto">
          <a:xfrm>
            <a:off x="1549400" y="260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46083" name="AutoShape 3" descr="mk:@MSITStore:C:\Users\ve\Documents\My%20Disc\WilliamsObstetrics%2023rdEdition.CHM::/AccessMedicine%20%20Print%20Chapter%2010_%20Ectopic%20Pregnancy_dosyalar/betalower.gif"/>
          <p:cNvSpPr>
            <a:spLocks noChangeAspect="1" noChangeArrowheads="1"/>
          </p:cNvSpPr>
          <p:nvPr/>
        </p:nvSpPr>
        <p:spPr bwMode="auto">
          <a:xfrm>
            <a:off x="4648200" y="5492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3" name="مستطيل 2"/>
          <p:cNvSpPr/>
          <p:nvPr/>
        </p:nvSpPr>
        <p:spPr>
          <a:xfrm>
            <a:off x="285720" y="214290"/>
            <a:ext cx="8201052" cy="5170646"/>
          </a:xfrm>
          <a:prstGeom prst="rect">
            <a:avLst/>
          </a:prstGeom>
        </p:spPr>
        <p:txBody>
          <a:bodyPr wrap="square">
            <a:spAutoFit/>
          </a:bodyPr>
          <a:lstStyle/>
          <a:p>
            <a:r>
              <a:rPr lang="en-US" dirty="0"/>
              <a:t>	</a:t>
            </a:r>
            <a:endParaRPr lang="en-US" dirty="0" smtClean="0"/>
          </a:p>
          <a:p>
            <a:r>
              <a:rPr lang="en-US" sz="2400" b="1" i="1" dirty="0" smtClean="0">
                <a:latin typeface="Times New Roman" pitchFamily="18" charset="0"/>
                <a:cs typeface="Times New Roman" pitchFamily="18" charset="0"/>
              </a:rPr>
              <a:t>Methotrexate</a:t>
            </a:r>
            <a:r>
              <a:rPr lang="en-US" sz="2400" b="1" i="1" dirty="0">
                <a:latin typeface="Times New Roman" pitchFamily="18" charset="0"/>
                <a:cs typeface="Times New Roman" pitchFamily="18" charset="0"/>
              </a:rPr>
              <a:t>	is	a	folic	acid antagonist	</a:t>
            </a:r>
            <a:r>
              <a:rPr lang="en-US" sz="2400" b="1" i="1" dirty="0" smtClean="0">
                <a:latin typeface="Times New Roman" pitchFamily="18" charset="0"/>
                <a:cs typeface="Times New Roman" pitchFamily="18" charset="0"/>
              </a:rPr>
              <a:t>that</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inhibits</a:t>
            </a:r>
            <a:r>
              <a:rPr lang="en-US" sz="2400" b="1" i="1" dirty="0">
                <a:latin typeface="Times New Roman" pitchFamily="18" charset="0"/>
                <a:cs typeface="Times New Roman" pitchFamily="18" charset="0"/>
              </a:rPr>
              <a:t>	deoxyribonucleic	acid	(DNA)	</a:t>
            </a:r>
            <a:r>
              <a:rPr lang="en-US" sz="2400" b="1" i="1" dirty="0" smtClean="0">
                <a:latin typeface="Times New Roman" pitchFamily="18" charset="0"/>
                <a:cs typeface="Times New Roman" pitchFamily="18" charset="0"/>
              </a:rPr>
              <a:t>synthesis, particularly</a:t>
            </a:r>
            <a:r>
              <a:rPr lang="en-US" sz="2400" b="1" i="1" dirty="0">
                <a:latin typeface="Times New Roman" pitchFamily="18" charset="0"/>
                <a:cs typeface="Times New Roman" pitchFamily="18" charset="0"/>
              </a:rPr>
              <a:t>	affecting	trophoblastic	cells. The	</a:t>
            </a:r>
            <a:r>
              <a:rPr lang="en-US" sz="2400" b="1" i="1" dirty="0" smtClean="0">
                <a:latin typeface="Times New Roman" pitchFamily="18" charset="0"/>
                <a:cs typeface="Times New Roman" pitchFamily="18" charset="0"/>
              </a:rPr>
              <a:t>dose of</a:t>
            </a:r>
            <a:r>
              <a:rPr lang="en-US" sz="2400" b="1" i="1" dirty="0">
                <a:latin typeface="Times New Roman" pitchFamily="18" charset="0"/>
                <a:cs typeface="Times New Roman" pitchFamily="18" charset="0"/>
              </a:rPr>
              <a:t>	methotrexate	is	calculated	based	on	</a:t>
            </a:r>
            <a:r>
              <a:rPr lang="en-US" sz="2400" b="1" i="1" dirty="0" smtClean="0">
                <a:latin typeface="Times New Roman" pitchFamily="18" charset="0"/>
                <a:cs typeface="Times New Roman" pitchFamily="18" charset="0"/>
              </a:rPr>
              <a:t>the patient’s</a:t>
            </a:r>
            <a:r>
              <a:rPr lang="en-US" sz="2400" b="1" i="1" dirty="0">
                <a:latin typeface="Times New Roman" pitchFamily="18" charset="0"/>
                <a:cs typeface="Times New Roman" pitchFamily="18" charset="0"/>
              </a:rPr>
              <a:t>	body	surface	area	and	is	</a:t>
            </a:r>
            <a:r>
              <a:rPr lang="en-US" sz="2400" b="1" i="1" dirty="0" smtClean="0">
                <a:latin typeface="Times New Roman" pitchFamily="18" charset="0"/>
                <a:cs typeface="Times New Roman" pitchFamily="18" charset="0"/>
              </a:rPr>
              <a:t>50 mg/m2</a:t>
            </a:r>
            <a:r>
              <a:rPr lang="en-US" sz="2400" b="1" i="1" dirty="0">
                <a:latin typeface="Times New Roman" pitchFamily="18" charset="0"/>
                <a:cs typeface="Times New Roman" pitchFamily="18" charset="0"/>
              </a:rPr>
              <a:t>.	After methotrexate	treatment	serum	</a:t>
            </a:r>
            <a:r>
              <a:rPr lang="en-US" sz="2400" b="1" i="1" dirty="0" smtClean="0">
                <a:latin typeface="Times New Roman" pitchFamily="18" charset="0"/>
                <a:cs typeface="Times New Roman" pitchFamily="18" charset="0"/>
              </a:rPr>
              <a:t>hCG</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is</a:t>
            </a:r>
            <a:r>
              <a:rPr lang="en-US" sz="2400" b="1" i="1" dirty="0">
                <a:latin typeface="Times New Roman" pitchFamily="18" charset="0"/>
                <a:cs typeface="Times New Roman" pitchFamily="18" charset="0"/>
              </a:rPr>
              <a:t>	usually	routinely	measured	on	</a:t>
            </a:r>
            <a:r>
              <a:rPr lang="en-US" sz="2400" b="1" i="1" dirty="0" smtClean="0">
                <a:latin typeface="Times New Roman" pitchFamily="18" charset="0"/>
                <a:cs typeface="Times New Roman" pitchFamily="18" charset="0"/>
              </a:rPr>
              <a:t>days 4</a:t>
            </a:r>
            <a:r>
              <a:rPr lang="en-US" sz="2400" b="1" i="1" dirty="0">
                <a:latin typeface="Times New Roman" pitchFamily="18" charset="0"/>
                <a:cs typeface="Times New Roman" pitchFamily="18" charset="0"/>
              </a:rPr>
              <a:t>,	7	and	11,	then	weekly thereafter	</a:t>
            </a:r>
            <a:r>
              <a:rPr lang="en-US" sz="2400" b="1" i="1" dirty="0" smtClean="0">
                <a:latin typeface="Times New Roman" pitchFamily="18" charset="0"/>
                <a:cs typeface="Times New Roman" pitchFamily="18" charset="0"/>
              </a:rPr>
              <a:t>until undetectable</a:t>
            </a:r>
            <a:r>
              <a:rPr lang="en-US" sz="2400" b="1" i="1" dirty="0">
                <a:latin typeface="Times New Roman" pitchFamily="18" charset="0"/>
                <a:cs typeface="Times New Roman" pitchFamily="18" charset="0"/>
              </a:rPr>
              <a:t>	(levels	need	to	fall	by	</a:t>
            </a:r>
            <a:r>
              <a:rPr lang="en-US" sz="2400" b="1" i="1" dirty="0" smtClean="0">
                <a:latin typeface="Times New Roman" pitchFamily="18" charset="0"/>
                <a:cs typeface="Times New Roman" pitchFamily="18" charset="0"/>
              </a:rPr>
              <a:t>15% between</a:t>
            </a:r>
            <a:r>
              <a:rPr lang="en-US" sz="2400" b="1" i="1" dirty="0">
                <a:latin typeface="Times New Roman" pitchFamily="18" charset="0"/>
                <a:cs typeface="Times New Roman" pitchFamily="18" charset="0"/>
              </a:rPr>
              <a:t>	day	4	and	7,	and	</a:t>
            </a:r>
            <a:r>
              <a:rPr lang="en-US" sz="2400" b="1" i="1" dirty="0" smtClean="0">
                <a:latin typeface="Times New Roman" pitchFamily="18" charset="0"/>
                <a:cs typeface="Times New Roman" pitchFamily="18" charset="0"/>
              </a:rPr>
              <a:t>continue to</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fall</a:t>
            </a:r>
            <a:r>
              <a:rPr lang="en-US" sz="2400" b="1" i="1" dirty="0">
                <a:latin typeface="Times New Roman" pitchFamily="18" charset="0"/>
                <a:cs typeface="Times New Roman" pitchFamily="18" charset="0"/>
              </a:rPr>
              <a:t>	with treatment).	Medical	</a:t>
            </a:r>
            <a:r>
              <a:rPr lang="en-US" sz="2400" b="1" i="1" dirty="0" smtClean="0">
                <a:latin typeface="Times New Roman" pitchFamily="18" charset="0"/>
                <a:cs typeface="Times New Roman" pitchFamily="18" charset="0"/>
              </a:rPr>
              <a:t>treatment should</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therefore</a:t>
            </a:r>
            <a:r>
              <a:rPr lang="en-US" sz="2400" b="1" i="1" dirty="0">
                <a:latin typeface="Times New Roman" pitchFamily="18" charset="0"/>
                <a:cs typeface="Times New Roman" pitchFamily="18" charset="0"/>
              </a:rPr>
              <a:t>	only	be	offered	if	</a:t>
            </a:r>
            <a:r>
              <a:rPr lang="en-US" sz="2400" b="1" i="1" dirty="0" smtClean="0">
                <a:latin typeface="Times New Roman" pitchFamily="18" charset="0"/>
                <a:cs typeface="Times New Roman" pitchFamily="18" charset="0"/>
              </a:rPr>
              <a:t>facilities are</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present</a:t>
            </a:r>
            <a:r>
              <a:rPr lang="en-US" sz="2400" b="1" i="1" dirty="0">
                <a:latin typeface="Times New Roman" pitchFamily="18" charset="0"/>
                <a:cs typeface="Times New Roman" pitchFamily="18" charset="0"/>
              </a:rPr>
              <a:t>	for	regular	</a:t>
            </a:r>
            <a:r>
              <a:rPr lang="en-US" sz="2400" b="1" i="1" dirty="0" smtClean="0">
                <a:latin typeface="Times New Roman" pitchFamily="18" charset="0"/>
                <a:cs typeface="Times New Roman" pitchFamily="18" charset="0"/>
              </a:rPr>
              <a:t>follow up</a:t>
            </a:r>
            <a:r>
              <a:rPr lang="en-US" sz="2400" b="1" i="1" dirty="0">
                <a:latin typeface="Times New Roman" pitchFamily="18" charset="0"/>
                <a:cs typeface="Times New Roman" pitchFamily="18" charset="0"/>
              </a:rPr>
              <a:t>	visits.	</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57158" y="214290"/>
            <a:ext cx="8286808" cy="3416320"/>
          </a:xfrm>
          <a:prstGeom prst="rect">
            <a:avLst/>
          </a:prstGeom>
        </p:spPr>
        <p:txBody>
          <a:bodyPr wrap="square">
            <a:spAutoFit/>
          </a:bodyPr>
          <a:lstStyle/>
          <a:p>
            <a:pPr marL="0" lvl="3"/>
            <a:r>
              <a:rPr lang="en-US" sz="2400" b="1" i="1" dirty="0">
                <a:latin typeface="Times New Roman" pitchFamily="18" charset="0"/>
                <a:cs typeface="Times New Roman" pitchFamily="18" charset="0"/>
              </a:rPr>
              <a:t>The	few	contraindications	to	medical	treatment	include:	</a:t>
            </a:r>
            <a:endParaRPr lang="en-US" sz="2400" b="1" i="1" dirty="0" smtClean="0">
              <a:latin typeface="Times New Roman" pitchFamily="18" charset="0"/>
              <a:cs typeface="Times New Roman" pitchFamily="18" charset="0"/>
            </a:endParaRPr>
          </a:p>
          <a:p>
            <a:pPr marL="342900" lvl="3" indent="-342900">
              <a:buAutoNum type="arabicParenBoth"/>
            </a:pPr>
            <a:r>
              <a:rPr lang="en-US" sz="2400" b="1" i="1" dirty="0" smtClean="0">
                <a:latin typeface="Times New Roman" pitchFamily="18" charset="0"/>
                <a:cs typeface="Times New Roman" pitchFamily="18" charset="0"/>
              </a:rPr>
              <a:t> chronic</a:t>
            </a:r>
            <a:r>
              <a:rPr lang="en-US" sz="2400" b="1" i="1" dirty="0">
                <a:latin typeface="Times New Roman" pitchFamily="18" charset="0"/>
                <a:cs typeface="Times New Roman" pitchFamily="18" charset="0"/>
              </a:rPr>
              <a:t>	liver,	renal	or </a:t>
            </a:r>
            <a:r>
              <a:rPr lang="en-US" sz="2400" b="1" i="1" dirty="0" smtClean="0">
                <a:latin typeface="Times New Roman" pitchFamily="18" charset="0"/>
                <a:cs typeface="Times New Roman" pitchFamily="18" charset="0"/>
              </a:rPr>
              <a:t> haematological</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disorder</a:t>
            </a:r>
            <a:r>
              <a:rPr lang="en-US" sz="2400" b="1" i="1" dirty="0">
                <a:latin typeface="Times New Roman" pitchFamily="18" charset="0"/>
                <a:cs typeface="Times New Roman" pitchFamily="18" charset="0"/>
              </a:rPr>
              <a:t>;	</a:t>
            </a:r>
            <a:endParaRPr lang="en-US" sz="2400" b="1" i="1" dirty="0" smtClean="0">
              <a:latin typeface="Times New Roman" pitchFamily="18" charset="0"/>
              <a:cs typeface="Times New Roman" pitchFamily="18" charset="0"/>
            </a:endParaRPr>
          </a:p>
          <a:p>
            <a:pPr marL="342900" lvl="3" indent="-342900">
              <a:buAutoNum type="arabicParenBoth"/>
            </a:pP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active infection</a:t>
            </a:r>
            <a:r>
              <a:rPr lang="en-US" sz="2400" b="1" i="1" dirty="0">
                <a:latin typeface="Times New Roman" pitchFamily="18" charset="0"/>
                <a:cs typeface="Times New Roman" pitchFamily="18" charset="0"/>
              </a:rPr>
              <a:t>;	</a:t>
            </a:r>
            <a:endParaRPr lang="en-US" sz="2400" b="1" i="1" dirty="0" smtClean="0">
              <a:latin typeface="Times New Roman" pitchFamily="18" charset="0"/>
              <a:cs typeface="Times New Roman" pitchFamily="18" charset="0"/>
            </a:endParaRPr>
          </a:p>
          <a:p>
            <a:pPr marL="342900" lvl="3" indent="-342900">
              <a:buAutoNum type="arabicParenBoth"/>
            </a:pP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immunodeficiency</a:t>
            </a:r>
            <a:r>
              <a:rPr lang="en-US" sz="2400" b="1" i="1" dirty="0">
                <a:latin typeface="Times New Roman" pitchFamily="18" charset="0"/>
                <a:cs typeface="Times New Roman" pitchFamily="18" charset="0"/>
              </a:rPr>
              <a:t>;	and	</a:t>
            </a:r>
            <a:endParaRPr lang="en-US" sz="2400" b="1" i="1" dirty="0" smtClean="0">
              <a:latin typeface="Times New Roman" pitchFamily="18" charset="0"/>
              <a:cs typeface="Times New Roman" pitchFamily="18" charset="0"/>
            </a:endParaRPr>
          </a:p>
          <a:p>
            <a:pPr marL="342900" lvl="3" indent="-342900">
              <a:buAutoNum type="arabicParenBoth"/>
            </a:pP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breastfeeding.</a:t>
            </a:r>
          </a:p>
          <a:p>
            <a:pPr marL="342900" lvl="3" indent="-342900">
              <a:buAutoNum type="arabicParenBoth"/>
            </a:pPr>
            <a:r>
              <a:rPr lang="ar-IQ" sz="2400" b="1" i="1" dirty="0" smtClean="0">
                <a:latin typeface="Times New Roman" pitchFamily="18" charset="0"/>
                <a:cs typeface="Times New Roman" pitchFamily="18" charset="0"/>
              </a:rPr>
              <a:t> Fetal </a:t>
            </a:r>
            <a:r>
              <a:rPr lang="ar-IQ" sz="2400" b="1" i="1" dirty="0">
                <a:latin typeface="Times New Roman" pitchFamily="18" charset="0"/>
                <a:cs typeface="Times New Roman" pitchFamily="18" charset="0"/>
              </a:rPr>
              <a:t>cardiac activity. </a:t>
            </a:r>
            <a:r>
              <a:rPr lang="ar-IQ" sz="2400" b="1" i="1" dirty="0" smtClean="0">
                <a:latin typeface="Times New Roman" pitchFamily="18" charset="0"/>
                <a:cs typeface="Times New Roman" pitchFamily="18" charset="0"/>
              </a:rPr>
              <a:t>this </a:t>
            </a:r>
            <a:r>
              <a:rPr lang="ar-IQ" sz="2400" b="1" i="1" dirty="0">
                <a:latin typeface="Times New Roman" pitchFamily="18" charset="0"/>
                <a:cs typeface="Times New Roman" pitchFamily="18" charset="0"/>
              </a:rPr>
              <a:t>is a relative contraindication </a:t>
            </a:r>
            <a:r>
              <a:rPr lang="ar-IQ" sz="2400" b="1" i="1" dirty="0" smtClean="0">
                <a:latin typeface="Times New Roman" pitchFamily="18" charset="0"/>
                <a:cs typeface="Times New Roman" pitchFamily="18" charset="0"/>
              </a:rPr>
              <a:t>to</a:t>
            </a:r>
            <a:r>
              <a:rPr lang="ar-IQ" sz="2400" b="1" i="1" dirty="0">
                <a:latin typeface="Times New Roman" pitchFamily="18" charset="0"/>
                <a:cs typeface="Times New Roman" pitchFamily="18" charset="0"/>
              </a:rPr>
              <a:t> </a:t>
            </a:r>
            <a:r>
              <a:rPr lang="ar-IQ" sz="2400" b="1" i="1" dirty="0" smtClean="0">
                <a:latin typeface="Times New Roman" pitchFamily="18" charset="0"/>
                <a:cs typeface="Times New Roman" pitchFamily="18" charset="0"/>
              </a:rPr>
              <a:t>medical therapy</a:t>
            </a:r>
            <a:endParaRPr lang="ar-IQ"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768626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889844"/>
            <a:ext cx="9144000" cy="4339650"/>
          </a:xfrm>
          <a:prstGeom prst="rect">
            <a:avLst/>
          </a:prstGeom>
        </p:spPr>
        <p:txBody>
          <a:bodyPr wrap="square">
            <a:spAutoFit/>
          </a:bodyPr>
          <a:lstStyle/>
          <a:p>
            <a:pPr>
              <a:spcBef>
                <a:spcPct val="0"/>
              </a:spcBef>
            </a:pPr>
            <a:r>
              <a:rPr lang="en-US" sz="3600" b="1" i="1" dirty="0" smtClean="0">
                <a:solidFill>
                  <a:srgbClr val="0070C0"/>
                </a:solidFill>
                <a:latin typeface="Times New Roman" pitchFamily="18" charset="0"/>
                <a:ea typeface="+mj-ea"/>
                <a:cs typeface="Times New Roman" pitchFamily="18" charset="0"/>
              </a:rPr>
              <a:t>Incidence	and	aetiology </a:t>
            </a:r>
          </a:p>
          <a:p>
            <a:r>
              <a:rPr lang="en-US" sz="2400" b="1" i="1" dirty="0" smtClean="0">
                <a:latin typeface="Times New Roman" pitchFamily="18" charset="0"/>
                <a:cs typeface="Times New Roman" pitchFamily="18" charset="0"/>
              </a:rPr>
              <a:t>One</a:t>
            </a:r>
            <a:r>
              <a:rPr lang="en-US" sz="2400" b="1" i="1" dirty="0">
                <a:latin typeface="Times New Roman" pitchFamily="18" charset="0"/>
                <a:cs typeface="Times New Roman" pitchFamily="18" charset="0"/>
              </a:rPr>
              <a:t>	in	80	pregnancies	are	ectopic.	</a:t>
            </a:r>
            <a:r>
              <a:rPr lang="en-US" sz="2400" b="1" i="1" dirty="0" smtClean="0">
                <a:latin typeface="Times New Roman" pitchFamily="18" charset="0"/>
                <a:cs typeface="Times New Roman" pitchFamily="18" charset="0"/>
              </a:rPr>
              <a:t>They account</a:t>
            </a:r>
            <a:r>
              <a:rPr lang="en-US" sz="2400" b="1" i="1" dirty="0">
                <a:latin typeface="Times New Roman" pitchFamily="18" charset="0"/>
                <a:cs typeface="Times New Roman" pitchFamily="18" charset="0"/>
              </a:rPr>
              <a:t>	for	9–13%	of	maternal	deaths	</a:t>
            </a:r>
            <a:r>
              <a:rPr lang="en-US" sz="2400" b="1" i="1" dirty="0" smtClean="0">
                <a:latin typeface="Times New Roman" pitchFamily="18" charset="0"/>
                <a:cs typeface="Times New Roman" pitchFamily="18" charset="0"/>
              </a:rPr>
              <a:t> in the</a:t>
            </a:r>
            <a:r>
              <a:rPr lang="en-US" sz="2400" b="1" i="1" dirty="0">
                <a:latin typeface="Times New Roman" pitchFamily="18" charset="0"/>
                <a:cs typeface="Times New Roman" pitchFamily="18" charset="0"/>
              </a:rPr>
              <a:t>	Western	world	and 10–30%	in	low	</a:t>
            </a:r>
            <a:r>
              <a:rPr lang="en-US" sz="2400" b="1" i="1" dirty="0" smtClean="0">
                <a:latin typeface="Times New Roman" pitchFamily="18" charset="0"/>
                <a:cs typeface="Times New Roman" pitchFamily="18" charset="0"/>
              </a:rPr>
              <a:t>resource countries</a:t>
            </a:r>
            <a:r>
              <a:rPr lang="en-US" sz="2400" b="1" i="1" dirty="0">
                <a:latin typeface="Times New Roman" pitchFamily="18" charset="0"/>
                <a:cs typeface="Times New Roman" pitchFamily="18" charset="0"/>
              </a:rPr>
              <a:t>.	</a:t>
            </a:r>
            <a:endParaRPr lang="en-US" sz="2400" b="1"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The</a:t>
            </a:r>
            <a:r>
              <a:rPr lang="en-US" sz="2400" b="1" i="1" dirty="0">
                <a:latin typeface="Times New Roman" pitchFamily="18" charset="0"/>
                <a:cs typeface="Times New Roman" pitchFamily="18" charset="0"/>
              </a:rPr>
              <a:t>	incidence	of	a	heterotopic	</a:t>
            </a:r>
            <a:r>
              <a:rPr lang="en-US" sz="2400" b="1" i="1" dirty="0" smtClean="0">
                <a:latin typeface="Times New Roman" pitchFamily="18" charset="0"/>
                <a:cs typeface="Times New Roman" pitchFamily="18" charset="0"/>
              </a:rPr>
              <a:t>pregnancy (one pregnancy is intrauterine &amp; other is extrauterine )</a:t>
            </a:r>
            <a:r>
              <a:rPr lang="en-US" sz="2400" b="1" i="1" dirty="0">
                <a:latin typeface="Times New Roman" pitchFamily="18" charset="0"/>
                <a:cs typeface="Times New Roman" pitchFamily="18" charset="0"/>
              </a:rPr>
              <a:t>	in	</a:t>
            </a:r>
            <a:r>
              <a:rPr lang="en-US" sz="2400" b="1" i="1" dirty="0" smtClean="0">
                <a:latin typeface="Times New Roman" pitchFamily="18" charset="0"/>
                <a:cs typeface="Times New Roman" pitchFamily="18" charset="0"/>
              </a:rPr>
              <a:t>the general</a:t>
            </a:r>
            <a:r>
              <a:rPr lang="en-US" sz="2400" b="1" i="1" dirty="0">
                <a:latin typeface="Times New Roman" pitchFamily="18" charset="0"/>
                <a:cs typeface="Times New Roman" pitchFamily="18" charset="0"/>
              </a:rPr>
              <a:t>	population	is low	(1:25,000–30,000),	</a:t>
            </a:r>
            <a:r>
              <a:rPr lang="en-US" sz="2400" b="1" i="1" dirty="0" smtClean="0">
                <a:latin typeface="Times New Roman" pitchFamily="18" charset="0"/>
                <a:cs typeface="Times New Roman" pitchFamily="18" charset="0"/>
              </a:rPr>
              <a:t>but significantly</a:t>
            </a:r>
            <a:r>
              <a:rPr lang="en-US" sz="2400" b="1" i="1" dirty="0">
                <a:latin typeface="Times New Roman" pitchFamily="18" charset="0"/>
                <a:cs typeface="Times New Roman" pitchFamily="18" charset="0"/>
              </a:rPr>
              <a:t>	higher	after	in-vitro	fertilization	(</a:t>
            </a:r>
            <a:r>
              <a:rPr lang="en-US" sz="2400" b="1" i="1" dirty="0" smtClean="0">
                <a:latin typeface="Times New Roman" pitchFamily="18" charset="0"/>
                <a:cs typeface="Times New Roman" pitchFamily="18" charset="0"/>
              </a:rPr>
              <a:t>IVF) treatment</a:t>
            </a:r>
            <a:r>
              <a:rPr lang="en-US" sz="2400" b="1" i="1" dirty="0">
                <a:latin typeface="Times New Roman" pitchFamily="18" charset="0"/>
                <a:cs typeface="Times New Roman" pitchFamily="18" charset="0"/>
              </a:rPr>
              <a:t>	(1%)	due	to	the transfer	of	</a:t>
            </a:r>
            <a:r>
              <a:rPr lang="en-US" sz="2400" b="1" i="1" dirty="0" smtClean="0">
                <a:latin typeface="Times New Roman" pitchFamily="18" charset="0"/>
                <a:cs typeface="Times New Roman" pitchFamily="18" charset="0"/>
              </a:rPr>
              <a:t>two blastocysts</a:t>
            </a:r>
            <a:r>
              <a:rPr lang="en-US" sz="2400" b="1" i="1" dirty="0">
                <a:latin typeface="Times New Roman" pitchFamily="18" charset="0"/>
                <a:cs typeface="Times New Roman" pitchFamily="18" charset="0"/>
              </a:rPr>
              <a:t>.</a:t>
            </a:r>
          </a:p>
        </p:txBody>
      </p:sp>
    </p:spTree>
    <p:extLst>
      <p:ext uri="{BB962C8B-B14F-4D97-AF65-F5344CB8AC3E}">
        <p14:creationId xmlns:p14="http://schemas.microsoft.com/office/powerpoint/2010/main" val="4061545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12844"/>
            <a:ext cx="8286808" cy="4154984"/>
          </a:xfrm>
          <a:prstGeom prst="rect">
            <a:avLst/>
          </a:prstGeom>
        </p:spPr>
        <p:txBody>
          <a:bodyPr wrap="square">
            <a:spAutoFit/>
          </a:bodyPr>
          <a:lstStyle/>
          <a:p>
            <a:r>
              <a:rPr lang="en-US" sz="2400" b="1" i="1" dirty="0" smtClean="0">
                <a:latin typeface="Times New Roman" pitchFamily="18" charset="0"/>
                <a:cs typeface="Times New Roman" pitchFamily="18" charset="0"/>
              </a:rPr>
              <a:t>There	are also known side-effects	such as stomatitis, conjunctivitis,  gastrointestinal	upset	and photosensitive skin reaction,	and	about two-thirds	of	patients will suffer	from	non-specific abdominal pain.	It	is important	to  advise	women	to	avoid sexual  intercourse	during	treatment	and	to	avoid conceiving for 3 months	after methotrexate	 treatment because	of	the	risk	of teratogenicity.	It is also	important	to	advise	them to	avoid  alcohol	and	prolonged	exposure	to sunlight during treatment.</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04800"/>
            <a:ext cx="8382000" cy="2677656"/>
          </a:xfrm>
          <a:prstGeom prst="rect">
            <a:avLst/>
          </a:prstGeom>
        </p:spPr>
        <p:txBody>
          <a:bodyPr wrap="square">
            <a:spAutoFit/>
          </a:bodyPr>
          <a:lstStyle/>
          <a:p>
            <a:pPr lvl="0" algn="just" eaLnBrk="0" fontAlgn="base" hangingPunct="0">
              <a:spcBef>
                <a:spcPct val="0"/>
              </a:spcBef>
              <a:spcAft>
                <a:spcPct val="0"/>
              </a:spcAft>
            </a:pPr>
            <a:r>
              <a:rPr lang="ar-IQ" sz="2400" b="1" i="1" dirty="0" smtClean="0">
                <a:solidFill>
                  <a:srgbClr val="0070C0"/>
                </a:solidFill>
                <a:latin typeface="Times New Roman" pitchFamily="18" charset="0"/>
                <a:cs typeface="Times New Roman" pitchFamily="18" charset="0"/>
              </a:rPr>
              <a:t>Patient Selection</a:t>
            </a:r>
          </a:p>
          <a:p>
            <a:pPr lvl="0" algn="just" eaLnBrk="0" fontAlgn="base" hangingPunct="0">
              <a:spcBef>
                <a:spcPct val="0"/>
              </a:spcBef>
              <a:spcAft>
                <a:spcPct val="0"/>
              </a:spcAft>
            </a:pPr>
            <a:r>
              <a:rPr lang="ar-IQ" sz="2400" b="1" i="1" dirty="0" smtClean="0">
                <a:latin typeface="Times New Roman" pitchFamily="18" charset="0"/>
                <a:cs typeface="Times New Roman" pitchFamily="18" charset="0"/>
              </a:rPr>
              <a:t>The best candidate for medical therapy is the woman who is asymptomatic, motivated, and compliant. With medical therapy, some classical predictors of success include:</a:t>
            </a:r>
          </a:p>
          <a:p>
            <a:pPr lvl="0" algn="just" eaLnBrk="0" fontAlgn="base" hangingPunct="0">
              <a:spcBef>
                <a:spcPct val="0"/>
              </a:spcBef>
              <a:spcAft>
                <a:spcPct val="0"/>
              </a:spcAft>
              <a:buFontTx/>
              <a:buAutoNum type="arabicPeriod"/>
            </a:pPr>
            <a:r>
              <a:rPr lang="ar-IQ" sz="2400" b="1" i="1" dirty="0" smtClean="0">
                <a:latin typeface="Times New Roman" pitchFamily="18" charset="0"/>
                <a:cs typeface="Times New Roman" pitchFamily="18" charset="0"/>
              </a:rPr>
              <a:t>Initial serum  hCG level. </a:t>
            </a:r>
            <a:endParaRPr lang="en-US" sz="2400" b="1" i="1" dirty="0" smtClean="0">
              <a:latin typeface="Times New Roman" pitchFamily="18" charset="0"/>
              <a:cs typeface="Times New Roman" pitchFamily="18" charset="0"/>
            </a:endParaRPr>
          </a:p>
          <a:p>
            <a:pPr lvl="0" algn="just" eaLnBrk="0" fontAlgn="base" hangingPunct="0">
              <a:spcBef>
                <a:spcPct val="0"/>
              </a:spcBef>
              <a:spcAft>
                <a:spcPct val="0"/>
              </a:spcAft>
              <a:buFontTx/>
              <a:buAutoNum type="arabicPeriod"/>
            </a:pPr>
            <a:r>
              <a:rPr lang="en-US" sz="2400" b="1" i="1" dirty="0" smtClean="0">
                <a:latin typeface="Times New Roman" pitchFamily="18" charset="0"/>
                <a:cs typeface="Times New Roman" pitchFamily="18" charset="0"/>
              </a:rPr>
              <a:t>Ectopic pregnancy  size .. A 93% success rate with single dose methottexate when the ectopic mass was  &lt; 3.5 cm , </a:t>
            </a:r>
            <a:endParaRPr lang="ar-IQ" sz="2400" dirty="0" smtClean="0">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571471" y="116632"/>
            <a:ext cx="8286809" cy="603242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2800" b="1" i="1" u="none" strike="noStrike" cap="none" normalizeH="0" baseline="0" dirty="0" smtClean="0">
                <a:ln>
                  <a:noFill/>
                </a:ln>
                <a:solidFill>
                  <a:srgbClr val="0070C0"/>
                </a:solidFill>
                <a:effectLst/>
                <a:latin typeface="Times New Roman" pitchFamily="18" charset="0"/>
                <a:cs typeface="Times New Roman" pitchFamily="18" charset="0"/>
              </a:rPr>
              <a:t>Expectant Management</a:t>
            </a:r>
          </a:p>
          <a:p>
            <a:pPr lvl="0" algn="just" eaLnBrk="0" fontAlgn="base" hangingPunct="0">
              <a:spcBef>
                <a:spcPct val="0"/>
              </a:spcBef>
              <a:spcAft>
                <a:spcPct val="0"/>
              </a:spcAft>
            </a:pP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In select cases, it is reasonable to observe very early tubal pregnancies </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i="1" dirty="0" smtClean="0">
                <a:latin typeface="Times New Roman" pitchFamily="18" charset="0"/>
                <a:cs typeface="Times New Roman" pitchFamily="18" charset="0"/>
              </a:rPr>
              <a:t>Expectant</a:t>
            </a:r>
            <a:r>
              <a:rPr lang="en-US" sz="2000" b="1" i="1" dirty="0">
                <a:latin typeface="Times New Roman" pitchFamily="18" charset="0"/>
                <a:cs typeface="Times New Roman" pitchFamily="18" charset="0"/>
              </a:rPr>
              <a:t>	management	is	based	on	</a:t>
            </a:r>
            <a:r>
              <a:rPr lang="en-US" sz="2000" b="1" i="1" dirty="0" smtClean="0">
                <a:latin typeface="Times New Roman" pitchFamily="18" charset="0"/>
                <a:cs typeface="Times New Roman" pitchFamily="18" charset="0"/>
              </a:rPr>
              <a:t>the assumption</a:t>
            </a:r>
            <a:r>
              <a:rPr lang="en-US" sz="2000" b="1" i="1" dirty="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 that</a:t>
            </a:r>
            <a:r>
              <a:rPr lang="en-US" sz="2000" b="1" i="1" dirty="0">
                <a:latin typeface="Times New Roman" pitchFamily="18" charset="0"/>
                <a:cs typeface="Times New Roman" pitchFamily="18" charset="0"/>
              </a:rPr>
              <a:t>	a	significant	proportion	of	all	</a:t>
            </a:r>
            <a:r>
              <a:rPr lang="en-US" sz="2000" b="1" i="1" dirty="0" smtClean="0">
                <a:latin typeface="Times New Roman" pitchFamily="18" charset="0"/>
                <a:cs typeface="Times New Roman" pitchFamily="18" charset="0"/>
              </a:rPr>
              <a:t>Eps will</a:t>
            </a:r>
            <a:r>
              <a:rPr lang="en-US" sz="2000" b="1" i="1" dirty="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resolve </a:t>
            </a:r>
            <a:r>
              <a:rPr lang="en-US" sz="2000" b="1" i="1" dirty="0">
                <a:latin typeface="Times New Roman" pitchFamily="18" charset="0"/>
                <a:cs typeface="Times New Roman" pitchFamily="18" charset="0"/>
              </a:rPr>
              <a:t>without	any	</a:t>
            </a:r>
            <a:r>
              <a:rPr lang="en-US" sz="2000" b="1" i="1" dirty="0" smtClean="0">
                <a:latin typeface="Times New Roman" pitchFamily="18" charset="0"/>
                <a:cs typeface="Times New Roman" pitchFamily="18" charset="0"/>
              </a:rPr>
              <a:t>treatment.</a:t>
            </a: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E</a:t>
            </a: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xpectant management </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is</a:t>
            </a:r>
            <a:r>
              <a:rPr kumimoji="0" lang="en-US" sz="2000" b="1" i="1" u="none" strike="noStrike" cap="none" normalizeH="0" dirty="0" smtClean="0">
                <a:ln>
                  <a:noFill/>
                </a:ln>
                <a:solidFill>
                  <a:schemeClr val="tx1"/>
                </a:solidFill>
                <a:effectLst/>
                <a:latin typeface="Times New Roman" pitchFamily="18" charset="0"/>
                <a:cs typeface="Times New Roman" pitchFamily="18" charset="0"/>
              </a:rPr>
              <a:t> indicated </a:t>
            </a: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women with these criteria:</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Tubal ectopic pregnancies only</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Decreasing serial  hCG levels</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Diameter of the ectopic mass not </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&lt;or=3.5</a:t>
            </a:r>
            <a:r>
              <a:rPr kumimoji="0" lang="en-US" sz="2000" b="1" i="1" u="none" strike="noStrike" cap="none" normalizeH="0" dirty="0" smtClean="0">
                <a:ln>
                  <a:noFill/>
                </a:ln>
                <a:solidFill>
                  <a:schemeClr val="tx1"/>
                </a:solidFill>
                <a:effectLst/>
                <a:latin typeface="Times New Roman" pitchFamily="18" charset="0"/>
                <a:cs typeface="Times New Roman" pitchFamily="18" charset="0"/>
              </a:rPr>
              <a:t>  cm</a:t>
            </a:r>
            <a:endParaRPr kumimoji="0" lang="ar-IQ" sz="20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startAt="4"/>
              <a:tabLst/>
            </a:pP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No evidence of intra-abdominal bleeding or rupture by transvaginal sonography.</a:t>
            </a:r>
            <a:endParaRPr kumimoji="0" lang="en-US" sz="20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startAt="4"/>
              <a:tabLst/>
            </a:pPr>
            <a:endParaRPr kumimoji="0" lang="en-US" sz="2000" b="1" i="1"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lang="en-US" sz="2000" b="1" i="1" dirty="0">
                <a:latin typeface="Times New Roman" pitchFamily="18" charset="0"/>
                <a:cs typeface="Times New Roman" pitchFamily="18" charset="0"/>
              </a:rPr>
              <a:t>So</a:t>
            </a:r>
            <a:r>
              <a:rPr lang="en-US" sz="2000" b="1" i="1" dirty="0" smtClean="0">
                <a:latin typeface="Times New Roman" pitchFamily="18" charset="0"/>
                <a:cs typeface="Times New Roman" pitchFamily="18" charset="0"/>
              </a:rPr>
              <a:t>,.</a:t>
            </a:r>
            <a:r>
              <a:rPr lang="en-US" sz="2000" b="1" i="1" dirty="0">
                <a:latin typeface="Times New Roman" pitchFamily="18" charset="0"/>
                <a:cs typeface="Times New Roman" pitchFamily="18" charset="0"/>
              </a:rPr>
              <a:t>	This	option	is	suitable	for	patients	</a:t>
            </a:r>
            <a:r>
              <a:rPr lang="en-US" sz="2000" b="1" i="1" dirty="0" smtClean="0">
                <a:latin typeface="Times New Roman" pitchFamily="18" charset="0"/>
                <a:cs typeface="Times New Roman" pitchFamily="18" charset="0"/>
              </a:rPr>
              <a:t> who</a:t>
            </a:r>
            <a:r>
              <a:rPr lang="en-US" sz="2000" b="1" i="1" dirty="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are haemodynamically</a:t>
            </a:r>
            <a:r>
              <a:rPr lang="en-US" sz="2000" b="1" i="1" dirty="0">
                <a:latin typeface="Times New Roman" pitchFamily="18" charset="0"/>
                <a:cs typeface="Times New Roman" pitchFamily="18" charset="0"/>
              </a:rPr>
              <a:t>	stable	and asymptomatic	(and	</a:t>
            </a:r>
            <a:r>
              <a:rPr lang="en-US" sz="2000" b="1" i="1" dirty="0" smtClean="0">
                <a:latin typeface="Times New Roman" pitchFamily="18" charset="0"/>
                <a:cs typeface="Times New Roman" pitchFamily="18" charset="0"/>
              </a:rPr>
              <a:t>remain so</a:t>
            </a:r>
            <a:r>
              <a:rPr lang="en-US" sz="2000" b="1" i="1" dirty="0">
                <a:latin typeface="Times New Roman" pitchFamily="18" charset="0"/>
                <a:cs typeface="Times New Roman" pitchFamily="18" charset="0"/>
              </a:rPr>
              <a:t>).	The	patient	requires	serial	hCG	measurements	until	</a:t>
            </a:r>
            <a:r>
              <a:rPr lang="en-US" sz="2000" b="1" i="1" dirty="0" smtClean="0">
                <a:latin typeface="Times New Roman" pitchFamily="18" charset="0"/>
                <a:cs typeface="Times New Roman" pitchFamily="18" charset="0"/>
              </a:rPr>
              <a:t> levels</a:t>
            </a:r>
            <a:r>
              <a:rPr lang="en-US" sz="2000" b="1" i="1" dirty="0">
                <a:latin typeface="Times New Roman" pitchFamily="18" charset="0"/>
                <a:cs typeface="Times New Roman" pitchFamily="18" charset="0"/>
              </a:rPr>
              <a:t>	are undetectable.</a:t>
            </a:r>
            <a:endParaRPr kumimoji="0" lang="ar-IQ" sz="20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r-IQ" sz="2000" b="1" i="1" u="none" strike="noStrike" cap="none" normalizeH="0" baseline="0" dirty="0" smtClean="0">
                <a:ln>
                  <a:noFill/>
                </a:ln>
                <a:solidFill>
                  <a:schemeClr val="tx1"/>
                </a:solidFill>
                <a:effectLst/>
                <a:latin typeface="Times New Roman" pitchFamily="18" charset="0"/>
                <a:cs typeface="Times New Roman" pitchFamily="18" charset="0"/>
              </a:rPr>
              <a:t>With expectant management, subsequent rates of tubal patency and intrauterine pregnancy are comparable with surgery and medical management </a:t>
            </a:r>
            <a:r>
              <a:rPr kumimoji="0" lang="ar-IQ" sz="2400" b="1" i="1"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50178" name="AutoShape 2" descr="mk:@MSITStore:C:\Users\ve\Documents\My%20Disc\WilliamsObstetrics%2023rdEdition.CHM::/AccessMedicine%20%20Print%20Chapter%2010_%20Ectopic%20Pregnancy_dosyalar/betalower.gif"/>
          <p:cNvSpPr>
            <a:spLocks noChangeAspect="1" noChangeArrowheads="1"/>
          </p:cNvSpPr>
          <p:nvPr/>
        </p:nvSpPr>
        <p:spPr bwMode="auto">
          <a:xfrm>
            <a:off x="12115800" y="-1682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50179" name="AutoShape 3" descr="mk:@MSITStore:C:\Users\ve\Documents\My%20Disc\WilliamsObstetrics%2023rdEdition.CHM::/AccessMedicine%20%20Print%20Chapter%2010_%20Ectopic%20Pregnancy_dosyalar/betalower.gif"/>
          <p:cNvSpPr>
            <a:spLocks noChangeAspect="1" noChangeArrowheads="1"/>
          </p:cNvSpPr>
          <p:nvPr/>
        </p:nvSpPr>
        <p:spPr bwMode="auto">
          <a:xfrm>
            <a:off x="2324100" y="-13938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50180" name="AutoShape 4" descr="mk:@MSITStore:C:\Users\ve\Documents\My%20Disc\WilliamsObstetrics%2023rdEdition.CHM::/AccessMedicine%20%20Print%20Chapter%2010_%20Ectopic%20Pregnancy_dosyalar/betalower.gif"/>
          <p:cNvSpPr>
            <a:spLocks noChangeAspect="1" noChangeArrowheads="1"/>
          </p:cNvSpPr>
          <p:nvPr/>
        </p:nvSpPr>
        <p:spPr bwMode="auto">
          <a:xfrm>
            <a:off x="2082800" y="-8302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50181" name="AutoShape 5" descr="mk:@MSITStore:C:\Users\ve\Documents\My%20Disc\WilliamsObstetrics%2023rdEdition.CHM::/AccessMedicine%20%20Print%20Chapter%2010_%20Ectopic%20Pregnancy_dosyalar/betalower.gif"/>
          <p:cNvSpPr>
            <a:spLocks noChangeAspect="1" noChangeArrowheads="1"/>
          </p:cNvSpPr>
          <p:nvPr/>
        </p:nvSpPr>
        <p:spPr bwMode="auto">
          <a:xfrm>
            <a:off x="3060699" y="282574"/>
            <a:ext cx="5737225" cy="5737225"/>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50182" name="AutoShape 6" descr="mk:@MSITStore:C:\Users\ve\Documents\My%20Disc\WilliamsObstetrics%2023rdEdition.CHM::/AccessMedicine%20%20Print%20Chapter%2010_%20Ectopic%20Pregnancy_dosyalar/betalower.gif"/>
          <p:cNvSpPr>
            <a:spLocks noChangeAspect="1" noChangeArrowheads="1"/>
          </p:cNvSpPr>
          <p:nvPr/>
        </p:nvSpPr>
        <p:spPr bwMode="auto">
          <a:xfrm>
            <a:off x="444500" y="16700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304800"/>
            <a:ext cx="8686800" cy="6417409"/>
          </a:xfrm>
          <a:prstGeom prst="rect">
            <a:avLst/>
          </a:prstGeom>
        </p:spPr>
        <p:txBody>
          <a:bodyPr wrap="square">
            <a:spAutoFit/>
          </a:bodyPr>
          <a:lstStyle/>
          <a:p>
            <a:r>
              <a:rPr lang="en-US" sz="3200" b="1" i="1" dirty="0" smtClean="0">
                <a:solidFill>
                  <a:srgbClr val="002060"/>
                </a:solidFill>
                <a:latin typeface="Times New Roman" pitchFamily="18" charset="0"/>
                <a:cs typeface="Times New Roman" pitchFamily="18" charset="0"/>
              </a:rPr>
              <a:t>Increasing Ectopic Pregnancy Rates</a:t>
            </a:r>
          </a:p>
          <a:p>
            <a:endParaRPr lang="en-US" sz="3200" b="1" i="1" dirty="0" smtClean="0">
              <a:solidFill>
                <a:srgbClr val="002060"/>
              </a:solidFill>
              <a:latin typeface="Times New Roman" pitchFamily="18" charset="0"/>
              <a:cs typeface="Times New Roman" pitchFamily="18" charset="0"/>
            </a:endParaRPr>
          </a:p>
          <a:p>
            <a:pPr algn="just"/>
            <a:r>
              <a:rPr lang="en-US" sz="2400" b="1" i="1" dirty="0" smtClean="0">
                <a:latin typeface="Times New Roman" pitchFamily="18" charset="0"/>
                <a:cs typeface="Times New Roman" pitchFamily="18" charset="0"/>
              </a:rPr>
              <a:t>A number of reasons at least partially explain the increased rate of ectopic pregnancies in the United States and many European countries. Some of these include:</a:t>
            </a:r>
          </a:p>
          <a:p>
            <a:pPr algn="just"/>
            <a:r>
              <a:rPr lang="en-US" sz="2400" b="1" i="1" dirty="0" smtClean="0">
                <a:latin typeface="Times New Roman" pitchFamily="18" charset="0"/>
                <a:cs typeface="Times New Roman" pitchFamily="18" charset="0"/>
              </a:rPr>
              <a:t>1-Increasing prevalence of sexually transmitted infections, especially those caused by Chlamydia trachomatis</a:t>
            </a:r>
          </a:p>
          <a:p>
            <a:pPr algn="just"/>
            <a:r>
              <a:rPr lang="en-US" sz="2400" b="1" i="1" dirty="0" smtClean="0">
                <a:latin typeface="Times New Roman" pitchFamily="18" charset="0"/>
                <a:cs typeface="Times New Roman" pitchFamily="18" charset="0"/>
              </a:rPr>
              <a:t>2-Identification through earlier diagnosis of some ectopic pregnancies otherwise destined to resorb spontaneously</a:t>
            </a:r>
          </a:p>
          <a:p>
            <a:pPr algn="just"/>
            <a:r>
              <a:rPr lang="en-US" sz="2400" b="1" i="1" dirty="0" smtClean="0">
                <a:latin typeface="Times New Roman" pitchFamily="18" charset="0"/>
                <a:cs typeface="Times New Roman" pitchFamily="18" charset="0"/>
              </a:rPr>
              <a:t>3-Popularity of contraception that predisposes pregnancy failures to be ectopic</a:t>
            </a:r>
          </a:p>
          <a:p>
            <a:pPr algn="just"/>
            <a:r>
              <a:rPr lang="en-US" sz="2400" b="1" i="1" dirty="0" smtClean="0">
                <a:latin typeface="Times New Roman" pitchFamily="18" charset="0"/>
                <a:cs typeface="Times New Roman" pitchFamily="18" charset="0"/>
              </a:rPr>
              <a:t>4-Tubal sterilization techniques that with contraceptive failure increase the likelihood of ectopic pregnancy</a:t>
            </a:r>
          </a:p>
          <a:p>
            <a:pPr algn="just"/>
            <a:r>
              <a:rPr lang="en-US" sz="2400" b="1" i="1" dirty="0" smtClean="0">
                <a:latin typeface="Times New Roman" pitchFamily="18" charset="0"/>
                <a:cs typeface="Times New Roman" pitchFamily="18" charset="0"/>
              </a:rPr>
              <a:t>5-Assisted reproductive technology</a:t>
            </a:r>
          </a:p>
          <a:p>
            <a:pPr algn="just"/>
            <a:r>
              <a:rPr lang="en-US" sz="2400" b="1" i="1" dirty="0" smtClean="0">
                <a:latin typeface="Times New Roman" pitchFamily="18" charset="0"/>
                <a:cs typeface="Times New Roman" pitchFamily="18" charset="0"/>
              </a:rPr>
              <a:t>6-Tubal surgery, including salpingotomy for tubal pregnancy and tuboplasty for infertility</a:t>
            </a:r>
            <a:endParaRPr lang="en-US" sz="2400" b="1"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04800"/>
            <a:ext cx="8382000" cy="5693866"/>
          </a:xfrm>
          <a:prstGeom prst="rect">
            <a:avLst/>
          </a:prstGeom>
        </p:spPr>
        <p:txBody>
          <a:bodyPr wrap="square">
            <a:spAutoFit/>
          </a:bodyPr>
          <a:lstStyle/>
          <a:p>
            <a:r>
              <a:rPr lang="en-US" sz="2800" b="1" dirty="0" smtClean="0">
                <a:solidFill>
                  <a:srgbClr val="FF0000"/>
                </a:solidFill>
              </a:rPr>
              <a:t>Differential diagnosis of ectopic pregnancy:</a:t>
            </a:r>
          </a:p>
          <a:p>
            <a:r>
              <a:rPr lang="en-US" sz="2800" b="1" dirty="0" smtClean="0"/>
              <a:t>Gynecologic problems:</a:t>
            </a:r>
          </a:p>
          <a:p>
            <a:r>
              <a:rPr lang="en-US" sz="2800" b="1" dirty="0" smtClean="0"/>
              <a:t>Threatened or incomplete abortion.</a:t>
            </a:r>
          </a:p>
          <a:p>
            <a:r>
              <a:rPr lang="en-US" sz="2800" b="1" dirty="0" smtClean="0"/>
              <a:t>Ruptured corpus luteum cyst.</a:t>
            </a:r>
          </a:p>
          <a:p>
            <a:r>
              <a:rPr lang="en-US" sz="2800" b="1" dirty="0" smtClean="0"/>
              <a:t>Acute PID.</a:t>
            </a:r>
          </a:p>
          <a:p>
            <a:r>
              <a:rPr lang="en-US" sz="2800" b="1" dirty="0" smtClean="0"/>
              <a:t>Adnexal torsion.</a:t>
            </a:r>
          </a:p>
          <a:p>
            <a:r>
              <a:rPr lang="en-US" sz="2800" b="1" dirty="0" smtClean="0"/>
              <a:t>Degenerating leiomyoma (especially in pregnancy).</a:t>
            </a:r>
          </a:p>
          <a:p>
            <a:endParaRPr lang="en-US" sz="2800" b="1" dirty="0" smtClean="0"/>
          </a:p>
          <a:p>
            <a:r>
              <a:rPr lang="en-US" sz="2800" b="1" dirty="0" smtClean="0"/>
              <a:t>Non- gynecologic problems:</a:t>
            </a:r>
          </a:p>
          <a:p>
            <a:r>
              <a:rPr lang="en-US" sz="2800" b="1" dirty="0" smtClean="0"/>
              <a:t>Acute appendicitis.</a:t>
            </a:r>
          </a:p>
          <a:p>
            <a:r>
              <a:rPr lang="en-US" sz="2800" b="1" dirty="0" smtClean="0"/>
              <a:t>Pyelonephritis.</a:t>
            </a:r>
          </a:p>
          <a:p>
            <a:r>
              <a:rPr lang="en-US" sz="2800" b="1" dirty="0" smtClean="0"/>
              <a:t>Pancreatitis.</a:t>
            </a:r>
            <a:endParaRPr lang="ar-IQ"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B_IMG_1613483349589.jpg"/>
          <p:cNvPicPr>
            <a:picLocks noChangeAspect="1"/>
          </p:cNvPicPr>
          <p:nvPr/>
        </p:nvPicPr>
        <p:blipFill>
          <a:blip r:embed="rId2"/>
          <a:stretch>
            <a:fillRect/>
          </a:stretch>
        </p:blipFill>
        <p:spPr>
          <a:xfrm>
            <a:off x="0" y="0"/>
            <a:ext cx="9111373" cy="6858000"/>
          </a:xfrm>
          <a:prstGeom prst="rect">
            <a:avLst/>
          </a:prstGeom>
        </p:spPr>
      </p:pic>
      <p:sp>
        <p:nvSpPr>
          <p:cNvPr id="5" name="TextBox 4"/>
          <p:cNvSpPr txBox="1"/>
          <p:nvPr/>
        </p:nvSpPr>
        <p:spPr>
          <a:xfrm>
            <a:off x="500034" y="2643182"/>
            <a:ext cx="4500594" cy="2000240"/>
          </a:xfrm>
          <a:prstGeom prst="rect">
            <a:avLst/>
          </a:prstGeom>
          <a:noFill/>
        </p:spPr>
        <p:txBody>
          <a:bodyPr wrap="none" rtlCol="1">
            <a:prstTxWarp prst="textWave2">
              <a:avLst/>
            </a:prstTxWarp>
            <a:spAutoFit/>
          </a:bodyPr>
          <a:lstStyle/>
          <a:p>
            <a:r>
              <a:rPr lang="en-US" sz="3200" b="1" cap="all" dirty="0" smtClean="0">
                <a:ln w="9000" cmpd="sng">
                  <a:solidFill>
                    <a:srgbClr val="FF0000"/>
                  </a:solidFill>
                  <a:prstDash val="solid"/>
                </a:ln>
                <a:solidFill>
                  <a:schemeClr val="bg2">
                    <a:lumMod val="25000"/>
                  </a:schemeClr>
                </a:solidFill>
                <a:effectLst>
                  <a:glow rad="228600">
                    <a:schemeClr val="accent2">
                      <a:satMod val="175000"/>
                      <a:alpha val="40000"/>
                    </a:schemeClr>
                  </a:glow>
                  <a:outerShdw blurRad="50800" dist="38100" dir="5400000" algn="t" rotWithShape="0">
                    <a:prstClr val="black">
                      <a:alpha val="40000"/>
                    </a:prstClr>
                  </a:outerShdw>
                  <a:reflection blurRad="6350" stA="55000" endA="50" endPos="85000" dist="60007" dir="5400000" sy="-100000" algn="bl" rotWithShape="0"/>
                </a:effectLst>
              </a:rPr>
              <a:t>THANK YOU </a:t>
            </a:r>
            <a:endParaRPr lang="ar-IQ" sz="3200" b="1" cap="all" dirty="0">
              <a:ln w="9000" cmpd="sng">
                <a:solidFill>
                  <a:srgbClr val="FF0000"/>
                </a:solidFill>
                <a:prstDash val="solid"/>
              </a:ln>
              <a:solidFill>
                <a:schemeClr val="bg2">
                  <a:lumMod val="25000"/>
                </a:schemeClr>
              </a:solidFill>
              <a:effectLst>
                <a:glow rad="228600">
                  <a:schemeClr val="accent2">
                    <a:satMod val="175000"/>
                    <a:alpha val="40000"/>
                  </a:schemeClr>
                </a:glow>
                <a:outerShdw blurRad="50800" dist="38100" dir="5400000" algn="t" rotWithShape="0">
                  <a:prstClr val="black">
                    <a:alpha val="40000"/>
                  </a:prstClr>
                </a:outerShdw>
                <a:reflection blurRad="6350" stA="55000" endA="50" endPos="85000" dist="60007"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rmAutofit fontScale="90000"/>
          </a:bodyPr>
          <a:lstStyle/>
          <a:p>
            <a:r>
              <a:rPr lang="en-US" sz="6000" b="1" i="1" dirty="0" smtClean="0">
                <a:solidFill>
                  <a:srgbClr val="0070C0"/>
                </a:solidFill>
                <a:latin typeface="Times New Roman" pitchFamily="18" charset="0"/>
                <a:cs typeface="Times New Roman" pitchFamily="18" charset="0"/>
              </a:rPr>
              <a:t>Classification</a:t>
            </a:r>
            <a:r>
              <a:rPr lang="en-US" sz="5400" dirty="0" smtClean="0"/>
              <a:t/>
            </a:r>
            <a:br>
              <a:rPr lang="en-US" sz="5400" dirty="0" smtClean="0"/>
            </a:br>
            <a:endParaRPr lang="ar-IQ" dirty="0"/>
          </a:p>
        </p:txBody>
      </p:sp>
      <p:sp>
        <p:nvSpPr>
          <p:cNvPr id="3" name="Content Placeholder 2"/>
          <p:cNvSpPr>
            <a:spLocks noGrp="1"/>
          </p:cNvSpPr>
          <p:nvPr>
            <p:ph idx="1"/>
          </p:nvPr>
        </p:nvSpPr>
        <p:spPr>
          <a:xfrm>
            <a:off x="304800" y="1371600"/>
            <a:ext cx="8610600" cy="4953000"/>
          </a:xfrm>
        </p:spPr>
        <p:txBody>
          <a:bodyPr>
            <a:normAutofit/>
          </a:bodyPr>
          <a:lstStyle/>
          <a:p>
            <a:pPr algn="just" rtl="0"/>
            <a:r>
              <a:rPr lang="en-US" sz="3000" b="1" i="1" dirty="0" smtClean="0">
                <a:latin typeface="Times New Roman" pitchFamily="18" charset="0"/>
                <a:cs typeface="Times New Roman" pitchFamily="18" charset="0"/>
              </a:rPr>
              <a:t>Nearly 95 % of ectopic pregnancies are implanted in the various segments of the fallopian tubes .Of these, most are ampullary implantations. The remaining 5 % implant in the ovary, peritoneal cavity, or within the cervix. </a:t>
            </a:r>
            <a:endParaRPr lang="ar-IQ" sz="3000" b="1" i="1"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lvl="0"/>
            <a:r>
              <a:rPr lang="ar-IQ" dirty="0" smtClean="0">
                <a:latin typeface="Arial" pitchFamily="34" charset="0"/>
                <a:cs typeface="Arial" pitchFamily="34" charset="0"/>
              </a:rPr>
              <a:t/>
            </a:r>
            <a:br>
              <a:rPr lang="ar-IQ" dirty="0" smtClean="0">
                <a:latin typeface="Arial" pitchFamily="34" charset="0"/>
                <a:cs typeface="Arial" pitchFamily="34" charset="0"/>
              </a:rPr>
            </a:br>
            <a:r>
              <a:rPr lang="en-US" dirty="0" smtClean="0"/>
              <a:t/>
            </a:r>
            <a:br>
              <a:rPr lang="en-US" dirty="0" smtClean="0"/>
            </a:br>
            <a:r>
              <a:rPr lang="ar-IQ" dirty="0" smtClean="0">
                <a:latin typeface="Arial" pitchFamily="34" charset="0"/>
                <a:cs typeface="Arial" pitchFamily="34" charset="0"/>
              </a:rPr>
              <a:t> </a:t>
            </a:r>
            <a:r>
              <a:rPr lang="ar-IQ" b="1" i="1" dirty="0" smtClean="0">
                <a:cs typeface="Times New Roman" pitchFamily="18" charset="0"/>
              </a:rPr>
              <a:t>Tubal Pregnancy</a:t>
            </a:r>
            <a:endParaRPr lang="ar-IQ" b="1" i="1" dirty="0">
              <a:cs typeface="Times New Roman" pitchFamily="18" charset="0"/>
            </a:endParaRPr>
          </a:p>
        </p:txBody>
      </p:sp>
      <p:sp>
        <p:nvSpPr>
          <p:cNvPr id="3" name="Content Placeholder 2"/>
          <p:cNvSpPr>
            <a:spLocks noGrp="1"/>
          </p:cNvSpPr>
          <p:nvPr>
            <p:ph idx="1"/>
          </p:nvPr>
        </p:nvSpPr>
        <p:spPr>
          <a:xfrm>
            <a:off x="228600" y="1447800"/>
            <a:ext cx="8686800" cy="5181600"/>
          </a:xfrm>
        </p:spPr>
        <p:txBody>
          <a:bodyPr>
            <a:normAutofit/>
          </a:bodyPr>
          <a:lstStyle/>
          <a:p>
            <a:pPr lvl="0" algn="just" rtl="0" eaLnBrk="0" fontAlgn="base" hangingPunct="0">
              <a:spcBef>
                <a:spcPct val="0"/>
              </a:spcBef>
              <a:spcAft>
                <a:spcPct val="0"/>
              </a:spcAft>
            </a:pPr>
            <a:r>
              <a:rPr lang="ar-IQ" sz="2800" b="1" dirty="0" smtClean="0">
                <a:latin typeface="Times New Roman" pitchFamily="18" charset="0"/>
                <a:cs typeface="Times New Roman" pitchFamily="18" charset="0"/>
              </a:rPr>
              <a:t>The fertilized ovum may lodge in any portion of the oviduct, giving rise to ampullary, isthmic, and interstitial tubal pregnancies). In rare instances, the fertilized ovum may implant in the fimbriated extremity. The ampulla is the most frequent site, followed by the isthmus. Interstitial pregnancy accounts for only </a:t>
            </a:r>
            <a:r>
              <a:rPr lang="en-US" sz="2800" b="1" dirty="0" smtClean="0">
                <a:latin typeface="Times New Roman" pitchFamily="18" charset="0"/>
                <a:cs typeface="Times New Roman" pitchFamily="18" charset="0"/>
              </a:rPr>
              <a:t>About 2%</a:t>
            </a:r>
            <a:r>
              <a:rPr lang="ar-IQ" sz="2800" b="1" dirty="0" smtClean="0">
                <a:latin typeface="Times New Roman" pitchFamily="18" charset="0"/>
                <a:cs typeface="Times New Roman" pitchFamily="18" charset="0"/>
              </a:rPr>
              <a:t>.From these primary types, secondary forms of tubo-abdominal, tubo-ovarian, and pregnancies occasionally develop</a:t>
            </a:r>
            <a:r>
              <a:rPr lang="en-US" sz="2800" b="1" dirty="0" smtClean="0">
                <a:latin typeface="Times New Roman" pitchFamily="18" charset="0"/>
                <a:cs typeface="Times New Roman" pitchFamily="18" charset="0"/>
              </a:rPr>
              <a:t>.</a:t>
            </a:r>
            <a:endParaRPr lang="ar-IQ" sz="2800" b="1" dirty="0" smtClean="0">
              <a:latin typeface="Times New Roman" pitchFamily="18" charset="0"/>
              <a:cs typeface="Times New Roman" pitchFamily="18" charset="0"/>
            </a:endParaRPr>
          </a:p>
          <a:p>
            <a:pPr lvl="0" algn="l" eaLnBrk="0" fontAlgn="base" hangingPunct="0">
              <a:spcBef>
                <a:spcPct val="0"/>
              </a:spcBef>
              <a:spcAft>
                <a:spcPct val="0"/>
              </a:spcAft>
            </a:pPr>
            <a:endParaRPr lang="ar-IQ"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AutoShape 2" descr="View Image">
            <a:hlinkClick r:id="rId2"/>
          </p:cNvPr>
          <p:cNvSpPr>
            <a:spLocks noChangeAspect="1" noChangeArrowheads="1"/>
          </p:cNvSpPr>
          <p:nvPr/>
        </p:nvSpPr>
        <p:spPr bwMode="auto">
          <a:xfrm>
            <a:off x="6265863" y="-808038"/>
            <a:ext cx="2381250" cy="1685926"/>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50180" name="AutoShape 4" descr="View Image">
            <a:hlinkClick r:id="rId2"/>
          </p:cNvPr>
          <p:cNvSpPr>
            <a:spLocks noChangeAspect="1" noChangeArrowheads="1"/>
          </p:cNvSpPr>
          <p:nvPr/>
        </p:nvSpPr>
        <p:spPr bwMode="auto">
          <a:xfrm>
            <a:off x="6265863" y="-808038"/>
            <a:ext cx="2381250" cy="1685926"/>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50182" name="AutoShape 6" descr="View Image">
            <a:hlinkClick r:id="rId2"/>
          </p:cNvPr>
          <p:cNvSpPr>
            <a:spLocks noChangeAspect="1" noChangeArrowheads="1"/>
          </p:cNvSpPr>
          <p:nvPr/>
        </p:nvSpPr>
        <p:spPr bwMode="auto">
          <a:xfrm>
            <a:off x="6265863" y="-808038"/>
            <a:ext cx="2381250" cy="1685926"/>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sp>
        <p:nvSpPr>
          <p:cNvPr id="50184" name="AutoShape 8" descr="View Image">
            <a:hlinkClick r:id="rId2"/>
          </p:cNvPr>
          <p:cNvSpPr>
            <a:spLocks noChangeAspect="1" noChangeArrowheads="1"/>
          </p:cNvSpPr>
          <p:nvPr/>
        </p:nvSpPr>
        <p:spPr bwMode="auto">
          <a:xfrm>
            <a:off x="6265863" y="-808038"/>
            <a:ext cx="2381250" cy="1685926"/>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pic>
        <p:nvPicPr>
          <p:cNvPr id="2050" name="Picture 2"/>
          <p:cNvPicPr>
            <a:picLocks noChangeAspect="1" noChangeArrowheads="1"/>
          </p:cNvPicPr>
          <p:nvPr/>
        </p:nvPicPr>
        <p:blipFill>
          <a:blip r:embed="rId3"/>
          <a:srcRect/>
          <a:stretch>
            <a:fillRect/>
          </a:stretch>
        </p:blipFill>
        <p:spPr bwMode="auto">
          <a:xfrm>
            <a:off x="48758" y="214290"/>
            <a:ext cx="9095242"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flipH="1">
            <a:off x="10287000" y="1143000"/>
            <a:ext cx="685800" cy="2031325"/>
          </a:xfrm>
          <a:prstGeom prst="rect">
            <a:avLst/>
          </a:prstGeom>
          <a:noFill/>
          <a:ln w="9525">
            <a:noFill/>
            <a:miter lim="800000"/>
            <a:headEnd/>
            <a:tailEnd/>
          </a:ln>
          <a:effectLst/>
        </p:spPr>
        <p:txBody>
          <a:bodyPr vert="horz" wrap="square" lIns="0" tIns="0" rIns="138069" bIns="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9600" b="0" i="0" u="none" strike="noStrike" cap="none" normalizeH="0" baseline="0" dirty="0" smtClean="0">
                <a:ln>
                  <a:noFill/>
                </a:ln>
                <a:solidFill>
                  <a:schemeClr val="tx1"/>
                </a:solidFill>
                <a:effectLst/>
                <a:latin typeface="Arial" pitchFamily="34" charset="0"/>
                <a:cs typeface="Arial" pitchFamily="34" charset="0"/>
              </a:rPr>
              <a:t> </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3794" name="AutoShape 2" descr="Go to fullsize image">
            <a:hlinkClick r:id="rId2"/>
          </p:cNvPr>
          <p:cNvSpPr>
            <a:spLocks noChangeAspect="1" noChangeArrowheads="1"/>
          </p:cNvSpPr>
          <p:nvPr/>
        </p:nvSpPr>
        <p:spPr bwMode="auto">
          <a:xfrm>
            <a:off x="7335838" y="-936625"/>
            <a:ext cx="1314450" cy="1524000"/>
          </a:xfrm>
          <a:prstGeom prst="rect">
            <a:avLst/>
          </a:prstGeom>
          <a:noFill/>
        </p:spPr>
        <p:txBody>
          <a:bodyPr vert="horz" wrap="square" lIns="91440" tIns="45720" rIns="91440" bIns="45720" numCol="1" anchor="t" anchorCtr="0" compatLnSpc="1">
            <a:prstTxWarp prst="textNoShape">
              <a:avLst/>
            </a:prstTxWarp>
          </a:bodyPr>
          <a:lstStyle/>
          <a:p>
            <a:endParaRPr lang="ar-IQ" dirty="0"/>
          </a:p>
        </p:txBody>
      </p:sp>
      <p:pic>
        <p:nvPicPr>
          <p:cNvPr id="33796" name="Picture 4" descr="http://rds.yahoo.com/_ylt=A0PDoTDpYJRNQyUAehGjzbkF/SIG=12p6neog3/EXP=1301598569/**http%3a/www.netterimages.com/images/vpv/000/000/003/3095-0550x0475.jpg"/>
          <p:cNvPicPr>
            <a:picLocks noChangeAspect="1" noChangeArrowheads="1"/>
          </p:cNvPicPr>
          <p:nvPr/>
        </p:nvPicPr>
        <p:blipFill>
          <a:blip r:embed="rId3"/>
          <a:srcRect/>
          <a:stretch>
            <a:fillRect/>
          </a:stretch>
        </p:blipFill>
        <p:spPr bwMode="auto">
          <a:xfrm>
            <a:off x="-61913" y="0"/>
            <a:ext cx="9205913"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533400"/>
          </a:xfrm>
        </p:spPr>
        <p:txBody>
          <a:bodyPr>
            <a:normAutofit fontScale="90000"/>
          </a:bodyPr>
          <a:lstStyle/>
          <a:p>
            <a:r>
              <a:rPr lang="en-US" b="1" i="1" dirty="0" smtClean="0">
                <a:latin typeface="Times New Roman" pitchFamily="18" charset="0"/>
                <a:cs typeface="Times New Roman" pitchFamily="18" charset="0"/>
              </a:rPr>
              <a:t>Risk Factors</a:t>
            </a:r>
            <a:endParaRPr lang="ar-IQ" b="1" i="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686800" cy="5257800"/>
          </a:xfrm>
        </p:spPr>
        <p:txBody>
          <a:bodyPr>
            <a:normAutofit fontScale="25000" lnSpcReduction="20000"/>
          </a:bodyPr>
          <a:lstStyle/>
          <a:p>
            <a:pPr algn="r" rtl="0">
              <a:lnSpc>
                <a:spcPct val="170000"/>
              </a:lnSpc>
              <a:buNone/>
            </a:pPr>
            <a:r>
              <a:rPr lang="en-US" sz="8000" b="1" i="1" dirty="0" smtClean="0">
                <a:latin typeface="Times New Roman" pitchFamily="18" charset="0"/>
                <a:cs typeface="Times New Roman" pitchFamily="18" charset="0"/>
              </a:rPr>
              <a:t>1-previous ectopic pregnancy                                                                      3-13%</a:t>
            </a:r>
          </a:p>
          <a:p>
            <a:pPr algn="r" rtl="0">
              <a:lnSpc>
                <a:spcPct val="170000"/>
              </a:lnSpc>
              <a:buNone/>
            </a:pPr>
            <a:r>
              <a:rPr lang="en-US" sz="8000" b="1" i="1" dirty="0" smtClean="0">
                <a:latin typeface="Times New Roman" pitchFamily="18" charset="0"/>
                <a:cs typeface="Times New Roman" pitchFamily="18" charset="0"/>
              </a:rPr>
              <a:t>2-Tubal corrective surgery                                                                                4%</a:t>
            </a:r>
          </a:p>
          <a:p>
            <a:pPr algn="r" rtl="0">
              <a:lnSpc>
                <a:spcPct val="170000"/>
              </a:lnSpc>
              <a:buNone/>
            </a:pPr>
            <a:r>
              <a:rPr lang="en-US" sz="8000" b="1" i="1" dirty="0" smtClean="0">
                <a:latin typeface="Times New Roman" pitchFamily="18" charset="0"/>
                <a:cs typeface="Times New Roman" pitchFamily="18" charset="0"/>
              </a:rPr>
              <a:t>3-Tubal sterilization                                                                                           9%</a:t>
            </a:r>
          </a:p>
          <a:p>
            <a:pPr algn="r" rtl="0">
              <a:lnSpc>
                <a:spcPct val="170000"/>
              </a:lnSpc>
              <a:buNone/>
            </a:pPr>
            <a:r>
              <a:rPr lang="en-US" sz="8000" b="1" i="1" dirty="0" smtClean="0">
                <a:latin typeface="Times New Roman" pitchFamily="18" charset="0"/>
                <a:cs typeface="Times New Roman" pitchFamily="18" charset="0"/>
              </a:rPr>
              <a:t>4-Intrauterine device                                                                                      1-4%</a:t>
            </a:r>
          </a:p>
          <a:p>
            <a:pPr algn="r" rtl="0">
              <a:lnSpc>
                <a:spcPct val="170000"/>
              </a:lnSpc>
              <a:buNone/>
            </a:pPr>
            <a:r>
              <a:rPr lang="en-US" sz="8000" b="1" i="1" dirty="0" smtClean="0">
                <a:latin typeface="Times New Roman" pitchFamily="18" charset="0"/>
                <a:cs typeface="Times New Roman" pitchFamily="18" charset="0"/>
              </a:rPr>
              <a:t>5-Documented tubal pathology                                                               3.8–21%</a:t>
            </a:r>
          </a:p>
          <a:p>
            <a:pPr algn="r" rtl="0">
              <a:lnSpc>
                <a:spcPct val="170000"/>
              </a:lnSpc>
              <a:buNone/>
            </a:pPr>
            <a:r>
              <a:rPr lang="en-US" sz="8000" b="1" i="1" dirty="0" smtClean="0">
                <a:latin typeface="Times New Roman" pitchFamily="18" charset="0"/>
                <a:cs typeface="Times New Roman" pitchFamily="18" charset="0"/>
              </a:rPr>
              <a:t>6-Infertility                                                                                                  2.5–3%</a:t>
            </a:r>
          </a:p>
          <a:p>
            <a:pPr algn="r" rtl="0">
              <a:lnSpc>
                <a:spcPct val="170000"/>
              </a:lnSpc>
              <a:buNone/>
            </a:pPr>
            <a:r>
              <a:rPr lang="en-US" sz="8000" b="1" i="1" dirty="0" smtClean="0">
                <a:latin typeface="Times New Roman" pitchFamily="18" charset="0"/>
                <a:cs typeface="Times New Roman" pitchFamily="18" charset="0"/>
              </a:rPr>
              <a:t>7-Assisted reproductive technolog y                                                            2–8%</a:t>
            </a:r>
          </a:p>
          <a:p>
            <a:pPr algn="r" rtl="0">
              <a:lnSpc>
                <a:spcPct val="170000"/>
              </a:lnSpc>
              <a:buNone/>
            </a:pPr>
            <a:r>
              <a:rPr lang="en-US" sz="8000" b="1" i="1" dirty="0" smtClean="0">
                <a:latin typeface="Times New Roman" pitchFamily="18" charset="0"/>
                <a:cs typeface="Times New Roman" pitchFamily="18" charset="0"/>
              </a:rPr>
              <a:t>8-Previous genital infection                                                                         2–4 %                  </a:t>
            </a:r>
          </a:p>
          <a:p>
            <a:pPr algn="r" rtl="0">
              <a:lnSpc>
                <a:spcPct val="170000"/>
              </a:lnSpc>
              <a:buNone/>
            </a:pPr>
            <a:r>
              <a:rPr lang="en-US" sz="8000" b="1" i="1" dirty="0" smtClean="0">
                <a:latin typeface="Times New Roman" pitchFamily="18" charset="0"/>
                <a:cs typeface="Times New Roman" pitchFamily="18" charset="0"/>
              </a:rPr>
              <a:t>  Chlamydia                                                                                                    2%</a:t>
            </a:r>
          </a:p>
          <a:p>
            <a:pPr algn="r" rtl="0">
              <a:lnSpc>
                <a:spcPct val="170000"/>
              </a:lnSpc>
              <a:buNone/>
            </a:pPr>
            <a:r>
              <a:rPr lang="en-US" sz="8000" b="1" i="1" dirty="0" smtClean="0">
                <a:latin typeface="Times New Roman" pitchFamily="18" charset="0"/>
                <a:cs typeface="Times New Roman" pitchFamily="18" charset="0"/>
              </a:rPr>
              <a:t>  Salpingitis                                                                                          1.5–6.2%</a:t>
            </a:r>
          </a:p>
          <a:p>
            <a:pPr lvl="8" algn="l">
              <a:lnSpc>
                <a:spcPct val="170000"/>
              </a:lnSpc>
            </a:pPr>
            <a:r>
              <a:rPr lang="en-US" sz="6800" b="1" i="1" dirty="0" smtClean="0">
                <a:latin typeface="Times New Roman" pitchFamily="18" charset="0"/>
                <a:cs typeface="Times New Roman" pitchFamily="18" charset="0"/>
              </a:rPr>
              <a:t>                                                             </a:t>
            </a:r>
          </a:p>
          <a:p>
            <a:endParaRPr lang="ar-IQ"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09599"/>
            <a:ext cx="8686800" cy="3754874"/>
          </a:xfrm>
          <a:prstGeom prst="rect">
            <a:avLst/>
          </a:prstGeom>
        </p:spPr>
        <p:txBody>
          <a:bodyPr wrap="square">
            <a:spAutoFit/>
          </a:bodyPr>
          <a:lstStyle/>
          <a:p>
            <a:r>
              <a:rPr lang="en-US" sz="2000" b="1" i="1" dirty="0" smtClean="0">
                <a:latin typeface="Times New Roman" pitchFamily="18" charset="0"/>
                <a:cs typeface="Times New Roman" pitchFamily="18" charset="0"/>
              </a:rPr>
              <a:t>9-Smoking                                                  1.7–4%</a:t>
            </a:r>
          </a:p>
          <a:p>
            <a:endParaRPr lang="en-US" sz="2000" b="1" i="1" dirty="0" smtClean="0">
              <a:latin typeface="Times New Roman" pitchFamily="18" charset="0"/>
              <a:cs typeface="Times New Roman" pitchFamily="18" charset="0"/>
            </a:endParaRPr>
          </a:p>
          <a:p>
            <a:r>
              <a:rPr lang="en-US" sz="2000" b="1" i="1" dirty="0" smtClean="0">
                <a:latin typeface="Times New Roman" pitchFamily="18" charset="0"/>
                <a:cs typeface="Times New Roman" pitchFamily="18" charset="0"/>
              </a:rPr>
              <a:t>10-Multiple sexual partners                      1.6–3.5%</a:t>
            </a:r>
          </a:p>
          <a:p>
            <a:endParaRPr lang="en-US" sz="2000" b="1" i="1" dirty="0" smtClean="0">
              <a:latin typeface="Times New Roman" pitchFamily="18" charset="0"/>
              <a:cs typeface="Times New Roman" pitchFamily="18" charset="0"/>
            </a:endParaRPr>
          </a:p>
          <a:p>
            <a:r>
              <a:rPr lang="en-US" sz="2000" b="1" i="1" dirty="0" smtClean="0">
                <a:latin typeface="Times New Roman" pitchFamily="18" charset="0"/>
                <a:cs typeface="Times New Roman" pitchFamily="18" charset="0"/>
              </a:rPr>
              <a:t>11-Prior cesarean delivery                         1–2.1%</a:t>
            </a:r>
          </a:p>
          <a:p>
            <a:endParaRPr lang="en-US" sz="2000" b="1" i="1" dirty="0" smtClean="0">
              <a:latin typeface="Times New Roman" pitchFamily="18" charset="0"/>
              <a:cs typeface="Times New Roman" pitchFamily="18" charset="0"/>
            </a:endParaRPr>
          </a:p>
          <a:p>
            <a:r>
              <a:rPr lang="en-US" sz="2000" b="1" i="1" dirty="0" smtClean="0">
                <a:latin typeface="Times New Roman" pitchFamily="18" charset="0"/>
                <a:cs typeface="Times New Roman" pitchFamily="18" charset="0"/>
              </a:rPr>
              <a:t>12-</a:t>
            </a:r>
            <a:r>
              <a:rPr lang="en-US" sz="2000" b="1" dirty="0" smtClean="0"/>
              <a:t>Maternal age (peak 25 to 34 years).</a:t>
            </a:r>
          </a:p>
          <a:p>
            <a:endParaRPr lang="en-US" sz="2000" b="1" dirty="0" smtClean="0"/>
          </a:p>
          <a:p>
            <a:r>
              <a:rPr lang="en-US" sz="2000" b="1" dirty="0" smtClean="0"/>
              <a:t>Recurrence rate is about 10-15%</a:t>
            </a:r>
          </a:p>
          <a:p>
            <a:endParaRPr lang="en-US" sz="2000" b="1" i="1" dirty="0" smtClean="0">
              <a:latin typeface="Times New Roman" pitchFamily="18" charset="0"/>
              <a:cs typeface="Times New Roman" pitchFamily="18" charset="0"/>
            </a:endParaRPr>
          </a:p>
          <a:p>
            <a:endParaRPr lang="en-US" sz="2000" b="1" i="1" dirty="0" smtClean="0">
              <a:latin typeface="Times New Roman" pitchFamily="18" charset="0"/>
              <a:cs typeface="Times New Roman" pitchFamily="18" charset="0"/>
            </a:endParaRPr>
          </a:p>
          <a:p>
            <a:endParaRPr lang="en-US" dirty="0" smtClean="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975</TotalTime>
  <Words>1624</Words>
  <Application>Microsoft Office PowerPoint</Application>
  <PresentationFormat>عرض على الشاشة (3:4)‏</PresentationFormat>
  <Paragraphs>166</Paragraphs>
  <Slides>35</Slides>
  <Notes>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Flow</vt:lpstr>
      <vt:lpstr>عرض تقديمي في PowerPoint</vt:lpstr>
      <vt:lpstr>Introduction:</vt:lpstr>
      <vt:lpstr>عرض تقديمي في PowerPoint</vt:lpstr>
      <vt:lpstr>Classification </vt:lpstr>
      <vt:lpstr>   Tubal Pregnancy</vt:lpstr>
      <vt:lpstr>عرض تقديمي في PowerPoint</vt:lpstr>
      <vt:lpstr>عرض تقديمي في PowerPoint</vt:lpstr>
      <vt:lpstr>Risk Factors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dc:creator>
  <cp:lastModifiedBy>Google</cp:lastModifiedBy>
  <cp:revision>101</cp:revision>
  <dcterms:created xsi:type="dcterms:W3CDTF">2006-08-16T00:00:00Z</dcterms:created>
  <dcterms:modified xsi:type="dcterms:W3CDTF">2021-12-01T10:31:31Z</dcterms:modified>
</cp:coreProperties>
</file>