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7" r:id="rId12"/>
    <p:sldId id="271" r:id="rId13"/>
    <p:sldId id="269" r:id="rId14"/>
    <p:sldId id="270" r:id="rId15"/>
    <p:sldId id="256" r:id="rId16"/>
    <p:sldId id="257" r:id="rId17"/>
    <p:sldId id="272" r:id="rId18"/>
    <p:sldId id="273" r:id="rId19"/>
    <p:sldId id="274" r:id="rId20"/>
    <p:sldId id="280" r:id="rId21"/>
    <p:sldId id="275" r:id="rId22"/>
    <p:sldId id="276" r:id="rId23"/>
    <p:sldId id="277" r:id="rId24"/>
    <p:sldId id="278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79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1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83B86-9610-419C-A501-1CF3B912A166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72F26-85E4-4D58-8EF1-7F820CCF0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90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F41FE-12E2-45AB-8F8C-64174D84AEE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67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700F-F74A-4BDB-B023-E83F298B1607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AECE8-0AEE-4CB6-BA95-71ECF3576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93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700F-F74A-4BDB-B023-E83F298B1607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AECE8-0AEE-4CB6-BA95-71ECF3576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2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700F-F74A-4BDB-B023-E83F298B1607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AECE8-0AEE-4CB6-BA95-71ECF3576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63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700F-F74A-4BDB-B023-E83F298B1607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AECE8-0AEE-4CB6-BA95-71ECF3576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38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700F-F74A-4BDB-B023-E83F298B1607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AECE8-0AEE-4CB6-BA95-71ECF3576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31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700F-F74A-4BDB-B023-E83F298B1607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AECE8-0AEE-4CB6-BA95-71ECF3576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6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700F-F74A-4BDB-B023-E83F298B1607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AECE8-0AEE-4CB6-BA95-71ECF3576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1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700F-F74A-4BDB-B023-E83F298B1607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AECE8-0AEE-4CB6-BA95-71ECF3576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00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700F-F74A-4BDB-B023-E83F298B1607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AECE8-0AEE-4CB6-BA95-71ECF3576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61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700F-F74A-4BDB-B023-E83F298B1607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AECE8-0AEE-4CB6-BA95-71ECF3576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74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700F-F74A-4BDB-B023-E83F298B1607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AECE8-0AEE-4CB6-BA95-71ECF3576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3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6700F-F74A-4BDB-B023-E83F298B1607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AECE8-0AEE-4CB6-BA95-71ECF3576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7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5657" y="1517358"/>
            <a:ext cx="9966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for gestational age (LGA)</a:t>
            </a:r>
            <a:b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for gestational age(SGA)</a:t>
            </a:r>
            <a:b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Hypoglycemia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213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332" y="1264965"/>
            <a:ext cx="8607425" cy="45370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82845" y="461945"/>
            <a:ext cx="70656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Problems of IUGR (SGA) Infants</a:t>
            </a:r>
            <a:endParaRPr lang="en-US" altLang="en-US" sz="2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11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0193" y="767771"/>
            <a:ext cx="99103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Infants with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severe IUGR or SGA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esp. in conjunction with fetal distress, may have problems at birth that include resp. acidosis, metabolic acidosis, asphyxia, hypoxemia, hypotension, hypoglycemia, polycythemia, meconium aspiration syndrome, &amp; PPHN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010192" y="3171150"/>
            <a:ext cx="1023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000099"/>
                </a:solidFill>
              </a:rPr>
              <a:t>Management of IUGR &amp; SGA infants is usually symptomatic &amp; supportive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101634" y="4999950"/>
            <a:ext cx="1066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</a:rPr>
              <a:t>MR  of infants severely affected are 5 - 20 times the MR  of infants who are appropriate for gestational age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54976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5577" y="501862"/>
            <a:ext cx="105025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Infants born at a weight &gt; the 90th centile for their age are considered </a:t>
            </a:r>
            <a:r>
              <a:rPr lang="en-US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large for gestational age (LGA)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Among the risks associated with being LGA are all the risks of the infant of a diabetic mother &amp; risks associated with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postmaturity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683622" y="3000814"/>
            <a:ext cx="1061574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problems associated with being LGA are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2400" b="1" dirty="0"/>
              <a:t>1-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Birth asphyxia from a difficult delivery 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2-Birth trauma, especially from shoulder dystocia at delivery 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(difficulty delivering the shoulders from impaction behind maternal symphysis pubis) 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3-Hypoglycemia due to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hyperinsulinism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4-Polycythemia. </a:t>
            </a:r>
          </a:p>
        </p:txBody>
      </p:sp>
    </p:spTree>
    <p:extLst>
      <p:ext uri="{BB962C8B-B14F-4D97-AF65-F5344CB8AC3E}">
        <p14:creationId xmlns:p14="http://schemas.microsoft.com/office/powerpoint/2010/main" val="151535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757" y="1044484"/>
            <a:ext cx="661035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3440" y="4835323"/>
            <a:ext cx="11007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Infant of a diabetic mother showing macrosomia &amp; plethora. Born vaginally at 36 /52 gestation, she weighed 5.5 kg &amp; suffered a right-sided brachial plexus injury.</a:t>
            </a:r>
          </a:p>
        </p:txBody>
      </p:sp>
    </p:spTree>
    <p:extLst>
      <p:ext uri="{BB962C8B-B14F-4D97-AF65-F5344CB8AC3E}">
        <p14:creationId xmlns:p14="http://schemas.microsoft.com/office/powerpoint/2010/main" val="1189846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25" y="1485106"/>
            <a:ext cx="5111750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407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0524" y="607862"/>
            <a:ext cx="1020209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i="1" dirty="0" smtClean="0">
                <a:solidFill>
                  <a:srgbClr val="3333CC"/>
                </a:solidFill>
              </a:rPr>
              <a:t>Congenital malformations</a:t>
            </a:r>
            <a:r>
              <a:rPr lang="en-US" sz="2200" b="1" dirty="0" smtClean="0"/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6% risk , a 3 fold increase. The range of anomalies is similar to that for the general population, apart from an ↑ incidence of cardiac malformations, sacral agenesis (caudal regression syndrome) &amp;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hypoplastic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left colon.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Studies show that good diabetic control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periconceptionally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↓ the risk of congenital malformations.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i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(IUGR)</a:t>
            </a:r>
            <a:r>
              <a:rPr lang="en-US" sz="27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3 fold increase in growth restriction in mothers with long-standing microvascular disease. 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i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Macrosomia</a:t>
            </a:r>
            <a:r>
              <a:rPr lang="en-US" sz="22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Maternal hyperglycemia causes fetal hyperglycemia as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file" tooltip="View drug information"/>
              </a:rPr>
              <a:t>glucose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crosses the placenta. As insulin does not cross the placenta, the fetus responds with ↑ secretion of insulin which promotes growth by ↑ both cell no.&amp; size.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25% of such infants have a birth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&gt;4 kg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compared with 8% of non-diabetics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Neonatal problems include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Hypoglycemia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(RDS)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common as lung maturation is delayed.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Hypertrophic CMP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Hypertrophy of the cardiac septum occurs in some infants. It regresses over several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wks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but may cause HF from ↓ LV function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Polycythemia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(venous hematocrit &gt;0.65). Makes the infant look plethoric.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with partial exchange transfusion to reduce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hemocrit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normalise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viscosity may be required</a:t>
            </a:r>
            <a:r>
              <a:rPr lang="en-US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17693" y="238530"/>
            <a:ext cx="4926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b="1" dirty="0" smtClean="0">
                <a:solidFill>
                  <a:srgbClr val="FF0000"/>
                </a:solidFill>
              </a:rPr>
              <a:t>Fetal problems associated with maternal diabetes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600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716756"/>
            <a:ext cx="5930900" cy="542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407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24" descr="الوصف: H:\الملف  النهائي\صور الكتاب الاسود  النهائية\1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7" y="464343"/>
            <a:ext cx="7858125" cy="592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118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0859" y="148437"/>
            <a:ext cx="87375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800" b="1" dirty="0" smtClean="0">
                <a:solidFill>
                  <a:srgbClr val="002060"/>
                </a:solidFill>
              </a:rPr>
              <a:t>Fetal problems associated with maternal diabetes</a:t>
            </a:r>
            <a:endParaRPr lang="en-US" alt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0262" y="919498"/>
            <a:ext cx="1103811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i="1" dirty="0" smtClean="0">
                <a:solidFill>
                  <a:srgbClr val="3333CC"/>
                </a:solidFill>
              </a:rPr>
              <a:t>Congenital malformations</a:t>
            </a:r>
            <a:r>
              <a:rPr lang="en-US" sz="2200" b="1" dirty="0" smtClean="0"/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6% risk , a 3 fold increase. The range of anomalies is similar to that for the general population, apart from an ↑ incidence of cardiac malformations, sacral agenesis (caudal regression syndrome) &amp;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hypoplastic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left colon.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Studies show that good diabetic control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periconceptionally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↓ the risk of congenital malformations.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i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(IUGR)</a:t>
            </a:r>
            <a:r>
              <a:rPr lang="en-US" sz="27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3 fold increase in growth restriction in mothers with long-standing microvascular disease. 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i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Macrosomia</a:t>
            </a:r>
            <a:r>
              <a:rPr lang="en-US" sz="22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Maternal hyperglycemia causes fetal hyperglycemia as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file" tooltip="View drug information"/>
              </a:rPr>
              <a:t>glucose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crosses the placenta. As insulin does not cross the placenta, the fetus responds with ↑ secretion of insulin which promotes growth by ↑ both cell no.&amp; size.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25% of such infants have a birth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&gt;4 kg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compared with 8% of non-diabetics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Neonatal problems include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Hypoglycemia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(RDS)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common as lung maturation is delayed.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Hypertrophic CMP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Hypertrophy of the cardiac septum occurs in some infants. It regresses over several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wks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but may cause HF from ↓ LV function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Polycythemia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(venous hematocrit &gt;0.65). Makes the infant look plethoric.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with partial exchange transfusion to reduce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hemocrit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normalise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viscosity may be required</a:t>
            </a:r>
            <a:r>
              <a:rPr lang="en-US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594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3507" y="274319"/>
            <a:ext cx="10894423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Hypoglycemia:  </a:t>
            </a:r>
          </a:p>
          <a:p>
            <a:pPr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BG 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levels decline after birth until 1–3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age, when levels spontaneously ↑in normal infants. </a:t>
            </a:r>
          </a:p>
          <a:p>
            <a:pPr>
              <a:defRPr/>
            </a:pP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healthy term infants, RBG values are rarely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&lt;35 mg/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between 1 -3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life,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&lt;40 mg/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3 - 24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&lt;45 mg/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(2.5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mmol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/L) after 24 hr. </a:t>
            </a:r>
          </a:p>
          <a:p>
            <a:pPr>
              <a:defRPr/>
            </a:pP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premature &amp; term infants are at risk for serious neurodevelopmental deficits from equally low glucose levels. </a:t>
            </a:r>
          </a:p>
          <a:p>
            <a:pPr>
              <a:defRPr/>
            </a:pP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risk is related to the depth &amp; duration of the hypoglycemia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842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67395" y="937401"/>
            <a:ext cx="96752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SGA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describes an infant whose birth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wt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is statistically less than the 10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centile or 2 SD below the mean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BWt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for gestational age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827313" y="2498339"/>
            <a:ext cx="974053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IUGR</a:t>
            </a:r>
            <a:r>
              <a:rPr lang="en-US" sz="4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represents a deviation from expected growth patterns. The 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fetal growth associated with IUGR is an adaptation to unfavorable I.U conditions that result in permanent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alterations in metabolism 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growth&amp;development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IUGR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frequently occurs with a variety of maternal conditions that are associated with preterm delivery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924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Physiology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524001"/>
            <a:ext cx="8229600" cy="4525963"/>
          </a:xfrm>
        </p:spPr>
        <p:txBody>
          <a:bodyPr>
            <a:normAutofit/>
          </a:bodyPr>
          <a:lstStyle/>
          <a:p>
            <a:pPr marL="311150" marR="30480" indent="-273050">
              <a:lnSpc>
                <a:spcPct val="69900"/>
              </a:lnSpc>
              <a:spcBef>
                <a:spcPts val="1110"/>
              </a:spcBef>
              <a:buFont typeface="Wingdings" pitchFamily="2" charset="2"/>
              <a:buChar char="Ø"/>
            </a:pPr>
            <a:r>
              <a:rPr lang="en-US" spc="195" dirty="0">
                <a:latin typeface="Times New Roman" pitchFamily="18" charset="0"/>
                <a:cs typeface="Times New Roman" pitchFamily="18" charset="0"/>
              </a:rPr>
              <a:t>Glucose 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provides 60-70% of energy to fetus</a:t>
            </a:r>
            <a:r>
              <a:rPr lang="en-US" spc="-27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pc="-509" dirty="0">
                <a:latin typeface="Times New Roman" pitchFamily="18" charset="0"/>
                <a:cs typeface="Times New Roman" pitchFamily="18" charset="0"/>
              </a:rPr>
              <a:t>and   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newborn.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11150" marR="217804" indent="-273050">
              <a:lnSpc>
                <a:spcPct val="69900"/>
              </a:lnSpc>
              <a:spcBef>
                <a:spcPts val="700"/>
              </a:spcBef>
              <a:buFont typeface="Wingdings" pitchFamily="2" charset="2"/>
              <a:buChar char="Ø"/>
            </a:pPr>
            <a:r>
              <a:rPr lang="en-US" spc="260" dirty="0">
                <a:latin typeface="Times New Roman" pitchFamily="18" charset="0"/>
                <a:cs typeface="Times New Roman" pitchFamily="18" charset="0"/>
              </a:rPr>
              <a:t>Fetal 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glucose </a:t>
            </a:r>
            <a:r>
              <a:rPr lang="en-US" spc="-10" dirty="0">
                <a:latin typeface="Times New Roman" pitchFamily="18" charset="0"/>
                <a:cs typeface="Times New Roman" pitchFamily="18" charset="0"/>
              </a:rPr>
              <a:t>is approximately 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2/3 of</a:t>
            </a:r>
            <a:r>
              <a:rPr lang="en-US" spc="-2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200" dirty="0">
                <a:latin typeface="Times New Roman" pitchFamily="18" charset="0"/>
                <a:cs typeface="Times New Roman" pitchFamily="18" charset="0"/>
              </a:rPr>
              <a:t>maternal</a:t>
            </a:r>
          </a:p>
          <a:p>
            <a:pPr marL="311150" marR="217804" indent="-273050">
              <a:lnSpc>
                <a:spcPct val="69900"/>
              </a:lnSpc>
              <a:spcBef>
                <a:spcPts val="700"/>
              </a:spcBef>
              <a:buNone/>
            </a:pPr>
            <a:r>
              <a:rPr lang="en-US" spc="-2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levels.(Trans placental facilitated diffusion)</a:t>
            </a:r>
          </a:p>
          <a:p>
            <a:pPr marL="311150" marR="217804" indent="-273050">
              <a:lnSpc>
                <a:spcPct val="69900"/>
              </a:lnSpc>
              <a:spcBef>
                <a:spcPts val="700"/>
              </a:spcBef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8100">
              <a:lnSpc>
                <a:spcPts val="2890"/>
              </a:lnSpc>
              <a:buNone/>
            </a:pPr>
            <a:r>
              <a:rPr lang="en-US" b="1" spc="3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spc="395" dirty="0">
                <a:latin typeface="Times New Roman" pitchFamily="18" charset="0"/>
                <a:cs typeface="Times New Roman" pitchFamily="18" charset="0"/>
              </a:rPr>
              <a:t>Why </a:t>
            </a:r>
            <a:r>
              <a:rPr lang="en-US" b="1" u="sng" spc="-5" dirty="0">
                <a:latin typeface="Times New Roman" pitchFamily="18" charset="0"/>
                <a:cs typeface="Times New Roman" pitchFamily="18" charset="0"/>
              </a:rPr>
              <a:t>prone to develop</a:t>
            </a:r>
            <a:r>
              <a:rPr lang="en-US" b="1" u="sng" spc="-47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u="sng" spc="-5" dirty="0">
                <a:latin typeface="Times New Roman" pitchFamily="18" charset="0"/>
                <a:cs typeface="Times New Roman" pitchFamily="18" charset="0"/>
              </a:rPr>
              <a:t>hypoglycemia:-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  <a:p>
            <a:pPr marL="311150" indent="-273050">
              <a:lnSpc>
                <a:spcPts val="3045"/>
              </a:lnSpc>
              <a:buClr>
                <a:srgbClr val="D06248"/>
              </a:buClr>
              <a:buSzPct val="83928"/>
              <a:buNone/>
              <a:tabLst>
                <a:tab pos="311150" algn="l"/>
              </a:tabLst>
            </a:pPr>
            <a:r>
              <a:rPr lang="en-US" spc="-10" dirty="0">
                <a:latin typeface="Times New Roman" pitchFamily="18" charset="0"/>
                <a:cs typeface="Times New Roman" pitchFamily="18" charset="0"/>
              </a:rPr>
              <a:t>     1.Umblical 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cord </a:t>
            </a:r>
            <a:r>
              <a:rPr lang="en-US" spc="-10" dirty="0">
                <a:latin typeface="Times New Roman" pitchFamily="18" charset="0"/>
                <a:cs typeface="Times New Roman" pitchFamily="18" charset="0"/>
              </a:rPr>
              <a:t>cutting 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10" dirty="0">
                <a:latin typeface="Times New Roman" pitchFamily="18" charset="0"/>
                <a:cs typeface="Times New Roman" pitchFamily="18" charset="0"/>
              </a:rPr>
              <a:t>birth.</a:t>
            </a:r>
          </a:p>
          <a:p>
            <a:pPr marL="311150" indent="-273050">
              <a:lnSpc>
                <a:spcPts val="3045"/>
              </a:lnSpc>
              <a:buClr>
                <a:srgbClr val="D06248"/>
              </a:buClr>
              <a:buSzPct val="83928"/>
              <a:buNone/>
              <a:tabLst>
                <a:tab pos="311150" algn="l"/>
              </a:tabLst>
            </a:pPr>
            <a:r>
              <a:rPr lang="en-US" spc="-10" dirty="0">
                <a:latin typeface="Times New Roman" pitchFamily="18" charset="0"/>
                <a:cs typeface="Times New Roman" pitchFamily="18" charset="0"/>
              </a:rPr>
              <a:t>     2. Inadequate storage 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glycogen.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11150" indent="-273050">
              <a:lnSpc>
                <a:spcPts val="3050"/>
              </a:lnSpc>
              <a:buClr>
                <a:srgbClr val="D06248"/>
              </a:buClr>
              <a:buSzPct val="83928"/>
              <a:buNone/>
              <a:tabLst>
                <a:tab pos="311150" algn="l"/>
              </a:tabLst>
            </a:pPr>
            <a:r>
              <a:rPr lang="en-US" spc="-10" dirty="0">
                <a:latin typeface="Times New Roman" pitchFamily="18" charset="0"/>
                <a:cs typeface="Times New Roman" pitchFamily="18" charset="0"/>
              </a:rPr>
              <a:t>     3. Immature adaptive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10" dirty="0">
                <a:latin typeface="Times New Roman" pitchFamily="18" charset="0"/>
                <a:cs typeface="Times New Roman" pitchFamily="18" charset="0"/>
              </a:rPr>
              <a:t>mechanisms.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11150" indent="-273050">
              <a:lnSpc>
                <a:spcPts val="3045"/>
              </a:lnSpc>
              <a:buClr>
                <a:srgbClr val="D06248"/>
              </a:buClr>
              <a:buSzPct val="83928"/>
              <a:buNone/>
              <a:tabLst>
                <a:tab pos="311150" algn="l"/>
              </a:tabLst>
            </a:pP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     4. Prone to long term neurological</a:t>
            </a:r>
            <a:r>
              <a:rPr lang="en-US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10" dirty="0">
                <a:latin typeface="Times New Roman" pitchFamily="18" charset="0"/>
                <a:cs typeface="Times New Roman" pitchFamily="18" charset="0"/>
              </a:rPr>
              <a:t>damage.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11150" marR="299720" indent="-273050">
              <a:lnSpc>
                <a:spcPct val="69900"/>
              </a:lnSpc>
              <a:spcBef>
                <a:spcPts val="855"/>
              </a:spcBef>
              <a:buNone/>
            </a:pPr>
            <a:endParaRPr lang="en-US" dirty="0">
              <a:latin typeface="Georgia"/>
              <a:cs typeface="Georg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53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1154" y="496389"/>
            <a:ext cx="977101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Hypoglycemia</a:t>
            </a:r>
            <a:r>
              <a:rPr lang="en-US" altLang="en-US" sz="3200" dirty="0"/>
              <a:t>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likely to occur in the first 24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life in babies who had </a:t>
            </a:r>
            <a:r>
              <a:rPr lang="en-US" alt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IUGR, who are preterm, born to mothers with DM , are LGA , hypothermic, </a:t>
            </a:r>
            <a:r>
              <a:rPr lang="en-US" alt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polycythemic</a:t>
            </a:r>
            <a:r>
              <a:rPr lang="en-US" alt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ill for any reason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Growth-restricted &amp; preterm infants have poor glycogen stores, whereas the infants of a DM mother have sufficient glycogen stores, but hyperplasia of the islet cells in the pancreas causes high insulin levels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19137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4766" y="706611"/>
            <a:ext cx="1080298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incidence of symptomatic hypoglycemia is highest in SGA  infants . The incidence of symptomatic hypoglycemia probably varies between 1 -3 / 1,000 live births &amp; affects ~ 5–15% of growth-restricted infants.</a:t>
            </a:r>
            <a:b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FF0000"/>
                </a:solidFill>
              </a:rPr>
              <a:t>The onset of symptoms varies from a few </a:t>
            </a:r>
            <a:r>
              <a:rPr lang="en-US" sz="2400" b="1" dirty="0" err="1">
                <a:solidFill>
                  <a:srgbClr val="FF0000"/>
                </a:solidFill>
              </a:rPr>
              <a:t>hrs</a:t>
            </a:r>
            <a:r>
              <a:rPr lang="en-US" sz="2400" b="1" dirty="0">
                <a:solidFill>
                  <a:srgbClr val="FF0000"/>
                </a:solidFill>
              </a:rPr>
              <a:t> to a </a:t>
            </a:r>
            <a:r>
              <a:rPr lang="en-US" sz="2400" b="1" dirty="0" err="1">
                <a:solidFill>
                  <a:srgbClr val="FF0000"/>
                </a:solidFill>
              </a:rPr>
              <a:t>wk</a:t>
            </a:r>
            <a:r>
              <a:rPr lang="en-US" sz="2400" b="1" dirty="0">
                <a:solidFill>
                  <a:srgbClr val="FF0000"/>
                </a:solidFill>
              </a:rPr>
              <a:t> after birth</a:t>
            </a:r>
            <a:r>
              <a:rPr lang="en-US" b="1" dirty="0" smtClean="0"/>
              <a:t>.</a:t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Symptoms include: </a:t>
            </a:r>
            <a:b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jitteriness or tremors, apathy, episodes of cyanosis, convulsions, intermittent apneic spells or tachypnea, weak or high-pitched cry, limpness or lethargy, difficulty feeding, &amp; eye rolling. Episodes of sweating, sudden pallor, hypothermia, &amp; cardiac arrest &amp; failure also occur.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Frequently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clustering of episodic symptoms may be noted.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 these CF may result from various causes,  so measurement of  blood glucose levels  is important ,whether they disappear with the administration of sufficient glucose ,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they do not, other diagnoses must be considered.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9409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3954" y="576896"/>
            <a:ext cx="1029353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symptoms other than seizures are present, an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i.v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 mL/kg) of 10%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glucose is effective in elevating the blood glucose conc.. </a:t>
            </a:r>
            <a:b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presence of convulsions,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mL/kg of 10% 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glucose as a bolus injection is indicated.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, a glucose infusion should be given at 8 mg/kg/min. If hypoglycemia recurs, the infusion rate &amp; conc. should be increased until 15–20% glucose is used. If an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i.v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infusions of 20% glucose are inadequate to eliminate symptoms &amp; maintain BG </a:t>
            </a:r>
            <a:r>
              <a:rPr lang="en-US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glucagon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file" tooltip="View drug information"/>
              </a:rPr>
              <a:t>hydrocortisone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be given. if no response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hyperinsulinemia is probably present &amp;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diazoxide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be administered. If the </a:t>
            </a:r>
            <a:r>
              <a:rPr lang="en-US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diazoxide</a:t>
            </a:r>
            <a:r>
              <a:rPr lang="en-US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unsuccessful, octreotide may be useful; </a:t>
            </a:r>
            <a:br>
              <a:rPr lang="en-US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infants with severe persistent </a:t>
            </a:r>
            <a:r>
              <a:rPr lang="en-US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hyperinsulinemic</a:t>
            </a:r>
            <a:r>
              <a:rPr lang="en-US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hypoglycemia may eventually need to undergo subtotal </a:t>
            </a:r>
            <a:r>
              <a:rPr lang="en-US" sz="20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pancreatectomy</a:t>
            </a:r>
            <a:r>
              <a:rPr lang="en-US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sz="16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serum glucose level should be measured every 2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after initiating therapy until several determinations are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&gt;40 mg/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Subsequently,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4–6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the treatment gradually reduced &amp; finally discontinued when  BG value has been in the normal range &amp; the baby asymptomatic for 24–48 hr. Treatment is usually necessary for a few days to a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wk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rarely for several wks.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Infants at increased risk for hypoglycemia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 have their  BG measured within 1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birth, every 1–2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1st 6–8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&amp; then every 4–6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until 24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life. </a:t>
            </a:r>
            <a:b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Normoglycemic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high-risk infants  feeding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started at 1–3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age &amp; continued at 2–3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intervals for 24–48 hr. </a:t>
            </a:r>
            <a:b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832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nglish rectal dextrose treats neonatal hypoglycemia. noninvasive. simple.tell all. - YouTube.wmv">
            <a:hlinkClick r:id="" action="ppaction://media"/>
          </p:cNvPr>
          <p:cNvPicPr>
            <a:picLocks noRot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101" y="715577"/>
            <a:ext cx="7056437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608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HYPOCALCEMIA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5176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DEFINITION:</a:t>
            </a:r>
          </a:p>
          <a:p>
            <a:pPr>
              <a:buFont typeface="Wingdings" pitchFamily="2" charset="2"/>
              <a:buChar char="Ø"/>
            </a:pPr>
            <a:r>
              <a:rPr lang="en-US" b="1" spc="-5" dirty="0" err="1">
                <a:latin typeface="Times New Roman" pitchFamily="18" charset="0"/>
                <a:cs typeface="Times New Roman" pitchFamily="18" charset="0"/>
              </a:rPr>
              <a:t>Hypocalcemia</a:t>
            </a:r>
            <a:r>
              <a:rPr lang="en-US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defined as total serum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calcium of less 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than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mg/</a:t>
            </a:r>
            <a:r>
              <a:rPr lang="en-US" spc="-5" dirty="0" err="1">
                <a:latin typeface="Times New Roman" pitchFamily="18" charset="0"/>
                <a:cs typeface="Times New Roman" pitchFamily="18" charset="0"/>
              </a:rPr>
              <a:t>dL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 (1.75 </a:t>
            </a:r>
            <a:r>
              <a:rPr lang="en-US" spc="-5" dirty="0" err="1">
                <a:latin typeface="Times New Roman" pitchFamily="18" charset="0"/>
                <a:cs typeface="Times New Roman" pitchFamily="18" charset="0"/>
              </a:rPr>
              <a:t>mmol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/L)</a:t>
            </a:r>
            <a:r>
              <a:rPr lang="en-US" spc="-2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or  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ionized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calcium less 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than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mg/</a:t>
            </a:r>
            <a:r>
              <a:rPr lang="en-US" spc="-5" dirty="0" err="1">
                <a:latin typeface="Times New Roman" pitchFamily="18" charset="0"/>
                <a:cs typeface="Times New Roman" pitchFamily="18" charset="0"/>
              </a:rPr>
              <a:t>dL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(1</a:t>
            </a:r>
            <a:r>
              <a:rPr lang="en-US" spc="-2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5" dirty="0" err="1">
                <a:latin typeface="Times New Roman" pitchFamily="18" charset="0"/>
                <a:cs typeface="Times New Roman" pitchFamily="18" charset="0"/>
              </a:rPr>
              <a:t>mmol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/L)</a:t>
            </a:r>
          </a:p>
          <a:p>
            <a:pPr>
              <a:buFont typeface="Wingdings" pitchFamily="2" charset="2"/>
              <a:buChar char="Ø"/>
            </a:pP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In very low </a:t>
            </a:r>
            <a:r>
              <a:rPr lang="en-US" spc="-5" dirty="0" smtClean="0">
                <a:latin typeface="Times New Roman" pitchFamily="18" charset="0"/>
                <a:cs typeface="Times New Roman" pitchFamily="18" charset="0"/>
              </a:rPr>
              <a:t>BW infants 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pc="-5" dirty="0" smtClean="0">
                <a:latin typeface="Times New Roman" pitchFamily="18" charset="0"/>
                <a:cs typeface="Times New Roman" pitchFamily="18" charset="0"/>
              </a:rPr>
              <a:t>ionized 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calcium levels of  0.8 to </a:t>
            </a:r>
            <a:r>
              <a:rPr lang="en-US" spc="-5" dirty="0" smtClean="0">
                <a:latin typeface="Times New Roman" pitchFamily="18" charset="0"/>
                <a:cs typeface="Times New Roman" pitchFamily="18" charset="0"/>
              </a:rPr>
              <a:t>1mmol/L 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are common </a:t>
            </a:r>
            <a:r>
              <a:rPr lang="en-US" spc="-5" dirty="0" smtClean="0"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not usually associated with clinical symptoms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3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spc="30" dirty="0">
                <a:latin typeface="Times New Roman" pitchFamily="18" charset="0"/>
                <a:cs typeface="Times New Roman" pitchFamily="18" charset="0"/>
              </a:rPr>
              <a:t>TYPES </a:t>
            </a:r>
            <a:r>
              <a:rPr lang="en-US" sz="3600" spc="-90" dirty="0">
                <a:latin typeface="Times New Roman" pitchFamily="18" charset="0"/>
                <a:cs typeface="Times New Roman" pitchFamily="18" charset="0"/>
              </a:rPr>
              <a:t>OF NEONATAL</a:t>
            </a:r>
            <a:r>
              <a:rPr lang="en-US" sz="3600" spc="-5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HYPOCALCEMIA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81506"/>
          </a:xfrm>
        </p:spPr>
        <p:txBody>
          <a:bodyPr/>
          <a:lstStyle/>
          <a:p>
            <a:pPr marL="461009" indent="-448945">
              <a:lnSpc>
                <a:spcPct val="100000"/>
              </a:lnSpc>
              <a:spcBef>
                <a:spcPts val="869"/>
              </a:spcBef>
              <a:buClr>
                <a:srgbClr val="EFA12D"/>
              </a:buClr>
              <a:buSzPct val="70312"/>
              <a:buNone/>
              <a:tabLst>
                <a:tab pos="460375" algn="l"/>
                <a:tab pos="461645" algn="l"/>
              </a:tabLst>
            </a:pP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u="sng" spc="-5" dirty="0">
                <a:latin typeface="Times New Roman" pitchFamily="18" charset="0"/>
                <a:cs typeface="Times New Roman" pitchFamily="18" charset="0"/>
              </a:rPr>
              <a:t>early onset</a:t>
            </a:r>
            <a:r>
              <a:rPr lang="en-US" b="1" u="sng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spc="-5" dirty="0" err="1">
                <a:latin typeface="Times New Roman" pitchFamily="18" charset="0"/>
                <a:cs typeface="Times New Roman" pitchFamily="18" charset="0"/>
              </a:rPr>
              <a:t>hypocalcemia</a:t>
            </a:r>
            <a:r>
              <a:rPr lang="en-US" b="1" u="sng" spc="-5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  <a:p>
            <a:pPr marL="12700" marR="5080" indent="112395">
              <a:lnSpc>
                <a:spcPct val="100000"/>
              </a:lnSpc>
              <a:spcBef>
                <a:spcPts val="770"/>
              </a:spcBef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presents 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within </a:t>
            </a:r>
            <a:r>
              <a:rPr lang="en-US" spc="-10" dirty="0">
                <a:latin typeface="Times New Roman" pitchFamily="18" charset="0"/>
                <a:cs typeface="Times New Roman" pitchFamily="18" charset="0"/>
              </a:rPr>
              <a:t>72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requires treatment</a:t>
            </a:r>
            <a:r>
              <a:rPr lang="en-US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with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  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supplementation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 at 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least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72</a:t>
            </a:r>
            <a:r>
              <a:rPr lang="en-US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hr.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68630" indent="-456565">
              <a:lnSpc>
                <a:spcPct val="100000"/>
              </a:lnSpc>
              <a:buClr>
                <a:srgbClr val="EFA12D"/>
              </a:buClr>
              <a:buSzPct val="70312"/>
              <a:buNone/>
              <a:tabLst>
                <a:tab pos="467995" algn="l"/>
                <a:tab pos="469265" algn="l"/>
              </a:tabLst>
            </a:pPr>
            <a:r>
              <a:rPr lang="en-US" b="1" u="sng" spc="-5" dirty="0">
                <a:latin typeface="Times New Roman" pitchFamily="18" charset="0"/>
                <a:cs typeface="Times New Roman" pitchFamily="18" charset="0"/>
              </a:rPr>
              <a:t>late </a:t>
            </a:r>
            <a:r>
              <a:rPr lang="en-US" b="1" u="sng" spc="-5" dirty="0">
                <a:latin typeface="Times New Roman" pitchFamily="18" charset="0"/>
                <a:cs typeface="Times New Roman" pitchFamily="18" charset="0"/>
              </a:rPr>
              <a:t>onset</a:t>
            </a:r>
            <a:r>
              <a:rPr lang="en-US" b="1" u="sng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spc="-5" dirty="0" err="1">
                <a:latin typeface="Times New Roman" pitchFamily="18" charset="0"/>
                <a:cs typeface="Times New Roman" pitchFamily="18" charset="0"/>
              </a:rPr>
              <a:t>hypocalcemia</a:t>
            </a:r>
            <a:r>
              <a:rPr lang="en-US" b="1" u="sng" spc="-5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  <a:p>
            <a:pPr marL="12700" marR="320040" indent="112395">
              <a:lnSpc>
                <a:spcPts val="4610"/>
              </a:lnSpc>
              <a:spcBef>
                <a:spcPts val="280"/>
              </a:spcBef>
              <a:buNone/>
            </a:pP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usually presents after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days </a:t>
            </a:r>
            <a:r>
              <a:rPr lang="en-US" spc="-5" dirty="0" smtClean="0"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requires  longer term</a:t>
            </a:r>
            <a:r>
              <a:rPr lang="en-US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35" dirty="0">
                <a:latin typeface="Times New Roman" pitchFamily="18" charset="0"/>
                <a:cs typeface="Times New Roman" pitchFamily="18" charset="0"/>
              </a:rPr>
              <a:t>therapy.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2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spc="50" dirty="0">
                <a:latin typeface="Times New Roman" pitchFamily="18" charset="0"/>
                <a:cs typeface="Times New Roman" pitchFamily="18" charset="0"/>
              </a:rPr>
              <a:t>CAUSES</a:t>
            </a:r>
            <a:r>
              <a:rPr lang="en-US" sz="3200" spc="-6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75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3200" spc="-25" dirty="0">
                <a:latin typeface="Times New Roman" pitchFamily="18" charset="0"/>
                <a:cs typeface="Times New Roman" pitchFamily="18" charset="0"/>
              </a:rPr>
              <a:t>EARLY </a:t>
            </a:r>
            <a:r>
              <a:rPr lang="en-US" sz="3200" spc="-15" dirty="0">
                <a:latin typeface="Times New Roman" pitchFamily="18" charset="0"/>
                <a:cs typeface="Times New Roman" pitchFamily="18" charset="0"/>
              </a:rPr>
              <a:t>ONSET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HYPOCALCEMIA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51460" indent="-239395">
              <a:spcBef>
                <a:spcPts val="100"/>
              </a:spcBef>
              <a:buFont typeface="Wingdings" pitchFamily="2" charset="2"/>
              <a:buChar char="Ø"/>
              <a:tabLst>
                <a:tab pos="252095" algn="l"/>
              </a:tabLs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Prematurity</a:t>
            </a:r>
          </a:p>
          <a:p>
            <a:pPr marL="251460" indent="-239395">
              <a:spcBef>
                <a:spcPts val="5"/>
              </a:spcBef>
              <a:buFont typeface="Wingdings" pitchFamily="2" charset="2"/>
              <a:buChar char="Ø"/>
              <a:tabLst>
                <a:tab pos="252095" algn="l"/>
              </a:tabLs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Preeclampsia</a:t>
            </a:r>
          </a:p>
          <a:p>
            <a:pPr marL="251460" indent="-239395">
              <a:buFont typeface="Wingdings" pitchFamily="2" charset="2"/>
              <a:buChar char="Ø"/>
              <a:tabLst>
                <a:tab pos="252095" algn="l"/>
              </a:tabLst>
            </a:pP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Infant of Diabetic</a:t>
            </a:r>
            <a:r>
              <a:rPr lang="en-US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mother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51460" indent="-239395">
              <a:buFont typeface="Wingdings" pitchFamily="2" charset="2"/>
              <a:buChar char="Ø"/>
              <a:tabLst>
                <a:tab pos="252095" algn="l"/>
              </a:tabLst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-natal 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stress/</a:t>
            </a:r>
            <a:r>
              <a:rPr lang="en-US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asphyxia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2700" marR="1568450">
              <a:lnSpc>
                <a:spcPts val="2880"/>
              </a:lnSpc>
              <a:spcBef>
                <a:spcPts val="695"/>
              </a:spcBef>
              <a:buFont typeface="Wingdings" pitchFamily="2" charset="2"/>
              <a:buChar char="Ø"/>
              <a:tabLst>
                <a:tab pos="252095" algn="l"/>
              </a:tabLst>
            </a:pP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Maternal intake of </a:t>
            </a:r>
            <a:r>
              <a:rPr lang="en-US" spc="-10" dirty="0">
                <a:latin typeface="Times New Roman" pitchFamily="18" charset="0"/>
                <a:cs typeface="Times New Roman" pitchFamily="18" charset="0"/>
              </a:rPr>
              <a:t>anticonvulsants   </a:t>
            </a:r>
          </a:p>
          <a:p>
            <a:pPr marL="12700" marR="1568450">
              <a:lnSpc>
                <a:spcPts val="2880"/>
              </a:lnSpc>
              <a:spcBef>
                <a:spcPts val="695"/>
              </a:spcBef>
              <a:buNone/>
              <a:tabLst>
                <a:tab pos="252095" algn="l"/>
              </a:tabLst>
            </a:pPr>
            <a:r>
              <a:rPr lang="en-US" spc="-1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pc="-5" dirty="0" err="1">
                <a:latin typeface="Times New Roman" pitchFamily="18" charset="0"/>
                <a:cs typeface="Times New Roman" pitchFamily="18" charset="0"/>
              </a:rPr>
              <a:t>phenobarbitone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pc="-5" dirty="0" err="1">
                <a:latin typeface="Times New Roman" pitchFamily="18" charset="0"/>
                <a:cs typeface="Times New Roman" pitchFamily="18" charset="0"/>
              </a:rPr>
              <a:t>phenytoin</a:t>
            </a:r>
            <a:r>
              <a:rPr lang="en-US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sodium)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52095" indent="-240029">
              <a:buFont typeface="Wingdings" pitchFamily="2" charset="2"/>
              <a:buChar char="Ø"/>
              <a:tabLst>
                <a:tab pos="252729" algn="l"/>
              </a:tabLst>
            </a:pP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Maternal hyperparathyroidism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spcBef>
                <a:spcPts val="5"/>
              </a:spcBef>
              <a:buFont typeface="Wingdings" pitchFamily="2" charset="2"/>
              <a:buChar char="Ø"/>
              <a:tabLst>
                <a:tab pos="252095" algn="l"/>
              </a:tabLst>
            </a:pP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Iatrogenic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(alkalosis, 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use of blood</a:t>
            </a:r>
            <a:r>
              <a:rPr lang="en-US" spc="-1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products,  diuretics, </a:t>
            </a:r>
            <a:r>
              <a:rPr lang="en-US" spc="-25" dirty="0">
                <a:latin typeface="Times New Roman" pitchFamily="18" charset="0"/>
                <a:cs typeface="Times New Roman" pitchFamily="18" charset="0"/>
              </a:rPr>
              <a:t>phototherapy,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lipid 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infusions</a:t>
            </a:r>
            <a:r>
              <a:rPr lang="en-US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etc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4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CLINICAL FEATURES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Asymptomatic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Symptomatic: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a)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euromuscular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irritability , Myoclonic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jerks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Jitteriness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Exaggerated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startle Seizures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b)Cardiac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involvement 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Tachycardia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prolonged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QT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Interval, decreased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contractility,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c)Other symptoms like  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apnea,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cyanosis,tachypnea,laryngospasm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are noted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24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Diagnosis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4231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Lab. : measuring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total 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ionized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serum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Ca+2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Ionized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calcium is preferred mode for measuring hypocalcemia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ECG: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QoTc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&gt;0.22 seconds or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QTc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&gt;0.45 sec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QoT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measured from origin of q to origin of t wave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QT is measured from origin of q wave to end of t wave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2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0343" y="808269"/>
            <a:ext cx="964038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Etiologies for IUGR &amp; SGA at Birth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Maternal Factors</a:t>
            </a:r>
            <a:r>
              <a:rPr lang="en-US" altLang="en-US" sz="2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 (young &amp; advanced) Cigarette smoking Genetics (short stature,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wt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Illnesses during pregnancy (PET, severe DM, ch.HT ,CTD) Infections (intrauterine(TORCHS ) Lack of good ANC ,Oligohydramnios Poor nutrition &amp;Race (Black)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Fetal Factors</a:t>
            </a:r>
            <a:r>
              <a:rPr lang="en-US" altLang="en-US" sz="2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Chromosomal abnormality &amp;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nonchromosomal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syndrome Congenital infections IEM &amp;Multiple gestations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Maternal Medications</a:t>
            </a:r>
            <a:r>
              <a:rPr lang="en-US" altLang="en-US" sz="2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Antimetabolites (MTX) Heavy metals (Hg,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Hydantoin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Narcotics (morphine, methadone) Steroids (prednisone) Substance &amp; illicit drug use (alcohol, cocaine) &amp;Warfarin </a:t>
            </a:r>
            <a:b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Placental &amp;Uterine Abnormalities</a:t>
            </a:r>
            <a:r>
              <a:rPr lang="en-US" altLang="en-US" sz="2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Abruptio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placentae ,Abnormal implantation ,Abnormal placental vessels :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Chorioangioma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,Circumvallate placenta, Fetal vessel thrombosis ,Ischemic villous necrosis </a:t>
            </a:r>
            <a:b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gestations ,True knots in umbilical cord &amp;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Villitis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(congenital infection)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1597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074" y="143056"/>
            <a:ext cx="10515600" cy="90197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Management of EOH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7"/>
          <p:cNvSpPr>
            <a:spLocks noGrp="1"/>
          </p:cNvSpPr>
          <p:nvPr>
            <p:ph idx="1"/>
          </p:nvPr>
        </p:nvSpPr>
        <p:spPr>
          <a:xfrm>
            <a:off x="1319349" y="1323702"/>
            <a:ext cx="8856618" cy="44892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wrap="square" lIns="0" tIns="0" rIns="0" bIns="0" rtlCol="0">
            <a:normAutofit/>
          </a:bodyPr>
          <a:lstStyle/>
          <a:p>
            <a:pPr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292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>
            <a:spLocks noGrp="1"/>
          </p:cNvSpPr>
          <p:nvPr>
            <p:ph idx="1"/>
          </p:nvPr>
        </p:nvSpPr>
        <p:spPr>
          <a:xfrm>
            <a:off x="888274" y="862149"/>
            <a:ext cx="10304417" cy="4976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vert="horz" wrap="square" lIns="0" tIns="0" rIns="0" bIns="0" rtlCol="0">
            <a:normAutofit/>
          </a:bodyPr>
          <a:lstStyle/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77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Side effects of calcium: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Bradycardia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Arrythmias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Skin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subcutaneous tissue necrosis may occur due to  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extravasation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Hepatic necrosis may occur if tip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UVC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lies in branch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of portal vein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28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65125"/>
            <a:ext cx="10805160" cy="1325563"/>
          </a:xfrm>
        </p:spPr>
        <p:txBody>
          <a:bodyPr>
            <a:normAutofit/>
          </a:bodyPr>
          <a:lstStyle/>
          <a:p>
            <a:r>
              <a:rPr lang="en-US" spc="-11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LATE </a:t>
            </a:r>
            <a:r>
              <a:rPr lang="en-US" spc="-1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ONSET  </a:t>
            </a:r>
            <a:r>
              <a:rPr lang="en-US" spc="-7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NEONATAL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HYPOCALCEMIA</a:t>
            </a:r>
            <a:r>
              <a:rPr lang="en-US" spc="-62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presents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at the 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end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wk of life. </a:t>
            </a:r>
            <a:r>
              <a:rPr lang="en-US" spc="-10" dirty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usually  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symptomatic 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form of neonatal </a:t>
            </a:r>
            <a:r>
              <a:rPr lang="en-US" spc="-5" dirty="0" err="1">
                <a:latin typeface="Times New Roman" pitchFamily="18" charset="0"/>
                <a:cs typeface="Times New Roman" pitchFamily="18" charset="0"/>
              </a:rPr>
              <a:t>tetany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 or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seizures.</a:t>
            </a:r>
          </a:p>
          <a:p>
            <a:pPr marL="12700" marR="675640">
              <a:lnSpc>
                <a:spcPct val="100000"/>
              </a:lnSpc>
              <a:spcBef>
                <a:spcPts val="720"/>
              </a:spcBef>
              <a:buFont typeface="Wingdings" pitchFamily="2" charset="2"/>
              <a:buChar char="Ø"/>
            </a:pP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usually caused by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high 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phosphate</a:t>
            </a:r>
            <a:r>
              <a:rPr lang="en-US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intake  (iatrogenic).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15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pc="55" dirty="0">
                <a:latin typeface="Times New Roman" pitchFamily="18" charset="0"/>
                <a:cs typeface="Times New Roman" pitchFamily="18" charset="0"/>
              </a:rPr>
              <a:t>CAUSES </a:t>
            </a:r>
            <a:r>
              <a:rPr lang="en-US" spc="-9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pc="-135" dirty="0">
                <a:latin typeface="Times New Roman" pitchFamily="18" charset="0"/>
                <a:cs typeface="Times New Roman" pitchFamily="18" charset="0"/>
              </a:rPr>
              <a:t>LATE </a:t>
            </a:r>
            <a:r>
              <a:rPr lang="en-US" spc="-20" dirty="0">
                <a:latin typeface="Times New Roman" pitchFamily="18" charset="0"/>
                <a:cs typeface="Times New Roman" pitchFamily="18" charset="0"/>
              </a:rPr>
              <a:t>ONSET</a:t>
            </a:r>
            <a:r>
              <a:rPr lang="en-US" spc="-6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HYPOCALCEMIA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40335" indent="-128270">
              <a:spcBef>
                <a:spcPts val="0"/>
              </a:spcBef>
              <a:buFont typeface="Wingdings" pitchFamily="2" charset="2"/>
              <a:buChar char="Ø"/>
              <a:tabLst>
                <a:tab pos="140970" algn="l"/>
              </a:tabLst>
            </a:pP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Increased </a:t>
            </a:r>
            <a:r>
              <a:rPr lang="en-US" sz="2400" spc="-10" dirty="0">
                <a:latin typeface="Times New Roman" pitchFamily="18" charset="0"/>
                <a:cs typeface="Times New Roman" pitchFamily="18" charset="0"/>
              </a:rPr>
              <a:t>phosphate</a:t>
            </a:r>
            <a:r>
              <a:rPr lang="en-US" sz="2400" spc="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load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Cow milk, renal insufficiency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140335" indent="-128270">
              <a:spcBef>
                <a:spcPts val="0"/>
              </a:spcBef>
              <a:buFont typeface="Wingdings" pitchFamily="2" charset="2"/>
              <a:buChar char="Ø"/>
              <a:tabLst>
                <a:tab pos="140970" algn="l"/>
              </a:tabLst>
            </a:pPr>
            <a:r>
              <a:rPr lang="en-US" sz="2400" spc="-10" dirty="0" err="1">
                <a:latin typeface="Times New Roman" pitchFamily="18" charset="0"/>
                <a:cs typeface="Times New Roman" pitchFamily="18" charset="0"/>
              </a:rPr>
              <a:t>Hypomagnesemia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12700" marR="1514475">
              <a:spcBef>
                <a:spcPts val="0"/>
              </a:spcBef>
              <a:buFont typeface="Wingdings" pitchFamily="2" charset="2"/>
              <a:buChar char="Ø"/>
              <a:tabLst>
                <a:tab pos="140970" algn="l"/>
              </a:tabLst>
            </a:pPr>
            <a:r>
              <a:rPr lang="en-US" sz="2400" spc="-10" dirty="0">
                <a:latin typeface="Times New Roman" pitchFamily="18" charset="0"/>
                <a:cs typeface="Times New Roman" pitchFamily="18" charset="0"/>
              </a:rPr>
              <a:t>Vitamin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D deficiency</a:t>
            </a:r>
          </a:p>
          <a:p>
            <a:pPr marL="12700" marR="1514475">
              <a:spcBef>
                <a:spcPts val="0"/>
              </a:spcBef>
              <a:buFont typeface="Wingdings" pitchFamily="2" charset="2"/>
              <a:buChar char="Ø"/>
              <a:tabLst>
                <a:tab pos="140970" algn="l"/>
              </a:tabLst>
            </a:pP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 Maternal vitamin D deficiency      </a:t>
            </a:r>
          </a:p>
          <a:p>
            <a:pPr marL="12700" marR="1514475">
              <a:spcBef>
                <a:spcPts val="0"/>
              </a:spcBef>
              <a:buFont typeface="Wingdings" pitchFamily="2" charset="2"/>
              <a:buChar char="Ø"/>
              <a:tabLst>
                <a:tab pos="140970" algn="l"/>
              </a:tabLst>
            </a:pP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5" dirty="0" err="1">
                <a:latin typeface="Times New Roman" pitchFamily="18" charset="0"/>
                <a:cs typeface="Times New Roman" pitchFamily="18" charset="0"/>
              </a:rPr>
              <a:t>Malabsorption</a:t>
            </a:r>
            <a:endParaRPr lang="en-US" sz="2400" spc="-5" dirty="0">
              <a:latin typeface="Times New Roman" pitchFamily="18" charset="0"/>
              <a:cs typeface="Times New Roman" pitchFamily="18" charset="0"/>
            </a:endParaRPr>
          </a:p>
          <a:p>
            <a:pPr marL="12700" marR="2226310"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Renal insufficiency</a:t>
            </a:r>
          </a:p>
          <a:p>
            <a:pPr marL="12700" marR="2226310"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5" dirty="0" err="1" smtClean="0">
                <a:latin typeface="Times New Roman" pitchFamily="18" charset="0"/>
                <a:cs typeface="Times New Roman" pitchFamily="18" charset="0"/>
              </a:rPr>
              <a:t>Hepato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-biliary</a:t>
            </a:r>
            <a:r>
              <a:rPr lang="en-US" sz="2400" spc="-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disease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140335" indent="-128270">
              <a:spcBef>
                <a:spcPts val="0"/>
              </a:spcBef>
              <a:buFont typeface="Wingdings" pitchFamily="2" charset="2"/>
              <a:buChar char="Ø"/>
              <a:tabLst>
                <a:tab pos="140970" algn="l"/>
              </a:tabLst>
            </a:pP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PTH 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resistance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spc="-10" dirty="0">
                <a:latin typeface="Times New Roman" pitchFamily="18" charset="0"/>
                <a:cs typeface="Times New Roman" pitchFamily="18" charset="0"/>
              </a:rPr>
              <a:t>Transient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neonatal</a:t>
            </a:r>
            <a:r>
              <a:rPr lang="en-US" sz="2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pseudo-hypoparathyroidism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140335" indent="-128270">
              <a:spcBef>
                <a:spcPts val="0"/>
              </a:spcBef>
              <a:buFont typeface="Wingdings" pitchFamily="2" charset="2"/>
              <a:buChar char="Ø"/>
              <a:tabLst>
                <a:tab pos="140970" algn="l"/>
              </a:tabLst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91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25" y="741407"/>
            <a:ext cx="10515600" cy="5607141"/>
          </a:xfrm>
        </p:spPr>
        <p:txBody>
          <a:bodyPr>
            <a:noAutofit/>
          </a:bodyPr>
          <a:lstStyle/>
          <a:p>
            <a:pPr marL="140335" indent="-128270">
              <a:spcBef>
                <a:spcPts val="385"/>
              </a:spcBef>
              <a:buFont typeface="Wingdings" pitchFamily="2" charset="2"/>
              <a:buChar char="Ø"/>
              <a:tabLst>
                <a:tab pos="140970" algn="l"/>
              </a:tabLst>
            </a:pPr>
            <a:r>
              <a:rPr lang="en-US" sz="2400" b="1" spc="-10" dirty="0" err="1">
                <a:latin typeface="Times New Roman" pitchFamily="18" charset="0"/>
                <a:cs typeface="Times New Roman" pitchFamily="18" charset="0"/>
              </a:rPr>
              <a:t>Hypoparathyroidism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  <a:buFont typeface="Wingdings" pitchFamily="2" charset="2"/>
              <a:buChar char="Ø"/>
            </a:pPr>
            <a:r>
              <a:rPr lang="en-US" sz="2400" u="heavy" spc="-5" dirty="0">
                <a:uFill>
                  <a:solidFill>
                    <a:srgbClr val="4E3A2F"/>
                  </a:solidFill>
                </a:uFill>
                <a:latin typeface="Times New Roman" pitchFamily="18" charset="0"/>
                <a:cs typeface="Times New Roman" pitchFamily="18" charset="0"/>
              </a:rPr>
              <a:t>Primary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12700" marR="13970">
              <a:lnSpc>
                <a:spcPct val="100000"/>
              </a:lnSpc>
              <a:spcBef>
                <a:spcPts val="385"/>
              </a:spcBef>
              <a:buNone/>
            </a:pP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spc="-5" dirty="0" err="1">
                <a:latin typeface="Times New Roman" pitchFamily="18" charset="0"/>
                <a:cs typeface="Times New Roman" pitchFamily="18" charset="0"/>
              </a:rPr>
              <a:t>Hypoplasia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spc="-5" dirty="0" err="1">
                <a:latin typeface="Times New Roman" pitchFamily="18" charset="0"/>
                <a:cs typeface="Times New Roman" pitchFamily="18" charset="0"/>
              </a:rPr>
              <a:t>aplasia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 of parathyroid glands - (Di  </a:t>
            </a:r>
            <a:r>
              <a:rPr lang="en-US" sz="2400" spc="-10" dirty="0">
                <a:latin typeface="Times New Roman" pitchFamily="18" charset="0"/>
                <a:cs typeface="Times New Roman" pitchFamily="18" charset="0"/>
              </a:rPr>
              <a:t>George’s </a:t>
            </a:r>
          </a:p>
          <a:p>
            <a:pPr marL="12700" marR="13970">
              <a:lnSpc>
                <a:spcPct val="100000"/>
              </a:lnSpc>
              <a:spcBef>
                <a:spcPts val="385"/>
              </a:spcBef>
              <a:buNone/>
            </a:pPr>
            <a:r>
              <a:rPr lang="en-US" sz="2400" spc="-10" dirty="0">
                <a:latin typeface="Times New Roman" pitchFamily="18" charset="0"/>
                <a:cs typeface="Times New Roman" pitchFamily="18" charset="0"/>
              </a:rPr>
              <a:t>   syndrome), </a:t>
            </a:r>
            <a:r>
              <a:rPr lang="en-US" sz="2400" spc="-30" dirty="0">
                <a:latin typeface="Times New Roman" pitchFamily="18" charset="0"/>
                <a:cs typeface="Times New Roman" pitchFamily="18" charset="0"/>
              </a:rPr>
              <a:t>CATCH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22 syndrome ,activating mutations of calcium </a:t>
            </a:r>
          </a:p>
          <a:p>
            <a:pPr marL="12700" marR="13970">
              <a:lnSpc>
                <a:spcPct val="100000"/>
              </a:lnSpc>
              <a:spcBef>
                <a:spcPts val="385"/>
              </a:spcBef>
              <a:buNone/>
            </a:pP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    sensing receptor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  <a:buFont typeface="Wingdings" pitchFamily="2" charset="2"/>
              <a:buChar char="Ø"/>
            </a:pPr>
            <a:r>
              <a:rPr lang="en-US" sz="2400" u="heavy" spc="-5" dirty="0">
                <a:uFill>
                  <a:solidFill>
                    <a:srgbClr val="4E3A2F"/>
                  </a:solidFill>
                </a:uFill>
                <a:latin typeface="Times New Roman" pitchFamily="18" charset="0"/>
                <a:cs typeface="Times New Roman" pitchFamily="18" charset="0"/>
              </a:rPr>
              <a:t>Secondary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  <a:buNone/>
            </a:pP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    Maternal</a:t>
            </a:r>
            <a:r>
              <a:rPr lang="en-US" sz="24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hyperparathyroidism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140335" indent="-128270">
              <a:spcBef>
                <a:spcPts val="385"/>
              </a:spcBef>
              <a:buNone/>
              <a:tabLst>
                <a:tab pos="140970" algn="l"/>
              </a:tabLst>
            </a:pPr>
            <a:r>
              <a:rPr lang="en-US" sz="2400" b="1" spc="-5" dirty="0">
                <a:latin typeface="Times New Roman" pitchFamily="18" charset="0"/>
                <a:cs typeface="Times New Roman" pitchFamily="18" charset="0"/>
              </a:rPr>
              <a:t>   Metabolic</a:t>
            </a:r>
            <a:r>
              <a:rPr lang="en-US" sz="2400" b="1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-15" dirty="0">
                <a:latin typeface="Times New Roman" pitchFamily="18" charset="0"/>
                <a:cs typeface="Times New Roman" pitchFamily="18" charset="0"/>
              </a:rPr>
              <a:t>Syndromes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  <a:buNone/>
            </a:pPr>
            <a:r>
              <a:rPr lang="en-US" sz="2400" spc="-10" dirty="0">
                <a:latin typeface="Times New Roman" pitchFamily="18" charset="0"/>
                <a:cs typeface="Times New Roman" pitchFamily="18" charset="0"/>
              </a:rPr>
              <a:t>    Kenny-</a:t>
            </a:r>
            <a:r>
              <a:rPr lang="en-US" sz="2400" spc="-10" dirty="0" err="1">
                <a:latin typeface="Times New Roman" pitchFamily="18" charset="0"/>
                <a:cs typeface="Times New Roman" pitchFamily="18" charset="0"/>
              </a:rPr>
              <a:t>caffey</a:t>
            </a:r>
            <a:r>
              <a:rPr lang="en-US" sz="24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syndrome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  <a:buNone/>
            </a:pP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    Long-chain fatty 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A .  </a:t>
            </a:r>
            <a:r>
              <a:rPr lang="en-US" sz="2400" spc="-10" dirty="0" smtClean="0">
                <a:latin typeface="Times New Roman" pitchFamily="18" charset="0"/>
                <a:cs typeface="Times New Roman" pitchFamily="18" charset="0"/>
              </a:rPr>
              <a:t>acyl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CoA</a:t>
            </a:r>
            <a:r>
              <a:rPr lang="en-US" sz="2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dehydrogenase deficiency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  <a:buNone/>
            </a:pP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    Kearns-</a:t>
            </a:r>
            <a:r>
              <a:rPr lang="en-US" sz="2400" spc="-5" dirty="0" err="1">
                <a:latin typeface="Times New Roman" pitchFamily="18" charset="0"/>
                <a:cs typeface="Times New Roman" pitchFamily="18" charset="0"/>
              </a:rPr>
              <a:t>sayre</a:t>
            </a:r>
            <a:r>
              <a:rPr lang="en-US" sz="2400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syndrome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42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40335" indent="-128270">
              <a:spcBef>
                <a:spcPts val="380"/>
              </a:spcBef>
              <a:buFont typeface="Wingdings" pitchFamily="2" charset="2"/>
              <a:buChar char="Ø"/>
              <a:tabLst>
                <a:tab pos="140970" algn="l"/>
              </a:tabLst>
            </a:pPr>
            <a:r>
              <a:rPr lang="en-US" b="1" spc="-5" dirty="0">
                <a:latin typeface="Times New Roman" pitchFamily="18" charset="0"/>
                <a:cs typeface="Times New Roman" pitchFamily="18" charset="0"/>
              </a:rPr>
              <a:t>Iatrogenic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2700" marR="1791335">
              <a:lnSpc>
                <a:spcPct val="120000"/>
              </a:lnSpc>
              <a:spcBef>
                <a:spcPts val="5"/>
              </a:spcBef>
              <a:buFont typeface="Wingdings" pitchFamily="2" charset="2"/>
              <a:buChar char="Ø"/>
            </a:pP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Citrated blood products,  Lipid infusions,  Bicarbonate</a:t>
            </a:r>
            <a:r>
              <a:rPr lang="en-US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therapy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2700" marR="1554480">
              <a:lnSpc>
                <a:spcPct val="120000"/>
              </a:lnSpc>
              <a:buFont typeface="Wingdings" pitchFamily="2" charset="2"/>
              <a:buChar char="Ø"/>
            </a:pPr>
            <a:r>
              <a:rPr lang="en-US" spc="-5" dirty="0" smtClean="0">
                <a:latin typeface="Times New Roman" pitchFamily="18" charset="0"/>
                <a:cs typeface="Times New Roman" pitchFamily="18" charset="0"/>
              </a:rPr>
              <a:t>Diuretics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5" dirty="0" err="1">
                <a:latin typeface="Times New Roman" pitchFamily="18" charset="0"/>
                <a:cs typeface="Times New Roman" pitchFamily="18" charset="0"/>
              </a:rPr>
              <a:t>Glucocorticosteriods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  Phosphate therapy ,</a:t>
            </a:r>
          </a:p>
          <a:p>
            <a:pPr marL="12700" marR="1554480">
              <a:lnSpc>
                <a:spcPct val="120000"/>
              </a:lnSpc>
              <a:buFont typeface="Wingdings" pitchFamily="2" charset="2"/>
              <a:buChar char="Ø"/>
            </a:pP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 Alkalosis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  <a:buFont typeface="Wingdings" pitchFamily="2" charset="2"/>
              <a:buChar char="Ø"/>
            </a:pPr>
            <a:r>
              <a:rPr lang="en-US" spc="-5" dirty="0" smtClean="0">
                <a:latin typeface="Times New Roman" pitchFamily="18" charset="0"/>
                <a:cs typeface="Times New Roman" pitchFamily="18" charset="0"/>
              </a:rPr>
              <a:t>Phototherapy ??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87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628503" y="470262"/>
            <a:ext cx="8599714" cy="5512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750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3772" y="500450"/>
            <a:ext cx="1072460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Objectives</a:t>
            </a:r>
            <a:r>
              <a:rPr lang="en-US" altLang="en-US" sz="4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1-Definitions LGA SGA Hypocalcemia ,Hypoglycemia  IUGR </a:t>
            </a:r>
            <a:endParaRPr lang="en-US" alt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Identify the Causes &amp; risk factors for these problems </a:t>
            </a:r>
            <a:endParaRPr lang="en-US" alt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3-What are the Problems 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encountered </a:t>
            </a:r>
          </a:p>
          <a:p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clinical presentations of these problems </a:t>
            </a:r>
          </a:p>
          <a:p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5-Outline management</a:t>
            </a:r>
            <a:r>
              <a:rPr lang="ar-YE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6-Conduct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ongoing program to monitor the progress of such children</a:t>
            </a:r>
            <a:r>
              <a:rPr lang="ar-YE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7-Appropriately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utilize hospitalization, consultation with other health professionals &amp; community resources</a:t>
            </a:r>
          </a:p>
        </p:txBody>
      </p:sp>
    </p:spTree>
    <p:extLst>
      <p:ext uri="{BB962C8B-B14F-4D97-AF65-F5344CB8AC3E}">
        <p14:creationId xmlns:p14="http://schemas.microsoft.com/office/powerpoint/2010/main" val="626450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3325" y="444813"/>
            <a:ext cx="10515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6600" b="1" dirty="0" smtClean="0">
                <a:solidFill>
                  <a:srgbClr val="FF0000"/>
                </a:solidFill>
              </a:rPr>
              <a:t>SGA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appear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smaller than normal with decreased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fat. More severely affected infants may present with a "wasted appearance" with asymmetric findings including larger heads for the size of the body (CNS sparing), widened AF , small abdomen, thin arms &amp; legs, dry &amp;redundant skin, ↓ M. mass, &amp; thin (often meconium-stained) umbilical cord</a:t>
            </a:r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800" b="1" i="1" dirty="0" smtClean="0"/>
              <a:t/>
            </a:r>
            <a:br>
              <a:rPr lang="en-US" altLang="en-US" sz="2800" b="1" i="1" dirty="0" smtClean="0"/>
            </a:br>
            <a:r>
              <a:rPr lang="en-US" altLang="en-US" sz="2800" b="1" i="1" dirty="0" smtClean="0"/>
              <a:t> </a:t>
            </a:r>
            <a:r>
              <a:rPr lang="en-US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Gestational age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often difficult to assess when based on physical appearance &amp; perceived advanced neurologic maturity. </a:t>
            </a: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examination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detail the presence of dysmorphic features, abnormal extremities, or gross anomalies that might suggest underlying congenital malformations, chromosomal defects, or exposure to teratogens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4381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7" y="1014413"/>
            <a:ext cx="6054725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820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IUGR SGA BAB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610" y="1162436"/>
            <a:ext cx="3671888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394" y="1194979"/>
            <a:ext cx="396081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392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pc\My Documents\My Pictures\IUGR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388" y="362495"/>
            <a:ext cx="6096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94812" y="477520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b="1" dirty="0">
                <a:solidFill>
                  <a:srgbClr val="3333CC"/>
                </a:solidFill>
                <a:latin typeface="Arial" panose="020B0604020202020204" pitchFamily="34" charset="0"/>
              </a:rPr>
              <a:t>Infant with IUGR as a result of placental insufficiency. Note the long, thin appearance with peeling, parchment-like dry skin, alert expression, meconium staining of the skin, &amp; long nails</a:t>
            </a:r>
            <a:endParaRPr lang="en-US" altLang="en-US" dirty="0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41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008" y="493260"/>
            <a:ext cx="5260249" cy="573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406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758961"/>
            <a:ext cx="546735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021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1261</Words>
  <Application>Microsoft Office PowerPoint</Application>
  <PresentationFormat>Widescreen</PresentationFormat>
  <Paragraphs>119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Georgia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Physiology</vt:lpstr>
      <vt:lpstr>PowerPoint Presentation</vt:lpstr>
      <vt:lpstr>PowerPoint Presentation</vt:lpstr>
      <vt:lpstr>PowerPoint Presentation</vt:lpstr>
      <vt:lpstr>PowerPoint Presentation</vt:lpstr>
      <vt:lpstr>HYPOCALCEMIA</vt:lpstr>
      <vt:lpstr>TYPES OF NEONATAL HYPOCALCEMIA</vt:lpstr>
      <vt:lpstr>CAUSES OF EARLY ONSET HYPOCALCEMIA</vt:lpstr>
      <vt:lpstr>CLINICAL FEATURES</vt:lpstr>
      <vt:lpstr>Diagnosis</vt:lpstr>
      <vt:lpstr>Management of EOH</vt:lpstr>
      <vt:lpstr>PowerPoint Presentation</vt:lpstr>
      <vt:lpstr>Side effects of calcium:</vt:lpstr>
      <vt:lpstr>LATE ONSET  NEONATAL HYPOCALCEMIA </vt:lpstr>
      <vt:lpstr>CAUSES OF LATE ONSET HYPOCALCEMIA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OSAMA J K</dc:creator>
  <cp:lastModifiedBy>OSAMA J K</cp:lastModifiedBy>
  <cp:revision>7</cp:revision>
  <dcterms:created xsi:type="dcterms:W3CDTF">2021-11-10T16:08:40Z</dcterms:created>
  <dcterms:modified xsi:type="dcterms:W3CDTF">2021-11-10T16:40:41Z</dcterms:modified>
</cp:coreProperties>
</file>