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4" r:id="rId4"/>
    <p:sldId id="285" r:id="rId5"/>
    <p:sldId id="286" r:id="rId6"/>
    <p:sldId id="287" r:id="rId7"/>
    <p:sldId id="291" r:id="rId8"/>
    <p:sldId id="289" r:id="rId9"/>
    <p:sldId id="290" r:id="rId10"/>
    <p:sldId id="292" r:id="rId11"/>
    <p:sldId id="261" r:id="rId12"/>
    <p:sldId id="263" r:id="rId13"/>
    <p:sldId id="264" r:id="rId14"/>
    <p:sldId id="265" r:id="rId15"/>
    <p:sldId id="268" r:id="rId16"/>
    <p:sldId id="269" r:id="rId17"/>
    <p:sldId id="270" r:id="rId18"/>
    <p:sldId id="271" r:id="rId19"/>
    <p:sldId id="272" r:id="rId20"/>
    <p:sldId id="273" r:id="rId21"/>
    <p:sldId id="274" r:id="rId22"/>
    <p:sldId id="275" r:id="rId23"/>
    <p:sldId id="281" r:id="rId24"/>
    <p:sldId id="276" r:id="rId25"/>
    <p:sldId id="278" r:id="rId26"/>
    <p:sldId id="280"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AC2859-2562-4B7A-B071-B081592760A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179704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2859-2562-4B7A-B071-B081592760A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412230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2859-2562-4B7A-B071-B081592760A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162135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C2859-2562-4B7A-B071-B081592760A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287103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C2859-2562-4B7A-B071-B081592760A1}"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364758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AC2859-2562-4B7A-B071-B081592760A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50067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AC2859-2562-4B7A-B071-B081592760A1}"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85282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AC2859-2562-4B7A-B071-B081592760A1}"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226542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C2859-2562-4B7A-B071-B081592760A1}"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87979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AC2859-2562-4B7A-B071-B081592760A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10594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AC2859-2562-4B7A-B071-B081592760A1}"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5FFB2-2A83-45A0-A1E5-C58629EC802B}" type="slidenum">
              <a:rPr lang="en-US" smtClean="0"/>
              <a:t>‹#›</a:t>
            </a:fld>
            <a:endParaRPr lang="en-US"/>
          </a:p>
        </p:txBody>
      </p:sp>
    </p:spTree>
    <p:extLst>
      <p:ext uri="{BB962C8B-B14F-4D97-AF65-F5344CB8AC3E}">
        <p14:creationId xmlns:p14="http://schemas.microsoft.com/office/powerpoint/2010/main" val="18559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C2859-2562-4B7A-B071-B081592760A1}" type="datetimeFigureOut">
              <a:rPr lang="en-US" smtClean="0"/>
              <a:t>12/9/2022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FFB2-2A83-45A0-A1E5-C58629EC802B}" type="slidenum">
              <a:rPr lang="en-US" smtClean="0"/>
              <a:t>‹#›</a:t>
            </a:fld>
            <a:endParaRPr lang="en-US"/>
          </a:p>
        </p:txBody>
      </p:sp>
    </p:spTree>
    <p:extLst>
      <p:ext uri="{BB962C8B-B14F-4D97-AF65-F5344CB8AC3E}">
        <p14:creationId xmlns:p14="http://schemas.microsoft.com/office/powerpoint/2010/main" val="221840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Acid Base Balance</a:t>
            </a:r>
          </a:p>
        </p:txBody>
      </p:sp>
    </p:spTree>
    <p:extLst>
      <p:ext uri="{BB962C8B-B14F-4D97-AF65-F5344CB8AC3E}">
        <p14:creationId xmlns:p14="http://schemas.microsoft.com/office/powerpoint/2010/main" val="318873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484" y="954593"/>
            <a:ext cx="12091516" cy="5222370"/>
          </a:xfrm>
        </p:spPr>
        <p:txBody>
          <a:bodyPr/>
          <a:lstStyle/>
          <a:p>
            <a:r>
              <a:rPr lang="en-US" dirty="0"/>
              <a:t> To date, there is no significant evidence that children would be at different risk of dehydration or hyperthermia than adults during physical activity under heat </a:t>
            </a:r>
          </a:p>
          <a:p>
            <a:endParaRPr lang="en-US" dirty="0"/>
          </a:p>
          <a:p>
            <a:r>
              <a:rPr lang="en-US" dirty="0"/>
              <a:t>In adequately hydrated children, no increased risk of </a:t>
            </a:r>
            <a:r>
              <a:rPr lang="en-US" dirty="0" err="1"/>
              <a:t>exertional</a:t>
            </a:r>
            <a:r>
              <a:rPr lang="en-US" dirty="0"/>
              <a:t> heat-illness has been observed compared to adults (</a:t>
            </a:r>
            <a:endParaRPr lang="ar-SY" dirty="0"/>
          </a:p>
        </p:txBody>
      </p:sp>
    </p:spTree>
    <p:extLst>
      <p:ext uri="{BB962C8B-B14F-4D97-AF65-F5344CB8AC3E}">
        <p14:creationId xmlns:p14="http://schemas.microsoft.com/office/powerpoint/2010/main" val="172250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7300"/>
          </a:xfrm>
        </p:spPr>
        <p:txBody>
          <a:bodyPr/>
          <a:lstStyle/>
          <a:p>
            <a:r>
              <a:rPr lang="en-US" b="1" dirty="0">
                <a:solidFill>
                  <a:schemeClr val="accent2">
                    <a:lumMod val="75000"/>
                  </a:schemeClr>
                </a:solidFill>
              </a:rPr>
              <a:t>ELECTROLYTES</a:t>
            </a:r>
            <a:endParaRPr lang="en-US" dirty="0">
              <a:solidFill>
                <a:schemeClr val="accent2">
                  <a:lumMod val="75000"/>
                </a:schemeClr>
              </a:solidFill>
            </a:endParaRPr>
          </a:p>
        </p:txBody>
      </p:sp>
      <p:sp>
        <p:nvSpPr>
          <p:cNvPr id="3" name="Content Placeholder 2"/>
          <p:cNvSpPr>
            <a:spLocks noGrp="1"/>
          </p:cNvSpPr>
          <p:nvPr>
            <p:ph idx="1"/>
          </p:nvPr>
        </p:nvSpPr>
        <p:spPr>
          <a:xfrm>
            <a:off x="0" y="1028700"/>
            <a:ext cx="12192000" cy="5829299"/>
          </a:xfrm>
        </p:spPr>
        <p:txBody>
          <a:bodyPr>
            <a:normAutofit fontScale="92500" lnSpcReduction="10000"/>
          </a:bodyPr>
          <a:lstStyle/>
          <a:p>
            <a:pPr lvl="0"/>
            <a:r>
              <a:rPr lang="en-US" dirty="0"/>
              <a:t>They are chemicals that dissolve in water &amp; dissociate into ions.</a:t>
            </a:r>
          </a:p>
          <a:p>
            <a:pPr lvl="0"/>
            <a:r>
              <a:rPr lang="en-US" dirty="0"/>
              <a:t> </a:t>
            </a:r>
            <a:r>
              <a:rPr lang="en-US" dirty="0" err="1"/>
              <a:t>Cations</a:t>
            </a:r>
            <a:r>
              <a:rPr lang="en-US" dirty="0"/>
              <a:t> are positive ions such as Na+ &amp; K+.</a:t>
            </a:r>
          </a:p>
          <a:p>
            <a:pPr lvl="0"/>
            <a:r>
              <a:rPr lang="en-US" dirty="0"/>
              <a:t>Anions are negative ions such as </a:t>
            </a:r>
            <a:r>
              <a:rPr lang="en-US" dirty="0" err="1"/>
              <a:t>Cl</a:t>
            </a:r>
            <a:r>
              <a:rPr lang="en-US" dirty="0"/>
              <a:t>_ &amp; HCO3 _.</a:t>
            </a:r>
          </a:p>
          <a:p>
            <a:pPr lvl="0"/>
            <a:r>
              <a:rPr lang="en-US" dirty="0"/>
              <a:t>By creating osmotic pressure, electrolytes regulate osmosis of water between compartments.</a:t>
            </a:r>
          </a:p>
          <a:p>
            <a:pPr lvl="0"/>
            <a:r>
              <a:rPr lang="en-US" b="1" dirty="0"/>
              <a:t>INTAKE, OUTPUT, AND REGULATION</a:t>
            </a:r>
            <a:endParaRPr lang="en-US" dirty="0"/>
          </a:p>
          <a:p>
            <a:pPr lvl="0">
              <a:buFont typeface="Wingdings" panose="05000000000000000000" pitchFamily="2" charset="2"/>
              <a:buChar char="Ø"/>
            </a:pPr>
            <a:r>
              <a:rPr lang="en-US" b="1" dirty="0"/>
              <a:t>Intake</a:t>
            </a:r>
            <a:r>
              <a:rPr lang="en-US" dirty="0"/>
              <a:t>— electrolytes are part of food &amp; beverages. </a:t>
            </a:r>
          </a:p>
          <a:p>
            <a:pPr lvl="0">
              <a:buFont typeface="Wingdings" panose="05000000000000000000" pitchFamily="2" charset="2"/>
              <a:buChar char="Ø"/>
            </a:pPr>
            <a:r>
              <a:rPr lang="en-US" b="1" dirty="0"/>
              <a:t>Output</a:t>
            </a:r>
            <a:r>
              <a:rPr lang="en-US" dirty="0"/>
              <a:t>— urine, sweat, feces.</a:t>
            </a:r>
          </a:p>
          <a:p>
            <a:pPr marL="0" lvl="0" indent="0">
              <a:buNone/>
            </a:pPr>
            <a:endParaRPr lang="en-US" dirty="0"/>
          </a:p>
          <a:p>
            <a:pPr lvl="0">
              <a:buFont typeface="Wingdings" panose="05000000000000000000" pitchFamily="2" charset="2"/>
              <a:buChar char="Ø"/>
            </a:pPr>
            <a:r>
              <a:rPr lang="en-US" b="1" dirty="0"/>
              <a:t>Regulation</a:t>
            </a:r>
            <a:r>
              <a:rPr lang="en-US" dirty="0"/>
              <a:t>; through;</a:t>
            </a:r>
          </a:p>
          <a:p>
            <a:pPr lvl="0"/>
            <a:r>
              <a:rPr lang="en-US" dirty="0">
                <a:solidFill>
                  <a:srgbClr val="FF0000"/>
                </a:solidFill>
              </a:rPr>
              <a:t>Aldosterone</a:t>
            </a:r>
            <a:r>
              <a:rPr lang="en-US" dirty="0"/>
              <a:t> — Na+  &amp;  K+;</a:t>
            </a:r>
          </a:p>
          <a:p>
            <a:pPr lvl="0"/>
            <a:r>
              <a:rPr lang="en-US" dirty="0">
                <a:solidFill>
                  <a:srgbClr val="FF0000"/>
                </a:solidFill>
              </a:rPr>
              <a:t>ANP</a:t>
            </a:r>
            <a:r>
              <a:rPr lang="en-US" dirty="0"/>
              <a:t> — Na+; </a:t>
            </a:r>
          </a:p>
          <a:p>
            <a:pPr lvl="0"/>
            <a:r>
              <a:rPr lang="en-US" dirty="0">
                <a:solidFill>
                  <a:srgbClr val="FF0000"/>
                </a:solidFill>
              </a:rPr>
              <a:t>PTH</a:t>
            </a:r>
            <a:r>
              <a:rPr lang="en-US" dirty="0"/>
              <a:t> &amp; </a:t>
            </a:r>
            <a:r>
              <a:rPr lang="en-US" dirty="0">
                <a:solidFill>
                  <a:srgbClr val="FF0000"/>
                </a:solidFill>
              </a:rPr>
              <a:t>calcitonin</a:t>
            </a:r>
            <a:r>
              <a:rPr lang="en-US" dirty="0"/>
              <a:t> —Ca+2 &amp; HPO</a:t>
            </a:r>
            <a:r>
              <a:rPr lang="en-US" baseline="-25000" dirty="0"/>
              <a:t>4</a:t>
            </a:r>
            <a:r>
              <a:rPr lang="en-US" dirty="0"/>
              <a:t> </a:t>
            </a:r>
            <a:r>
              <a:rPr lang="en-US" baseline="30000" dirty="0"/>
              <a:t>-2</a:t>
            </a:r>
            <a:r>
              <a:rPr lang="en-US" dirty="0"/>
              <a:t>.</a:t>
            </a:r>
          </a:p>
          <a:p>
            <a:pPr lvl="0"/>
            <a:endParaRPr lang="en-US" dirty="0"/>
          </a:p>
          <a:p>
            <a:pPr lvl="0"/>
            <a:endParaRPr lang="en-US" dirty="0"/>
          </a:p>
          <a:p>
            <a:pPr marL="0" indent="0">
              <a:buNone/>
            </a:pPr>
            <a:endParaRPr lang="en-US" dirty="0"/>
          </a:p>
          <a:p>
            <a:endParaRPr lang="en-US" dirty="0"/>
          </a:p>
        </p:txBody>
      </p:sp>
    </p:spTree>
    <p:extLst>
      <p:ext uri="{BB962C8B-B14F-4D97-AF65-F5344CB8AC3E}">
        <p14:creationId xmlns:p14="http://schemas.microsoft.com/office/powerpoint/2010/main" val="213149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ACID–BASE BALANCE</a:t>
            </a:r>
            <a:endParaRPr lang="en-US" dirty="0">
              <a:solidFill>
                <a:srgbClr val="FF0000"/>
              </a:solidFill>
            </a:endParaRPr>
          </a:p>
        </p:txBody>
      </p:sp>
      <p:sp>
        <p:nvSpPr>
          <p:cNvPr id="3" name="Content Placeholder 2"/>
          <p:cNvSpPr>
            <a:spLocks noGrp="1"/>
          </p:cNvSpPr>
          <p:nvPr>
            <p:ph idx="1"/>
          </p:nvPr>
        </p:nvSpPr>
        <p:spPr>
          <a:xfrm>
            <a:off x="838200" y="1352550"/>
            <a:ext cx="10515600" cy="5257800"/>
          </a:xfrm>
        </p:spPr>
        <p:txBody>
          <a:bodyPr>
            <a:normAutofit/>
          </a:bodyPr>
          <a:lstStyle/>
          <a:p>
            <a:pPr lvl="0"/>
            <a:r>
              <a:rPr lang="en-US" dirty="0"/>
              <a:t>Normal pH Ranges;</a:t>
            </a:r>
          </a:p>
          <a:p>
            <a:pPr lvl="0"/>
            <a:r>
              <a:rPr lang="en-US" dirty="0"/>
              <a:t>blood: 7.35 - 7.45; tissue fluid: similar to blood.</a:t>
            </a:r>
          </a:p>
          <a:p>
            <a:pPr lvl="0"/>
            <a:r>
              <a:rPr lang="en-US" dirty="0"/>
              <a:t> ICF: 6.8 - 7.0;</a:t>
            </a:r>
          </a:p>
          <a:p>
            <a:pPr marL="0" lvl="0" indent="0">
              <a:buNone/>
            </a:pPr>
            <a:endParaRPr lang="en-US" dirty="0"/>
          </a:p>
          <a:p>
            <a:pPr lvl="0"/>
            <a:r>
              <a:rPr lang="en-US" sz="3600" b="1" dirty="0"/>
              <a:t> Normal pH of body fluids is maintained by; </a:t>
            </a:r>
          </a:p>
          <a:p>
            <a:pPr lvl="0"/>
            <a:r>
              <a:rPr lang="en-US" b="1" dirty="0"/>
              <a:t>Buffer</a:t>
            </a:r>
            <a:r>
              <a:rPr lang="en-US" dirty="0"/>
              <a:t> systems (Bicarbonate , phosphate, &amp; protein) respond within fraction of second.</a:t>
            </a:r>
          </a:p>
          <a:p>
            <a:pPr lvl="0"/>
            <a:r>
              <a:rPr lang="en-US" b="1" dirty="0"/>
              <a:t>Respiration</a:t>
            </a:r>
            <a:r>
              <a:rPr lang="en-US" dirty="0"/>
              <a:t>. Respond within 1- 3 min.</a:t>
            </a:r>
          </a:p>
          <a:p>
            <a:pPr lvl="0"/>
            <a:r>
              <a:rPr lang="en-US" b="1" dirty="0"/>
              <a:t>Kidneys</a:t>
            </a:r>
            <a:r>
              <a:rPr lang="en-US" dirty="0"/>
              <a:t> respond within several hours – days.</a:t>
            </a:r>
          </a:p>
          <a:p>
            <a:endParaRPr lang="en-US" dirty="0"/>
          </a:p>
        </p:txBody>
      </p:sp>
    </p:spTree>
    <p:extLst>
      <p:ext uri="{BB962C8B-B14F-4D97-AF65-F5344CB8AC3E}">
        <p14:creationId xmlns:p14="http://schemas.microsoft.com/office/powerpoint/2010/main" val="975170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BUFFER SYSTEMS	</a:t>
            </a:r>
            <a:br>
              <a:rPr lang="en-US" dirty="0"/>
            </a:br>
            <a:endParaRPr lang="en-US" dirty="0"/>
          </a:p>
        </p:txBody>
      </p:sp>
      <p:sp>
        <p:nvSpPr>
          <p:cNvPr id="3" name="Content Placeholder 2"/>
          <p:cNvSpPr>
            <a:spLocks noGrp="1"/>
          </p:cNvSpPr>
          <p:nvPr>
            <p:ph idx="1"/>
          </p:nvPr>
        </p:nvSpPr>
        <p:spPr>
          <a:xfrm>
            <a:off x="361950" y="1273175"/>
            <a:ext cx="11830050" cy="4351338"/>
          </a:xfrm>
        </p:spPr>
        <p:txBody>
          <a:bodyPr>
            <a:normAutofit fontScale="92500" lnSpcReduction="20000"/>
          </a:bodyPr>
          <a:lstStyle/>
          <a:p>
            <a:pPr lvl="0"/>
            <a:r>
              <a:rPr lang="en-US" dirty="0"/>
              <a:t>Each consists of a </a:t>
            </a:r>
            <a:r>
              <a:rPr lang="en-US" u="sng" dirty="0"/>
              <a:t>weak</a:t>
            </a:r>
            <a:r>
              <a:rPr lang="en-US" dirty="0"/>
              <a:t> acid &amp; a weak base; react with</a:t>
            </a:r>
            <a:r>
              <a:rPr lang="en-US" u="sng" dirty="0"/>
              <a:t> strong</a:t>
            </a:r>
            <a:r>
              <a:rPr lang="en-US" dirty="0"/>
              <a:t> acids or bases to change them to substances that do not greatly affect </a:t>
            </a:r>
            <a:r>
              <a:rPr lang="en-US" dirty="0" err="1"/>
              <a:t>pH.</a:t>
            </a:r>
            <a:r>
              <a:rPr lang="en-US" dirty="0"/>
              <a:t> </a:t>
            </a:r>
          </a:p>
          <a:p>
            <a:pPr marL="0" lvl="0" indent="0">
              <a:buNone/>
            </a:pPr>
            <a:endParaRPr lang="en-US" dirty="0"/>
          </a:p>
          <a:p>
            <a:r>
              <a:rPr lang="en-US" dirty="0"/>
              <a:t>React within a </a:t>
            </a:r>
            <a:r>
              <a:rPr lang="en-US" u="sng" dirty="0"/>
              <a:t>fraction of a second</a:t>
            </a:r>
            <a:r>
              <a:rPr lang="en-US" dirty="0"/>
              <a:t>, but have the least capacity to prevent pH changes, because a limited number of molecules of these buffers are present in body fluids.</a:t>
            </a:r>
          </a:p>
          <a:p>
            <a:endParaRPr lang="en-US" dirty="0"/>
          </a:p>
          <a:p>
            <a:r>
              <a:rPr lang="en-US" dirty="0"/>
              <a:t>Its types: </a:t>
            </a:r>
          </a:p>
          <a:p>
            <a:pPr>
              <a:buFont typeface="Wingdings" panose="05000000000000000000" pitchFamily="2" charset="2"/>
              <a:buChar char="v"/>
            </a:pPr>
            <a:r>
              <a:rPr lang="en-US" dirty="0"/>
              <a:t>Bicarbonate buffer system</a:t>
            </a:r>
          </a:p>
          <a:p>
            <a:pPr>
              <a:buFont typeface="Wingdings" panose="05000000000000000000" pitchFamily="2" charset="2"/>
              <a:buChar char="v"/>
            </a:pPr>
            <a:r>
              <a:rPr lang="en-US" dirty="0"/>
              <a:t>Phosphate buffer system.</a:t>
            </a:r>
          </a:p>
          <a:p>
            <a:pPr>
              <a:buFont typeface="Wingdings" panose="05000000000000000000" pitchFamily="2" charset="2"/>
              <a:buChar char="v"/>
            </a:pPr>
            <a:r>
              <a:rPr lang="en-US" dirty="0"/>
              <a:t>Protein buffer system</a:t>
            </a:r>
          </a:p>
          <a:p>
            <a:pPr marL="0" indent="0">
              <a:buNone/>
            </a:pPr>
            <a:endParaRPr lang="en-US" dirty="0"/>
          </a:p>
        </p:txBody>
      </p:sp>
    </p:spTree>
    <p:extLst>
      <p:ext uri="{BB962C8B-B14F-4D97-AF65-F5344CB8AC3E}">
        <p14:creationId xmlns:p14="http://schemas.microsoft.com/office/powerpoint/2010/main" val="410475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75"/>
          </a:xfrm>
        </p:spPr>
        <p:txBody>
          <a:bodyPr>
            <a:normAutofit fontScale="90000"/>
          </a:bodyPr>
          <a:lstStyle/>
          <a:p>
            <a:r>
              <a:rPr lang="en-US" b="1" dirty="0"/>
              <a:t>Bicarbonate Buffer System</a:t>
            </a:r>
            <a:endParaRPr lang="en-US" dirty="0"/>
          </a:p>
        </p:txBody>
      </p:sp>
      <p:sp>
        <p:nvSpPr>
          <p:cNvPr id="3" name="Content Placeholder 2"/>
          <p:cNvSpPr>
            <a:spLocks noGrp="1"/>
          </p:cNvSpPr>
          <p:nvPr>
            <p:ph idx="1"/>
          </p:nvPr>
        </p:nvSpPr>
        <p:spPr>
          <a:xfrm>
            <a:off x="571500" y="1276349"/>
            <a:ext cx="10782300" cy="4900613"/>
          </a:xfrm>
        </p:spPr>
        <p:txBody>
          <a:bodyPr>
            <a:normAutofit fontScale="92500" lnSpcReduction="20000"/>
          </a:bodyPr>
          <a:lstStyle/>
          <a:p>
            <a:pPr lvl="0"/>
            <a:r>
              <a:rPr lang="en-US" dirty="0"/>
              <a:t>Important in both blood &amp; tissue fluid; base to acid ratio is 20 to 1.</a:t>
            </a:r>
          </a:p>
          <a:p>
            <a:pPr lvl="0"/>
            <a:r>
              <a:rPr lang="en-US" dirty="0"/>
              <a:t>The two components of this buffer system are </a:t>
            </a:r>
          </a:p>
          <a:p>
            <a:pPr lvl="0"/>
            <a:r>
              <a:rPr lang="en-US" dirty="0"/>
              <a:t>Carbonic acid (H2CO3), a weak acid. </a:t>
            </a:r>
          </a:p>
          <a:p>
            <a:pPr lvl="0"/>
            <a:r>
              <a:rPr lang="en-US" dirty="0"/>
              <a:t>Sodium bicarbonate (NaHCO3), a weak base. </a:t>
            </a:r>
          </a:p>
          <a:p>
            <a:pPr lvl="0"/>
            <a:r>
              <a:rPr lang="en-US" dirty="0"/>
              <a:t>If a potential pH change is created by a strong acid, the following reaction takes place:</a:t>
            </a:r>
          </a:p>
          <a:p>
            <a:r>
              <a:rPr lang="en-US" dirty="0"/>
              <a:t>      </a:t>
            </a:r>
            <a:r>
              <a:rPr lang="en-US" dirty="0" err="1"/>
              <a:t>HCl</a:t>
            </a:r>
            <a:r>
              <a:rPr lang="en-US" dirty="0"/>
              <a:t>  +  NaHCO3 → </a:t>
            </a:r>
            <a:r>
              <a:rPr lang="en-US" dirty="0" err="1"/>
              <a:t>NaCl</a:t>
            </a:r>
            <a:r>
              <a:rPr lang="en-US" dirty="0"/>
              <a:t>  +  H2CO3</a:t>
            </a:r>
          </a:p>
          <a:p>
            <a:r>
              <a:rPr lang="en-US" dirty="0"/>
              <a:t>    (strong acid)                                      (weak acid)</a:t>
            </a:r>
          </a:p>
          <a:p>
            <a:pPr lvl="0"/>
            <a:r>
              <a:rPr lang="en-US" dirty="0"/>
              <a:t>If a potential pH change is created by a strong base, the following reaction takes place:</a:t>
            </a:r>
          </a:p>
          <a:p>
            <a:r>
              <a:rPr lang="en-US" dirty="0"/>
              <a:t>     </a:t>
            </a:r>
            <a:r>
              <a:rPr lang="en-US" dirty="0" err="1"/>
              <a:t>NaOH</a:t>
            </a:r>
            <a:r>
              <a:rPr lang="en-US" dirty="0"/>
              <a:t>  +   H2CO3 → H2O  +  NaHCO3</a:t>
            </a:r>
          </a:p>
          <a:p>
            <a:r>
              <a:rPr lang="en-US" dirty="0"/>
              <a:t>    (strong base)                            (weak base) </a:t>
            </a:r>
          </a:p>
          <a:p>
            <a:endParaRPr lang="en-US" dirty="0"/>
          </a:p>
        </p:txBody>
      </p:sp>
    </p:spTree>
    <p:extLst>
      <p:ext uri="{BB962C8B-B14F-4D97-AF65-F5344CB8AC3E}">
        <p14:creationId xmlns:p14="http://schemas.microsoft.com/office/powerpoint/2010/main" val="836700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RESPIRATORY MECHANISMS</a:t>
            </a:r>
            <a:br>
              <a:rPr lang="en-US" dirty="0"/>
            </a:br>
            <a:endParaRPr lang="en-US" dirty="0"/>
          </a:p>
        </p:txBody>
      </p:sp>
      <p:sp>
        <p:nvSpPr>
          <p:cNvPr id="3" name="Content Placeholder 2"/>
          <p:cNvSpPr>
            <a:spLocks noGrp="1"/>
          </p:cNvSpPr>
          <p:nvPr>
            <p:ph idx="1"/>
          </p:nvPr>
        </p:nvSpPr>
        <p:spPr>
          <a:xfrm>
            <a:off x="838200" y="1825625"/>
            <a:ext cx="10839450" cy="4351338"/>
          </a:xfrm>
        </p:spPr>
        <p:txBody>
          <a:bodyPr/>
          <a:lstStyle/>
          <a:p>
            <a:pPr lvl="0"/>
            <a:r>
              <a:rPr lang="en-US" dirty="0"/>
              <a:t>It affects pH because it regulates amount of CO2 present in body fluids.</a:t>
            </a:r>
          </a:p>
          <a:p>
            <a:pPr lvl="0"/>
            <a:r>
              <a:rPr lang="en-US" dirty="0"/>
              <a:t>Resp. system may be the cause or may correct pH imbalance (from other causes).</a:t>
            </a:r>
          </a:p>
          <a:p>
            <a:endParaRPr lang="en-US" dirty="0"/>
          </a:p>
        </p:txBody>
      </p:sp>
    </p:spTree>
    <p:extLst>
      <p:ext uri="{BB962C8B-B14F-4D97-AF65-F5344CB8AC3E}">
        <p14:creationId xmlns:p14="http://schemas.microsoft.com/office/powerpoint/2010/main" val="4248341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11830050" cy="6176963"/>
          </a:xfrm>
        </p:spPr>
        <p:txBody>
          <a:bodyPr>
            <a:normAutofit/>
          </a:bodyPr>
          <a:lstStyle/>
          <a:p>
            <a:r>
              <a:rPr lang="en-US" b="1" dirty="0"/>
              <a:t>Respiratory acidosis</a:t>
            </a:r>
            <a:endParaRPr lang="en-US" dirty="0"/>
          </a:p>
          <a:p>
            <a:r>
              <a:rPr lang="en-US" i="1" dirty="0"/>
              <a:t>Causes</a:t>
            </a:r>
            <a:r>
              <a:rPr lang="en-US" dirty="0"/>
              <a:t>;↓ rate or efficiency of respiration(</a:t>
            </a:r>
            <a:r>
              <a:rPr lang="en-US" dirty="0" err="1"/>
              <a:t>eg</a:t>
            </a:r>
            <a:r>
              <a:rPr lang="en-US" dirty="0"/>
              <a:t> asthma, &amp; pneumonia)→excess CO2 → excess H+ ions formation→ lower pH of body fluids:</a:t>
            </a:r>
          </a:p>
          <a:p>
            <a:r>
              <a:rPr lang="en-US" dirty="0"/>
              <a:t>CO2 + H2O → H2CO3 → H</a:t>
            </a:r>
            <a:r>
              <a:rPr lang="en-US" baseline="30000" dirty="0"/>
              <a:t>+</a:t>
            </a:r>
            <a:r>
              <a:rPr lang="en-US" dirty="0"/>
              <a:t> +  HCO3.</a:t>
            </a:r>
          </a:p>
          <a:p>
            <a:r>
              <a:rPr lang="en-US" i="1" dirty="0"/>
              <a:t>Compensation;</a:t>
            </a:r>
            <a:r>
              <a:rPr lang="en-US" dirty="0"/>
              <a:t> </a:t>
            </a:r>
            <a:r>
              <a:rPr lang="en-US" u="sng" dirty="0"/>
              <a:t>Kidneys</a:t>
            </a:r>
            <a:r>
              <a:rPr lang="en-US" dirty="0"/>
              <a:t> excrete H+ ions &amp; reabsorb Na+ ions &amp; HCO3- ions.</a:t>
            </a:r>
          </a:p>
          <a:p>
            <a:pPr marL="0" indent="0">
              <a:buNone/>
            </a:pPr>
            <a:endParaRPr lang="en-US" dirty="0"/>
          </a:p>
          <a:p>
            <a:r>
              <a:rPr lang="en-US" b="1" dirty="0"/>
              <a:t>Respiratory alkalosis </a:t>
            </a:r>
            <a:r>
              <a:rPr lang="en-US" dirty="0"/>
              <a:t>(less common) </a:t>
            </a:r>
          </a:p>
          <a:p>
            <a:r>
              <a:rPr lang="en-US" i="1" dirty="0"/>
              <a:t>Causes</a:t>
            </a:r>
            <a:r>
              <a:rPr lang="en-US" dirty="0"/>
              <a:t> ↑rate of respiration (</a:t>
            </a:r>
            <a:r>
              <a:rPr lang="en-US" dirty="0" err="1"/>
              <a:t>eg</a:t>
            </a:r>
            <a:r>
              <a:rPr lang="en-US" dirty="0"/>
              <a:t>; anxiety, high altitude) →↑ amount of CO2 exhaled. Because there are fewer CO2 molecules in body fluids→ fewer H+ ions are formed, &amp; pH tends to rise.</a:t>
            </a:r>
          </a:p>
          <a:p>
            <a:r>
              <a:rPr lang="en-US" i="1" dirty="0"/>
              <a:t>Compensation</a:t>
            </a:r>
            <a:r>
              <a:rPr lang="en-US" i="1" u="sng" dirty="0"/>
              <a:t>;</a:t>
            </a:r>
            <a:r>
              <a:rPr lang="en-US" u="sng" dirty="0"/>
              <a:t> Kidneys</a:t>
            </a:r>
            <a:r>
              <a:rPr lang="en-US" dirty="0"/>
              <a:t> retain H+ ions &amp; excrete Na+ ions &amp; HCO3- ions</a:t>
            </a:r>
          </a:p>
          <a:p>
            <a:endParaRPr lang="en-US" dirty="0"/>
          </a:p>
        </p:txBody>
      </p:sp>
    </p:spTree>
    <p:extLst>
      <p:ext uri="{BB962C8B-B14F-4D97-AF65-F5344CB8AC3E}">
        <p14:creationId xmlns:p14="http://schemas.microsoft.com/office/powerpoint/2010/main" val="3297677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82350" cy="1325563"/>
          </a:xfrm>
        </p:spPr>
        <p:txBody>
          <a:bodyPr>
            <a:normAutofit fontScale="90000"/>
          </a:bodyPr>
          <a:lstStyle/>
          <a:p>
            <a:r>
              <a:rPr lang="en-US" b="1" dirty="0"/>
              <a:t>Respiratory Compensation for Metabolic pH Changes</a:t>
            </a:r>
            <a:br>
              <a:rPr lang="en-US" dirty="0"/>
            </a:br>
            <a:endParaRPr lang="en-US" dirty="0"/>
          </a:p>
        </p:txBody>
      </p:sp>
      <p:sp>
        <p:nvSpPr>
          <p:cNvPr id="3" name="Content Placeholder 2"/>
          <p:cNvSpPr>
            <a:spLocks noGrp="1"/>
          </p:cNvSpPr>
          <p:nvPr>
            <p:ph idx="1"/>
          </p:nvPr>
        </p:nvSpPr>
        <p:spPr>
          <a:xfrm>
            <a:off x="838200" y="1571626"/>
            <a:ext cx="11182350" cy="4879975"/>
          </a:xfrm>
        </p:spPr>
        <p:txBody>
          <a:bodyPr/>
          <a:lstStyle/>
          <a:p>
            <a:r>
              <a:rPr lang="en-US" dirty="0"/>
              <a:t>Metabolic acidosis or alkalosis are changes in pH caused by other than a respiratory disorders. </a:t>
            </a:r>
          </a:p>
          <a:p>
            <a:r>
              <a:rPr lang="en-US" dirty="0"/>
              <a:t>Respiratory mechanism does not have the capacity to fully compensate an ongoing metabolic pH imbalance (In such cases, respiratory compensation is  50 - 75% effective).</a:t>
            </a:r>
          </a:p>
        </p:txBody>
      </p:sp>
    </p:spTree>
    <p:extLst>
      <p:ext uri="{BB962C8B-B14F-4D97-AF65-F5344CB8AC3E}">
        <p14:creationId xmlns:p14="http://schemas.microsoft.com/office/powerpoint/2010/main" val="1626234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209550"/>
            <a:ext cx="12020550" cy="5967413"/>
          </a:xfrm>
        </p:spPr>
        <p:txBody>
          <a:bodyPr>
            <a:normAutofit/>
          </a:bodyPr>
          <a:lstStyle/>
          <a:p>
            <a:r>
              <a:rPr lang="en-US" b="1" dirty="0"/>
              <a:t>Metabolic acidosis</a:t>
            </a:r>
            <a:r>
              <a:rPr lang="en-US" dirty="0"/>
              <a:t> </a:t>
            </a:r>
          </a:p>
          <a:p>
            <a:r>
              <a:rPr lang="en-US" i="1" dirty="0"/>
              <a:t>Causes</a:t>
            </a:r>
            <a:r>
              <a:rPr lang="en-US" dirty="0"/>
              <a:t>; </a:t>
            </a:r>
            <a:r>
              <a:rPr lang="en-US" dirty="0" err="1"/>
              <a:t>e.g</a:t>
            </a:r>
            <a:r>
              <a:rPr lang="en-US" dirty="0"/>
              <a:t> kidney disease, uncontrolled DM, excessive diarrhea or vomiting.</a:t>
            </a:r>
          </a:p>
          <a:p>
            <a:r>
              <a:rPr lang="en-US" i="1" dirty="0"/>
              <a:t>Compensation; </a:t>
            </a:r>
            <a:r>
              <a:rPr lang="en-US" dirty="0"/>
              <a:t>excess H+ ions in body fluids→ stimulates respiratory centers in medulla→↑ rate of respiration to exhale more CO2 → ↓ H+  ion formation.</a:t>
            </a:r>
          </a:p>
          <a:p>
            <a:pPr marL="0" indent="0">
              <a:buNone/>
            </a:pPr>
            <a:endParaRPr lang="en-US" dirty="0"/>
          </a:p>
          <a:p>
            <a:r>
              <a:rPr lang="en-US" b="1" dirty="0"/>
              <a:t>Metabolic alkalosis </a:t>
            </a:r>
            <a:r>
              <a:rPr lang="en-US" dirty="0"/>
              <a:t>is not common,</a:t>
            </a:r>
          </a:p>
          <a:p>
            <a:r>
              <a:rPr lang="en-US" i="1" dirty="0"/>
              <a:t> Causes</a:t>
            </a:r>
            <a:r>
              <a:rPr lang="en-US" dirty="0"/>
              <a:t>; </a:t>
            </a:r>
            <a:r>
              <a:rPr lang="en-US" dirty="0" err="1"/>
              <a:t>eg</a:t>
            </a:r>
            <a:r>
              <a:rPr lang="en-US" dirty="0"/>
              <a:t> overuse of antacid medications or vomiting of stomach contents only.</a:t>
            </a:r>
          </a:p>
          <a:p>
            <a:r>
              <a:rPr lang="en-US" i="1" dirty="0"/>
              <a:t>Compensation;</a:t>
            </a:r>
            <a:r>
              <a:rPr lang="en-US" dirty="0"/>
              <a:t> As pH begins to rise→ breathing slows &amp; ↓ amount of CO2 exhaled (CO2 retained within body)→ ↑ H+ ions formation.</a:t>
            </a:r>
          </a:p>
          <a:p>
            <a:endParaRPr lang="en-US" dirty="0"/>
          </a:p>
        </p:txBody>
      </p:sp>
    </p:spTree>
    <p:extLst>
      <p:ext uri="{BB962C8B-B14F-4D97-AF65-F5344CB8AC3E}">
        <p14:creationId xmlns:p14="http://schemas.microsoft.com/office/powerpoint/2010/main" val="2991900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7375"/>
          </a:xfrm>
        </p:spPr>
        <p:txBody>
          <a:bodyPr>
            <a:normAutofit fontScale="90000"/>
          </a:bodyPr>
          <a:lstStyle/>
          <a:p>
            <a:r>
              <a:rPr lang="en-US" b="1" dirty="0">
                <a:solidFill>
                  <a:srgbClr val="FF0000"/>
                </a:solidFill>
              </a:rPr>
              <a:t>RENAL MECHANISMS</a:t>
            </a:r>
            <a:endParaRPr lang="en-US" dirty="0">
              <a:solidFill>
                <a:srgbClr val="FF0000"/>
              </a:solidFill>
            </a:endParaRPr>
          </a:p>
        </p:txBody>
      </p:sp>
      <p:sp>
        <p:nvSpPr>
          <p:cNvPr id="3" name="Content Placeholder 2"/>
          <p:cNvSpPr>
            <a:spLocks noGrp="1"/>
          </p:cNvSpPr>
          <p:nvPr>
            <p:ph idx="1"/>
          </p:nvPr>
        </p:nvSpPr>
        <p:spPr>
          <a:xfrm>
            <a:off x="476250" y="952500"/>
            <a:ext cx="11468100" cy="5224463"/>
          </a:xfrm>
        </p:spPr>
        <p:txBody>
          <a:bodyPr>
            <a:normAutofit/>
          </a:bodyPr>
          <a:lstStyle/>
          <a:p>
            <a:pPr lvl="0"/>
            <a:r>
              <a:rPr lang="en-US" dirty="0"/>
              <a:t>Kidneys regulate pH of ECF by excreting or conserving H+ ions &amp; by reabsorbing Na+ ions &amp; HCO3- ions. </a:t>
            </a:r>
          </a:p>
          <a:p>
            <a:pPr lvl="0"/>
            <a:r>
              <a:rPr lang="en-US" dirty="0"/>
              <a:t>Although  renal mechanisms have the greatest capacity to buffer</a:t>
            </a:r>
          </a:p>
          <a:p>
            <a:pPr marL="0" lvl="0" indent="0">
              <a:buNone/>
            </a:pPr>
            <a:endParaRPr lang="en-US" dirty="0"/>
          </a:p>
          <a:p>
            <a:pPr lvl="0"/>
            <a:r>
              <a:rPr lang="en-US" dirty="0" err="1"/>
              <a:t>E.g</a:t>
            </a:r>
            <a:r>
              <a:rPr lang="en-US" dirty="0"/>
              <a:t> ketoacidosis in untreated diabetes mellitus ( metabolic acidosis). </a:t>
            </a:r>
          </a:p>
          <a:p>
            <a:pPr lvl="0">
              <a:buFont typeface="Wingdings" panose="05000000000000000000" pitchFamily="2" charset="2"/>
              <a:buChar char="Ø"/>
            </a:pPr>
            <a:r>
              <a:rPr lang="en-US" dirty="0"/>
              <a:t>As ketones (acid) accumulate in blood, </a:t>
            </a:r>
          </a:p>
          <a:p>
            <a:pPr lvl="0">
              <a:buFont typeface="Wingdings" panose="05000000000000000000" pitchFamily="2" charset="2"/>
              <a:buChar char="Ø"/>
            </a:pPr>
            <a:r>
              <a:rPr lang="en-US" dirty="0"/>
              <a:t>capacity of ECF buffer systems is quickly exhausted. </a:t>
            </a:r>
          </a:p>
          <a:p>
            <a:pPr lvl="0">
              <a:buFont typeface="Wingdings" panose="05000000000000000000" pitchFamily="2" charset="2"/>
              <a:buChar char="Ø"/>
            </a:pPr>
            <a:r>
              <a:rPr lang="en-US" dirty="0"/>
              <a:t>Breathing rate then ↑, &amp; more CO2 is exhaled to ↓ H+ ion formation. There is a limit to how much respiratory rate can ↑,  </a:t>
            </a:r>
          </a:p>
          <a:p>
            <a:pPr lvl="0">
              <a:buFont typeface="Wingdings" panose="05000000000000000000" pitchFamily="2" charset="2"/>
              <a:buChar char="Ø"/>
            </a:pPr>
            <a:r>
              <a:rPr lang="en-US" dirty="0"/>
              <a:t>Renal buffering mechanisms will then become effective. </a:t>
            </a:r>
            <a:r>
              <a:rPr lang="en-US" b="1" dirty="0"/>
              <a:t> </a:t>
            </a:r>
            <a:endParaRPr lang="en-US" dirty="0"/>
          </a:p>
          <a:p>
            <a:endParaRPr lang="en-US" dirty="0"/>
          </a:p>
        </p:txBody>
      </p:sp>
    </p:spTree>
    <p:extLst>
      <p:ext uri="{BB962C8B-B14F-4D97-AF65-F5344CB8AC3E}">
        <p14:creationId xmlns:p14="http://schemas.microsoft.com/office/powerpoint/2010/main" val="72180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lnSpc>
                <a:spcPct val="100000"/>
              </a:lnSpc>
              <a:spcAft>
                <a:spcPct val="0"/>
              </a:spcAft>
            </a:pPr>
            <a:r>
              <a:rPr kumimoji="0" lang="en-US" b="1" i="0" u="none" strike="noStrike" cap="none" normalizeH="0" baseline="0" dirty="0">
                <a:ln>
                  <a:noFill/>
                </a:ln>
                <a:solidFill>
                  <a:srgbClr val="008AD0"/>
                </a:solidFill>
                <a:effectLst/>
                <a:latin typeface="Times New Roman" panose="02020603050405020304" pitchFamily="18" charset="0"/>
                <a:ea typeface="Times New Roman" panose="02020603050405020304" pitchFamily="18" charset="0"/>
                <a:cs typeface="Times New Roman" panose="02020603050405020304" pitchFamily="18" charset="0"/>
              </a:rPr>
              <a:t>WATER INTAKE AND OUTPUT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23746710"/>
              </p:ext>
            </p:extLst>
          </p:nvPr>
        </p:nvGraphicFramePr>
        <p:xfrm>
          <a:off x="685800" y="1690689"/>
          <a:ext cx="8763000" cy="4805360"/>
        </p:xfrm>
        <a:graphic>
          <a:graphicData uri="http://schemas.openxmlformats.org/drawingml/2006/table">
            <a:tbl>
              <a:tblPr firstRow="1" firstCol="1" bandRow="1">
                <a:tableStyleId>{5C22544A-7EE6-4342-B048-85BDC9FD1C3A}</a:tableStyleId>
              </a:tblPr>
              <a:tblGrid>
                <a:gridCol w="3462722">
                  <a:extLst>
                    <a:ext uri="{9D8B030D-6E8A-4147-A177-3AD203B41FA5}">
                      <a16:colId xmlns:a16="http://schemas.microsoft.com/office/drawing/2014/main" val="20000"/>
                    </a:ext>
                  </a:extLst>
                </a:gridCol>
                <a:gridCol w="5300278">
                  <a:extLst>
                    <a:ext uri="{9D8B030D-6E8A-4147-A177-3AD203B41FA5}">
                      <a16:colId xmlns:a16="http://schemas.microsoft.com/office/drawing/2014/main" val="20001"/>
                    </a:ext>
                  </a:extLst>
                </a:gridCol>
              </a:tblGrid>
              <a:tr h="961072">
                <a:tc>
                  <a:txBody>
                    <a:bodyPr/>
                    <a:lstStyle/>
                    <a:p>
                      <a:pPr marL="0" marR="0" algn="ctr" rtl="0">
                        <a:lnSpc>
                          <a:spcPct val="115000"/>
                        </a:lnSpc>
                        <a:spcBef>
                          <a:spcPts val="0"/>
                        </a:spcBef>
                        <a:spcAft>
                          <a:spcPts val="0"/>
                        </a:spcAft>
                      </a:pPr>
                      <a:r>
                        <a:rPr lang="en-US" sz="1400" dirty="0">
                          <a:effectLst/>
                        </a:rPr>
                        <a:t>Intake</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400">
                          <a:effectLst/>
                        </a:rPr>
                        <a:t>Output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961072">
                <a:tc>
                  <a:txBody>
                    <a:bodyPr/>
                    <a:lstStyle/>
                    <a:p>
                      <a:pPr marL="0" marR="0" algn="ctr" rtl="0">
                        <a:lnSpc>
                          <a:spcPct val="115000"/>
                        </a:lnSpc>
                        <a:spcBef>
                          <a:spcPts val="0"/>
                        </a:spcBef>
                        <a:spcAft>
                          <a:spcPts val="0"/>
                        </a:spcAft>
                      </a:pPr>
                      <a:r>
                        <a:rPr lang="en-US" sz="1400">
                          <a:effectLst/>
                        </a:rPr>
                        <a:t>Liquids                      1600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400" dirty="0">
                          <a:effectLst/>
                        </a:rPr>
                        <a:t>Urine                                                 1500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961072">
                <a:tc>
                  <a:txBody>
                    <a:bodyPr/>
                    <a:lstStyle/>
                    <a:p>
                      <a:pPr marL="0" marR="0" algn="ctr" rtl="0">
                        <a:lnSpc>
                          <a:spcPct val="115000"/>
                        </a:lnSpc>
                        <a:spcBef>
                          <a:spcPts val="0"/>
                        </a:spcBef>
                        <a:spcAft>
                          <a:spcPts val="0"/>
                        </a:spcAft>
                      </a:pPr>
                      <a:r>
                        <a:rPr lang="en-US" sz="1400">
                          <a:effectLst/>
                        </a:rPr>
                        <a:t>Food                          700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400">
                          <a:effectLst/>
                        </a:rPr>
                        <a:t>Sweat (and insensible water loss)     500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961072">
                <a:tc>
                  <a:txBody>
                    <a:bodyPr/>
                    <a:lstStyle/>
                    <a:p>
                      <a:pPr marL="0" marR="0" algn="ctr" rtl="0">
                        <a:lnSpc>
                          <a:spcPct val="115000"/>
                        </a:lnSpc>
                        <a:spcBef>
                          <a:spcPts val="0"/>
                        </a:spcBef>
                        <a:spcAft>
                          <a:spcPts val="0"/>
                        </a:spcAft>
                      </a:pPr>
                      <a:r>
                        <a:rPr lang="en-US" sz="1400">
                          <a:effectLst/>
                        </a:rPr>
                        <a:t>Metabolic water         200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400">
                          <a:effectLst/>
                        </a:rPr>
                        <a:t>Exhaled air (water vapor)                   300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961072">
                <a:tc>
                  <a:txBody>
                    <a:bodyPr/>
                    <a:lstStyle/>
                    <a:p>
                      <a:pPr marL="0" marR="0" algn="ctr" rtl="0">
                        <a:lnSpc>
                          <a:spcPct val="115000"/>
                        </a:lnSpc>
                        <a:spcBef>
                          <a:spcPts val="0"/>
                        </a:spcBef>
                        <a:spcAft>
                          <a:spcPts val="0"/>
                        </a:spcAft>
                      </a:pPr>
                      <a:r>
                        <a:rPr lang="en-US" sz="14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pPr>
                      <a:r>
                        <a:rPr lang="en-US" sz="1400" dirty="0">
                          <a:effectLst/>
                        </a:rPr>
                        <a:t>Feces                                                 200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6469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EFFECTS OF pH CHANGES</a:t>
            </a:r>
            <a:endParaRPr lang="en-US" dirty="0"/>
          </a:p>
        </p:txBody>
      </p:sp>
      <p:sp>
        <p:nvSpPr>
          <p:cNvPr id="3" name="Content Placeholder 2"/>
          <p:cNvSpPr>
            <a:spLocks noGrp="1"/>
          </p:cNvSpPr>
          <p:nvPr>
            <p:ph idx="1"/>
          </p:nvPr>
        </p:nvSpPr>
        <p:spPr/>
        <p:txBody>
          <a:bodyPr/>
          <a:lstStyle/>
          <a:p>
            <a:r>
              <a:rPr lang="en-US" dirty="0"/>
              <a:t>A</a:t>
            </a:r>
            <a:r>
              <a:rPr lang="en-US" b="1" dirty="0"/>
              <a:t>cidosis </a:t>
            </a:r>
            <a:r>
              <a:rPr lang="en-US" dirty="0"/>
              <a:t>is most detrimental to CNS, causing ↓ impulse transmission at synapses. A person in acidosis becomes confused &amp; disoriented, then lapses into a coma. </a:t>
            </a:r>
          </a:p>
          <a:p>
            <a:pPr marL="0" indent="0">
              <a:buNone/>
            </a:pPr>
            <a:endParaRPr lang="en-US" dirty="0"/>
          </a:p>
          <a:p>
            <a:r>
              <a:rPr lang="en-US" b="1" dirty="0"/>
              <a:t>Alkalosis</a:t>
            </a:r>
            <a:r>
              <a:rPr lang="en-US" dirty="0"/>
              <a:t> affects both CNS &amp; PNS.↑ synaptic transmission, even without stimuli. It is first indicated by irritability &amp; muscle twitches &amp; Progress to muscle spasms &amp; convulsions.</a:t>
            </a:r>
          </a:p>
          <a:p>
            <a:endParaRPr lang="en-US" dirty="0"/>
          </a:p>
        </p:txBody>
      </p:sp>
    </p:spTree>
    <p:extLst>
      <p:ext uri="{BB962C8B-B14F-4D97-AF65-F5344CB8AC3E}">
        <p14:creationId xmlns:p14="http://schemas.microsoft.com/office/powerpoint/2010/main" val="247917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FUNCTIONS OF THE KIDNEYS</a:t>
            </a:r>
            <a:endParaRPr lang="ar-IQ" dirty="0"/>
          </a:p>
        </p:txBody>
      </p:sp>
    </p:spTree>
    <p:extLst>
      <p:ext uri="{BB962C8B-B14F-4D97-AF65-F5344CB8AC3E}">
        <p14:creationId xmlns:p14="http://schemas.microsoft.com/office/powerpoint/2010/main" val="2908955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49100" cy="6553200"/>
          </a:xfrm>
        </p:spPr>
        <p:txBody>
          <a:bodyPr>
            <a:normAutofit fontScale="85000" lnSpcReduction="20000"/>
          </a:bodyPr>
          <a:lstStyle/>
          <a:p>
            <a:pPr lvl="0"/>
            <a:r>
              <a:rPr lang="en-US" b="1" dirty="0">
                <a:solidFill>
                  <a:srgbClr val="FF0000"/>
                </a:solidFill>
              </a:rPr>
              <a:t>Excretion</a:t>
            </a:r>
            <a:r>
              <a:rPr lang="en-US" dirty="0">
                <a:solidFill>
                  <a:srgbClr val="FF0000"/>
                </a:solidFill>
              </a:rPr>
              <a:t> </a:t>
            </a:r>
            <a:r>
              <a:rPr lang="en-US" dirty="0"/>
              <a:t>of metabolic waste products, foreign chemicals, drugs, &amp; </a:t>
            </a:r>
            <a:r>
              <a:rPr lang="en-US" dirty="0" err="1"/>
              <a:t>Hs</a:t>
            </a:r>
            <a:r>
              <a:rPr lang="en-US" dirty="0"/>
              <a:t>.</a:t>
            </a:r>
          </a:p>
          <a:p>
            <a:pPr lvl="0"/>
            <a:r>
              <a:rPr lang="en-US" b="1" dirty="0">
                <a:solidFill>
                  <a:srgbClr val="FF0000"/>
                </a:solidFill>
              </a:rPr>
              <a:t>Regulation of Arterial blood Pressure</a:t>
            </a:r>
            <a:r>
              <a:rPr lang="en-US" b="1" dirty="0"/>
              <a:t>; </a:t>
            </a:r>
            <a:r>
              <a:rPr lang="en-US" dirty="0"/>
              <a:t>kidneys contribute in:</a:t>
            </a:r>
          </a:p>
          <a:p>
            <a:pPr lvl="0"/>
            <a:r>
              <a:rPr lang="en-US" u="sng" dirty="0"/>
              <a:t>long-term </a:t>
            </a:r>
            <a:r>
              <a:rPr lang="en-US" dirty="0"/>
              <a:t>regulation by excreting variable amounts of Na+ &amp;water. </a:t>
            </a:r>
          </a:p>
          <a:p>
            <a:pPr lvl="0"/>
            <a:r>
              <a:rPr lang="en-US" dirty="0"/>
              <a:t> </a:t>
            </a:r>
            <a:r>
              <a:rPr lang="en-US" u="sng" dirty="0"/>
              <a:t>short-term</a:t>
            </a:r>
            <a:r>
              <a:rPr lang="en-US" dirty="0"/>
              <a:t> regulation by secreting vasoactive substances, such as </a:t>
            </a:r>
            <a:r>
              <a:rPr lang="en-US" i="1" dirty="0"/>
              <a:t>renin</a:t>
            </a:r>
            <a:r>
              <a:rPr lang="en-US" dirty="0"/>
              <a:t>.</a:t>
            </a:r>
          </a:p>
          <a:p>
            <a:r>
              <a:rPr lang="en-US" b="1" i="1" dirty="0"/>
              <a:t>Rennin angiotensin mechanism</a:t>
            </a:r>
            <a:r>
              <a:rPr lang="en-US" dirty="0"/>
              <a:t>:  Sequence;</a:t>
            </a:r>
          </a:p>
          <a:p>
            <a:pPr lvl="0"/>
            <a:r>
              <a:rPr lang="en-US" dirty="0"/>
              <a:t>↓BP stimulates </a:t>
            </a:r>
            <a:r>
              <a:rPr lang="en-US" b="1" dirty="0"/>
              <a:t>juxtaglomerular cells </a:t>
            </a:r>
            <a:r>
              <a:rPr lang="en-US" dirty="0"/>
              <a:t>in kidneys to secrete </a:t>
            </a:r>
            <a:r>
              <a:rPr lang="en-US" i="1" dirty="0"/>
              <a:t>renin</a:t>
            </a:r>
            <a:r>
              <a:rPr lang="en-US" dirty="0"/>
              <a:t>.</a:t>
            </a:r>
          </a:p>
          <a:p>
            <a:pPr lvl="0"/>
            <a:r>
              <a:rPr lang="en-US" dirty="0"/>
              <a:t> Renin splits plasma protein</a:t>
            </a:r>
            <a:r>
              <a:rPr lang="en-US" i="1" dirty="0"/>
              <a:t> angiotensinogen</a:t>
            </a:r>
            <a:r>
              <a:rPr lang="en-US" dirty="0"/>
              <a:t>(synthesized by liver)to </a:t>
            </a:r>
            <a:r>
              <a:rPr lang="en-US" i="1" dirty="0"/>
              <a:t>angiotensin I</a:t>
            </a:r>
            <a:r>
              <a:rPr lang="en-US" dirty="0"/>
              <a:t>.</a:t>
            </a:r>
          </a:p>
          <a:p>
            <a:pPr lvl="0"/>
            <a:r>
              <a:rPr lang="en-US" dirty="0"/>
              <a:t> Angiotensin I is converted to </a:t>
            </a:r>
            <a:r>
              <a:rPr lang="en-US" i="1" dirty="0"/>
              <a:t>angiotensin II</a:t>
            </a:r>
            <a:r>
              <a:rPr lang="en-US" dirty="0"/>
              <a:t> by an enzyme found in lung &amp; vascular endothelium.</a:t>
            </a:r>
          </a:p>
          <a:p>
            <a:pPr lvl="0"/>
            <a:r>
              <a:rPr lang="en-US" dirty="0"/>
              <a:t> Angiotensin II→ vasoconstriction &amp; stimulates adrenal cortex to secrete aldosterone.</a:t>
            </a:r>
          </a:p>
          <a:p>
            <a:pPr lvl="0"/>
            <a:r>
              <a:rPr lang="en-US" b="1" dirty="0">
                <a:solidFill>
                  <a:srgbClr val="FF0000"/>
                </a:solidFill>
              </a:rPr>
              <a:t>Secretion of erythropoietin </a:t>
            </a:r>
            <a:r>
              <a:rPr lang="en-US" dirty="0"/>
              <a:t>—H is secreted whenever ↓blood O2 level (hypoxia).      </a:t>
            </a:r>
          </a:p>
          <a:p>
            <a:pPr lvl="0"/>
            <a:r>
              <a:rPr lang="en-US" dirty="0"/>
              <a:t>It stimulates red bone marrow to ↑ the rate of RBC production.</a:t>
            </a:r>
          </a:p>
          <a:p>
            <a:pPr lvl="0"/>
            <a:r>
              <a:rPr lang="en-US" dirty="0"/>
              <a:t>Synthetic erythropoietin is available for hemodialysis patients, cancer patients &amp; AIDS patients with severe anemia.</a:t>
            </a:r>
          </a:p>
          <a:p>
            <a:pPr lvl="0"/>
            <a:r>
              <a:rPr lang="en-US" b="1" dirty="0">
                <a:solidFill>
                  <a:srgbClr val="FF0000"/>
                </a:solidFill>
              </a:rPr>
              <a:t>Activation of vitamin D </a:t>
            </a:r>
            <a:r>
              <a:rPr lang="en-US" dirty="0"/>
              <a:t>—This </a:t>
            </a:r>
            <a:r>
              <a:rPr lang="en-US" dirty="0" err="1"/>
              <a:t>vit</a:t>
            </a:r>
            <a:r>
              <a:rPr lang="en-US" dirty="0"/>
              <a:t>. exists in several forms that are converted to </a:t>
            </a:r>
            <a:r>
              <a:rPr lang="en-US" dirty="0" err="1"/>
              <a:t>calcitriol</a:t>
            </a:r>
            <a:r>
              <a:rPr lang="en-US" dirty="0"/>
              <a:t> (D2) by kidney. D2 is active form of </a:t>
            </a:r>
            <a:r>
              <a:rPr lang="en-US" dirty="0" err="1"/>
              <a:t>vit.D</a:t>
            </a:r>
            <a:r>
              <a:rPr lang="en-US" dirty="0"/>
              <a:t> that ↑ intestinal absorption of Ca</a:t>
            </a:r>
            <a:r>
              <a:rPr lang="en-US" baseline="30000" dirty="0"/>
              <a:t>+2</a:t>
            </a:r>
            <a:r>
              <a:rPr lang="en-US" dirty="0"/>
              <a:t>&amp; phosphate.</a:t>
            </a:r>
          </a:p>
          <a:p>
            <a:pPr lvl="0"/>
            <a:r>
              <a:rPr lang="en-US" b="1" dirty="0">
                <a:solidFill>
                  <a:srgbClr val="FF0000"/>
                </a:solidFill>
              </a:rPr>
              <a:t>Regulation of acid–base balance</a:t>
            </a:r>
            <a:r>
              <a:rPr lang="en-US" b="1" dirty="0"/>
              <a:t>.</a:t>
            </a:r>
            <a:endParaRPr lang="en-US" dirty="0"/>
          </a:p>
          <a:p>
            <a:pPr lvl="0"/>
            <a:r>
              <a:rPr lang="en-US" b="1" dirty="0">
                <a:solidFill>
                  <a:srgbClr val="FF0000"/>
                </a:solidFill>
              </a:rPr>
              <a:t>Gluconeogenesis </a:t>
            </a:r>
            <a:r>
              <a:rPr lang="en-US" b="1" dirty="0"/>
              <a:t>; </a:t>
            </a:r>
            <a:r>
              <a:rPr lang="en-US" dirty="0"/>
              <a:t>kidney synthesize glucose from </a:t>
            </a:r>
            <a:r>
              <a:rPr lang="en-US" dirty="0" err="1"/>
              <a:t>a.a</a:t>
            </a:r>
            <a:r>
              <a:rPr lang="en-US" dirty="0"/>
              <a:t> during prolong fasting. </a:t>
            </a:r>
          </a:p>
          <a:p>
            <a:pPr marL="0" indent="0">
              <a:buNone/>
            </a:pPr>
            <a:endParaRPr lang="en-US" dirty="0"/>
          </a:p>
          <a:p>
            <a:endParaRPr lang="ar-IQ" dirty="0"/>
          </a:p>
        </p:txBody>
      </p:sp>
    </p:spTree>
    <p:extLst>
      <p:ext uri="{BB962C8B-B14F-4D97-AF65-F5344CB8AC3E}">
        <p14:creationId xmlns:p14="http://schemas.microsoft.com/office/powerpoint/2010/main" val="944765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724150" y="228600"/>
            <a:ext cx="6610350" cy="6629400"/>
          </a:xfrm>
          <a:prstGeom prst="rect">
            <a:avLst/>
          </a:prstGeom>
          <a:noFill/>
          <a:ln w="9525">
            <a:noFill/>
            <a:miter lim="800000"/>
            <a:headEnd/>
            <a:tailEnd/>
          </a:ln>
        </p:spPr>
      </p:pic>
    </p:spTree>
    <p:extLst>
      <p:ext uri="{BB962C8B-B14F-4D97-AF65-F5344CB8AC3E}">
        <p14:creationId xmlns:p14="http://schemas.microsoft.com/office/powerpoint/2010/main" val="866574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mhhe.com/biosci/esp/2002_general/Esp/folder_structure/ab/m2/s2/assets/images/abm2s2_1.jpg"/>
          <p:cNvPicPr/>
          <p:nvPr/>
        </p:nvPicPr>
        <p:blipFill>
          <a:blip r:embed="rId2" cstate="print"/>
          <a:srcRect/>
          <a:stretch>
            <a:fillRect/>
          </a:stretch>
        </p:blipFill>
        <p:spPr bwMode="auto">
          <a:xfrm>
            <a:off x="0" y="914400"/>
            <a:ext cx="4648200" cy="5307014"/>
          </a:xfrm>
          <a:prstGeom prst="rect">
            <a:avLst/>
          </a:prstGeom>
          <a:noFill/>
          <a:ln w="9525">
            <a:noFill/>
            <a:miter lim="800000"/>
            <a:headEnd/>
            <a:tailEnd/>
          </a:ln>
        </p:spPr>
      </p:pic>
      <p:sp>
        <p:nvSpPr>
          <p:cNvPr id="3" name="Content Placeholder 2"/>
          <p:cNvSpPr txBox="1">
            <a:spLocks/>
          </p:cNvSpPr>
          <p:nvPr/>
        </p:nvSpPr>
        <p:spPr>
          <a:xfrm>
            <a:off x="4648200" y="1695451"/>
            <a:ext cx="4038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It is structural &amp; functional unit of kidney where urine is formed. </a:t>
            </a:r>
          </a:p>
          <a:p>
            <a:r>
              <a:rPr lang="en-US" sz="2400" dirty="0"/>
              <a:t>Each kidney contains 1 million nephrons.</a:t>
            </a:r>
          </a:p>
          <a:p>
            <a:r>
              <a:rPr lang="en-US" sz="2400" dirty="0"/>
              <a:t>Each nephron has two major portions: a renal corpuscle &amp; a renal tubule.</a:t>
            </a:r>
          </a:p>
          <a:p>
            <a:endParaRPr lang="ar-IQ" sz="2400" dirty="0"/>
          </a:p>
        </p:txBody>
      </p:sp>
      <p:sp>
        <p:nvSpPr>
          <p:cNvPr id="4" name="Title 1"/>
          <p:cNvSpPr txBox="1">
            <a:spLocks/>
          </p:cNvSpPr>
          <p:nvPr/>
        </p:nvSpPr>
        <p:spPr>
          <a:xfrm>
            <a:off x="838200" y="365125"/>
            <a:ext cx="8115300" cy="10064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        Kidney                    Nephron</a:t>
            </a:r>
            <a:endParaRPr lang="ar-IQ" dirty="0"/>
          </a:p>
        </p:txBody>
      </p:sp>
      <p:pic>
        <p:nvPicPr>
          <p:cNvPr id="5" name="Picture 4" descr="http://www.mhhe.com/biosci/esp/2002_general/Esp/folder_structure/ab/m2/s2/assets/images/abm2s2_5.jpg"/>
          <p:cNvPicPr/>
          <p:nvPr/>
        </p:nvPicPr>
        <p:blipFill>
          <a:blip r:embed="rId3" cstate="print"/>
          <a:srcRect/>
          <a:stretch>
            <a:fillRect/>
          </a:stretch>
        </p:blipFill>
        <p:spPr bwMode="auto">
          <a:xfrm>
            <a:off x="8686800" y="1320007"/>
            <a:ext cx="3505200" cy="4495800"/>
          </a:xfrm>
          <a:prstGeom prst="rect">
            <a:avLst/>
          </a:prstGeom>
          <a:noFill/>
          <a:ln w="9525">
            <a:noFill/>
            <a:miter lim="800000"/>
            <a:headEnd/>
            <a:tailEnd/>
          </a:ln>
        </p:spPr>
      </p:pic>
    </p:spTree>
    <p:extLst>
      <p:ext uri="{BB962C8B-B14F-4D97-AF65-F5344CB8AC3E}">
        <p14:creationId xmlns:p14="http://schemas.microsoft.com/office/powerpoint/2010/main" val="3121578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b="1" dirty="0"/>
              <a:t>Juxtaglomerular complex</a:t>
            </a:r>
            <a:endParaRPr lang="ar-IQ" dirty="0"/>
          </a:p>
        </p:txBody>
      </p:sp>
      <p:sp>
        <p:nvSpPr>
          <p:cNvPr id="3" name="Content Placeholder 2"/>
          <p:cNvSpPr>
            <a:spLocks noGrp="1"/>
          </p:cNvSpPr>
          <p:nvPr>
            <p:ph idx="1"/>
          </p:nvPr>
        </p:nvSpPr>
        <p:spPr>
          <a:xfrm>
            <a:off x="0" y="1600200"/>
            <a:ext cx="6934200" cy="4953000"/>
          </a:xfrm>
        </p:spPr>
        <p:txBody>
          <a:bodyPr>
            <a:normAutofit/>
          </a:bodyPr>
          <a:lstStyle/>
          <a:p>
            <a:pPr marL="0" indent="0">
              <a:buNone/>
            </a:pPr>
            <a:r>
              <a:rPr lang="en-US" dirty="0"/>
              <a:t>consists of;</a:t>
            </a:r>
          </a:p>
          <a:p>
            <a:pPr marL="0" indent="0">
              <a:buNone/>
            </a:pPr>
            <a:r>
              <a:rPr lang="en-US" i="1" dirty="0"/>
              <a:t>1) Macula </a:t>
            </a:r>
            <a:r>
              <a:rPr lang="en-US" i="1" dirty="0" err="1"/>
              <a:t>densa</a:t>
            </a:r>
            <a:r>
              <a:rPr lang="en-US" i="1" dirty="0"/>
              <a:t> cells: </a:t>
            </a:r>
            <a:endParaRPr lang="en-US" dirty="0"/>
          </a:p>
          <a:p>
            <a:pPr lvl="0"/>
            <a:r>
              <a:rPr lang="en-US" dirty="0"/>
              <a:t>Specialized epithelial cells in initial portion of DCT that comes in close contact with afferent &amp; efferent arterioles.</a:t>
            </a:r>
          </a:p>
          <a:p>
            <a:pPr lvl="0"/>
            <a:r>
              <a:rPr lang="en-US" dirty="0"/>
              <a:t>Contain Golgi apparatus.</a:t>
            </a:r>
          </a:p>
          <a:p>
            <a:pPr marL="0" indent="0">
              <a:buNone/>
            </a:pPr>
            <a:endParaRPr lang="en-US" dirty="0"/>
          </a:p>
          <a:p>
            <a:pPr marL="0" indent="0">
              <a:buNone/>
            </a:pPr>
            <a:r>
              <a:rPr lang="en-US" i="1" dirty="0"/>
              <a:t>2)Juxtaglomerular cells </a:t>
            </a:r>
            <a:r>
              <a:rPr lang="en-US" dirty="0"/>
              <a:t>in walls of afferent &amp; efferent arterioles adjacent to macula </a:t>
            </a:r>
            <a:r>
              <a:rPr lang="en-US" dirty="0" err="1"/>
              <a:t>densa</a:t>
            </a:r>
            <a:r>
              <a:rPr lang="en-US" dirty="0"/>
              <a:t>. </a:t>
            </a:r>
          </a:p>
          <a:p>
            <a:endParaRPr lang="ar-IQ" dirty="0"/>
          </a:p>
        </p:txBody>
      </p:sp>
      <p:pic>
        <p:nvPicPr>
          <p:cNvPr id="4" name="Picture 3"/>
          <p:cNvPicPr/>
          <p:nvPr/>
        </p:nvPicPr>
        <p:blipFill>
          <a:blip r:embed="rId2" cstate="print"/>
          <a:srcRect/>
          <a:stretch>
            <a:fillRect/>
          </a:stretch>
        </p:blipFill>
        <p:spPr bwMode="auto">
          <a:xfrm>
            <a:off x="6934200" y="1600200"/>
            <a:ext cx="5257800" cy="4629150"/>
          </a:xfrm>
          <a:prstGeom prst="rect">
            <a:avLst/>
          </a:prstGeom>
          <a:noFill/>
          <a:ln w="9525">
            <a:noFill/>
            <a:miter lim="800000"/>
            <a:headEnd/>
            <a:tailEnd/>
          </a:ln>
        </p:spPr>
      </p:pic>
    </p:spTree>
    <p:extLst>
      <p:ext uri="{BB962C8B-B14F-4D97-AF65-F5344CB8AC3E}">
        <p14:creationId xmlns:p14="http://schemas.microsoft.com/office/powerpoint/2010/main" val="1676961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mhhe.com/biosci/esp/2002_general/Esp/folder_structure/ab/m2/s3/assets/images/abm2s3_1.jpg"/>
          <p:cNvPicPr/>
          <p:nvPr/>
        </p:nvPicPr>
        <p:blipFill>
          <a:blip r:embed="rId2" cstate="print"/>
          <a:srcRect/>
          <a:stretch>
            <a:fillRect/>
          </a:stretch>
        </p:blipFill>
        <p:spPr bwMode="auto">
          <a:xfrm>
            <a:off x="5562601" y="122962"/>
            <a:ext cx="6629399" cy="6477000"/>
          </a:xfrm>
          <a:prstGeom prst="rect">
            <a:avLst/>
          </a:prstGeom>
          <a:noFill/>
          <a:ln w="9525">
            <a:noFill/>
            <a:miter lim="800000"/>
            <a:headEnd/>
            <a:tailEnd/>
          </a:ln>
        </p:spPr>
      </p:pic>
      <p:sp>
        <p:nvSpPr>
          <p:cNvPr id="3" name="Title 1"/>
          <p:cNvSpPr txBox="1">
            <a:spLocks/>
          </p:cNvSpPr>
          <p:nvPr/>
        </p:nvSpPr>
        <p:spPr>
          <a:xfrm>
            <a:off x="838200" y="365125"/>
            <a:ext cx="10515600" cy="835025"/>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t>FORMATION OF URINE</a:t>
            </a:r>
            <a:br>
              <a:rPr lang="en-US"/>
            </a:br>
            <a:endParaRPr lang="ar-IQ" dirty="0"/>
          </a:p>
        </p:txBody>
      </p:sp>
      <p:sp>
        <p:nvSpPr>
          <p:cNvPr id="4" name="Rectangle 3"/>
          <p:cNvSpPr/>
          <p:nvPr/>
        </p:nvSpPr>
        <p:spPr>
          <a:xfrm>
            <a:off x="-133350" y="1047750"/>
            <a:ext cx="5905500" cy="4832092"/>
          </a:xfrm>
          <a:prstGeom prst="rect">
            <a:avLst/>
          </a:prstGeom>
        </p:spPr>
        <p:txBody>
          <a:bodyPr wrap="square">
            <a:spAutoFit/>
          </a:bodyPr>
          <a:lstStyle/>
          <a:p>
            <a:pPr marL="457200" indent="-457200">
              <a:buFont typeface="Wingdings" panose="05000000000000000000" pitchFamily="2" charset="2"/>
              <a:buChar char="v"/>
            </a:pPr>
            <a:r>
              <a:rPr lang="en-US" sz="2800" dirty="0"/>
              <a:t>Although about 45 gallons of filtrate is produced daily, most of water is reabsorbed (importance ?). </a:t>
            </a:r>
          </a:p>
          <a:p>
            <a:pPr marL="457200" indent="-457200">
              <a:buFont typeface="Wingdings" panose="05000000000000000000" pitchFamily="2" charset="2"/>
              <a:buChar char="v"/>
            </a:pPr>
            <a:r>
              <a:rPr lang="en-US" sz="2800" dirty="0"/>
              <a:t>Conservation of water is largely due to long loop of nephron, which establishes a concentration gradient in kidney tissue. </a:t>
            </a:r>
          </a:p>
          <a:p>
            <a:pPr marL="457200" indent="-457200">
              <a:buFont typeface="Wingdings" panose="05000000000000000000" pitchFamily="2" charset="2"/>
              <a:buChar char="v"/>
            </a:pPr>
            <a:r>
              <a:rPr lang="en-US" sz="2800" dirty="0"/>
              <a:t>Water can leave collecting duct by osmosis &amp; return to bloodstream in the surrounding </a:t>
            </a:r>
            <a:r>
              <a:rPr lang="en-US" sz="2800" dirty="0" err="1"/>
              <a:t>peritubular</a:t>
            </a:r>
            <a:r>
              <a:rPr lang="en-US" sz="2800" dirty="0"/>
              <a:t> capillaries.</a:t>
            </a:r>
          </a:p>
        </p:txBody>
      </p:sp>
    </p:spTree>
    <p:extLst>
      <p:ext uri="{BB962C8B-B14F-4D97-AF65-F5344CB8AC3E}">
        <p14:creationId xmlns:p14="http://schemas.microsoft.com/office/powerpoint/2010/main" val="519728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8991600" cy="1143000"/>
          </a:xfrm>
        </p:spPr>
        <p:txBody>
          <a:bodyPr>
            <a:noAutofit/>
          </a:bodyPr>
          <a:lstStyle/>
          <a:p>
            <a:r>
              <a:rPr lang="en-US" sz="3600" b="1" dirty="0"/>
              <a:t>URINATION REFLEX  (micturition </a:t>
            </a:r>
            <a:r>
              <a:rPr lang="en-US" sz="3600" dirty="0"/>
              <a:t>or </a:t>
            </a:r>
            <a:r>
              <a:rPr lang="en-US" sz="3600" b="1" dirty="0"/>
              <a:t>voiding</a:t>
            </a:r>
            <a:r>
              <a:rPr lang="en-US" sz="3600" dirty="0"/>
              <a:t>). </a:t>
            </a:r>
            <a:endParaRPr lang="ar-IQ" sz="3600" dirty="0"/>
          </a:p>
        </p:txBody>
      </p:sp>
      <p:sp>
        <p:nvSpPr>
          <p:cNvPr id="3" name="Content Placeholder 2"/>
          <p:cNvSpPr>
            <a:spLocks noGrp="1"/>
          </p:cNvSpPr>
          <p:nvPr>
            <p:ph idx="1"/>
          </p:nvPr>
        </p:nvSpPr>
        <p:spPr>
          <a:xfrm>
            <a:off x="342900" y="1219200"/>
            <a:ext cx="11849100" cy="5334000"/>
          </a:xfrm>
        </p:spPr>
        <p:txBody>
          <a:bodyPr>
            <a:normAutofit lnSpcReduction="10000"/>
          </a:bodyPr>
          <a:lstStyle/>
          <a:p>
            <a:pPr lvl="0"/>
            <a:r>
              <a:rPr lang="en-US" dirty="0"/>
              <a:t>This reflex is a spinal cord reflex over which voluntary control may be exerted.</a:t>
            </a:r>
          </a:p>
          <a:p>
            <a:pPr lvl="0"/>
            <a:r>
              <a:rPr lang="en-US" dirty="0"/>
              <a:t>Stimulus for reflex is stretching of detrusor muscle of bladder. </a:t>
            </a:r>
          </a:p>
          <a:p>
            <a:pPr lvl="0"/>
            <a:r>
              <a:rPr lang="en-US" dirty="0"/>
              <a:t>Bladder can hold </a:t>
            </a:r>
            <a:r>
              <a:rPr lang="en-US" u="dbl" dirty="0"/>
              <a:t>800 mL</a:t>
            </a:r>
            <a:r>
              <a:rPr lang="en-US" dirty="0"/>
              <a:t> of urine, but reflex is activated long before maximum is reached. </a:t>
            </a:r>
          </a:p>
          <a:p>
            <a:pPr lvl="0"/>
            <a:r>
              <a:rPr lang="en-US" dirty="0"/>
              <a:t>When urine volume reaches 200 - 400 mL, stretching generate sensory impulses to→ sacral spinal cord→ Motor impulses return along </a:t>
            </a:r>
            <a:r>
              <a:rPr lang="en-US" dirty="0" err="1"/>
              <a:t>parasymp</a:t>
            </a:r>
            <a:r>
              <a:rPr lang="en-US" dirty="0"/>
              <a:t>. nerves to detrusor m.→ contraction. </a:t>
            </a:r>
          </a:p>
          <a:p>
            <a:pPr lvl="0"/>
            <a:r>
              <a:rPr lang="en-US" dirty="0"/>
              <a:t>At the same time, internal urethral sphincter relaxes. </a:t>
            </a:r>
          </a:p>
          <a:p>
            <a:pPr lvl="0"/>
            <a:r>
              <a:rPr lang="en-US" dirty="0"/>
              <a:t>If external urethral sphincter is voluntarily relaxed, urine flows into urethra, &amp; bladder is emptied. </a:t>
            </a:r>
          </a:p>
          <a:p>
            <a:pPr lvl="0"/>
            <a:r>
              <a:rPr lang="en-US" dirty="0"/>
              <a:t>If bladder continues to fill &amp; be stretched, voluntary control is no longer possible.</a:t>
            </a:r>
          </a:p>
          <a:p>
            <a:endParaRPr lang="ar-IQ" dirty="0"/>
          </a:p>
        </p:txBody>
      </p:sp>
    </p:spTree>
    <p:extLst>
      <p:ext uri="{BB962C8B-B14F-4D97-AF65-F5344CB8AC3E}">
        <p14:creationId xmlns:p14="http://schemas.microsoft.com/office/powerpoint/2010/main" val="3403335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0" y="381000"/>
            <a:ext cx="6400800" cy="6267450"/>
          </a:xfrm>
          <a:prstGeom prst="rect">
            <a:avLst/>
          </a:prstGeom>
          <a:noFill/>
          <a:ln w="9525">
            <a:noFill/>
            <a:miter lim="800000"/>
            <a:headEnd/>
            <a:tailEnd/>
          </a:ln>
        </p:spPr>
      </p:pic>
      <p:pic>
        <p:nvPicPr>
          <p:cNvPr id="3" name="Picture 2"/>
          <p:cNvPicPr/>
          <p:nvPr/>
        </p:nvPicPr>
        <p:blipFill>
          <a:blip r:embed="rId3"/>
          <a:srcRect/>
          <a:stretch>
            <a:fillRect/>
          </a:stretch>
        </p:blipFill>
        <p:spPr bwMode="auto">
          <a:xfrm>
            <a:off x="6781800" y="381001"/>
            <a:ext cx="5086350" cy="6115050"/>
          </a:xfrm>
          <a:prstGeom prst="rect">
            <a:avLst/>
          </a:prstGeom>
          <a:noFill/>
          <a:ln w="9525">
            <a:noFill/>
            <a:miter lim="800000"/>
            <a:headEnd/>
            <a:tailEnd/>
          </a:ln>
        </p:spPr>
      </p:pic>
    </p:spTree>
    <p:extLst>
      <p:ext uri="{BB962C8B-B14F-4D97-AF65-F5344CB8AC3E}">
        <p14:creationId xmlns:p14="http://schemas.microsoft.com/office/powerpoint/2010/main" val="287081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22363"/>
            <a:ext cx="11816862" cy="2387600"/>
          </a:xfrm>
        </p:spPr>
        <p:txBody>
          <a:bodyPr>
            <a:normAutofit/>
          </a:bodyPr>
          <a:lstStyle/>
          <a:p>
            <a:r>
              <a:rPr lang="en-US" b="1" dirty="0"/>
              <a:t>Characteristics of water physiology from infancy to adolescence</a:t>
            </a:r>
            <a:endParaRPr lang="ar-SY" dirty="0"/>
          </a:p>
        </p:txBody>
      </p:sp>
    </p:spTree>
    <p:extLst>
      <p:ext uri="{BB962C8B-B14F-4D97-AF65-F5344CB8AC3E}">
        <p14:creationId xmlns:p14="http://schemas.microsoft.com/office/powerpoint/2010/main" val="209143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0435" y="150725"/>
            <a:ext cx="12027877" cy="6511332"/>
          </a:xfrm>
        </p:spPr>
        <p:txBody>
          <a:bodyPr>
            <a:normAutofit fontScale="92500" lnSpcReduction="10000"/>
          </a:bodyPr>
          <a:lstStyle/>
          <a:p>
            <a:r>
              <a:rPr lang="en-US" b="1" dirty="0"/>
              <a:t>Body water content</a:t>
            </a:r>
          </a:p>
          <a:p>
            <a:r>
              <a:rPr lang="en-US" dirty="0"/>
              <a:t>Water is the major component of human body. It represents 60% of an adult’s body weight.</a:t>
            </a:r>
          </a:p>
          <a:p>
            <a:pPr marL="0" indent="0">
              <a:buNone/>
            </a:pPr>
            <a:endParaRPr lang="en-US" dirty="0"/>
          </a:p>
          <a:p>
            <a:r>
              <a:rPr lang="en-US" dirty="0"/>
              <a:t>Due to difference in body composition, children have higher body water content relative to body mass than adults.</a:t>
            </a:r>
          </a:p>
          <a:p>
            <a:pPr marL="0" indent="0">
              <a:buNone/>
            </a:pPr>
            <a:r>
              <a:rPr lang="en-US" dirty="0"/>
              <a:t> </a:t>
            </a:r>
          </a:p>
          <a:p>
            <a:r>
              <a:rPr lang="en-US" dirty="0"/>
              <a:t>Water represents 75% of the body mass in infants in first 6 months of life . Then it ↓ rapidly between 6 months &amp; 2 years and at a slower rate during childhood.</a:t>
            </a:r>
          </a:p>
          <a:p>
            <a:pPr marL="0" indent="0">
              <a:buNone/>
            </a:pPr>
            <a:r>
              <a:rPr lang="en-US" dirty="0"/>
              <a:t> </a:t>
            </a:r>
          </a:p>
          <a:p>
            <a:r>
              <a:rPr lang="en-US" dirty="0"/>
              <a:t>It reaches an adult level by the age of puberty (&gt;12 years).</a:t>
            </a:r>
          </a:p>
          <a:p>
            <a:pPr marL="0" indent="0">
              <a:buNone/>
            </a:pPr>
            <a:endParaRPr lang="en-US" dirty="0"/>
          </a:p>
          <a:p>
            <a:r>
              <a:rPr lang="en-US" dirty="0"/>
              <a:t> It is also after 12 years old that gender differences appear: water as a % of total body weight ↓ at a faster rate in girls, due to the fact that, women have a higher % of body fat than men </a:t>
            </a:r>
          </a:p>
          <a:p>
            <a:endParaRPr lang="ar-SY" dirty="0"/>
          </a:p>
        </p:txBody>
      </p:sp>
    </p:spTree>
    <p:extLst>
      <p:ext uri="{BB962C8B-B14F-4D97-AF65-F5344CB8AC3E}">
        <p14:creationId xmlns:p14="http://schemas.microsoft.com/office/powerpoint/2010/main" val="20712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725" y="117404"/>
            <a:ext cx="12041275" cy="6192961"/>
          </a:xfrm>
        </p:spPr>
        <p:txBody>
          <a:bodyPr>
            <a:normAutofit fontScale="92500" lnSpcReduction="10000"/>
          </a:bodyPr>
          <a:lstStyle/>
          <a:p>
            <a:r>
              <a:rPr lang="en-US" b="1" dirty="0"/>
              <a:t>Main water losses in children</a:t>
            </a:r>
          </a:p>
          <a:p>
            <a:r>
              <a:rPr lang="en-US" dirty="0"/>
              <a:t>Under normal conditions, body water is mostly lost through urine and skin, &amp; to a lesser extent, from lungs and </a:t>
            </a:r>
            <a:r>
              <a:rPr lang="en-US" dirty="0" err="1"/>
              <a:t>faeces</a:t>
            </a:r>
            <a:r>
              <a:rPr lang="en-US" dirty="0"/>
              <a:t>. </a:t>
            </a:r>
          </a:p>
          <a:p>
            <a:pPr marL="0" indent="0">
              <a:buNone/>
            </a:pPr>
            <a:endParaRPr lang="en-US" dirty="0"/>
          </a:p>
          <a:p>
            <a:r>
              <a:rPr lang="en-US" b="1" dirty="0"/>
              <a:t>Urinary water losses</a:t>
            </a:r>
          </a:p>
          <a:p>
            <a:r>
              <a:rPr lang="en-US" dirty="0"/>
              <a:t>In children, average urinary volume 600 - 1300 mL/d &amp; ↑ with age to progressively reach adult values.</a:t>
            </a:r>
          </a:p>
          <a:p>
            <a:endParaRPr lang="en-US" b="1" dirty="0"/>
          </a:p>
          <a:p>
            <a:r>
              <a:rPr lang="en-US" b="1" dirty="0"/>
              <a:t>Skin and lung water losses</a:t>
            </a:r>
          </a:p>
          <a:p>
            <a:r>
              <a:rPr lang="en-US" dirty="0"/>
              <a:t>Body surface area to body mass ratio is different between children &amp; adults. </a:t>
            </a:r>
          </a:p>
          <a:p>
            <a:r>
              <a:rPr lang="en-US" dirty="0"/>
              <a:t>It is twice as high in young children (1-2 years old) as in adults. </a:t>
            </a:r>
          </a:p>
          <a:p>
            <a:r>
              <a:rPr lang="en-US" dirty="0"/>
              <a:t>The difference levels out by adolescence, when children have almost reached their adult size. </a:t>
            </a:r>
          </a:p>
          <a:p>
            <a:r>
              <a:rPr lang="en-US" dirty="0"/>
              <a:t>This explains why until adolescence, children lose more water relative to body mass from the skin at rest and under </a:t>
            </a:r>
            <a:r>
              <a:rPr lang="en-US" dirty="0" err="1"/>
              <a:t>thermoneutral</a:t>
            </a:r>
            <a:r>
              <a:rPr lang="en-US" dirty="0"/>
              <a:t> conditions compared to adults. </a:t>
            </a:r>
            <a:endParaRPr lang="en-US" b="1" dirty="0"/>
          </a:p>
        </p:txBody>
      </p:sp>
    </p:spTree>
    <p:extLst>
      <p:ext uri="{BB962C8B-B14F-4D97-AF65-F5344CB8AC3E}">
        <p14:creationId xmlns:p14="http://schemas.microsoft.com/office/powerpoint/2010/main" val="3677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365125"/>
            <a:ext cx="10848033" cy="649759"/>
          </a:xfrm>
        </p:spPr>
        <p:txBody>
          <a:bodyPr>
            <a:normAutofit fontScale="90000"/>
          </a:bodyPr>
          <a:lstStyle/>
          <a:p>
            <a:r>
              <a:rPr lang="en-US" b="1" dirty="0"/>
              <a:t>Body water balance regulation</a:t>
            </a:r>
            <a:endParaRPr lang="ar-SY" dirty="0"/>
          </a:p>
        </p:txBody>
      </p:sp>
      <p:sp>
        <p:nvSpPr>
          <p:cNvPr id="3" name="عنصر نائب للمحتوى 2"/>
          <p:cNvSpPr>
            <a:spLocks noGrp="1"/>
          </p:cNvSpPr>
          <p:nvPr>
            <p:ph idx="1"/>
          </p:nvPr>
        </p:nvSpPr>
        <p:spPr>
          <a:xfrm>
            <a:off x="120580" y="1132289"/>
            <a:ext cx="12071420" cy="4351338"/>
          </a:xfrm>
        </p:spPr>
        <p:txBody>
          <a:bodyPr>
            <a:normAutofit lnSpcReduction="10000"/>
          </a:bodyPr>
          <a:lstStyle/>
          <a:p>
            <a:pPr marL="0" indent="0">
              <a:buNone/>
            </a:pPr>
            <a:r>
              <a:rPr lang="en-US" b="1" dirty="0"/>
              <a:t>A- Regulation by kidneys</a:t>
            </a:r>
          </a:p>
          <a:p>
            <a:r>
              <a:rPr lang="en-US" dirty="0"/>
              <a:t>Kidneys are able to reabsorb or eliminate water depending on body needs. To achieve this function, they are influenced by several hormones, antidiuretic hormone (</a:t>
            </a:r>
            <a:r>
              <a:rPr lang="en-US" b="1" dirty="0"/>
              <a:t>ADH</a:t>
            </a:r>
            <a:r>
              <a:rPr lang="en-US" dirty="0"/>
              <a:t>), </a:t>
            </a:r>
            <a:r>
              <a:rPr lang="en-US" b="1" dirty="0"/>
              <a:t>aldosterone</a:t>
            </a:r>
            <a:r>
              <a:rPr lang="en-US" dirty="0"/>
              <a:t> and </a:t>
            </a:r>
            <a:r>
              <a:rPr lang="en-US" b="1" dirty="0"/>
              <a:t>natriuretic</a:t>
            </a:r>
            <a:r>
              <a:rPr lang="en-US" dirty="0"/>
              <a:t> factors (peptide).</a:t>
            </a:r>
          </a:p>
          <a:p>
            <a:endParaRPr lang="en-US" dirty="0"/>
          </a:p>
          <a:p>
            <a:r>
              <a:rPr lang="en-US" dirty="0"/>
              <a:t>In children, renal function reaches maturity at about 2 years old, with comparable glomerular filtration rate &amp; urine concentrating &amp; diluting capacity to adults. </a:t>
            </a:r>
          </a:p>
          <a:p>
            <a:endParaRPr lang="en-US" dirty="0"/>
          </a:p>
          <a:p>
            <a:r>
              <a:rPr lang="en-US" dirty="0"/>
              <a:t>However, voiding volume and frequency are only fully mature by adolescence </a:t>
            </a:r>
            <a:endParaRPr lang="en-US" b="1" dirty="0"/>
          </a:p>
        </p:txBody>
      </p:sp>
    </p:spTree>
    <p:extLst>
      <p:ext uri="{BB962C8B-B14F-4D97-AF65-F5344CB8AC3E}">
        <p14:creationId xmlns:p14="http://schemas.microsoft.com/office/powerpoint/2010/main" val="36705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gulation of body water balance by ADH and the kidn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08" y="0"/>
            <a:ext cx="740079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77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0387" y="70338"/>
            <a:ext cx="12037925" cy="6106625"/>
          </a:xfrm>
        </p:spPr>
        <p:txBody>
          <a:bodyPr>
            <a:normAutofit/>
          </a:bodyPr>
          <a:lstStyle/>
          <a:p>
            <a:pPr marL="0" indent="0">
              <a:buNone/>
            </a:pPr>
            <a:r>
              <a:rPr lang="en-US" b="1" dirty="0"/>
              <a:t>B- Thirst mechanism</a:t>
            </a:r>
          </a:p>
          <a:p>
            <a:r>
              <a:rPr lang="en-US" dirty="0"/>
              <a:t>When water losses exceed water intake, the body enters a state of </a:t>
            </a:r>
            <a:r>
              <a:rPr lang="en-US" dirty="0" err="1"/>
              <a:t>hypohydration</a:t>
            </a:r>
            <a:r>
              <a:rPr lang="en-US" dirty="0"/>
              <a:t>. </a:t>
            </a:r>
          </a:p>
          <a:p>
            <a:r>
              <a:rPr lang="en-US" dirty="0"/>
              <a:t>Besides the kidneys, thirst also plays a role in restoring water balance by stimulating the desire to drink. </a:t>
            </a:r>
          </a:p>
          <a:p>
            <a:r>
              <a:rPr lang="en-US" dirty="0"/>
              <a:t>Thirst is a sensation influenced by both physiological (cellular tonicity, extracellular volume, stomach distension, ADH blood volume...) and behavioral factors (meals, preferences, availability of beverage...). </a:t>
            </a:r>
          </a:p>
          <a:p>
            <a:r>
              <a:rPr lang="en-US" dirty="0"/>
              <a:t>However, as for adults, thirst and voluntary drinking do not always guarantee adequate hydration. </a:t>
            </a:r>
          </a:p>
          <a:p>
            <a:r>
              <a:rPr lang="en-US" dirty="0"/>
              <a:t>Indeed, some trials have reported that, when dehydrated and left to their own choice, children and adolescents do not drink enough to ensure the complete replacement of water loss. </a:t>
            </a:r>
          </a:p>
          <a:p>
            <a:endParaRPr lang="ar-SY" dirty="0"/>
          </a:p>
        </p:txBody>
      </p:sp>
    </p:spTree>
    <p:extLst>
      <p:ext uri="{BB962C8B-B14F-4D97-AF65-F5344CB8AC3E}">
        <p14:creationId xmlns:p14="http://schemas.microsoft.com/office/powerpoint/2010/main" val="3483865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0774" y="227937"/>
            <a:ext cx="12031226" cy="6253250"/>
          </a:xfrm>
        </p:spPr>
        <p:txBody>
          <a:bodyPr>
            <a:normAutofit fontScale="85000" lnSpcReduction="20000"/>
          </a:bodyPr>
          <a:lstStyle/>
          <a:p>
            <a:pPr marL="0" indent="0">
              <a:buNone/>
            </a:pPr>
            <a:r>
              <a:rPr lang="en-US" b="1" dirty="0"/>
              <a:t>C- Thermoregulation</a:t>
            </a:r>
          </a:p>
          <a:p>
            <a:r>
              <a:rPr lang="en-US" dirty="0"/>
              <a:t>Water plays an essential role in the body’s process of temperature control. Evaporation of sweat from skin is an effective cooling system &amp; represents the main route of heat loss in adult.</a:t>
            </a:r>
          </a:p>
          <a:p>
            <a:pPr marL="0" indent="0">
              <a:buNone/>
            </a:pPr>
            <a:r>
              <a:rPr lang="en-US" dirty="0"/>
              <a:t> </a:t>
            </a:r>
          </a:p>
          <a:p>
            <a:r>
              <a:rPr lang="en-US" dirty="0"/>
              <a:t>In contrast to adults, children lose more heat from convection (dry heat loss) than evaporation. This can be explained by two major physiological differences. </a:t>
            </a:r>
          </a:p>
          <a:p>
            <a:pPr marL="571500" indent="-571500">
              <a:buFont typeface="+mj-lt"/>
              <a:buAutoNum type="romanUcPeriod"/>
            </a:pPr>
            <a:r>
              <a:rPr lang="en-US" dirty="0"/>
              <a:t>Children have a larger body surface area to body mass ratio and dry heat exchange depends on surface area. </a:t>
            </a:r>
          </a:p>
          <a:p>
            <a:pPr marL="571500" indent="-571500">
              <a:buFont typeface="+mj-lt"/>
              <a:buAutoNum type="romanUcPeriod"/>
            </a:pPr>
            <a:r>
              <a:rPr lang="en-US" dirty="0"/>
              <a:t>Immature sweating </a:t>
            </a:r>
            <a:r>
              <a:rPr lang="en-US" dirty="0" err="1"/>
              <a:t>mechanisms.Until</a:t>
            </a:r>
            <a:r>
              <a:rPr lang="en-US" dirty="0"/>
              <a:t> puberty, children have lower sweating rates than adults, especially boys compared to men.</a:t>
            </a:r>
          </a:p>
          <a:p>
            <a:r>
              <a:rPr lang="en-US" dirty="0"/>
              <a:t> </a:t>
            </a:r>
          </a:p>
          <a:p>
            <a:r>
              <a:rPr lang="en-US" dirty="0"/>
              <a:t>Despite these differences, equivalent thermoregulation outcomes in children and adults exercising in the heat have been observed when adequately hydrated. However, limited data suggest that body temperature rises more quickly in children than in adults.</a:t>
            </a:r>
          </a:p>
          <a:p>
            <a:r>
              <a:rPr lang="en-US" dirty="0"/>
              <a:t> </a:t>
            </a:r>
          </a:p>
          <a:p>
            <a:r>
              <a:rPr lang="en-US" dirty="0"/>
              <a:t>Thus, pre-pubertal children lose less water than adults during exercise and/or in the heat but their body temperature regulation may be more sensitive to dehydration than adults. </a:t>
            </a:r>
          </a:p>
          <a:p>
            <a:endParaRPr lang="ar-SY" dirty="0"/>
          </a:p>
        </p:txBody>
      </p:sp>
    </p:spTree>
    <p:extLst>
      <p:ext uri="{BB962C8B-B14F-4D97-AF65-F5344CB8AC3E}">
        <p14:creationId xmlns:p14="http://schemas.microsoft.com/office/powerpoint/2010/main" val="3243513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2081</Words>
  <Application>Microsoft Office PowerPoint</Application>
  <PresentationFormat>Widescreen</PresentationFormat>
  <Paragraphs>177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Acid Base Balance</vt:lpstr>
      <vt:lpstr>WATER INTAKE AND OUTPUT</vt:lpstr>
      <vt:lpstr>Characteristics of water physiology from infancy to adolescence</vt:lpstr>
      <vt:lpstr>PowerPoint Presentation</vt:lpstr>
      <vt:lpstr>PowerPoint Presentation</vt:lpstr>
      <vt:lpstr>Body water balance regulation</vt:lpstr>
      <vt:lpstr>PowerPoint Presentation</vt:lpstr>
      <vt:lpstr>PowerPoint Presentation</vt:lpstr>
      <vt:lpstr>PowerPoint Presentation</vt:lpstr>
      <vt:lpstr>PowerPoint Presentation</vt:lpstr>
      <vt:lpstr>ELECTROLYTES</vt:lpstr>
      <vt:lpstr>ACID–BASE BALANCE</vt:lpstr>
      <vt:lpstr>BUFFER SYSTEMS  </vt:lpstr>
      <vt:lpstr>Bicarbonate Buffer System</vt:lpstr>
      <vt:lpstr>RESPIRATORY MECHANISMS </vt:lpstr>
      <vt:lpstr>PowerPoint Presentation</vt:lpstr>
      <vt:lpstr>Respiratory Compensation for Metabolic pH Changes </vt:lpstr>
      <vt:lpstr>PowerPoint Presentation</vt:lpstr>
      <vt:lpstr>RENAL MECHANISMS</vt:lpstr>
      <vt:lpstr>EFFECTS OF pH CHANGES</vt:lpstr>
      <vt:lpstr>FUNCTIONS OF THE KIDNEYS</vt:lpstr>
      <vt:lpstr>PowerPoint Presentation</vt:lpstr>
      <vt:lpstr>PowerPoint Presentation</vt:lpstr>
      <vt:lpstr>PowerPoint Presentation</vt:lpstr>
      <vt:lpstr>Juxtaglomerular complex</vt:lpstr>
      <vt:lpstr>PowerPoint Presentation</vt:lpstr>
      <vt:lpstr>URINATION REFLEX  (micturition or voiding). </vt:lpstr>
      <vt:lpstr>PowerPoint Presentation</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 Base Balance</dc:title>
  <dc:creator>DR.Ahmed Saker 2O14</dc:creator>
  <cp:lastModifiedBy>Taqwa</cp:lastModifiedBy>
  <cp:revision>19</cp:revision>
  <dcterms:created xsi:type="dcterms:W3CDTF">2016-10-09T05:23:33Z</dcterms:created>
  <dcterms:modified xsi:type="dcterms:W3CDTF">2022-12-09T19:44:39Z</dcterms:modified>
</cp:coreProperties>
</file>