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2"/>
  </p:notesMasterIdLst>
  <p:sldIdLst>
    <p:sldId id="304" r:id="rId2"/>
    <p:sldId id="306" r:id="rId3"/>
    <p:sldId id="307" r:id="rId4"/>
    <p:sldId id="459" r:id="rId5"/>
    <p:sldId id="460" r:id="rId6"/>
    <p:sldId id="331" r:id="rId7"/>
    <p:sldId id="261" r:id="rId8"/>
    <p:sldId id="348" r:id="rId9"/>
    <p:sldId id="347" r:id="rId10"/>
    <p:sldId id="360" r:id="rId11"/>
    <p:sldId id="259" r:id="rId12"/>
    <p:sldId id="257" r:id="rId13"/>
    <p:sldId id="308" r:id="rId14"/>
    <p:sldId id="258" r:id="rId15"/>
    <p:sldId id="309" r:id="rId16"/>
    <p:sldId id="310" r:id="rId17"/>
    <p:sldId id="311" r:id="rId18"/>
    <p:sldId id="312" r:id="rId19"/>
    <p:sldId id="313" r:id="rId20"/>
    <p:sldId id="314" r:id="rId21"/>
    <p:sldId id="316" r:id="rId22"/>
    <p:sldId id="317" r:id="rId23"/>
    <p:sldId id="318" r:id="rId24"/>
    <p:sldId id="315" r:id="rId25"/>
    <p:sldId id="262" r:id="rId26"/>
    <p:sldId id="402" r:id="rId27"/>
    <p:sldId id="319" r:id="rId28"/>
    <p:sldId id="320" r:id="rId29"/>
    <p:sldId id="321" r:id="rId30"/>
    <p:sldId id="322" r:id="rId31"/>
    <p:sldId id="323" r:id="rId32"/>
    <p:sldId id="324" r:id="rId33"/>
    <p:sldId id="325" r:id="rId34"/>
    <p:sldId id="326" r:id="rId35"/>
    <p:sldId id="327" r:id="rId36"/>
    <p:sldId id="328" r:id="rId37"/>
    <p:sldId id="338" r:id="rId38"/>
    <p:sldId id="340" r:id="rId39"/>
    <p:sldId id="341" r:id="rId40"/>
    <p:sldId id="339" r:id="rId41"/>
    <p:sldId id="260" r:id="rId42"/>
    <p:sldId id="343" r:id="rId43"/>
    <p:sldId id="344" r:id="rId44"/>
    <p:sldId id="345" r:id="rId45"/>
    <p:sldId id="342" r:id="rId46"/>
    <p:sldId id="329" r:id="rId47"/>
    <p:sldId id="330" r:id="rId48"/>
    <p:sldId id="332" r:id="rId49"/>
    <p:sldId id="333" r:id="rId50"/>
    <p:sldId id="337" r:id="rId51"/>
    <p:sldId id="334" r:id="rId52"/>
    <p:sldId id="335" r:id="rId53"/>
    <p:sldId id="336" r:id="rId54"/>
    <p:sldId id="346" r:id="rId55"/>
    <p:sldId id="349" r:id="rId56"/>
    <p:sldId id="350" r:id="rId57"/>
    <p:sldId id="351" r:id="rId58"/>
    <p:sldId id="352" r:id="rId59"/>
    <p:sldId id="353" r:id="rId60"/>
    <p:sldId id="354" r:id="rId61"/>
    <p:sldId id="355" r:id="rId62"/>
    <p:sldId id="356" r:id="rId63"/>
    <p:sldId id="357" r:id="rId64"/>
    <p:sldId id="358" r:id="rId65"/>
    <p:sldId id="359"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403" r:id="rId108"/>
    <p:sldId id="404" r:id="rId109"/>
    <p:sldId id="265" r:id="rId110"/>
    <p:sldId id="406" r:id="rId111"/>
    <p:sldId id="407" r:id="rId112"/>
    <p:sldId id="408" r:id="rId113"/>
    <p:sldId id="266" r:id="rId114"/>
    <p:sldId id="409" r:id="rId115"/>
    <p:sldId id="410" r:id="rId116"/>
    <p:sldId id="411" r:id="rId117"/>
    <p:sldId id="412" r:id="rId118"/>
    <p:sldId id="413" r:id="rId119"/>
    <p:sldId id="414" r:id="rId120"/>
    <p:sldId id="415" r:id="rId121"/>
    <p:sldId id="416" r:id="rId122"/>
    <p:sldId id="263" r:id="rId123"/>
    <p:sldId id="264" r:id="rId124"/>
    <p:sldId id="267" r:id="rId125"/>
    <p:sldId id="268" r:id="rId126"/>
    <p:sldId id="269" r:id="rId127"/>
    <p:sldId id="270" r:id="rId128"/>
    <p:sldId id="271" r:id="rId129"/>
    <p:sldId id="272" r:id="rId130"/>
    <p:sldId id="273" r:id="rId131"/>
    <p:sldId id="274" r:id="rId132"/>
    <p:sldId id="417" r:id="rId133"/>
    <p:sldId id="418" r:id="rId134"/>
    <p:sldId id="419" r:id="rId135"/>
    <p:sldId id="420" r:id="rId136"/>
    <p:sldId id="421" r:id="rId137"/>
    <p:sldId id="422" r:id="rId138"/>
    <p:sldId id="423" r:id="rId139"/>
    <p:sldId id="424" r:id="rId140"/>
    <p:sldId id="425" r:id="rId141"/>
    <p:sldId id="426" r:id="rId142"/>
    <p:sldId id="427" r:id="rId143"/>
    <p:sldId id="428" r:id="rId144"/>
    <p:sldId id="429" r:id="rId145"/>
    <p:sldId id="430" r:id="rId146"/>
    <p:sldId id="431" r:id="rId147"/>
    <p:sldId id="432" r:id="rId148"/>
    <p:sldId id="433" r:id="rId149"/>
    <p:sldId id="434" r:id="rId150"/>
    <p:sldId id="435" r:id="rId151"/>
    <p:sldId id="436" r:id="rId152"/>
    <p:sldId id="437" r:id="rId153"/>
    <p:sldId id="438" r:id="rId154"/>
    <p:sldId id="439" r:id="rId155"/>
    <p:sldId id="440" r:id="rId156"/>
    <p:sldId id="441" r:id="rId157"/>
    <p:sldId id="275" r:id="rId158"/>
    <p:sldId id="276" r:id="rId159"/>
    <p:sldId id="442" r:id="rId160"/>
    <p:sldId id="443" r:id="rId161"/>
    <p:sldId id="445" r:id="rId162"/>
    <p:sldId id="444" r:id="rId163"/>
    <p:sldId id="447" r:id="rId164"/>
    <p:sldId id="448" r:id="rId165"/>
    <p:sldId id="449" r:id="rId166"/>
    <p:sldId id="450" r:id="rId167"/>
    <p:sldId id="451" r:id="rId168"/>
    <p:sldId id="452" r:id="rId169"/>
    <p:sldId id="453" r:id="rId170"/>
    <p:sldId id="454" r:id="rId171"/>
    <p:sldId id="455" r:id="rId172"/>
    <p:sldId id="456" r:id="rId173"/>
    <p:sldId id="457" r:id="rId174"/>
    <p:sldId id="277" r:id="rId175"/>
    <p:sldId id="278" r:id="rId176"/>
    <p:sldId id="279" r:id="rId177"/>
    <p:sldId id="280" r:id="rId178"/>
    <p:sldId id="281" r:id="rId179"/>
    <p:sldId id="282" r:id="rId180"/>
    <p:sldId id="283" r:id="rId181"/>
    <p:sldId id="284" r:id="rId182"/>
    <p:sldId id="285" r:id="rId183"/>
    <p:sldId id="286" r:id="rId184"/>
    <p:sldId id="287" r:id="rId185"/>
    <p:sldId id="288" r:id="rId186"/>
    <p:sldId id="289" r:id="rId187"/>
    <p:sldId id="290" r:id="rId188"/>
    <p:sldId id="291" r:id="rId189"/>
    <p:sldId id="292" r:id="rId190"/>
    <p:sldId id="293" r:id="rId191"/>
    <p:sldId id="294" r:id="rId192"/>
    <p:sldId id="295" r:id="rId193"/>
    <p:sldId id="296" r:id="rId194"/>
    <p:sldId id="297" r:id="rId195"/>
    <p:sldId id="298" r:id="rId196"/>
    <p:sldId id="299" r:id="rId197"/>
    <p:sldId id="300" r:id="rId198"/>
    <p:sldId id="301" r:id="rId199"/>
    <p:sldId id="302" r:id="rId200"/>
    <p:sldId id="303" r:id="rId2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varScale="1">
        <p:scale>
          <a:sx n="85" d="100"/>
          <a:sy n="85" d="100"/>
        </p:scale>
        <p:origin x="365" y="62"/>
      </p:cViewPr>
      <p:guideLst/>
    </p:cSldViewPr>
  </p:slideViewPr>
  <p:notesTextViewPr>
    <p:cViewPr>
      <p:scale>
        <a:sx n="1" d="1"/>
        <a:sy n="1" d="1"/>
      </p:scale>
      <p:origin x="0" y="0"/>
    </p:cViewPr>
  </p:notesTextViewPr>
  <p:sorterViewPr>
    <p:cViewPr>
      <p:scale>
        <a:sx n="100" d="100"/>
        <a:sy n="100" d="100"/>
      </p:scale>
      <p:origin x="0" y="-336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7467C-68B7-4739-A6ED-F50DF63CE597}"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E43A-075A-4D73-A09C-8F5A53FDFFF4}" type="slidenum">
              <a:rPr lang="en-US" smtClean="0"/>
              <a:t>‹#›</a:t>
            </a:fld>
            <a:endParaRPr lang="en-US"/>
          </a:p>
        </p:txBody>
      </p:sp>
    </p:spTree>
    <p:extLst>
      <p:ext uri="{BB962C8B-B14F-4D97-AF65-F5344CB8AC3E}">
        <p14:creationId xmlns:p14="http://schemas.microsoft.com/office/powerpoint/2010/main" val="289691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A2A0E8D-3D4C-4946-B58A-FEDBA126C4B2}"/>
              </a:ext>
            </a:extLst>
          </p:cNvPr>
          <p:cNvSpPr>
            <a:spLocks noGrp="1" noRot="1" noChangeAspect="1" noChangeArrowheads="1" noTextEdit="1"/>
          </p:cNvSpPr>
          <p:nvPr>
            <p:ph type="sldImg"/>
          </p:nvPr>
        </p:nvSpPr>
        <p:spPr>
          <a:xfrm>
            <a:off x="393700" y="692150"/>
            <a:ext cx="6070600" cy="3416300"/>
          </a:xfrm>
          <a:ln/>
        </p:spPr>
      </p:sp>
      <p:sp>
        <p:nvSpPr>
          <p:cNvPr id="9219" name="Rectangle 3">
            <a:extLst>
              <a:ext uri="{FF2B5EF4-FFF2-40B4-BE49-F238E27FC236}">
                <a16:creationId xmlns:a16="http://schemas.microsoft.com/office/drawing/2014/main" id="{DBB28BF4-FE8F-4B63-9309-784075A4A597}"/>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1066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06D25BC-AFAF-45C3-B86E-71E656383EFF}"/>
              </a:ext>
            </a:extLst>
          </p:cNvPr>
          <p:cNvSpPr>
            <a:spLocks noGrp="1" noRot="1" noChangeAspect="1" noChangeArrowheads="1" noTextEdit="1"/>
          </p:cNvSpPr>
          <p:nvPr>
            <p:ph type="sldImg"/>
          </p:nvPr>
        </p:nvSpPr>
        <p:spPr>
          <a:xfrm>
            <a:off x="393700" y="692150"/>
            <a:ext cx="6070600" cy="3416300"/>
          </a:xfrm>
          <a:ln/>
        </p:spPr>
      </p:sp>
      <p:sp>
        <p:nvSpPr>
          <p:cNvPr id="48131" name="Notes Placeholder 2">
            <a:extLst>
              <a:ext uri="{FF2B5EF4-FFF2-40B4-BE49-F238E27FC236}">
                <a16:creationId xmlns:a16="http://schemas.microsoft.com/office/drawing/2014/main" id="{9B114A97-A249-4164-A58B-DAFB553C3719}"/>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8189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950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AF6F-9228-40E0-93A3-E3C72DE21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1511B-BE5D-456E-B01D-9EDD297A5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385A5D-F1CB-4CD2-A9FC-06771BF19204}"/>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5" name="Footer Placeholder 4">
            <a:extLst>
              <a:ext uri="{FF2B5EF4-FFF2-40B4-BE49-F238E27FC236}">
                <a16:creationId xmlns:a16="http://schemas.microsoft.com/office/drawing/2014/main" id="{F325BA78-0105-4367-A6FE-2B7F921A4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B187D-11B8-4D4D-868A-3886919F9DD0}"/>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28903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FB7D-E1FA-4036-9A9B-EE47DE1BD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F8445-0531-4F57-8B62-ACE7154AE8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D3654-A258-4D15-864B-2E72D896383C}"/>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5" name="Footer Placeholder 4">
            <a:extLst>
              <a:ext uri="{FF2B5EF4-FFF2-40B4-BE49-F238E27FC236}">
                <a16:creationId xmlns:a16="http://schemas.microsoft.com/office/drawing/2014/main" id="{86AA915B-4AD6-47AD-ACC0-B62D289AF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9853F-E397-4F71-97FA-F8A0E8DC46F3}"/>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143578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9C085-6A96-4352-8D88-232658189D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A4BEF-D605-464B-A263-2BF7A95AF8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D7599-6B45-4703-832E-FE9F7D26B75D}"/>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5" name="Footer Placeholder 4">
            <a:extLst>
              <a:ext uri="{FF2B5EF4-FFF2-40B4-BE49-F238E27FC236}">
                <a16:creationId xmlns:a16="http://schemas.microsoft.com/office/drawing/2014/main" id="{37190208-56DE-4BAB-B2C8-53029C815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0E996-8699-4D9C-9BD6-202FB581AB01}"/>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419470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6703-6985-4007-B7BB-7E254AFFA815}"/>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879C066C-ACDE-4840-B547-5C093E39A663}"/>
              </a:ext>
            </a:extLst>
          </p:cNvPr>
          <p:cNvSpPr>
            <a:spLocks noGrp="1"/>
          </p:cNvSpPr>
          <p:nvPr>
            <p:ph type="chart"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215047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FF08-67AD-424F-A4EA-50946C01BDF7}"/>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03B50B06-E162-4DEC-969A-369AAB0E0EDC}"/>
              </a:ext>
            </a:extLst>
          </p:cNvPr>
          <p:cNvSpPr>
            <a:spLocks noGrp="1"/>
          </p:cNvSpPr>
          <p:nvPr>
            <p:ph type="tbl"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196595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2843-E26E-4958-BBF8-5036438ABA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08558-78B9-4176-B920-08EAC4C64A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845BB-37FA-44AF-9AD7-CDE811A6524D}"/>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5" name="Footer Placeholder 4">
            <a:extLst>
              <a:ext uri="{FF2B5EF4-FFF2-40B4-BE49-F238E27FC236}">
                <a16:creationId xmlns:a16="http://schemas.microsoft.com/office/drawing/2014/main" id="{9BC9CABC-0115-42EF-A598-198C4C28C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22A35-AE0D-4B4C-83DD-786FFC89D4D8}"/>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132107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B0E4-A816-4242-AA3B-B776521A0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BF4CEE-8CCD-4D6B-8F42-15AD158B9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297013-B56E-488D-A2E4-F63ACC132276}"/>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5" name="Footer Placeholder 4">
            <a:extLst>
              <a:ext uri="{FF2B5EF4-FFF2-40B4-BE49-F238E27FC236}">
                <a16:creationId xmlns:a16="http://schemas.microsoft.com/office/drawing/2014/main" id="{8E836E2E-6AEF-4E24-93FA-FB9C50C35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3F752-208B-4761-BB0F-17A3A46F265F}"/>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323446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72DE-4154-4509-9D4F-08E55B605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8C68F-BFD5-4399-8230-1754905F43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8284B-BD8D-48C5-B2D5-8FCAABDF0E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F1E29C-D30D-4934-ADD1-73EC2D1F4676}"/>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6" name="Footer Placeholder 5">
            <a:extLst>
              <a:ext uri="{FF2B5EF4-FFF2-40B4-BE49-F238E27FC236}">
                <a16:creationId xmlns:a16="http://schemas.microsoft.com/office/drawing/2014/main" id="{6402BD47-946D-4E7D-9E32-AEDE78566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4AF4B-CA9F-4D0C-8813-C744C87AF956}"/>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40597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56DF-56A1-4AC4-B521-C5190B6E3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C3D3BB-A510-4825-9B5E-CE9967506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6DEBD8-6382-45E3-AE2F-D2AF763BDD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E09D5D-29D7-4681-B0BC-3FD34322A7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F18FD2-667B-46E3-8C80-07EECFFE90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B1B4A1-E80C-401C-A29D-B038162E81CF}"/>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8" name="Footer Placeholder 7">
            <a:extLst>
              <a:ext uri="{FF2B5EF4-FFF2-40B4-BE49-F238E27FC236}">
                <a16:creationId xmlns:a16="http://schemas.microsoft.com/office/drawing/2014/main" id="{89CC637F-57D6-4D37-B07F-DA1496578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929287-2E3C-467B-9ADE-BC2D791EE6CD}"/>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319110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E7A2-C3EB-45E0-BA87-0AA7A9B5ED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D91C0-5517-4192-A22E-C21B0BBDC6E0}"/>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4" name="Footer Placeholder 3">
            <a:extLst>
              <a:ext uri="{FF2B5EF4-FFF2-40B4-BE49-F238E27FC236}">
                <a16:creationId xmlns:a16="http://schemas.microsoft.com/office/drawing/2014/main" id="{ADA2A001-57B8-490C-B75D-EDEA3D1F84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065EA-857B-4A48-BAE3-27344ABDB5CA}"/>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16496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C3287-4A0E-4986-B32D-F1DFDE1F5F2A}"/>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3" name="Footer Placeholder 2">
            <a:extLst>
              <a:ext uri="{FF2B5EF4-FFF2-40B4-BE49-F238E27FC236}">
                <a16:creationId xmlns:a16="http://schemas.microsoft.com/office/drawing/2014/main" id="{5B77C66E-6416-410C-93CE-B05CE98647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40B9AC-E81B-422F-8247-F6F37E88378C}"/>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369506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3D24-42F8-4C5B-9616-7DECDC275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EC341-F777-44A8-9CD0-038F84E7F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367B5-3473-4EC7-A629-C4D68B8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B99E42-22F6-46B7-B73B-DF9FD51CB4A4}"/>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6" name="Footer Placeholder 5">
            <a:extLst>
              <a:ext uri="{FF2B5EF4-FFF2-40B4-BE49-F238E27FC236}">
                <a16:creationId xmlns:a16="http://schemas.microsoft.com/office/drawing/2014/main" id="{54BDE3FC-764D-42DB-B810-A3CECDB13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665BC-0605-41C9-83F7-EBD9B9B47E24}"/>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424322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5020-2FC6-4A1A-8599-B4A997C28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3BC22-F61E-438C-80D9-2B20A8703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6872CB-610B-4E60-A891-0B2AAB764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955F34-F455-426A-96DE-353CA9E07EB0}"/>
              </a:ext>
            </a:extLst>
          </p:cNvPr>
          <p:cNvSpPr>
            <a:spLocks noGrp="1"/>
          </p:cNvSpPr>
          <p:nvPr>
            <p:ph type="dt" sz="half" idx="10"/>
          </p:nvPr>
        </p:nvSpPr>
        <p:spPr/>
        <p:txBody>
          <a:bodyPr/>
          <a:lstStyle/>
          <a:p>
            <a:fld id="{DF308980-1A68-4420-A5B9-D6A307D85D1A}" type="datetimeFigureOut">
              <a:rPr lang="en-US" smtClean="0"/>
              <a:t>12/8/2022</a:t>
            </a:fld>
            <a:endParaRPr lang="en-US"/>
          </a:p>
        </p:txBody>
      </p:sp>
      <p:sp>
        <p:nvSpPr>
          <p:cNvPr id="6" name="Footer Placeholder 5">
            <a:extLst>
              <a:ext uri="{FF2B5EF4-FFF2-40B4-BE49-F238E27FC236}">
                <a16:creationId xmlns:a16="http://schemas.microsoft.com/office/drawing/2014/main" id="{E815A712-55F2-4DD8-837F-D56B9CF2E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524DF-9379-4631-A35F-65F5EF16AAAD}"/>
              </a:ext>
            </a:extLst>
          </p:cNvPr>
          <p:cNvSpPr>
            <a:spLocks noGrp="1"/>
          </p:cNvSpPr>
          <p:nvPr>
            <p:ph type="sldNum" sz="quarter" idx="12"/>
          </p:nvPr>
        </p:nvSpPr>
        <p:spPr/>
        <p:txBody>
          <a:bodyPr/>
          <a:lstStyle/>
          <a:p>
            <a:fld id="{A1BB3D81-7A51-4127-B9C0-DB0999A0880D}" type="slidenum">
              <a:rPr lang="en-US" smtClean="0"/>
              <a:t>‹#›</a:t>
            </a:fld>
            <a:endParaRPr lang="en-US"/>
          </a:p>
        </p:txBody>
      </p:sp>
    </p:spTree>
    <p:extLst>
      <p:ext uri="{BB962C8B-B14F-4D97-AF65-F5344CB8AC3E}">
        <p14:creationId xmlns:p14="http://schemas.microsoft.com/office/powerpoint/2010/main" val="393334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A5F2D-39A9-4F89-8604-895DDF255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3BAD5B-3CB0-41CE-9436-F27D2860A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4675C-0BBE-4D0A-8950-6F58CA1B7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08980-1A68-4420-A5B9-D6A307D85D1A}" type="datetimeFigureOut">
              <a:rPr lang="en-US" smtClean="0"/>
              <a:t>12/8/2022</a:t>
            </a:fld>
            <a:endParaRPr lang="en-US"/>
          </a:p>
        </p:txBody>
      </p:sp>
      <p:sp>
        <p:nvSpPr>
          <p:cNvPr id="5" name="Footer Placeholder 4">
            <a:extLst>
              <a:ext uri="{FF2B5EF4-FFF2-40B4-BE49-F238E27FC236}">
                <a16:creationId xmlns:a16="http://schemas.microsoft.com/office/drawing/2014/main" id="{140512FC-BEBF-4400-819B-7C3A9B5EB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E7072-76C5-4FF3-9B7F-0A7184242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B3D81-7A51-4127-B9C0-DB0999A0880D}" type="slidenum">
              <a:rPr lang="en-US" smtClean="0"/>
              <a:t>‹#›</a:t>
            </a:fld>
            <a:endParaRPr lang="en-US"/>
          </a:p>
        </p:txBody>
      </p:sp>
    </p:spTree>
    <p:extLst>
      <p:ext uri="{BB962C8B-B14F-4D97-AF65-F5344CB8AC3E}">
        <p14:creationId xmlns:p14="http://schemas.microsoft.com/office/powerpoint/2010/main" val="107585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a:extLst>
              <a:ext uri="{FF2B5EF4-FFF2-40B4-BE49-F238E27FC236}">
                <a16:creationId xmlns:a16="http://schemas.microsoft.com/office/drawing/2014/main" id="{68752750-B96F-453C-A214-3B33FFCB82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853400-C744-4F9A-92B1-201433F3E6CF}" type="slidenum">
              <a:rPr lang="ar-SA" altLang="en-US" sz="1400"/>
              <a:pPr/>
              <a:t>1</a:t>
            </a:fld>
            <a:endParaRPr lang="en-US" altLang="en-US" sz="1400"/>
          </a:p>
        </p:txBody>
      </p:sp>
      <p:sp>
        <p:nvSpPr>
          <p:cNvPr id="4101" name="Rectangle 2">
            <a:extLst>
              <a:ext uri="{FF2B5EF4-FFF2-40B4-BE49-F238E27FC236}">
                <a16:creationId xmlns:a16="http://schemas.microsoft.com/office/drawing/2014/main" id="{DCC878EC-125E-4D6E-A19E-CE099F5E5E6D}"/>
              </a:ext>
            </a:extLst>
          </p:cNvPr>
          <p:cNvSpPr>
            <a:spLocks noGrp="1" noChangeArrowheads="1"/>
          </p:cNvSpPr>
          <p:nvPr>
            <p:ph type="title"/>
          </p:nvPr>
        </p:nvSpPr>
        <p:spPr>
          <a:xfrm>
            <a:off x="2133600" y="381000"/>
            <a:ext cx="7772400" cy="1143000"/>
          </a:xfrm>
        </p:spPr>
        <p:txBody>
          <a:bodyPr>
            <a:normAutofit fontScale="90000"/>
          </a:bodyPr>
          <a:lstStyle/>
          <a:p>
            <a:r>
              <a:rPr lang="en-US" altLang="en-US" sz="3200" b="1">
                <a:solidFill>
                  <a:schemeClr val="accent2"/>
                </a:solidFill>
              </a:rPr>
              <a:t>The Physiology of the Gastrointestinal Tract (GIT) </a:t>
            </a:r>
            <a:br>
              <a:rPr lang="en-US" altLang="en-US" sz="3200" b="1">
                <a:solidFill>
                  <a:schemeClr val="accent2"/>
                </a:solidFill>
              </a:rPr>
            </a:br>
            <a:r>
              <a:rPr lang="en-US" altLang="en-US" sz="3200" b="1">
                <a:solidFill>
                  <a:srgbClr val="FF0000"/>
                </a:solidFill>
              </a:rPr>
              <a:t>General Objectives</a:t>
            </a:r>
          </a:p>
        </p:txBody>
      </p:sp>
      <p:sp>
        <p:nvSpPr>
          <p:cNvPr id="4102" name="Rectangle 3">
            <a:extLst>
              <a:ext uri="{FF2B5EF4-FFF2-40B4-BE49-F238E27FC236}">
                <a16:creationId xmlns:a16="http://schemas.microsoft.com/office/drawing/2014/main" id="{7C054BC3-3A4B-4C45-9904-6CC24809BA1A}"/>
              </a:ext>
            </a:extLst>
          </p:cNvPr>
          <p:cNvSpPr>
            <a:spLocks noGrp="1" noChangeArrowheads="1"/>
          </p:cNvSpPr>
          <p:nvPr>
            <p:ph type="body" idx="1"/>
          </p:nvPr>
        </p:nvSpPr>
        <p:spPr>
          <a:xfrm>
            <a:off x="2209800" y="1752600"/>
            <a:ext cx="7772400" cy="4724400"/>
          </a:xfrm>
        </p:spPr>
        <p:txBody>
          <a:bodyPr/>
          <a:lstStyle/>
          <a:p>
            <a:pPr marL="609600" indent="-609600"/>
            <a:r>
              <a:rPr lang="en-US" altLang="en-US" dirty="0"/>
              <a:t>To describe the structural organization of the GIT (alimentary canal and accessory glands) &amp; the different layers of the GIT.</a:t>
            </a:r>
          </a:p>
          <a:p>
            <a:pPr marL="609600" indent="-609600"/>
            <a:r>
              <a:rPr lang="en-US" altLang="en-US" dirty="0"/>
              <a:t>To describe the functions of the various parts of the GIT (secretion, digestion, absorption &amp; motility).</a:t>
            </a:r>
          </a:p>
          <a:p>
            <a:pPr marL="609600" indent="-609600"/>
            <a:r>
              <a:rPr lang="en-US" altLang="en-US" dirty="0"/>
              <a:t>To describe the composition of different GI secretions and their functions.</a:t>
            </a:r>
          </a:p>
          <a:p>
            <a:pPr marL="609600" indent="-609600"/>
            <a:r>
              <a:rPr lang="en-US" altLang="en-US" dirty="0"/>
              <a:t>To describe the regulatory mechanisms (nervous &amp; hormonal) of GI function.</a:t>
            </a:r>
          </a:p>
        </p:txBody>
      </p:sp>
    </p:spTree>
    <p:extLst>
      <p:ext uri="{BB962C8B-B14F-4D97-AF65-F5344CB8AC3E}">
        <p14:creationId xmlns:p14="http://schemas.microsoft.com/office/powerpoint/2010/main" val="302106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3">
            <a:extLst>
              <a:ext uri="{FF2B5EF4-FFF2-40B4-BE49-F238E27FC236}">
                <a16:creationId xmlns:a16="http://schemas.microsoft.com/office/drawing/2014/main" id="{8DBA9DF0-9ED7-42E3-BB2C-8BA3B78FCA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CAEA63-5BC3-4907-80B7-54C5B0874599}" type="slidenum">
              <a:rPr lang="ar-SA" altLang="en-US" sz="1400"/>
              <a:pPr/>
              <a:t>10</a:t>
            </a:fld>
            <a:endParaRPr lang="en-US" altLang="en-US" sz="1400"/>
          </a:p>
        </p:txBody>
      </p:sp>
      <p:pic>
        <p:nvPicPr>
          <p:cNvPr id="51205" name="Picture 4" descr="blood 2 021">
            <a:extLst>
              <a:ext uri="{FF2B5EF4-FFF2-40B4-BE49-F238E27FC236}">
                <a16:creationId xmlns:a16="http://schemas.microsoft.com/office/drawing/2014/main" id="{04540DA6-0C67-41D6-A8EA-A39CC772A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57200"/>
            <a:ext cx="6781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546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1">
            <a:extLst>
              <a:ext uri="{FF2B5EF4-FFF2-40B4-BE49-F238E27FC236}">
                <a16:creationId xmlns:a16="http://schemas.microsoft.com/office/drawing/2014/main" id="{A92B7767-3D66-42E0-9472-965BD201E4B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7D19FC-9384-43AB-8324-80005BB97925}" type="datetime1">
              <a:rPr lang="en-US" altLang="en-US" sz="1400"/>
              <a:pPr/>
              <a:t>12/8/2022</a:t>
            </a:fld>
            <a:endParaRPr lang="en-US" altLang="en-US" sz="1400"/>
          </a:p>
        </p:txBody>
      </p:sp>
      <p:pic>
        <p:nvPicPr>
          <p:cNvPr id="84997" name="Picture 4" descr="blood 2 002">
            <a:extLst>
              <a:ext uri="{FF2B5EF4-FFF2-40B4-BE49-F238E27FC236}">
                <a16:creationId xmlns:a16="http://schemas.microsoft.com/office/drawing/2014/main" id="{A227DC7E-1484-44DC-873F-F7D8AF20F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47132"/>
            <a:ext cx="7848600" cy="449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5131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3">
            <a:extLst>
              <a:ext uri="{FF2B5EF4-FFF2-40B4-BE49-F238E27FC236}">
                <a16:creationId xmlns:a16="http://schemas.microsoft.com/office/drawing/2014/main" id="{8BC01B72-91D4-4401-AB67-45EFB8B0BF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6B8522-26F4-44EC-AAC4-A8D32A42A88E}" type="datetime1">
              <a:rPr lang="en-US" altLang="en-US" sz="1400"/>
              <a:pPr/>
              <a:t>12/8/2022</a:t>
            </a:fld>
            <a:endParaRPr lang="en-US" altLang="en-US" sz="1400"/>
          </a:p>
        </p:txBody>
      </p:sp>
      <p:sp>
        <p:nvSpPr>
          <p:cNvPr id="86021" name="Rectangle 2">
            <a:extLst>
              <a:ext uri="{FF2B5EF4-FFF2-40B4-BE49-F238E27FC236}">
                <a16:creationId xmlns:a16="http://schemas.microsoft.com/office/drawing/2014/main" id="{FE45DB86-78F4-45D5-939C-E001B94C8450}"/>
              </a:ext>
            </a:extLst>
          </p:cNvPr>
          <p:cNvSpPr>
            <a:spLocks noGrp="1" noChangeArrowheads="1"/>
          </p:cNvSpPr>
          <p:nvPr>
            <p:ph type="title"/>
          </p:nvPr>
        </p:nvSpPr>
        <p:spPr>
          <a:xfrm>
            <a:off x="2286000" y="1981200"/>
            <a:ext cx="7772400" cy="1143000"/>
          </a:xfrm>
        </p:spPr>
        <p:txBody>
          <a:bodyPr/>
          <a:lstStyle/>
          <a:p>
            <a:r>
              <a:rPr lang="en-US" altLang="en-US" sz="5400" b="1">
                <a:solidFill>
                  <a:srgbClr val="FF0000"/>
                </a:solidFill>
              </a:rPr>
              <a:t>Absorption</a:t>
            </a:r>
          </a:p>
        </p:txBody>
      </p:sp>
    </p:spTree>
    <p:extLst>
      <p:ext uri="{BB962C8B-B14F-4D97-AF65-F5344CB8AC3E}">
        <p14:creationId xmlns:p14="http://schemas.microsoft.com/office/powerpoint/2010/main" val="42135215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1">
            <a:extLst>
              <a:ext uri="{FF2B5EF4-FFF2-40B4-BE49-F238E27FC236}">
                <a16:creationId xmlns:a16="http://schemas.microsoft.com/office/drawing/2014/main" id="{B699223E-42BC-438B-8DCC-6867C05E98D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95C20A-22D5-4160-B205-78B91244DF29}" type="datetime1">
              <a:rPr lang="en-US" altLang="en-US" sz="1400"/>
              <a:pPr/>
              <a:t>12/8/2022</a:t>
            </a:fld>
            <a:endParaRPr lang="en-US" altLang="en-US" sz="1400"/>
          </a:p>
        </p:txBody>
      </p:sp>
      <p:pic>
        <p:nvPicPr>
          <p:cNvPr id="87045" name="Picture 4" descr="Ext 014">
            <a:extLst>
              <a:ext uri="{FF2B5EF4-FFF2-40B4-BE49-F238E27FC236}">
                <a16:creationId xmlns:a16="http://schemas.microsoft.com/office/drawing/2014/main" id="{D602FD8E-3A67-462A-BD2A-DF3FB6372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7620000" cy="582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832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1">
            <a:extLst>
              <a:ext uri="{FF2B5EF4-FFF2-40B4-BE49-F238E27FC236}">
                <a16:creationId xmlns:a16="http://schemas.microsoft.com/office/drawing/2014/main" id="{455A9234-F109-433A-9F43-ED3BA9FE8E1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1A6B23-B222-42E0-A7AB-901BC08E96CC}" type="datetime1">
              <a:rPr lang="en-US" altLang="en-US" sz="1400"/>
              <a:pPr/>
              <a:t>12/8/2022</a:t>
            </a:fld>
            <a:endParaRPr lang="en-US" altLang="en-US" sz="1400"/>
          </a:p>
        </p:txBody>
      </p:sp>
      <p:pic>
        <p:nvPicPr>
          <p:cNvPr id="88069" name="Picture 4" descr="Ext 013">
            <a:extLst>
              <a:ext uri="{FF2B5EF4-FFF2-40B4-BE49-F238E27FC236}">
                <a16:creationId xmlns:a16="http://schemas.microsoft.com/office/drawing/2014/main" id="{C2678C82-8A3F-4833-8CB7-24CB977C1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33400"/>
            <a:ext cx="6844990" cy="535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0478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a:extLst>
              <a:ext uri="{FF2B5EF4-FFF2-40B4-BE49-F238E27FC236}">
                <a16:creationId xmlns:a16="http://schemas.microsoft.com/office/drawing/2014/main" id="{6E659BCC-C712-4BB6-9CAA-8B9B2752B31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912032-A920-43DD-AFF6-C2BDB12F01EA}" type="datetime1">
              <a:rPr lang="en-US" altLang="en-US" sz="1400"/>
              <a:pPr/>
              <a:t>12/8/2022</a:t>
            </a:fld>
            <a:endParaRPr lang="en-US" altLang="en-US" sz="1400"/>
          </a:p>
        </p:txBody>
      </p:sp>
      <p:sp>
        <p:nvSpPr>
          <p:cNvPr id="89093" name="Rectangle 2">
            <a:extLst>
              <a:ext uri="{FF2B5EF4-FFF2-40B4-BE49-F238E27FC236}">
                <a16:creationId xmlns:a16="http://schemas.microsoft.com/office/drawing/2014/main" id="{5612341F-37A2-4BDC-A6E8-F293BE6A23A9}"/>
              </a:ext>
            </a:extLst>
          </p:cNvPr>
          <p:cNvSpPr>
            <a:spLocks noGrp="1" noChangeArrowheads="1"/>
          </p:cNvSpPr>
          <p:nvPr>
            <p:ph type="title"/>
          </p:nvPr>
        </p:nvSpPr>
        <p:spPr>
          <a:xfrm>
            <a:off x="2209800" y="304800"/>
            <a:ext cx="7772400" cy="914400"/>
          </a:xfrm>
        </p:spPr>
        <p:txBody>
          <a:bodyPr/>
          <a:lstStyle/>
          <a:p>
            <a:r>
              <a:rPr lang="en-US" altLang="en-US" b="1">
                <a:solidFill>
                  <a:srgbClr val="FF0000"/>
                </a:solidFill>
              </a:rPr>
              <a:t>Exocrine intestinal secretions</a:t>
            </a:r>
            <a:r>
              <a:rPr lang="en-US" altLang="en-US" b="1"/>
              <a:t> </a:t>
            </a:r>
            <a:endParaRPr lang="en-US" altLang="en-US"/>
          </a:p>
        </p:txBody>
      </p:sp>
      <p:sp>
        <p:nvSpPr>
          <p:cNvPr id="100355" name="Rectangle 3">
            <a:extLst>
              <a:ext uri="{FF2B5EF4-FFF2-40B4-BE49-F238E27FC236}">
                <a16:creationId xmlns:a16="http://schemas.microsoft.com/office/drawing/2014/main" id="{D5DB1B9A-962C-409A-9BAE-5704C55D52FB}"/>
              </a:ext>
            </a:extLst>
          </p:cNvPr>
          <p:cNvSpPr>
            <a:spLocks noGrp="1" noChangeArrowheads="1"/>
          </p:cNvSpPr>
          <p:nvPr>
            <p:ph type="body" idx="1"/>
          </p:nvPr>
        </p:nvSpPr>
        <p:spPr>
          <a:xfrm>
            <a:off x="2209800" y="1676400"/>
            <a:ext cx="7772400" cy="4419600"/>
          </a:xfrm>
        </p:spPr>
        <p:txBody>
          <a:bodyPr/>
          <a:lstStyle/>
          <a:p>
            <a:r>
              <a:rPr lang="en-US" altLang="en-US" b="1" dirty="0"/>
              <a:t>Intestinal juice:</a:t>
            </a:r>
            <a:r>
              <a:rPr lang="en-US" altLang="en-US" dirty="0"/>
              <a:t> alkaline fluid (water and electrolytes) with few enzymes from desquamated cells (1000-1500 ml/day).</a:t>
            </a:r>
          </a:p>
          <a:p>
            <a:r>
              <a:rPr lang="en-US" altLang="en-US" b="1" dirty="0"/>
              <a:t>HCO</a:t>
            </a:r>
            <a:r>
              <a:rPr lang="en-US" altLang="en-US" b="1" baseline="-25000" dirty="0"/>
              <a:t>3</a:t>
            </a:r>
            <a:r>
              <a:rPr lang="en-US" altLang="en-US" b="1" baseline="30000" dirty="0"/>
              <a:t>-</a:t>
            </a:r>
            <a:r>
              <a:rPr lang="en-US" altLang="en-US" b="1" dirty="0"/>
              <a:t>:</a:t>
            </a:r>
            <a:r>
              <a:rPr lang="en-US" altLang="en-US" dirty="0"/>
              <a:t> neutralize acid.</a:t>
            </a:r>
          </a:p>
          <a:p>
            <a:r>
              <a:rPr lang="en-US" altLang="en-US" b="1" dirty="0"/>
              <a:t>Mucus:</a:t>
            </a:r>
            <a:r>
              <a:rPr lang="en-US" altLang="en-US" dirty="0"/>
              <a:t> protection &amp; lubrication.</a:t>
            </a:r>
          </a:p>
          <a:p>
            <a:r>
              <a:rPr lang="en-US" altLang="en-US" dirty="0"/>
              <a:t>No digestive enzymes.</a:t>
            </a:r>
          </a:p>
        </p:txBody>
      </p:sp>
    </p:spTree>
    <p:extLst>
      <p:ext uri="{BB962C8B-B14F-4D97-AF65-F5344CB8AC3E}">
        <p14:creationId xmlns:p14="http://schemas.microsoft.com/office/powerpoint/2010/main" val="242322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20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20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20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20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a:extLst>
              <a:ext uri="{FF2B5EF4-FFF2-40B4-BE49-F238E27FC236}">
                <a16:creationId xmlns:a16="http://schemas.microsoft.com/office/drawing/2014/main" id="{7186B221-8F56-445C-9074-8D59ABB20A4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D10319-6999-4D38-9647-3EE31678D4D5}" type="datetime1">
              <a:rPr lang="en-US" altLang="en-US" sz="1400"/>
              <a:pPr/>
              <a:t>12/8/2022</a:t>
            </a:fld>
            <a:endParaRPr lang="en-US" altLang="en-US" sz="1400"/>
          </a:p>
        </p:txBody>
      </p:sp>
      <p:sp>
        <p:nvSpPr>
          <p:cNvPr id="90117" name="Rectangle 2">
            <a:extLst>
              <a:ext uri="{FF2B5EF4-FFF2-40B4-BE49-F238E27FC236}">
                <a16:creationId xmlns:a16="http://schemas.microsoft.com/office/drawing/2014/main" id="{7321A868-FCF3-4780-A88D-866A40E28A9B}"/>
              </a:ext>
            </a:extLst>
          </p:cNvPr>
          <p:cNvSpPr>
            <a:spLocks noGrp="1" noChangeArrowheads="1"/>
          </p:cNvSpPr>
          <p:nvPr>
            <p:ph type="title"/>
          </p:nvPr>
        </p:nvSpPr>
        <p:spPr/>
        <p:txBody>
          <a:bodyPr/>
          <a:lstStyle/>
          <a:p>
            <a:r>
              <a:rPr lang="en-US" altLang="en-US" sz="4000" b="1">
                <a:solidFill>
                  <a:srgbClr val="FF0000"/>
                </a:solidFill>
              </a:rPr>
              <a:t>Regulation of intestinal secretion</a:t>
            </a:r>
            <a:endParaRPr lang="en-US" altLang="en-US">
              <a:solidFill>
                <a:srgbClr val="FF0000"/>
              </a:solidFill>
            </a:endParaRPr>
          </a:p>
        </p:txBody>
      </p:sp>
      <p:sp>
        <p:nvSpPr>
          <p:cNvPr id="101379" name="Rectangle 3">
            <a:extLst>
              <a:ext uri="{FF2B5EF4-FFF2-40B4-BE49-F238E27FC236}">
                <a16:creationId xmlns:a16="http://schemas.microsoft.com/office/drawing/2014/main" id="{E0043452-64B2-4D3B-BF2D-68BB15530EEE}"/>
              </a:ext>
            </a:extLst>
          </p:cNvPr>
          <p:cNvSpPr>
            <a:spLocks noGrp="1" noChangeArrowheads="1"/>
          </p:cNvSpPr>
          <p:nvPr>
            <p:ph type="body" idx="1"/>
          </p:nvPr>
        </p:nvSpPr>
        <p:spPr/>
        <p:txBody>
          <a:bodyPr/>
          <a:lstStyle/>
          <a:p>
            <a:pPr>
              <a:buFontTx/>
              <a:buNone/>
            </a:pPr>
            <a:r>
              <a:rPr lang="en-US" altLang="en-US" b="1">
                <a:solidFill>
                  <a:schemeClr val="accent2"/>
                </a:solidFill>
              </a:rPr>
              <a:t>Local:</a:t>
            </a:r>
            <a:r>
              <a:rPr lang="en-US" altLang="en-US" b="1"/>
              <a:t> </a:t>
            </a:r>
            <a:r>
              <a:rPr lang="en-US" altLang="en-US"/>
              <a:t>mechanical stimulation of intestinal mucosa by the presence of chyme.</a:t>
            </a:r>
          </a:p>
          <a:p>
            <a:pPr>
              <a:buFontTx/>
              <a:buNone/>
            </a:pPr>
            <a:r>
              <a:rPr lang="en-US" altLang="en-US" b="1">
                <a:solidFill>
                  <a:schemeClr val="accent2"/>
                </a:solidFill>
              </a:rPr>
              <a:t>Nervous:</a:t>
            </a:r>
            <a:r>
              <a:rPr lang="en-US" altLang="en-US" b="1"/>
              <a:t> </a:t>
            </a:r>
            <a:r>
              <a:rPr lang="en-US" altLang="en-US"/>
              <a:t>vagal nerve stimulation causes secretion of intestinal glands.</a:t>
            </a:r>
          </a:p>
          <a:p>
            <a:pPr>
              <a:buFontTx/>
              <a:buNone/>
            </a:pPr>
            <a:r>
              <a:rPr lang="en-US" altLang="en-US" b="1">
                <a:solidFill>
                  <a:schemeClr val="accent2"/>
                </a:solidFill>
              </a:rPr>
              <a:t>Hormonal</a:t>
            </a:r>
            <a:r>
              <a:rPr lang="en-US" altLang="en-US">
                <a:solidFill>
                  <a:schemeClr val="accent2"/>
                </a:solidFill>
              </a:rPr>
              <a:t>:</a:t>
            </a:r>
            <a:r>
              <a:rPr lang="en-US" altLang="en-US"/>
              <a:t> ? secretin</a:t>
            </a:r>
          </a:p>
        </p:txBody>
      </p:sp>
    </p:spTree>
    <p:extLst>
      <p:ext uri="{BB962C8B-B14F-4D97-AF65-F5344CB8AC3E}">
        <p14:creationId xmlns:p14="http://schemas.microsoft.com/office/powerpoint/2010/main" val="1168316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20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20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20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a:extLst>
              <a:ext uri="{FF2B5EF4-FFF2-40B4-BE49-F238E27FC236}">
                <a16:creationId xmlns:a16="http://schemas.microsoft.com/office/drawing/2014/main" id="{CADF1770-ABD0-4382-94CF-85365D0FEE5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15841C-851B-4CA3-B3DF-E3F9729D5AF9}" type="datetime1">
              <a:rPr lang="en-US" altLang="en-US" sz="1400"/>
              <a:pPr/>
              <a:t>12/8/2022</a:t>
            </a:fld>
            <a:endParaRPr lang="en-US" altLang="en-US" sz="1400"/>
          </a:p>
        </p:txBody>
      </p:sp>
      <p:sp>
        <p:nvSpPr>
          <p:cNvPr id="91141" name="Rectangle 2">
            <a:extLst>
              <a:ext uri="{FF2B5EF4-FFF2-40B4-BE49-F238E27FC236}">
                <a16:creationId xmlns:a16="http://schemas.microsoft.com/office/drawing/2014/main" id="{8890B5DD-AC2B-44A2-BCE6-6D20FB5531CE}"/>
              </a:ext>
            </a:extLst>
          </p:cNvPr>
          <p:cNvSpPr>
            <a:spLocks noGrp="1" noChangeArrowheads="1"/>
          </p:cNvSpPr>
          <p:nvPr>
            <p:ph type="title"/>
          </p:nvPr>
        </p:nvSpPr>
        <p:spPr/>
        <p:txBody>
          <a:bodyPr/>
          <a:lstStyle/>
          <a:p>
            <a:r>
              <a:rPr lang="en-US" altLang="en-US" b="1">
                <a:solidFill>
                  <a:srgbClr val="FF0000"/>
                </a:solidFill>
              </a:rPr>
              <a:t>Intestinal motility</a:t>
            </a:r>
            <a:endParaRPr lang="en-US" altLang="en-US">
              <a:solidFill>
                <a:srgbClr val="FF0000"/>
              </a:solidFill>
            </a:endParaRPr>
          </a:p>
        </p:txBody>
      </p:sp>
      <p:sp>
        <p:nvSpPr>
          <p:cNvPr id="102403" name="Rectangle 3">
            <a:extLst>
              <a:ext uri="{FF2B5EF4-FFF2-40B4-BE49-F238E27FC236}">
                <a16:creationId xmlns:a16="http://schemas.microsoft.com/office/drawing/2014/main" id="{B46A2EBB-D5C2-41D7-89E5-C11854FF54C8}"/>
              </a:ext>
            </a:extLst>
          </p:cNvPr>
          <p:cNvSpPr>
            <a:spLocks noGrp="1" noChangeArrowheads="1"/>
          </p:cNvSpPr>
          <p:nvPr>
            <p:ph type="body" idx="1"/>
          </p:nvPr>
        </p:nvSpPr>
        <p:spPr/>
        <p:txBody>
          <a:bodyPr/>
          <a:lstStyle/>
          <a:p>
            <a:pPr algn="just"/>
            <a:r>
              <a:rPr lang="en-US" altLang="en-US" b="1">
                <a:solidFill>
                  <a:schemeClr val="accent2"/>
                </a:solidFill>
              </a:rPr>
              <a:t>Segmentation:</a:t>
            </a:r>
            <a:r>
              <a:rPr lang="en-US" altLang="en-US"/>
              <a:t> ring-like contractions. Mix chyme and expose it to absorptive surface.</a:t>
            </a:r>
          </a:p>
          <a:p>
            <a:pPr algn="just"/>
            <a:r>
              <a:rPr lang="en-US" altLang="en-US" b="1">
                <a:solidFill>
                  <a:schemeClr val="accent2"/>
                </a:solidFill>
              </a:rPr>
              <a:t>Peristaltic:</a:t>
            </a:r>
            <a:r>
              <a:rPr lang="en-US" altLang="en-US"/>
              <a:t> a wave of contraction preceded by relaxation. Propels the gastrointestinal contents toward the large intestine. </a:t>
            </a:r>
            <a:endParaRPr lang="en-US" altLang="en-US" b="1"/>
          </a:p>
          <a:p>
            <a:pPr algn="just">
              <a:buFontTx/>
              <a:buNone/>
            </a:pPr>
            <a:endParaRPr lang="en-US" altLang="en-US"/>
          </a:p>
        </p:txBody>
      </p:sp>
    </p:spTree>
    <p:extLst>
      <p:ext uri="{BB962C8B-B14F-4D97-AF65-F5344CB8AC3E}">
        <p14:creationId xmlns:p14="http://schemas.microsoft.com/office/powerpoint/2010/main" val="1745686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20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20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ate Placeholder 1">
            <a:extLst>
              <a:ext uri="{FF2B5EF4-FFF2-40B4-BE49-F238E27FC236}">
                <a16:creationId xmlns:a16="http://schemas.microsoft.com/office/drawing/2014/main" id="{85FA43CD-3FE6-42C1-AF56-A0C37B916D1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912FFA-3AE3-4BCF-B38C-B7991DB2A6BD}" type="datetime1">
              <a:rPr lang="en-US" altLang="en-US" sz="1400"/>
              <a:pPr/>
              <a:t>12/8/2022</a:t>
            </a:fld>
            <a:endParaRPr lang="en-US" altLang="en-US" sz="1400"/>
          </a:p>
        </p:txBody>
      </p:sp>
      <p:pic>
        <p:nvPicPr>
          <p:cNvPr id="93189" name="Picture 4" descr="Ext 003">
            <a:extLst>
              <a:ext uri="{FF2B5EF4-FFF2-40B4-BE49-F238E27FC236}">
                <a16:creationId xmlns:a16="http://schemas.microsoft.com/office/drawing/2014/main" id="{10F3CC1C-FF84-4BEE-880B-710080833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670"/>
          <a:stretch>
            <a:fillRect/>
          </a:stretch>
        </p:blipFill>
        <p:spPr bwMode="auto">
          <a:xfrm>
            <a:off x="3124200" y="304800"/>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790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a:extLst>
              <a:ext uri="{FF2B5EF4-FFF2-40B4-BE49-F238E27FC236}">
                <a16:creationId xmlns:a16="http://schemas.microsoft.com/office/drawing/2014/main" id="{B9E3EA3A-73E1-4609-8A14-57BAAF1AEFD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2FDC39-ED8A-4C53-9107-C89C015C3368}" type="datetime1">
              <a:rPr lang="en-US" altLang="en-US" sz="1400"/>
              <a:pPr/>
              <a:t>12/8/2022</a:t>
            </a:fld>
            <a:endParaRPr lang="en-US" altLang="en-US" sz="1400"/>
          </a:p>
        </p:txBody>
      </p:sp>
      <p:sp>
        <p:nvSpPr>
          <p:cNvPr id="94213" name="Rectangle 3">
            <a:extLst>
              <a:ext uri="{FF2B5EF4-FFF2-40B4-BE49-F238E27FC236}">
                <a16:creationId xmlns:a16="http://schemas.microsoft.com/office/drawing/2014/main" id="{DB467561-76D6-4F83-91FE-F41316415EC7}"/>
              </a:ext>
            </a:extLst>
          </p:cNvPr>
          <p:cNvSpPr>
            <a:spLocks noGrp="1" noChangeArrowheads="1"/>
          </p:cNvSpPr>
          <p:nvPr>
            <p:ph type="body" idx="1"/>
          </p:nvPr>
        </p:nvSpPr>
        <p:spPr/>
        <p:txBody>
          <a:bodyPr/>
          <a:lstStyle/>
          <a:p>
            <a:pPr marL="609600" indent="-609600" algn="ctr">
              <a:buNone/>
            </a:pPr>
            <a:r>
              <a:rPr lang="en-US" altLang="en-US" sz="5400" b="1">
                <a:solidFill>
                  <a:srgbClr val="FF0000"/>
                </a:solidFill>
              </a:rPr>
              <a:t>Large Intestine</a:t>
            </a:r>
          </a:p>
        </p:txBody>
      </p:sp>
    </p:spTree>
    <p:extLst>
      <p:ext uri="{BB962C8B-B14F-4D97-AF65-F5344CB8AC3E}">
        <p14:creationId xmlns:p14="http://schemas.microsoft.com/office/powerpoint/2010/main" val="3726652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8D878518-48DE-4930-B97B-59380D142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381001"/>
            <a:ext cx="642937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a:extLst>
              <a:ext uri="{FF2B5EF4-FFF2-40B4-BE49-F238E27FC236}">
                <a16:creationId xmlns:a16="http://schemas.microsoft.com/office/drawing/2014/main" id="{3772CA76-50FA-4E18-9FB3-3975E91F3D7A}"/>
              </a:ext>
            </a:extLst>
          </p:cNvPr>
          <p:cNvSpPr>
            <a:spLocks noChangeArrowheads="1"/>
          </p:cNvSpPr>
          <p:nvPr/>
        </p:nvSpPr>
        <p:spPr bwMode="auto">
          <a:xfrm>
            <a:off x="1097280" y="6086475"/>
            <a:ext cx="779852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279F"/>
                </a:solidFill>
                <a:latin typeface="Frutiger-Light"/>
              </a:rPr>
              <a:t>Absorptive &amp; storage functions of the large intestine.</a:t>
            </a:r>
            <a:endParaRPr lang="en-US" altLang="en-US" b="1" dirty="0">
              <a:solidFill>
                <a:srgbClr val="00279F"/>
              </a:solidFill>
            </a:endParaRPr>
          </a:p>
        </p:txBody>
      </p:sp>
    </p:spTree>
    <p:extLst>
      <p:ext uri="{BB962C8B-B14F-4D97-AF65-F5344CB8AC3E}">
        <p14:creationId xmlns:p14="http://schemas.microsoft.com/office/powerpoint/2010/main" val="330850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7919E112-DE7F-4698-9919-7A6AF1EAA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85800"/>
            <a:ext cx="6400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a:extLst>
              <a:ext uri="{FF2B5EF4-FFF2-40B4-BE49-F238E27FC236}">
                <a16:creationId xmlns:a16="http://schemas.microsoft.com/office/drawing/2014/main" id="{4D0FB4A5-063C-4F77-851C-87319F786FF9}"/>
              </a:ext>
            </a:extLst>
          </p:cNvPr>
          <p:cNvSpPr>
            <a:spLocks noChangeArrowheads="1"/>
          </p:cNvSpPr>
          <p:nvPr/>
        </p:nvSpPr>
        <p:spPr bwMode="auto">
          <a:xfrm>
            <a:off x="3048000" y="541655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Arterial blood supply to the intestines through the mesenteric web.</a:t>
            </a:r>
            <a:endParaRPr lang="en-US" altLang="en-US"/>
          </a:p>
        </p:txBody>
      </p:sp>
    </p:spTree>
    <p:extLst>
      <p:ext uri="{BB962C8B-B14F-4D97-AF65-F5344CB8AC3E}">
        <p14:creationId xmlns:p14="http://schemas.microsoft.com/office/powerpoint/2010/main" val="37592218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3">
            <a:extLst>
              <a:ext uri="{FF2B5EF4-FFF2-40B4-BE49-F238E27FC236}">
                <a16:creationId xmlns:a16="http://schemas.microsoft.com/office/drawing/2014/main" id="{5F4F68F7-061B-4954-9D6B-182085E066F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2E4597-6DCA-49A4-BEA6-95D08062EEF0}" type="datetime1">
              <a:rPr lang="en-US" altLang="en-US" sz="1400"/>
              <a:pPr/>
              <a:t>12/8/2022</a:t>
            </a:fld>
            <a:endParaRPr lang="en-US" altLang="en-US" sz="1400"/>
          </a:p>
        </p:txBody>
      </p:sp>
      <p:sp>
        <p:nvSpPr>
          <p:cNvPr id="96261" name="Rectangle 2">
            <a:extLst>
              <a:ext uri="{FF2B5EF4-FFF2-40B4-BE49-F238E27FC236}">
                <a16:creationId xmlns:a16="http://schemas.microsoft.com/office/drawing/2014/main" id="{B9CD25C5-43C5-4A8D-B067-B5C36AB7FD21}"/>
              </a:ext>
            </a:extLst>
          </p:cNvPr>
          <p:cNvSpPr>
            <a:spLocks noGrp="1" noChangeArrowheads="1"/>
          </p:cNvSpPr>
          <p:nvPr>
            <p:ph type="title"/>
          </p:nvPr>
        </p:nvSpPr>
        <p:spPr>
          <a:xfrm>
            <a:off x="2209800" y="304800"/>
            <a:ext cx="7772400" cy="762000"/>
          </a:xfrm>
        </p:spPr>
        <p:txBody>
          <a:bodyPr/>
          <a:lstStyle/>
          <a:p>
            <a:r>
              <a:rPr lang="en-US" altLang="en-US" b="1">
                <a:solidFill>
                  <a:srgbClr val="FF0000"/>
                </a:solidFill>
              </a:rPr>
              <a:t>Large intestine</a:t>
            </a:r>
            <a:endParaRPr lang="en-US" altLang="en-US">
              <a:solidFill>
                <a:srgbClr val="FF0000"/>
              </a:solidFill>
            </a:endParaRPr>
          </a:p>
        </p:txBody>
      </p:sp>
      <p:sp>
        <p:nvSpPr>
          <p:cNvPr id="104451" name="Rectangle 3">
            <a:extLst>
              <a:ext uri="{FF2B5EF4-FFF2-40B4-BE49-F238E27FC236}">
                <a16:creationId xmlns:a16="http://schemas.microsoft.com/office/drawing/2014/main" id="{B8202450-6526-4D54-AC2B-6DD3AA3AC1A0}"/>
              </a:ext>
            </a:extLst>
          </p:cNvPr>
          <p:cNvSpPr>
            <a:spLocks noGrp="1" noChangeArrowheads="1"/>
          </p:cNvSpPr>
          <p:nvPr>
            <p:ph type="body" idx="1"/>
          </p:nvPr>
        </p:nvSpPr>
        <p:spPr>
          <a:xfrm>
            <a:off x="2209800" y="1447800"/>
            <a:ext cx="7772400" cy="4648200"/>
          </a:xfrm>
        </p:spPr>
        <p:txBody>
          <a:bodyPr/>
          <a:lstStyle/>
          <a:p>
            <a:pPr algn="just"/>
            <a:r>
              <a:rPr lang="en-US" altLang="en-US"/>
              <a:t>No digestive function.</a:t>
            </a:r>
          </a:p>
          <a:p>
            <a:pPr algn="just"/>
            <a:r>
              <a:rPr lang="en-US" altLang="en-US"/>
              <a:t>Absorption of water, Na</a:t>
            </a:r>
            <a:r>
              <a:rPr lang="en-US" altLang="en-US" baseline="30000"/>
              <a:t>+</a:t>
            </a:r>
            <a:r>
              <a:rPr lang="en-US" altLang="en-US"/>
              <a:t> and other minerals.</a:t>
            </a:r>
          </a:p>
          <a:p>
            <a:pPr algn="just"/>
            <a:r>
              <a:rPr lang="en-US" altLang="en-US"/>
              <a:t>Secretion of mucus for lubrication.</a:t>
            </a:r>
          </a:p>
          <a:p>
            <a:pPr algn="just"/>
            <a:r>
              <a:rPr lang="en-US" altLang="en-US"/>
              <a:t>Storage of feces (undigested food).</a:t>
            </a:r>
          </a:p>
          <a:p>
            <a:pPr algn="just"/>
            <a:r>
              <a:rPr lang="en-US" altLang="en-US"/>
              <a:t>Bacteria in colon synthesize vitamin K and a number of B complex vitamins.</a:t>
            </a:r>
          </a:p>
          <a:p>
            <a:pPr algn="just">
              <a:buFontTx/>
              <a:buNone/>
            </a:pPr>
            <a:endParaRPr lang="en-US" altLang="en-US"/>
          </a:p>
        </p:txBody>
      </p:sp>
    </p:spTree>
    <p:extLst>
      <p:ext uri="{BB962C8B-B14F-4D97-AF65-F5344CB8AC3E}">
        <p14:creationId xmlns:p14="http://schemas.microsoft.com/office/powerpoint/2010/main" val="1559018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20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20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20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51">
                                            <p:txEl>
                                              <p:pRg st="3" end="3"/>
                                            </p:txEl>
                                          </p:spTgt>
                                        </p:tgtEl>
                                        <p:attrNameLst>
                                          <p:attrName>style.visibility</p:attrName>
                                        </p:attrNameLst>
                                      </p:cBhvr>
                                      <p:to>
                                        <p:strVal val="visible"/>
                                      </p:to>
                                    </p:set>
                                    <p:anim calcmode="lin" valueType="num">
                                      <p:cBhvr additive="base">
                                        <p:cTn id="25" dur="20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451">
                                            <p:txEl>
                                              <p:pRg st="4" end="4"/>
                                            </p:txEl>
                                          </p:spTgt>
                                        </p:tgtEl>
                                        <p:attrNameLst>
                                          <p:attrName>style.visibility</p:attrName>
                                        </p:attrNameLst>
                                      </p:cBhvr>
                                      <p:to>
                                        <p:strVal val="visible"/>
                                      </p:to>
                                    </p:set>
                                    <p:anim calcmode="lin" valueType="num">
                                      <p:cBhvr additive="base">
                                        <p:cTn id="31" dur="20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044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3">
            <a:extLst>
              <a:ext uri="{FF2B5EF4-FFF2-40B4-BE49-F238E27FC236}">
                <a16:creationId xmlns:a16="http://schemas.microsoft.com/office/drawing/2014/main" id="{1917F680-DE85-4F46-AF71-E6715A41E3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CF5950-DB5A-496E-9B1C-F6419997E163}" type="datetime1">
              <a:rPr lang="en-US" altLang="en-US" sz="1400"/>
              <a:pPr/>
              <a:t>12/8/2022</a:t>
            </a:fld>
            <a:endParaRPr lang="en-US" altLang="en-US" sz="1400"/>
          </a:p>
        </p:txBody>
      </p:sp>
      <p:sp>
        <p:nvSpPr>
          <p:cNvPr id="97285" name="Rectangle 2">
            <a:extLst>
              <a:ext uri="{FF2B5EF4-FFF2-40B4-BE49-F238E27FC236}">
                <a16:creationId xmlns:a16="http://schemas.microsoft.com/office/drawing/2014/main" id="{3F518154-529F-4160-BED3-4BDD1747D7EA}"/>
              </a:ext>
            </a:extLst>
          </p:cNvPr>
          <p:cNvSpPr>
            <a:spLocks noGrp="1" noChangeArrowheads="1"/>
          </p:cNvSpPr>
          <p:nvPr>
            <p:ph type="title"/>
          </p:nvPr>
        </p:nvSpPr>
        <p:spPr>
          <a:xfrm>
            <a:off x="2133600" y="609600"/>
            <a:ext cx="7772400" cy="609600"/>
          </a:xfrm>
        </p:spPr>
        <p:txBody>
          <a:bodyPr>
            <a:normAutofit fontScale="90000"/>
          </a:bodyPr>
          <a:lstStyle/>
          <a:p>
            <a:r>
              <a:rPr lang="en-US" altLang="en-US" sz="4000" b="1">
                <a:solidFill>
                  <a:srgbClr val="FF0000"/>
                </a:solidFill>
              </a:rPr>
              <a:t>Defecation reflex</a:t>
            </a:r>
          </a:p>
        </p:txBody>
      </p:sp>
      <p:sp>
        <p:nvSpPr>
          <p:cNvPr id="109571" name="Rectangle 3">
            <a:extLst>
              <a:ext uri="{FF2B5EF4-FFF2-40B4-BE49-F238E27FC236}">
                <a16:creationId xmlns:a16="http://schemas.microsoft.com/office/drawing/2014/main" id="{8407AA00-1FA2-4EFD-9617-A32ED5FFE78A}"/>
              </a:ext>
            </a:extLst>
          </p:cNvPr>
          <p:cNvSpPr>
            <a:spLocks noGrp="1" noChangeArrowheads="1"/>
          </p:cNvSpPr>
          <p:nvPr>
            <p:ph type="body" idx="1"/>
          </p:nvPr>
        </p:nvSpPr>
        <p:spPr>
          <a:xfrm>
            <a:off x="2057400" y="1600200"/>
            <a:ext cx="7772400" cy="4572000"/>
          </a:xfrm>
        </p:spPr>
        <p:txBody>
          <a:bodyPr/>
          <a:lstStyle/>
          <a:p>
            <a:r>
              <a:rPr lang="en-US" altLang="en-US">
                <a:solidFill>
                  <a:schemeClr val="accent2"/>
                </a:solidFill>
              </a:rPr>
              <a:t>Stimulus:</a:t>
            </a:r>
            <a:r>
              <a:rPr lang="en-US" altLang="en-US"/>
              <a:t> undigested material distending rectum.</a:t>
            </a:r>
          </a:p>
          <a:p>
            <a:r>
              <a:rPr lang="en-US" altLang="en-US">
                <a:solidFill>
                  <a:schemeClr val="accent2"/>
                </a:solidFill>
              </a:rPr>
              <a:t>Receptor</a:t>
            </a:r>
            <a:r>
              <a:rPr lang="en-US" altLang="en-US"/>
              <a:t>: stretch receptor in rectum.</a:t>
            </a:r>
          </a:p>
          <a:p>
            <a:r>
              <a:rPr lang="en-US" altLang="en-US">
                <a:solidFill>
                  <a:schemeClr val="accent2"/>
                </a:solidFill>
              </a:rPr>
              <a:t>Afferent:</a:t>
            </a:r>
            <a:r>
              <a:rPr lang="en-US" altLang="en-US"/>
              <a:t> sensory to sacral segment of spinal cord</a:t>
            </a:r>
          </a:p>
          <a:p>
            <a:r>
              <a:rPr lang="en-US" altLang="en-US">
                <a:solidFill>
                  <a:schemeClr val="accent2"/>
                </a:solidFill>
              </a:rPr>
              <a:t>Centre:</a:t>
            </a:r>
            <a:r>
              <a:rPr lang="en-US" altLang="en-US"/>
              <a:t> sacral segment of spinal cord</a:t>
            </a:r>
          </a:p>
          <a:p>
            <a:r>
              <a:rPr lang="en-US" altLang="en-US">
                <a:solidFill>
                  <a:schemeClr val="accent2"/>
                </a:solidFill>
              </a:rPr>
              <a:t>Efferent</a:t>
            </a:r>
            <a:r>
              <a:rPr lang="en-US" altLang="en-US"/>
              <a:t>: parasympathetic nerves to smooth muscle of rectum and internal anal sphincter.</a:t>
            </a:r>
          </a:p>
          <a:p>
            <a:r>
              <a:rPr lang="en-US" altLang="en-US"/>
              <a:t>External anal sphincter is under voluntary control.</a:t>
            </a:r>
          </a:p>
          <a:p>
            <a:endParaRPr lang="en-US" altLang="en-US"/>
          </a:p>
        </p:txBody>
      </p:sp>
    </p:spTree>
    <p:extLst>
      <p:ext uri="{BB962C8B-B14F-4D97-AF65-F5344CB8AC3E}">
        <p14:creationId xmlns:p14="http://schemas.microsoft.com/office/powerpoint/2010/main" val="195961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20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20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20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20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2000" fill="hold"/>
                                        <p:tgtEl>
                                          <p:spTgt spid="109571">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095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5" end="5"/>
                                            </p:txEl>
                                          </p:spTgt>
                                        </p:tgtEl>
                                        <p:attrNameLst>
                                          <p:attrName>style.visibility</p:attrName>
                                        </p:attrNameLst>
                                      </p:cBhvr>
                                      <p:to>
                                        <p:strVal val="visible"/>
                                      </p:to>
                                    </p:set>
                                    <p:anim calcmode="lin" valueType="num">
                                      <p:cBhvr additive="base">
                                        <p:cTn id="37" dur="2000" fill="hold"/>
                                        <p:tgtEl>
                                          <p:spTgt spid="109571">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095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3">
            <a:extLst>
              <a:ext uri="{FF2B5EF4-FFF2-40B4-BE49-F238E27FC236}">
                <a16:creationId xmlns:a16="http://schemas.microsoft.com/office/drawing/2014/main" id="{D93BC291-BEB3-4290-A16B-8516F9BEC7D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88ABCD-9770-4408-8164-E53C193AE2B3}" type="datetime1">
              <a:rPr lang="en-US" altLang="en-US" sz="1400"/>
              <a:pPr/>
              <a:t>12/8/2022</a:t>
            </a:fld>
            <a:endParaRPr lang="en-US" altLang="en-US" sz="1400"/>
          </a:p>
        </p:txBody>
      </p:sp>
      <p:sp>
        <p:nvSpPr>
          <p:cNvPr id="98308" name="Slide Number Placeholder 5">
            <a:extLst>
              <a:ext uri="{FF2B5EF4-FFF2-40B4-BE49-F238E27FC236}">
                <a16:creationId xmlns:a16="http://schemas.microsoft.com/office/drawing/2014/main" id="{F8C087F6-1D12-4309-B849-DBF88BAFAB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91CBA4-97F6-4A7A-A199-8BEF9CFBAAED}" type="slidenum">
              <a:rPr lang="ar-SA" altLang="en-US" sz="1400"/>
              <a:pPr/>
              <a:t>112</a:t>
            </a:fld>
            <a:endParaRPr lang="en-US" altLang="en-US" sz="1400"/>
          </a:p>
        </p:txBody>
      </p:sp>
      <p:sp>
        <p:nvSpPr>
          <p:cNvPr id="98309" name="Rectangle 2">
            <a:extLst>
              <a:ext uri="{FF2B5EF4-FFF2-40B4-BE49-F238E27FC236}">
                <a16:creationId xmlns:a16="http://schemas.microsoft.com/office/drawing/2014/main" id="{EDCA3A03-7FCD-48D2-A239-289B522F3DEA}"/>
              </a:ext>
            </a:extLst>
          </p:cNvPr>
          <p:cNvSpPr>
            <a:spLocks noGrp="1" noChangeArrowheads="1"/>
          </p:cNvSpPr>
          <p:nvPr>
            <p:ph type="title"/>
          </p:nvPr>
        </p:nvSpPr>
        <p:spPr/>
        <p:txBody>
          <a:bodyPr/>
          <a:lstStyle/>
          <a:p>
            <a:r>
              <a:rPr lang="en-US" altLang="en-US">
                <a:solidFill>
                  <a:srgbClr val="FF0000"/>
                </a:solidFill>
              </a:rPr>
              <a:t>Defecation reflex</a:t>
            </a:r>
          </a:p>
        </p:txBody>
      </p:sp>
      <p:sp>
        <p:nvSpPr>
          <p:cNvPr id="110595" name="Rectangle 3">
            <a:extLst>
              <a:ext uri="{FF2B5EF4-FFF2-40B4-BE49-F238E27FC236}">
                <a16:creationId xmlns:a16="http://schemas.microsoft.com/office/drawing/2014/main" id="{56DB393D-9628-431E-8668-9EAB95FA5C97}"/>
              </a:ext>
            </a:extLst>
          </p:cNvPr>
          <p:cNvSpPr>
            <a:spLocks noGrp="1" noChangeArrowheads="1"/>
          </p:cNvSpPr>
          <p:nvPr>
            <p:ph type="body" idx="1"/>
          </p:nvPr>
        </p:nvSpPr>
        <p:spPr/>
        <p:txBody>
          <a:bodyPr/>
          <a:lstStyle/>
          <a:p>
            <a:r>
              <a:rPr lang="en-US" altLang="en-US"/>
              <a:t>Causes the internal anal sphincter to relax and the rectum and sigmoid colon to contract.</a:t>
            </a:r>
          </a:p>
          <a:p>
            <a:r>
              <a:rPr lang="en-US" altLang="en-US"/>
              <a:t>If external anal sphincter is relaxed defecation occurs.</a:t>
            </a:r>
          </a:p>
          <a:p>
            <a:r>
              <a:rPr lang="en-US" altLang="en-US"/>
              <a:t>Defecation can be inhibited by voluntary tightening of external anal sphincter.</a:t>
            </a:r>
          </a:p>
        </p:txBody>
      </p:sp>
    </p:spTree>
    <p:extLst>
      <p:ext uri="{BB962C8B-B14F-4D97-AF65-F5344CB8AC3E}">
        <p14:creationId xmlns:p14="http://schemas.microsoft.com/office/powerpoint/2010/main" val="136513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20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20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20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C840801C-6ACB-4D10-AEC0-320C446AB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57200"/>
            <a:ext cx="58293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4">
            <a:extLst>
              <a:ext uri="{FF2B5EF4-FFF2-40B4-BE49-F238E27FC236}">
                <a16:creationId xmlns:a16="http://schemas.microsoft.com/office/drawing/2014/main" id="{F35F9C75-A6FD-49EE-A3BD-69F1C5CEE218}"/>
              </a:ext>
            </a:extLst>
          </p:cNvPr>
          <p:cNvSpPr>
            <a:spLocks noChangeArrowheads="1"/>
          </p:cNvSpPr>
          <p:nvPr/>
        </p:nvSpPr>
        <p:spPr bwMode="auto">
          <a:xfrm>
            <a:off x="587829" y="5754688"/>
            <a:ext cx="11090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i="1" dirty="0">
                <a:solidFill>
                  <a:srgbClr val="00279F"/>
                </a:solidFill>
                <a:latin typeface="Frutiger-Light"/>
              </a:rPr>
              <a:t>Afferent &amp; efferent pathways of the parasympathetic mechanism for enhancing the defecation reflex</a:t>
            </a:r>
            <a:endParaRPr lang="en-US" altLang="en-US" b="1" i="1" dirty="0">
              <a:solidFill>
                <a:srgbClr val="00279F"/>
              </a:solidFill>
            </a:endParaRPr>
          </a:p>
        </p:txBody>
      </p:sp>
    </p:spTree>
    <p:extLst>
      <p:ext uri="{BB962C8B-B14F-4D97-AF65-F5344CB8AC3E}">
        <p14:creationId xmlns:p14="http://schemas.microsoft.com/office/powerpoint/2010/main" val="14408364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DAB237C3-D8F0-4FA3-930F-BFC59AEC0343}"/>
              </a:ext>
            </a:extLst>
          </p:cNvPr>
          <p:cNvSpPr txBox="1">
            <a:spLocks noChangeArrowheads="1"/>
          </p:cNvSpPr>
          <p:nvPr/>
        </p:nvSpPr>
        <p:spPr bwMode="auto">
          <a:xfrm>
            <a:off x="1676400" y="304801"/>
            <a:ext cx="8991600"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000" dirty="0">
                <a:latin typeface="Times" panose="02020603050405020304" pitchFamily="18" charset="0"/>
              </a:rPr>
              <a:t>Important actions of GI hormones    (compare with table 15)</a:t>
            </a: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000" b="1" dirty="0">
                <a:latin typeface="Times" panose="02020603050405020304" pitchFamily="18" charset="0"/>
              </a:rPr>
              <a:t>Action					        Gastrin    CCK    Secretin   GIP</a:t>
            </a: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000" dirty="0">
                <a:latin typeface="Times" panose="02020603050405020304" pitchFamily="18" charset="0"/>
              </a:rPr>
              <a:t>Acid secretion					S		I	I</a:t>
            </a:r>
          </a:p>
          <a:p>
            <a:pPr eaLnBrk="1" hangingPunct="1">
              <a:spcBef>
                <a:spcPct val="50000"/>
              </a:spcBef>
            </a:pPr>
            <a:r>
              <a:rPr lang="en-US" altLang="en-US" sz="2000" dirty="0">
                <a:latin typeface="Times" panose="02020603050405020304" pitchFamily="18" charset="0"/>
              </a:rPr>
              <a:t>Pancreatic HCO</a:t>
            </a:r>
            <a:r>
              <a:rPr lang="en-US" altLang="en-US" sz="2000" baseline="-25000" dirty="0">
                <a:latin typeface="Times" panose="02020603050405020304" pitchFamily="18" charset="0"/>
              </a:rPr>
              <a:t>3</a:t>
            </a:r>
            <a:r>
              <a:rPr lang="en-US" altLang="en-US" sz="2000" baseline="30000" dirty="0">
                <a:latin typeface="Times" panose="02020603050405020304" pitchFamily="18" charset="0"/>
              </a:rPr>
              <a:t>-</a:t>
            </a:r>
            <a:r>
              <a:rPr lang="en-US" altLang="en-US" sz="2000" dirty="0">
                <a:latin typeface="Times" panose="02020603050405020304" pitchFamily="18" charset="0"/>
              </a:rPr>
              <a:t> secretion				S	S</a:t>
            </a:r>
          </a:p>
          <a:p>
            <a:pPr eaLnBrk="1" hangingPunct="1">
              <a:spcBef>
                <a:spcPct val="50000"/>
              </a:spcBef>
            </a:pPr>
            <a:r>
              <a:rPr lang="en-US" altLang="en-US" sz="2000" dirty="0">
                <a:latin typeface="Times" panose="02020603050405020304" pitchFamily="18" charset="0"/>
              </a:rPr>
              <a:t>Pancreatic enzyme secretion				S</a:t>
            </a:r>
          </a:p>
          <a:p>
            <a:pPr eaLnBrk="1" hangingPunct="1">
              <a:spcBef>
                <a:spcPct val="50000"/>
              </a:spcBef>
            </a:pPr>
            <a:r>
              <a:rPr lang="en-US" altLang="en-US" sz="2000" dirty="0">
                <a:latin typeface="Times" panose="02020603050405020304" pitchFamily="18" charset="0"/>
              </a:rPr>
              <a:t>Bile HCO</a:t>
            </a:r>
            <a:r>
              <a:rPr lang="en-US" altLang="en-US" sz="2000" baseline="-25000" dirty="0">
                <a:latin typeface="Times" panose="02020603050405020304" pitchFamily="18" charset="0"/>
              </a:rPr>
              <a:t>3</a:t>
            </a:r>
            <a:r>
              <a:rPr lang="en-US" altLang="en-US" sz="2000" baseline="30000" dirty="0">
                <a:latin typeface="Times" panose="02020603050405020304" pitchFamily="18" charset="0"/>
              </a:rPr>
              <a:t>-</a:t>
            </a:r>
            <a:r>
              <a:rPr lang="en-US" altLang="en-US" sz="2000" dirty="0">
                <a:latin typeface="Times" panose="02020603050405020304" pitchFamily="18" charset="0"/>
              </a:rPr>
              <a:t>							S</a:t>
            </a:r>
          </a:p>
          <a:p>
            <a:pPr eaLnBrk="1" hangingPunct="1">
              <a:spcBef>
                <a:spcPct val="50000"/>
              </a:spcBef>
            </a:pPr>
            <a:r>
              <a:rPr lang="en-US" altLang="en-US" sz="2000" dirty="0">
                <a:latin typeface="Times" panose="02020603050405020304" pitchFamily="18" charset="0"/>
              </a:rPr>
              <a:t>Gallbladder contraction					S</a:t>
            </a:r>
          </a:p>
          <a:p>
            <a:pPr eaLnBrk="1" hangingPunct="1">
              <a:spcBef>
                <a:spcPct val="50000"/>
              </a:spcBef>
            </a:pPr>
            <a:r>
              <a:rPr lang="en-US" altLang="en-US" sz="2000" dirty="0">
                <a:latin typeface="Times" panose="02020603050405020304" pitchFamily="18" charset="0"/>
              </a:rPr>
              <a:t>Gastric emptying						I</a:t>
            </a:r>
          </a:p>
          <a:p>
            <a:pPr eaLnBrk="1" hangingPunct="1">
              <a:spcBef>
                <a:spcPct val="50000"/>
              </a:spcBef>
            </a:pPr>
            <a:r>
              <a:rPr lang="en-US" altLang="en-US" sz="2000" dirty="0">
                <a:latin typeface="Times" panose="02020603050405020304" pitchFamily="18" charset="0"/>
              </a:rPr>
              <a:t>Mucosal growth					S		</a:t>
            </a:r>
          </a:p>
          <a:p>
            <a:pPr eaLnBrk="1" hangingPunct="1">
              <a:spcBef>
                <a:spcPct val="50000"/>
              </a:spcBef>
            </a:pPr>
            <a:r>
              <a:rPr lang="en-US" altLang="en-US" sz="2000" dirty="0">
                <a:latin typeface="Times" panose="02020603050405020304" pitchFamily="18" charset="0"/>
              </a:rPr>
              <a:t>Pancreatic growth					S	S</a:t>
            </a: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000" dirty="0">
                <a:latin typeface="Times" panose="02020603050405020304" pitchFamily="18" charset="0"/>
              </a:rPr>
              <a:t>S = stimulates; I = inhibits</a:t>
            </a:r>
          </a:p>
        </p:txBody>
      </p:sp>
      <p:sp>
        <p:nvSpPr>
          <p:cNvPr id="61443" name="Line 3">
            <a:extLst>
              <a:ext uri="{FF2B5EF4-FFF2-40B4-BE49-F238E27FC236}">
                <a16:creationId xmlns:a16="http://schemas.microsoft.com/office/drawing/2014/main" id="{858956DD-996A-463D-8742-9361BAA6814D}"/>
              </a:ext>
            </a:extLst>
          </p:cNvPr>
          <p:cNvSpPr>
            <a:spLocks noChangeShapeType="1"/>
          </p:cNvSpPr>
          <p:nvPr/>
        </p:nvSpPr>
        <p:spPr bwMode="auto">
          <a:xfrm>
            <a:off x="1752600" y="1752600"/>
            <a:ext cx="89154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4" name="Line 4">
            <a:extLst>
              <a:ext uri="{FF2B5EF4-FFF2-40B4-BE49-F238E27FC236}">
                <a16:creationId xmlns:a16="http://schemas.microsoft.com/office/drawing/2014/main" id="{8DC222FE-244F-4385-B7C9-91D83F9AC812}"/>
              </a:ext>
            </a:extLst>
          </p:cNvPr>
          <p:cNvSpPr>
            <a:spLocks noChangeShapeType="1"/>
          </p:cNvSpPr>
          <p:nvPr/>
        </p:nvSpPr>
        <p:spPr bwMode="auto">
          <a:xfrm>
            <a:off x="6781800"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5" name="Line 5">
            <a:extLst>
              <a:ext uri="{FF2B5EF4-FFF2-40B4-BE49-F238E27FC236}">
                <a16:creationId xmlns:a16="http://schemas.microsoft.com/office/drawing/2014/main" id="{FF80D64D-BE69-49E2-B6E6-B0297600FD24}"/>
              </a:ext>
            </a:extLst>
          </p:cNvPr>
          <p:cNvSpPr>
            <a:spLocks noChangeShapeType="1"/>
          </p:cNvSpPr>
          <p:nvPr/>
        </p:nvSpPr>
        <p:spPr bwMode="auto">
          <a:xfrm>
            <a:off x="7737475"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6" name="Line 6">
            <a:extLst>
              <a:ext uri="{FF2B5EF4-FFF2-40B4-BE49-F238E27FC236}">
                <a16:creationId xmlns:a16="http://schemas.microsoft.com/office/drawing/2014/main" id="{AC820951-6804-4019-A8ED-AB61F0F507D5}"/>
              </a:ext>
            </a:extLst>
          </p:cNvPr>
          <p:cNvSpPr>
            <a:spLocks noChangeShapeType="1"/>
          </p:cNvSpPr>
          <p:nvPr/>
        </p:nvSpPr>
        <p:spPr bwMode="auto">
          <a:xfrm>
            <a:off x="8686800"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Line 7">
            <a:extLst>
              <a:ext uri="{FF2B5EF4-FFF2-40B4-BE49-F238E27FC236}">
                <a16:creationId xmlns:a16="http://schemas.microsoft.com/office/drawing/2014/main" id="{B27CBADE-8868-433F-9938-B95AF45F15D6}"/>
              </a:ext>
            </a:extLst>
          </p:cNvPr>
          <p:cNvSpPr>
            <a:spLocks noChangeShapeType="1"/>
          </p:cNvSpPr>
          <p:nvPr/>
        </p:nvSpPr>
        <p:spPr bwMode="auto">
          <a:xfrm>
            <a:off x="9753600"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438550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143E5A3-89C0-4049-822A-BDB2A8C731F2}"/>
              </a:ext>
            </a:extLst>
          </p:cNvPr>
          <p:cNvSpPr>
            <a:spLocks noChangeArrowheads="1"/>
          </p:cNvSpPr>
          <p:nvPr/>
        </p:nvSpPr>
        <p:spPr bwMode="auto">
          <a:xfrm>
            <a:off x="2438400" y="609601"/>
            <a:ext cx="75438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latin typeface="Times" panose="02020603050405020304" pitchFamily="18" charset="0"/>
              </a:rPr>
              <a:t>Additional GI hormones</a:t>
            </a:r>
            <a:endParaRPr lang="en-US" altLang="en-US" sz="1200" b="1" dirty="0">
              <a:latin typeface="Times" panose="02020603050405020304" pitchFamily="18" charset="0"/>
            </a:endParaRPr>
          </a:p>
          <a:p>
            <a:pPr eaLnBrk="1" hangingPunct="1"/>
            <a:endParaRPr lang="en-US" altLang="en-US" b="1" dirty="0">
              <a:latin typeface="Times" panose="02020603050405020304" pitchFamily="18" charset="0"/>
            </a:endParaRPr>
          </a:p>
          <a:p>
            <a:pPr eaLnBrk="1" hangingPunct="1"/>
            <a:r>
              <a:rPr lang="en-US" altLang="en-US" dirty="0">
                <a:latin typeface="Times" panose="02020603050405020304" pitchFamily="18" charset="0"/>
              </a:rPr>
              <a:t>Hormones are produced by enteroendocrine cells in the GI tract in stomach, small and large intestine</a:t>
            </a:r>
            <a:endParaRPr lang="en-US" altLang="en-US" sz="1200" dirty="0">
              <a:latin typeface="Times" panose="02020603050405020304" pitchFamily="18" charset="0"/>
            </a:endParaRPr>
          </a:p>
        </p:txBody>
      </p:sp>
      <p:sp>
        <p:nvSpPr>
          <p:cNvPr id="62467" name="Rectangle 3">
            <a:extLst>
              <a:ext uri="{FF2B5EF4-FFF2-40B4-BE49-F238E27FC236}">
                <a16:creationId xmlns:a16="http://schemas.microsoft.com/office/drawing/2014/main" id="{C94B957D-7D4F-458E-9873-96CCF6AA4FBF}"/>
              </a:ext>
            </a:extLst>
          </p:cNvPr>
          <p:cNvSpPr>
            <a:spLocks noChangeArrowheads="1"/>
          </p:cNvSpPr>
          <p:nvPr/>
        </p:nvSpPr>
        <p:spPr bwMode="auto">
          <a:xfrm>
            <a:off x="2514600" y="2789239"/>
            <a:ext cx="38417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latin typeface="Times" panose="02020603050405020304" pitchFamily="18" charset="0"/>
              </a:rPr>
              <a:t>Motilin				</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Serotonin</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Substance P</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Vasoactive intestinal peptide </a:t>
            </a:r>
          </a:p>
          <a:p>
            <a:pPr eaLnBrk="1" hangingPunct="1"/>
            <a:r>
              <a:rPr lang="en-US" altLang="en-US" sz="2000" b="1" dirty="0">
                <a:latin typeface="Times" panose="02020603050405020304" pitchFamily="18" charset="0"/>
              </a:rPr>
              <a:t>(VIP)</a:t>
            </a:r>
          </a:p>
          <a:p>
            <a:pPr eaLnBrk="1" hangingPunct="1"/>
            <a:endParaRPr lang="en-US" altLang="en-US" sz="2000" b="1"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Neurotensin</a:t>
            </a:r>
          </a:p>
        </p:txBody>
      </p:sp>
      <p:sp>
        <p:nvSpPr>
          <p:cNvPr id="62468" name="Rectangle 4">
            <a:extLst>
              <a:ext uri="{FF2B5EF4-FFF2-40B4-BE49-F238E27FC236}">
                <a16:creationId xmlns:a16="http://schemas.microsoft.com/office/drawing/2014/main" id="{7BE2153D-300A-4C5B-B3DA-D86DF69731F2}"/>
              </a:ext>
            </a:extLst>
          </p:cNvPr>
          <p:cNvSpPr>
            <a:spLocks noChangeArrowheads="1"/>
          </p:cNvSpPr>
          <p:nvPr/>
        </p:nvSpPr>
        <p:spPr bwMode="auto">
          <a:xfrm>
            <a:off x="6019800" y="2789239"/>
            <a:ext cx="4038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latin typeface="Times" panose="02020603050405020304" pitchFamily="18" charset="0"/>
              </a:rPr>
              <a:t>increases intestinal motility</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increases intestinal motility</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increases intestinal motility</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neurotransmitter for intestinal smooth muscle</a:t>
            </a:r>
          </a:p>
          <a:p>
            <a:pPr eaLnBrk="1" hangingPunct="1"/>
            <a:r>
              <a:rPr lang="en-US" altLang="en-US" sz="2000" dirty="0">
                <a:latin typeface="Times" panose="02020603050405020304" pitchFamily="18" charset="0"/>
              </a:rPr>
              <a:t>stimulates secretion of water and ions</a:t>
            </a: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decreases intestinal motility</a:t>
            </a:r>
          </a:p>
          <a:p>
            <a:pPr eaLnBrk="1" hangingPunct="1"/>
            <a:r>
              <a:rPr lang="en-US" altLang="en-US" sz="2000" dirty="0">
                <a:latin typeface="Times" panose="02020603050405020304" pitchFamily="18" charset="0"/>
              </a:rPr>
              <a:t>increases blood flow to ileum</a:t>
            </a:r>
            <a:endParaRPr lang="en-US" altLang="en-US" sz="2000" b="1" dirty="0">
              <a:latin typeface="Times" panose="02020603050405020304" pitchFamily="18" charset="0"/>
            </a:endParaRPr>
          </a:p>
        </p:txBody>
      </p:sp>
    </p:spTree>
    <p:extLst>
      <p:ext uri="{BB962C8B-B14F-4D97-AF65-F5344CB8AC3E}">
        <p14:creationId xmlns:p14="http://schemas.microsoft.com/office/powerpoint/2010/main" val="10146133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4735FD3-9B88-4F91-BEB2-45087C0D2388}"/>
              </a:ext>
            </a:extLst>
          </p:cNvPr>
          <p:cNvSpPr>
            <a:spLocks noChangeArrowheads="1"/>
          </p:cNvSpPr>
          <p:nvPr/>
        </p:nvSpPr>
        <p:spPr bwMode="auto">
          <a:xfrm>
            <a:off x="2362200" y="685800"/>
            <a:ext cx="7697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latin typeface="Times" panose="02020603050405020304" pitchFamily="18" charset="0"/>
              </a:rPr>
              <a:t>Additional GI hormones (cont.</a:t>
            </a:r>
            <a:r>
              <a:rPr lang="en-US" altLang="en-US" sz="4400" b="1" dirty="0">
                <a:solidFill>
                  <a:srgbClr val="FAFD00"/>
                </a:solidFill>
                <a:latin typeface="Times" panose="02020603050405020304" pitchFamily="18" charset="0"/>
              </a:rPr>
              <a:t>)</a:t>
            </a:r>
          </a:p>
        </p:txBody>
      </p:sp>
      <p:sp>
        <p:nvSpPr>
          <p:cNvPr id="63491" name="Rectangle 3">
            <a:extLst>
              <a:ext uri="{FF2B5EF4-FFF2-40B4-BE49-F238E27FC236}">
                <a16:creationId xmlns:a16="http://schemas.microsoft.com/office/drawing/2014/main" id="{737C4AE2-CD98-4F55-87FE-27DDE1970FB1}"/>
              </a:ext>
            </a:extLst>
          </p:cNvPr>
          <p:cNvSpPr>
            <a:spLocks noChangeArrowheads="1"/>
          </p:cNvSpPr>
          <p:nvPr/>
        </p:nvSpPr>
        <p:spPr bwMode="auto">
          <a:xfrm>
            <a:off x="2514600" y="1981201"/>
            <a:ext cx="3200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latin typeface="Times" panose="02020603050405020304" pitchFamily="18" charset="0"/>
              </a:rPr>
              <a:t>Glucagon</a:t>
            </a:r>
          </a:p>
          <a:p>
            <a:pPr eaLnBrk="1" hangingPunct="1"/>
            <a:r>
              <a:rPr lang="en-US" altLang="en-US" sz="2000" b="1" dirty="0">
                <a:latin typeface="Times" panose="02020603050405020304" pitchFamily="18" charset="0"/>
              </a:rPr>
              <a:t>Entero-glucagon</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Glicentin </a:t>
            </a:r>
          </a:p>
          <a:p>
            <a:pPr eaLnBrk="1" hangingPunct="1"/>
            <a:r>
              <a:rPr lang="en-US" altLang="en-US" sz="2000" dirty="0">
                <a:latin typeface="Times" panose="02020603050405020304" pitchFamily="18" charset="0"/>
              </a:rPr>
              <a:t>(glucagon-like substance)</a:t>
            </a:r>
            <a:endParaRPr lang="en-US" altLang="en-US" sz="2000" b="1"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Somatostatin</a:t>
            </a:r>
          </a:p>
          <a:p>
            <a:pPr eaLnBrk="1" hangingPunct="1"/>
            <a:endParaRPr lang="en-US" altLang="en-US" sz="2000" b="1"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b="1" dirty="0" err="1">
                <a:latin typeface="Times" panose="02020603050405020304" pitchFamily="18" charset="0"/>
              </a:rPr>
              <a:t>Urogastrone</a:t>
            </a:r>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(Epidermal Growth Factor)</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Histamine</a:t>
            </a:r>
          </a:p>
        </p:txBody>
      </p:sp>
      <p:sp>
        <p:nvSpPr>
          <p:cNvPr id="63492" name="Rectangle 4">
            <a:extLst>
              <a:ext uri="{FF2B5EF4-FFF2-40B4-BE49-F238E27FC236}">
                <a16:creationId xmlns:a16="http://schemas.microsoft.com/office/drawing/2014/main" id="{BF62ED00-4C4C-4B4A-A297-D2323A20233B}"/>
              </a:ext>
            </a:extLst>
          </p:cNvPr>
          <p:cNvSpPr>
            <a:spLocks noChangeArrowheads="1"/>
          </p:cNvSpPr>
          <p:nvPr/>
        </p:nvSpPr>
        <p:spPr bwMode="auto">
          <a:xfrm>
            <a:off x="5884864" y="1965326"/>
            <a:ext cx="4173537"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latin typeface="Times" panose="02020603050405020304" pitchFamily="18" charset="0"/>
              </a:rPr>
              <a:t>stimulate hepatic glycogenolysis</a:t>
            </a:r>
          </a:p>
          <a:p>
            <a:pPr eaLnBrk="1" hangingPunct="1"/>
            <a:endParaRPr lang="en-US" altLang="en-US" sz="2000" b="1"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stimulates hepatic glycogenolysis</a:t>
            </a:r>
          </a:p>
          <a:p>
            <a:pPr eaLnBrk="1" hangingPunct="1"/>
            <a:endParaRPr lang="en-US" altLang="en-US" sz="2000"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local inhibition of other endocrine cells</a:t>
            </a:r>
          </a:p>
          <a:p>
            <a:pPr eaLnBrk="1" hangingPunct="1"/>
            <a:r>
              <a:rPr lang="en-US" altLang="en-US" sz="2000" dirty="0">
                <a:latin typeface="Times" panose="02020603050405020304" pitchFamily="18" charset="0"/>
              </a:rPr>
              <a:t>(e.g. G-cells)</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inhibits secretion of </a:t>
            </a:r>
            <a:r>
              <a:rPr lang="en-US" altLang="en-US" sz="2000" dirty="0" err="1">
                <a:latin typeface="Times" panose="02020603050405020304" pitchFamily="18" charset="0"/>
              </a:rPr>
              <a:t>HCl</a:t>
            </a:r>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increases epithelial growth</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increases secretion of </a:t>
            </a:r>
            <a:r>
              <a:rPr lang="en-US" altLang="en-US" sz="2000" dirty="0" err="1">
                <a:latin typeface="Times" panose="02020603050405020304" pitchFamily="18" charset="0"/>
              </a:rPr>
              <a:t>HCl</a:t>
            </a:r>
            <a:endParaRPr lang="en-US" altLang="en-US" sz="2000" dirty="0">
              <a:latin typeface="Times" panose="02020603050405020304" pitchFamily="18" charset="0"/>
            </a:endParaRPr>
          </a:p>
          <a:p>
            <a:pPr eaLnBrk="1" hangingPunct="1"/>
            <a:endParaRPr lang="en-US" altLang="en-US" sz="2000" b="1" dirty="0">
              <a:solidFill>
                <a:srgbClr val="FAFD00"/>
              </a:solidFill>
              <a:latin typeface="Times" panose="02020603050405020304" pitchFamily="18" charset="0"/>
            </a:endParaRPr>
          </a:p>
        </p:txBody>
      </p:sp>
    </p:spTree>
    <p:extLst>
      <p:ext uri="{BB962C8B-B14F-4D97-AF65-F5344CB8AC3E}">
        <p14:creationId xmlns:p14="http://schemas.microsoft.com/office/powerpoint/2010/main" val="11643866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70ADE72-3134-4923-8186-A041FAB0E1A9}"/>
              </a:ext>
            </a:extLst>
          </p:cNvPr>
          <p:cNvSpPr>
            <a:spLocks noChangeArrowheads="1"/>
          </p:cNvSpPr>
          <p:nvPr/>
        </p:nvSpPr>
        <p:spPr bwMode="auto">
          <a:xfrm>
            <a:off x="7381876" y="3429000"/>
            <a:ext cx="3057525" cy="32004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4515" name="Rectangle 3">
            <a:extLst>
              <a:ext uri="{FF2B5EF4-FFF2-40B4-BE49-F238E27FC236}">
                <a16:creationId xmlns:a16="http://schemas.microsoft.com/office/drawing/2014/main" id="{B1AAE411-5461-4914-B031-511B9C241050}"/>
              </a:ext>
            </a:extLst>
          </p:cNvPr>
          <p:cNvSpPr>
            <a:spLocks noGrp="1" noChangeArrowheads="1"/>
          </p:cNvSpPr>
          <p:nvPr>
            <p:ph type="title"/>
          </p:nvPr>
        </p:nvSpPr>
        <p:spPr>
          <a:noFill/>
        </p:spPr>
        <p:txBody>
          <a:bodyPr/>
          <a:lstStyle/>
          <a:p>
            <a:r>
              <a:rPr lang="en-US" altLang="en-US" sz="4000" dirty="0"/>
              <a:t>Gastrointestinal paracrine mediators</a:t>
            </a:r>
          </a:p>
        </p:txBody>
      </p:sp>
      <p:sp>
        <p:nvSpPr>
          <p:cNvPr id="64516" name="Text Box 4">
            <a:extLst>
              <a:ext uri="{FF2B5EF4-FFF2-40B4-BE49-F238E27FC236}">
                <a16:creationId xmlns:a16="http://schemas.microsoft.com/office/drawing/2014/main" id="{3256FA20-D547-4C17-8A19-D8E31D2CFEA8}"/>
              </a:ext>
            </a:extLst>
          </p:cNvPr>
          <p:cNvSpPr txBox="1">
            <a:spLocks noChangeArrowheads="1"/>
          </p:cNvSpPr>
          <p:nvPr/>
        </p:nvSpPr>
        <p:spPr bwMode="auto">
          <a:xfrm>
            <a:off x="2667000" y="1654176"/>
            <a:ext cx="48006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000" dirty="0"/>
              <a:t>Paracrine agonists released by:</a:t>
            </a:r>
          </a:p>
          <a:p>
            <a:pPr eaLnBrk="1" hangingPunct="1">
              <a:spcBef>
                <a:spcPct val="50000"/>
              </a:spcBef>
            </a:pPr>
            <a:endParaRPr lang="en-US" altLang="en-US" sz="2000" dirty="0"/>
          </a:p>
          <a:p>
            <a:pPr eaLnBrk="1" hangingPunct="1">
              <a:spcBef>
                <a:spcPct val="50000"/>
              </a:spcBef>
            </a:pPr>
            <a:r>
              <a:rPr lang="en-US" altLang="en-US" sz="2000" dirty="0"/>
              <a:t>- paracrine cells</a:t>
            </a:r>
          </a:p>
          <a:p>
            <a:pPr eaLnBrk="1" hangingPunct="1">
              <a:spcBef>
                <a:spcPct val="50000"/>
              </a:spcBef>
            </a:pPr>
            <a:endParaRPr lang="en-US" altLang="en-US" sz="2000" dirty="0"/>
          </a:p>
          <a:p>
            <a:pPr eaLnBrk="1" hangingPunct="1">
              <a:spcBef>
                <a:spcPct val="50000"/>
              </a:spcBef>
            </a:pPr>
            <a:r>
              <a:rPr lang="en-US" altLang="en-US" sz="2000" dirty="0"/>
              <a:t>- GI immune system</a:t>
            </a:r>
          </a:p>
          <a:p>
            <a:pPr eaLnBrk="1" hangingPunct="1">
              <a:spcBef>
                <a:spcPct val="50000"/>
              </a:spcBef>
            </a:pPr>
            <a:r>
              <a:rPr lang="en-US" altLang="en-US" sz="2000" dirty="0"/>
              <a:t>	- antibodies</a:t>
            </a:r>
          </a:p>
          <a:p>
            <a:pPr eaLnBrk="1" hangingPunct="1">
              <a:spcBef>
                <a:spcPct val="50000"/>
              </a:spcBef>
            </a:pPr>
            <a:r>
              <a:rPr lang="en-US" altLang="en-US" sz="2000" dirty="0"/>
              <a:t>	- </a:t>
            </a:r>
            <a:r>
              <a:rPr lang="en-US" altLang="en-US" sz="2000" dirty="0" err="1"/>
              <a:t>inflammaory</a:t>
            </a:r>
            <a:r>
              <a:rPr lang="en-US" altLang="en-US" sz="2000" dirty="0"/>
              <a:t> mediators        		(prostaglandins, leukotrienes, 		cytokines, histamine, others)</a:t>
            </a:r>
          </a:p>
          <a:p>
            <a:pPr eaLnBrk="1" hangingPunct="1">
              <a:spcBef>
                <a:spcPct val="50000"/>
              </a:spcBef>
            </a:pPr>
            <a:endParaRPr lang="en-US" altLang="en-US" sz="2000" dirty="0"/>
          </a:p>
        </p:txBody>
      </p:sp>
      <p:sp>
        <p:nvSpPr>
          <p:cNvPr id="64517" name="Text Box 5">
            <a:extLst>
              <a:ext uri="{FF2B5EF4-FFF2-40B4-BE49-F238E27FC236}">
                <a16:creationId xmlns:a16="http://schemas.microsoft.com/office/drawing/2014/main" id="{7351AFE6-5585-4EE1-8736-F355B5C069AD}"/>
              </a:ext>
            </a:extLst>
          </p:cNvPr>
          <p:cNvSpPr txBox="1">
            <a:spLocks noChangeArrowheads="1"/>
          </p:cNvSpPr>
          <p:nvPr/>
        </p:nvSpPr>
        <p:spPr bwMode="auto">
          <a:xfrm flipH="1">
            <a:off x="9852025" y="6016625"/>
            <a:ext cx="59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000000"/>
                </a:solidFill>
              </a:rPr>
              <a:t>3</a:t>
            </a:r>
            <a:endParaRPr lang="en-US" altLang="en-US"/>
          </a:p>
        </p:txBody>
      </p:sp>
      <p:pic>
        <p:nvPicPr>
          <p:cNvPr id="64518" name="Picture 6" descr="37_1.BL4.2bit.pict                                             00007769PMac9600/233                   B2CCAD92:">
            <a:extLst>
              <a:ext uri="{FF2B5EF4-FFF2-40B4-BE49-F238E27FC236}">
                <a16:creationId xmlns:a16="http://schemas.microsoft.com/office/drawing/2014/main" id="{223BB50B-9C0C-4096-AC5D-49E541B5297E}"/>
              </a:ext>
            </a:extLst>
          </p:cNvPr>
          <p:cNvPicPr>
            <a:picLocks noChangeAspect="1" noChangeArrowheads="1"/>
          </p:cNvPicPr>
          <p:nvPr/>
        </p:nvPicPr>
        <p:blipFill>
          <a:blip r:embed="rId2">
            <a:lum bright="6000" contrast="-22000"/>
            <a:extLst>
              <a:ext uri="{28A0092B-C50C-407E-A947-70E740481C1C}">
                <a14:useLocalDpi xmlns:a14="http://schemas.microsoft.com/office/drawing/2010/main" val="0"/>
              </a:ext>
            </a:extLst>
          </a:blip>
          <a:srcRect/>
          <a:stretch>
            <a:fillRect/>
          </a:stretch>
        </p:blipFill>
        <p:spPr bwMode="auto">
          <a:xfrm>
            <a:off x="6781800" y="3429000"/>
            <a:ext cx="33909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a:extLst>
              <a:ext uri="{FF2B5EF4-FFF2-40B4-BE49-F238E27FC236}">
                <a16:creationId xmlns:a16="http://schemas.microsoft.com/office/drawing/2014/main" id="{58D42EA6-E4BE-48A9-A5A8-41CE9B88576E}"/>
              </a:ext>
            </a:extLst>
          </p:cNvPr>
          <p:cNvSpPr txBox="1">
            <a:spLocks noChangeArrowheads="1"/>
          </p:cNvSpPr>
          <p:nvPr/>
        </p:nvSpPr>
        <p:spPr bwMode="auto">
          <a:xfrm>
            <a:off x="10058400" y="3505201"/>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000000"/>
                </a:solidFill>
              </a:rPr>
              <a:t>4</a:t>
            </a:r>
            <a:endParaRPr lang="en-US" altLang="en-US"/>
          </a:p>
        </p:txBody>
      </p:sp>
      <p:sp>
        <p:nvSpPr>
          <p:cNvPr id="64520" name="Rectangle 8">
            <a:extLst>
              <a:ext uri="{FF2B5EF4-FFF2-40B4-BE49-F238E27FC236}">
                <a16:creationId xmlns:a16="http://schemas.microsoft.com/office/drawing/2014/main" id="{F49ADE2D-7698-42FD-B140-E40B074C8D52}"/>
              </a:ext>
            </a:extLst>
          </p:cNvPr>
          <p:cNvSpPr>
            <a:spLocks noChangeArrowheads="1"/>
          </p:cNvSpPr>
          <p:nvPr/>
        </p:nvSpPr>
        <p:spPr bwMode="auto">
          <a:xfrm>
            <a:off x="9280525" y="4486275"/>
            <a:ext cx="833438" cy="6286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21" name="Rectangle 9">
            <a:extLst>
              <a:ext uri="{FF2B5EF4-FFF2-40B4-BE49-F238E27FC236}">
                <a16:creationId xmlns:a16="http://schemas.microsoft.com/office/drawing/2014/main" id="{0F626209-19B2-4E62-B6DC-464365BDDE99}"/>
              </a:ext>
            </a:extLst>
          </p:cNvPr>
          <p:cNvSpPr>
            <a:spLocks noChangeArrowheads="1"/>
          </p:cNvSpPr>
          <p:nvPr/>
        </p:nvSpPr>
        <p:spPr bwMode="auto">
          <a:xfrm>
            <a:off x="9232900" y="4460875"/>
            <a:ext cx="825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Epithelium</a:t>
            </a:r>
          </a:p>
        </p:txBody>
      </p:sp>
      <p:sp>
        <p:nvSpPr>
          <p:cNvPr id="64522" name="Rectangle 10">
            <a:extLst>
              <a:ext uri="{FF2B5EF4-FFF2-40B4-BE49-F238E27FC236}">
                <a16:creationId xmlns:a16="http://schemas.microsoft.com/office/drawing/2014/main" id="{A32BC12E-3B28-4909-BB6A-71D6F5EA9366}"/>
              </a:ext>
            </a:extLst>
          </p:cNvPr>
          <p:cNvSpPr>
            <a:spLocks noChangeArrowheads="1"/>
          </p:cNvSpPr>
          <p:nvPr/>
        </p:nvSpPr>
        <p:spPr bwMode="auto">
          <a:xfrm>
            <a:off x="9239251" y="4648200"/>
            <a:ext cx="1082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Lamina propria</a:t>
            </a:r>
          </a:p>
        </p:txBody>
      </p:sp>
      <p:sp>
        <p:nvSpPr>
          <p:cNvPr id="64523" name="Rectangle 11">
            <a:extLst>
              <a:ext uri="{FF2B5EF4-FFF2-40B4-BE49-F238E27FC236}">
                <a16:creationId xmlns:a16="http://schemas.microsoft.com/office/drawing/2014/main" id="{571FB946-5859-4830-AB55-E28E569615E5}"/>
              </a:ext>
            </a:extLst>
          </p:cNvPr>
          <p:cNvSpPr>
            <a:spLocks noChangeArrowheads="1"/>
          </p:cNvSpPr>
          <p:nvPr/>
        </p:nvSpPr>
        <p:spPr bwMode="auto">
          <a:xfrm>
            <a:off x="9223375" y="4835525"/>
            <a:ext cx="1333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Muscularis mucosae</a:t>
            </a:r>
          </a:p>
        </p:txBody>
      </p:sp>
      <p:sp>
        <p:nvSpPr>
          <p:cNvPr id="64524" name="Rectangle 12">
            <a:extLst>
              <a:ext uri="{FF2B5EF4-FFF2-40B4-BE49-F238E27FC236}">
                <a16:creationId xmlns:a16="http://schemas.microsoft.com/office/drawing/2014/main" id="{8F29DDEA-47E6-4EC8-8D34-1D28429CFA0F}"/>
              </a:ext>
            </a:extLst>
          </p:cNvPr>
          <p:cNvSpPr>
            <a:spLocks noChangeArrowheads="1"/>
          </p:cNvSpPr>
          <p:nvPr/>
        </p:nvSpPr>
        <p:spPr bwMode="auto">
          <a:xfrm>
            <a:off x="9228138" y="4973638"/>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Submucosa</a:t>
            </a:r>
          </a:p>
        </p:txBody>
      </p:sp>
      <p:sp>
        <p:nvSpPr>
          <p:cNvPr id="64525" name="Rectangle 13">
            <a:extLst>
              <a:ext uri="{FF2B5EF4-FFF2-40B4-BE49-F238E27FC236}">
                <a16:creationId xmlns:a16="http://schemas.microsoft.com/office/drawing/2014/main" id="{DF2CCE8A-AB36-4B18-8830-7B08E5471524}"/>
              </a:ext>
            </a:extLst>
          </p:cNvPr>
          <p:cNvSpPr>
            <a:spLocks noChangeArrowheads="1"/>
          </p:cNvSpPr>
          <p:nvPr/>
        </p:nvSpPr>
        <p:spPr bwMode="auto">
          <a:xfrm>
            <a:off x="9390063" y="5130800"/>
            <a:ext cx="588962"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26" name="Rectangle 14">
            <a:extLst>
              <a:ext uri="{FF2B5EF4-FFF2-40B4-BE49-F238E27FC236}">
                <a16:creationId xmlns:a16="http://schemas.microsoft.com/office/drawing/2014/main" id="{321393F2-1DE8-4356-BC43-61D9650DDF5C}"/>
              </a:ext>
            </a:extLst>
          </p:cNvPr>
          <p:cNvSpPr>
            <a:spLocks noChangeArrowheads="1"/>
          </p:cNvSpPr>
          <p:nvPr/>
        </p:nvSpPr>
        <p:spPr bwMode="auto">
          <a:xfrm>
            <a:off x="9464676" y="5241925"/>
            <a:ext cx="588963" cy="1920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27" name="Rectangle 15">
            <a:extLst>
              <a:ext uri="{FF2B5EF4-FFF2-40B4-BE49-F238E27FC236}">
                <a16:creationId xmlns:a16="http://schemas.microsoft.com/office/drawing/2014/main" id="{E3DBA01B-6CFD-4245-900D-C637D9A48A52}"/>
              </a:ext>
            </a:extLst>
          </p:cNvPr>
          <p:cNvSpPr>
            <a:spLocks noChangeArrowheads="1"/>
          </p:cNvSpPr>
          <p:nvPr/>
        </p:nvSpPr>
        <p:spPr bwMode="auto">
          <a:xfrm>
            <a:off x="9347200" y="5105400"/>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Circular muscle</a:t>
            </a:r>
          </a:p>
        </p:txBody>
      </p:sp>
      <p:sp>
        <p:nvSpPr>
          <p:cNvPr id="64528" name="Rectangle 16">
            <a:extLst>
              <a:ext uri="{FF2B5EF4-FFF2-40B4-BE49-F238E27FC236}">
                <a16:creationId xmlns:a16="http://schemas.microsoft.com/office/drawing/2014/main" id="{BBF52CEC-F0BC-4810-9E77-763B76609AEE}"/>
              </a:ext>
            </a:extLst>
          </p:cNvPr>
          <p:cNvSpPr>
            <a:spLocks noChangeArrowheads="1"/>
          </p:cNvSpPr>
          <p:nvPr/>
        </p:nvSpPr>
        <p:spPr bwMode="auto">
          <a:xfrm>
            <a:off x="9391650" y="5243513"/>
            <a:ext cx="1054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Longitudinal </a:t>
            </a:r>
          </a:p>
          <a:p>
            <a:pPr eaLnBrk="1" hangingPunct="1"/>
            <a:r>
              <a:rPr lang="en-US" altLang="en-US" sz="900">
                <a:latin typeface="Arial" panose="020B0604020202020204" pitchFamily="34" charset="0"/>
              </a:rPr>
              <a:t>        muscle</a:t>
            </a:r>
          </a:p>
        </p:txBody>
      </p:sp>
      <p:sp>
        <p:nvSpPr>
          <p:cNvPr id="64529" name="Rectangle 17">
            <a:extLst>
              <a:ext uri="{FF2B5EF4-FFF2-40B4-BE49-F238E27FC236}">
                <a16:creationId xmlns:a16="http://schemas.microsoft.com/office/drawing/2014/main" id="{A18D96A9-8DB9-41E9-B677-879B193069D8}"/>
              </a:ext>
            </a:extLst>
          </p:cNvPr>
          <p:cNvSpPr>
            <a:spLocks noChangeArrowheads="1"/>
          </p:cNvSpPr>
          <p:nvPr/>
        </p:nvSpPr>
        <p:spPr bwMode="auto">
          <a:xfrm>
            <a:off x="8720138" y="6018214"/>
            <a:ext cx="590550" cy="1920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0" name="Rectangle 18">
            <a:extLst>
              <a:ext uri="{FF2B5EF4-FFF2-40B4-BE49-F238E27FC236}">
                <a16:creationId xmlns:a16="http://schemas.microsoft.com/office/drawing/2014/main" id="{BDE89165-D1EA-48C7-B79F-70FA1AFC3903}"/>
              </a:ext>
            </a:extLst>
          </p:cNvPr>
          <p:cNvSpPr>
            <a:spLocks noChangeArrowheads="1"/>
          </p:cNvSpPr>
          <p:nvPr/>
        </p:nvSpPr>
        <p:spPr bwMode="auto">
          <a:xfrm>
            <a:off x="9007476" y="4200526"/>
            <a:ext cx="373063" cy="21431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1" name="Rectangle 19">
            <a:extLst>
              <a:ext uri="{FF2B5EF4-FFF2-40B4-BE49-F238E27FC236}">
                <a16:creationId xmlns:a16="http://schemas.microsoft.com/office/drawing/2014/main" id="{ECDF46D3-5E80-43F8-BBC6-381641D02F83}"/>
              </a:ext>
            </a:extLst>
          </p:cNvPr>
          <p:cNvSpPr>
            <a:spLocks noChangeArrowheads="1"/>
          </p:cNvSpPr>
          <p:nvPr/>
        </p:nvSpPr>
        <p:spPr bwMode="auto">
          <a:xfrm>
            <a:off x="7327900" y="5434013"/>
            <a:ext cx="292100" cy="13176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2" name="Rectangle 20">
            <a:extLst>
              <a:ext uri="{FF2B5EF4-FFF2-40B4-BE49-F238E27FC236}">
                <a16:creationId xmlns:a16="http://schemas.microsoft.com/office/drawing/2014/main" id="{ADD33B47-6C06-4811-BE9C-55B9C916FC03}"/>
              </a:ext>
            </a:extLst>
          </p:cNvPr>
          <p:cNvSpPr>
            <a:spLocks noChangeArrowheads="1"/>
          </p:cNvSpPr>
          <p:nvPr/>
        </p:nvSpPr>
        <p:spPr bwMode="auto">
          <a:xfrm>
            <a:off x="7426326" y="5621339"/>
            <a:ext cx="322263" cy="18732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3" name="Rectangle 21">
            <a:extLst>
              <a:ext uri="{FF2B5EF4-FFF2-40B4-BE49-F238E27FC236}">
                <a16:creationId xmlns:a16="http://schemas.microsoft.com/office/drawing/2014/main" id="{59B5CFB1-7A79-41EA-9EA8-0DB9C7ABB3E0}"/>
              </a:ext>
            </a:extLst>
          </p:cNvPr>
          <p:cNvSpPr>
            <a:spLocks noChangeArrowheads="1"/>
          </p:cNvSpPr>
          <p:nvPr/>
        </p:nvSpPr>
        <p:spPr bwMode="auto">
          <a:xfrm>
            <a:off x="7545388" y="5826125"/>
            <a:ext cx="392112" cy="18573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4" name="Rectangle 22">
            <a:extLst>
              <a:ext uri="{FF2B5EF4-FFF2-40B4-BE49-F238E27FC236}">
                <a16:creationId xmlns:a16="http://schemas.microsoft.com/office/drawing/2014/main" id="{FAEA140F-3301-44D8-9410-4C47DE345797}"/>
              </a:ext>
            </a:extLst>
          </p:cNvPr>
          <p:cNvSpPr>
            <a:spLocks noChangeArrowheads="1"/>
          </p:cNvSpPr>
          <p:nvPr/>
        </p:nvSpPr>
        <p:spPr bwMode="auto">
          <a:xfrm>
            <a:off x="7867651" y="5995989"/>
            <a:ext cx="366713" cy="18732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5" name="Rectangle 23">
            <a:extLst>
              <a:ext uri="{FF2B5EF4-FFF2-40B4-BE49-F238E27FC236}">
                <a16:creationId xmlns:a16="http://schemas.microsoft.com/office/drawing/2014/main" id="{045FB23A-3A3C-4BE1-91AF-7DD1FE55472C}"/>
              </a:ext>
            </a:extLst>
          </p:cNvPr>
          <p:cNvSpPr>
            <a:spLocks noChangeArrowheads="1"/>
          </p:cNvSpPr>
          <p:nvPr/>
        </p:nvSpPr>
        <p:spPr bwMode="auto">
          <a:xfrm>
            <a:off x="8945564" y="4217988"/>
            <a:ext cx="5603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Villus</a:t>
            </a:r>
          </a:p>
        </p:txBody>
      </p:sp>
      <p:sp>
        <p:nvSpPr>
          <p:cNvPr id="64536" name="Rectangle 24">
            <a:extLst>
              <a:ext uri="{FF2B5EF4-FFF2-40B4-BE49-F238E27FC236}">
                <a16:creationId xmlns:a16="http://schemas.microsoft.com/office/drawing/2014/main" id="{3DB6778C-93A7-4240-B366-9D4D8AA65A54}"/>
              </a:ext>
            </a:extLst>
          </p:cNvPr>
          <p:cNvSpPr>
            <a:spLocks noChangeArrowheads="1"/>
          </p:cNvSpPr>
          <p:nvPr/>
        </p:nvSpPr>
        <p:spPr bwMode="auto">
          <a:xfrm>
            <a:off x="7258050" y="3560763"/>
            <a:ext cx="450850" cy="2476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7" name="Rectangle 25">
            <a:extLst>
              <a:ext uri="{FF2B5EF4-FFF2-40B4-BE49-F238E27FC236}">
                <a16:creationId xmlns:a16="http://schemas.microsoft.com/office/drawing/2014/main" id="{8AFC904D-85CD-4CD2-82FC-65CC5BE3A943}"/>
              </a:ext>
            </a:extLst>
          </p:cNvPr>
          <p:cNvSpPr>
            <a:spLocks noChangeArrowheads="1"/>
          </p:cNvSpPr>
          <p:nvPr/>
        </p:nvSpPr>
        <p:spPr bwMode="auto">
          <a:xfrm>
            <a:off x="7134226" y="3560763"/>
            <a:ext cx="773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Lymph node</a:t>
            </a:r>
          </a:p>
        </p:txBody>
      </p:sp>
      <p:sp>
        <p:nvSpPr>
          <p:cNvPr id="64538" name="Rectangle 26">
            <a:extLst>
              <a:ext uri="{FF2B5EF4-FFF2-40B4-BE49-F238E27FC236}">
                <a16:creationId xmlns:a16="http://schemas.microsoft.com/office/drawing/2014/main" id="{E1420D82-9736-47BB-A19F-EE27F394A5BB}"/>
              </a:ext>
            </a:extLst>
          </p:cNvPr>
          <p:cNvSpPr>
            <a:spLocks noChangeArrowheads="1"/>
          </p:cNvSpPr>
          <p:nvPr/>
        </p:nvSpPr>
        <p:spPr bwMode="auto">
          <a:xfrm>
            <a:off x="7075488" y="5381625"/>
            <a:ext cx="7731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Serosa</a:t>
            </a:r>
          </a:p>
        </p:txBody>
      </p:sp>
      <p:sp>
        <p:nvSpPr>
          <p:cNvPr id="64539" name="Rectangle 27">
            <a:extLst>
              <a:ext uri="{FF2B5EF4-FFF2-40B4-BE49-F238E27FC236}">
                <a16:creationId xmlns:a16="http://schemas.microsoft.com/office/drawing/2014/main" id="{E6113718-FFDF-4404-8DDF-E05A30EB58D7}"/>
              </a:ext>
            </a:extLst>
          </p:cNvPr>
          <p:cNvSpPr>
            <a:spLocks noChangeArrowheads="1"/>
          </p:cNvSpPr>
          <p:nvPr/>
        </p:nvSpPr>
        <p:spPr bwMode="auto">
          <a:xfrm>
            <a:off x="7112001" y="5575300"/>
            <a:ext cx="773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Myenteric plexus</a:t>
            </a:r>
          </a:p>
        </p:txBody>
      </p:sp>
      <p:sp>
        <p:nvSpPr>
          <p:cNvPr id="64540" name="Rectangle 28">
            <a:extLst>
              <a:ext uri="{FF2B5EF4-FFF2-40B4-BE49-F238E27FC236}">
                <a16:creationId xmlns:a16="http://schemas.microsoft.com/office/drawing/2014/main" id="{382E1AAB-5B68-4B23-8E3E-F99BEEAB45A4}"/>
              </a:ext>
            </a:extLst>
          </p:cNvPr>
          <p:cNvSpPr>
            <a:spLocks noChangeArrowheads="1"/>
          </p:cNvSpPr>
          <p:nvPr/>
        </p:nvSpPr>
        <p:spPr bwMode="auto">
          <a:xfrm>
            <a:off x="7404101" y="5826125"/>
            <a:ext cx="1012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Submucosal plexus</a:t>
            </a:r>
          </a:p>
        </p:txBody>
      </p:sp>
      <p:sp>
        <p:nvSpPr>
          <p:cNvPr id="64541" name="Rectangle 29">
            <a:extLst>
              <a:ext uri="{FF2B5EF4-FFF2-40B4-BE49-F238E27FC236}">
                <a16:creationId xmlns:a16="http://schemas.microsoft.com/office/drawing/2014/main" id="{794A7561-F16E-4FA1-910F-B52337D00ABE}"/>
              </a:ext>
            </a:extLst>
          </p:cNvPr>
          <p:cNvSpPr>
            <a:spLocks noChangeArrowheads="1"/>
          </p:cNvSpPr>
          <p:nvPr/>
        </p:nvSpPr>
        <p:spPr bwMode="auto">
          <a:xfrm>
            <a:off x="6858001" y="6248400"/>
            <a:ext cx="3286125" cy="2286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4542" name="Rectangle 30">
            <a:extLst>
              <a:ext uri="{FF2B5EF4-FFF2-40B4-BE49-F238E27FC236}">
                <a16:creationId xmlns:a16="http://schemas.microsoft.com/office/drawing/2014/main" id="{1C1F984E-D659-4A20-BCE9-4C3CA4F88A49}"/>
              </a:ext>
            </a:extLst>
          </p:cNvPr>
          <p:cNvSpPr>
            <a:spLocks noChangeArrowheads="1"/>
          </p:cNvSpPr>
          <p:nvPr/>
        </p:nvSpPr>
        <p:spPr bwMode="auto">
          <a:xfrm>
            <a:off x="7970838" y="5956300"/>
            <a:ext cx="773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Gland in submucosa</a:t>
            </a:r>
          </a:p>
        </p:txBody>
      </p:sp>
      <p:sp>
        <p:nvSpPr>
          <p:cNvPr id="64543" name="Rectangle 31">
            <a:extLst>
              <a:ext uri="{FF2B5EF4-FFF2-40B4-BE49-F238E27FC236}">
                <a16:creationId xmlns:a16="http://schemas.microsoft.com/office/drawing/2014/main" id="{8726229C-AE10-487A-8008-D7F86E5ACE10}"/>
              </a:ext>
            </a:extLst>
          </p:cNvPr>
          <p:cNvSpPr>
            <a:spLocks noChangeArrowheads="1"/>
          </p:cNvSpPr>
          <p:nvPr/>
        </p:nvSpPr>
        <p:spPr bwMode="auto">
          <a:xfrm>
            <a:off x="8688388" y="6019800"/>
            <a:ext cx="1054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Muscularis externa</a:t>
            </a:r>
          </a:p>
        </p:txBody>
      </p:sp>
      <p:sp>
        <p:nvSpPr>
          <p:cNvPr id="64544" name="Rectangle 32">
            <a:extLst>
              <a:ext uri="{FF2B5EF4-FFF2-40B4-BE49-F238E27FC236}">
                <a16:creationId xmlns:a16="http://schemas.microsoft.com/office/drawing/2014/main" id="{19AD4117-4E7A-47D8-A98A-7C4308980B91}"/>
              </a:ext>
            </a:extLst>
          </p:cNvPr>
          <p:cNvSpPr>
            <a:spLocks noChangeArrowheads="1"/>
          </p:cNvSpPr>
          <p:nvPr/>
        </p:nvSpPr>
        <p:spPr bwMode="auto">
          <a:xfrm>
            <a:off x="7137400" y="3581400"/>
            <a:ext cx="501650" cy="34290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883345120"/>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73BC7EF6-9F29-426F-BD2A-8ED0E0F66A26}"/>
              </a:ext>
            </a:extLst>
          </p:cNvPr>
          <p:cNvSpPr txBox="1">
            <a:spLocks noChangeArrowheads="1"/>
          </p:cNvSpPr>
          <p:nvPr/>
        </p:nvSpPr>
        <p:spPr bwMode="auto">
          <a:xfrm>
            <a:off x="2590800" y="1295401"/>
            <a:ext cx="7239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dirty="0"/>
              <a:t>GI immune system</a:t>
            </a:r>
          </a:p>
          <a:p>
            <a:pPr eaLnBrk="1" hangingPunct="1">
              <a:spcBef>
                <a:spcPct val="50000"/>
              </a:spcBef>
            </a:pPr>
            <a:endParaRPr lang="en-US" altLang="en-US" dirty="0"/>
          </a:p>
          <a:p>
            <a:pPr eaLnBrk="1" hangingPunct="1">
              <a:spcBef>
                <a:spcPct val="50000"/>
              </a:spcBef>
            </a:pPr>
            <a:r>
              <a:rPr lang="en-US" altLang="en-US" sz="2000" dirty="0"/>
              <a:t>- half of the mass of immune cells in the body are in the GI tract</a:t>
            </a:r>
          </a:p>
          <a:p>
            <a:pPr eaLnBrk="1" hangingPunct="1">
              <a:spcBef>
                <a:spcPct val="50000"/>
              </a:spcBef>
            </a:pPr>
            <a:r>
              <a:rPr lang="en-US" altLang="en-US" sz="2000" dirty="0"/>
              <a:t>- antibody secretion to specific food antigens</a:t>
            </a:r>
          </a:p>
          <a:p>
            <a:pPr eaLnBrk="1" hangingPunct="1">
              <a:spcBef>
                <a:spcPct val="50000"/>
              </a:spcBef>
            </a:pPr>
            <a:r>
              <a:rPr lang="en-US" altLang="en-US" sz="2000" dirty="0"/>
              <a:t>- immunologic defense against pathogenic microorganisms</a:t>
            </a:r>
            <a:endParaRPr lang="en-US" altLang="en-US" dirty="0"/>
          </a:p>
        </p:txBody>
      </p:sp>
    </p:spTree>
    <p:extLst>
      <p:ext uri="{BB962C8B-B14F-4D97-AF65-F5344CB8AC3E}">
        <p14:creationId xmlns:p14="http://schemas.microsoft.com/office/powerpoint/2010/main" val="4439295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DB6CD0B-C2BF-4E27-B0FF-0B8641BDD486}"/>
              </a:ext>
            </a:extLst>
          </p:cNvPr>
          <p:cNvSpPr>
            <a:spLocks noChangeArrowheads="1"/>
          </p:cNvSpPr>
          <p:nvPr/>
        </p:nvSpPr>
        <p:spPr bwMode="auto">
          <a:xfrm>
            <a:off x="1585331" y="1027771"/>
            <a:ext cx="78486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latin typeface="Times" panose="02020603050405020304" pitchFamily="18" charset="0"/>
              </a:rPr>
              <a:t>Pancreatic Hormones</a:t>
            </a:r>
          </a:p>
          <a:p>
            <a:pPr eaLnBrk="1" hangingPunct="1"/>
            <a:endParaRPr lang="en-US" altLang="en-US" sz="1200" b="1"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Pancreatic hormones:	</a:t>
            </a:r>
            <a:r>
              <a:rPr lang="en-US" altLang="en-US" sz="2000" b="1" dirty="0">
                <a:latin typeface="Times" panose="02020603050405020304" pitchFamily="18" charset="0"/>
              </a:rPr>
              <a:t>insulin</a:t>
            </a:r>
          </a:p>
          <a:p>
            <a:pPr eaLnBrk="1" hangingPunct="1"/>
            <a:r>
              <a:rPr lang="en-US" altLang="en-US" sz="2000" b="1" dirty="0">
                <a:latin typeface="Times" panose="02020603050405020304" pitchFamily="18" charset="0"/>
              </a:rPr>
              <a:t>			glucagon</a:t>
            </a:r>
          </a:p>
          <a:p>
            <a:pPr eaLnBrk="1" hangingPunct="1"/>
            <a:r>
              <a:rPr lang="en-US" altLang="en-US" sz="2000" b="1" dirty="0">
                <a:latin typeface="Times" panose="02020603050405020304" pitchFamily="18" charset="0"/>
              </a:rPr>
              <a:t>			somatostatin  </a:t>
            </a:r>
          </a:p>
          <a:p>
            <a:pPr eaLnBrk="1" hangingPunct="1"/>
            <a:endParaRPr lang="en-US" altLang="en-US" sz="2000" b="1"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produced and secreted (endocrine pancreatic secretion) by the islets of Langerhans</a:t>
            </a: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essential for the regulation of metabolism</a:t>
            </a:r>
          </a:p>
        </p:txBody>
      </p:sp>
    </p:spTree>
    <p:extLst>
      <p:ext uri="{BB962C8B-B14F-4D97-AF65-F5344CB8AC3E}">
        <p14:creationId xmlns:p14="http://schemas.microsoft.com/office/powerpoint/2010/main" val="412348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19E1C592-8F91-4DF5-B3B9-739A55241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762000"/>
            <a:ext cx="563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a:extLst>
              <a:ext uri="{FF2B5EF4-FFF2-40B4-BE49-F238E27FC236}">
                <a16:creationId xmlns:a16="http://schemas.microsoft.com/office/drawing/2014/main" id="{1AC1CB6C-3B09-4C3F-A252-952A9DF69DE7}"/>
              </a:ext>
            </a:extLst>
          </p:cNvPr>
          <p:cNvSpPr>
            <a:spLocks noChangeArrowheads="1"/>
          </p:cNvSpPr>
          <p:nvPr/>
        </p:nvSpPr>
        <p:spPr bwMode="auto">
          <a:xfrm>
            <a:off x="4419600" y="5911850"/>
            <a:ext cx="2224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Splanchnic circulation</a:t>
            </a:r>
            <a:endParaRPr lang="en-US" altLang="en-US"/>
          </a:p>
        </p:txBody>
      </p:sp>
    </p:spTree>
    <p:extLst>
      <p:ext uri="{BB962C8B-B14F-4D97-AF65-F5344CB8AC3E}">
        <p14:creationId xmlns:p14="http://schemas.microsoft.com/office/powerpoint/2010/main" val="32834759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reeform 2">
            <a:extLst>
              <a:ext uri="{FF2B5EF4-FFF2-40B4-BE49-F238E27FC236}">
                <a16:creationId xmlns:a16="http://schemas.microsoft.com/office/drawing/2014/main" id="{05BBB28F-1E4D-4907-A0FC-133277AF101D}"/>
              </a:ext>
            </a:extLst>
          </p:cNvPr>
          <p:cNvSpPr>
            <a:spLocks/>
          </p:cNvSpPr>
          <p:nvPr/>
        </p:nvSpPr>
        <p:spPr bwMode="auto">
          <a:xfrm>
            <a:off x="3321050" y="976313"/>
            <a:ext cx="2063750" cy="2063750"/>
          </a:xfrm>
          <a:custGeom>
            <a:avLst/>
            <a:gdLst>
              <a:gd name="T0" fmla="*/ 2063750 w 1300"/>
              <a:gd name="T1" fmla="*/ 1039813 h 1300"/>
              <a:gd name="T2" fmla="*/ 2047875 w 1300"/>
              <a:gd name="T3" fmla="*/ 1238250 h 1300"/>
              <a:gd name="T4" fmla="*/ 1987550 w 1300"/>
              <a:gd name="T5" fmla="*/ 1436688 h 1300"/>
              <a:gd name="T6" fmla="*/ 1895475 w 1300"/>
              <a:gd name="T7" fmla="*/ 1604963 h 1300"/>
              <a:gd name="T8" fmla="*/ 1757363 w 1300"/>
              <a:gd name="T9" fmla="*/ 1757363 h 1300"/>
              <a:gd name="T10" fmla="*/ 1604963 w 1300"/>
              <a:gd name="T11" fmla="*/ 1895475 h 1300"/>
              <a:gd name="T12" fmla="*/ 1436688 w 1300"/>
              <a:gd name="T13" fmla="*/ 1985963 h 1300"/>
              <a:gd name="T14" fmla="*/ 1238250 w 1300"/>
              <a:gd name="T15" fmla="*/ 2047875 h 1300"/>
              <a:gd name="T16" fmla="*/ 1039813 w 1300"/>
              <a:gd name="T17" fmla="*/ 2063750 h 1300"/>
              <a:gd name="T18" fmla="*/ 1039813 w 1300"/>
              <a:gd name="T19" fmla="*/ 2063750 h 1300"/>
              <a:gd name="T20" fmla="*/ 825500 w 1300"/>
              <a:gd name="T21" fmla="*/ 2047875 h 1300"/>
              <a:gd name="T22" fmla="*/ 627063 w 1300"/>
              <a:gd name="T23" fmla="*/ 1985963 h 1300"/>
              <a:gd name="T24" fmla="*/ 458788 w 1300"/>
              <a:gd name="T25" fmla="*/ 1895475 h 1300"/>
              <a:gd name="T26" fmla="*/ 306388 w 1300"/>
              <a:gd name="T27" fmla="*/ 1757363 h 1300"/>
              <a:gd name="T28" fmla="*/ 184150 w 1300"/>
              <a:gd name="T29" fmla="*/ 1604963 h 1300"/>
              <a:gd name="T30" fmla="*/ 76200 w 1300"/>
              <a:gd name="T31" fmla="*/ 1436688 h 1300"/>
              <a:gd name="T32" fmla="*/ 15875 w 1300"/>
              <a:gd name="T33" fmla="*/ 1238250 h 1300"/>
              <a:gd name="T34" fmla="*/ 0 w 1300"/>
              <a:gd name="T35" fmla="*/ 1039813 h 1300"/>
              <a:gd name="T36" fmla="*/ 0 w 1300"/>
              <a:gd name="T37" fmla="*/ 1039813 h 1300"/>
              <a:gd name="T38" fmla="*/ 15875 w 1300"/>
              <a:gd name="T39" fmla="*/ 825500 h 1300"/>
              <a:gd name="T40" fmla="*/ 76200 w 1300"/>
              <a:gd name="T41" fmla="*/ 627063 h 1300"/>
              <a:gd name="T42" fmla="*/ 184150 w 1300"/>
              <a:gd name="T43" fmla="*/ 458788 h 1300"/>
              <a:gd name="T44" fmla="*/ 306388 w 1300"/>
              <a:gd name="T45" fmla="*/ 306388 h 1300"/>
              <a:gd name="T46" fmla="*/ 458788 w 1300"/>
              <a:gd name="T47" fmla="*/ 184150 h 1300"/>
              <a:gd name="T48" fmla="*/ 627063 w 1300"/>
              <a:gd name="T49" fmla="*/ 76200 h 1300"/>
              <a:gd name="T50" fmla="*/ 825500 w 1300"/>
              <a:gd name="T51" fmla="*/ 15875 h 1300"/>
              <a:gd name="T52" fmla="*/ 1039813 w 1300"/>
              <a:gd name="T53" fmla="*/ 0 h 1300"/>
              <a:gd name="T54" fmla="*/ 1039813 w 1300"/>
              <a:gd name="T55" fmla="*/ 0 h 1300"/>
              <a:gd name="T56" fmla="*/ 1238250 w 1300"/>
              <a:gd name="T57" fmla="*/ 15875 h 1300"/>
              <a:gd name="T58" fmla="*/ 1436688 w 1300"/>
              <a:gd name="T59" fmla="*/ 76200 h 1300"/>
              <a:gd name="T60" fmla="*/ 1604963 w 1300"/>
              <a:gd name="T61" fmla="*/ 184150 h 1300"/>
              <a:gd name="T62" fmla="*/ 1757363 w 1300"/>
              <a:gd name="T63" fmla="*/ 306388 h 1300"/>
              <a:gd name="T64" fmla="*/ 1895475 w 1300"/>
              <a:gd name="T65" fmla="*/ 458788 h 1300"/>
              <a:gd name="T66" fmla="*/ 1987550 w 1300"/>
              <a:gd name="T67" fmla="*/ 627063 h 1300"/>
              <a:gd name="T68" fmla="*/ 2047875 w 1300"/>
              <a:gd name="T69" fmla="*/ 825500 h 1300"/>
              <a:gd name="T70" fmla="*/ 2063750 w 1300"/>
              <a:gd name="T71" fmla="*/ 1039813 h 1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00" h="1300">
                <a:moveTo>
                  <a:pt x="1300" y="655"/>
                </a:moveTo>
                <a:lnTo>
                  <a:pt x="1290" y="780"/>
                </a:lnTo>
                <a:lnTo>
                  <a:pt x="1252" y="905"/>
                </a:lnTo>
                <a:lnTo>
                  <a:pt x="1194" y="1011"/>
                </a:lnTo>
                <a:lnTo>
                  <a:pt x="1107" y="1107"/>
                </a:lnTo>
                <a:lnTo>
                  <a:pt x="1011" y="1194"/>
                </a:lnTo>
                <a:lnTo>
                  <a:pt x="905" y="1251"/>
                </a:lnTo>
                <a:lnTo>
                  <a:pt x="780" y="1290"/>
                </a:lnTo>
                <a:lnTo>
                  <a:pt x="655" y="1300"/>
                </a:lnTo>
                <a:lnTo>
                  <a:pt x="520" y="1290"/>
                </a:lnTo>
                <a:lnTo>
                  <a:pt x="395" y="1251"/>
                </a:lnTo>
                <a:lnTo>
                  <a:pt x="289" y="1194"/>
                </a:lnTo>
                <a:lnTo>
                  <a:pt x="193" y="1107"/>
                </a:lnTo>
                <a:lnTo>
                  <a:pt x="116" y="1011"/>
                </a:lnTo>
                <a:lnTo>
                  <a:pt x="48" y="905"/>
                </a:lnTo>
                <a:lnTo>
                  <a:pt x="10" y="780"/>
                </a:lnTo>
                <a:lnTo>
                  <a:pt x="0" y="655"/>
                </a:lnTo>
                <a:lnTo>
                  <a:pt x="10" y="520"/>
                </a:lnTo>
                <a:lnTo>
                  <a:pt x="48" y="395"/>
                </a:lnTo>
                <a:lnTo>
                  <a:pt x="116" y="289"/>
                </a:lnTo>
                <a:lnTo>
                  <a:pt x="193" y="193"/>
                </a:lnTo>
                <a:lnTo>
                  <a:pt x="289" y="116"/>
                </a:lnTo>
                <a:lnTo>
                  <a:pt x="395" y="48"/>
                </a:lnTo>
                <a:lnTo>
                  <a:pt x="520" y="10"/>
                </a:lnTo>
                <a:lnTo>
                  <a:pt x="655" y="0"/>
                </a:lnTo>
                <a:lnTo>
                  <a:pt x="780" y="10"/>
                </a:lnTo>
                <a:lnTo>
                  <a:pt x="905" y="48"/>
                </a:lnTo>
                <a:lnTo>
                  <a:pt x="1011" y="116"/>
                </a:lnTo>
                <a:lnTo>
                  <a:pt x="1107" y="193"/>
                </a:lnTo>
                <a:lnTo>
                  <a:pt x="1194" y="289"/>
                </a:lnTo>
                <a:lnTo>
                  <a:pt x="1252" y="395"/>
                </a:lnTo>
                <a:lnTo>
                  <a:pt x="1290" y="520"/>
                </a:lnTo>
                <a:lnTo>
                  <a:pt x="1300" y="655"/>
                </a:lnTo>
                <a:close/>
              </a:path>
            </a:pathLst>
          </a:custGeom>
          <a:solidFill>
            <a:srgbClr val="C1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7" name="Freeform 3">
            <a:extLst>
              <a:ext uri="{FF2B5EF4-FFF2-40B4-BE49-F238E27FC236}">
                <a16:creationId xmlns:a16="http://schemas.microsoft.com/office/drawing/2014/main" id="{02B9921D-AD71-4034-AC6A-96ED3550E38E}"/>
              </a:ext>
            </a:extLst>
          </p:cNvPr>
          <p:cNvSpPr>
            <a:spLocks/>
          </p:cNvSpPr>
          <p:nvPr/>
        </p:nvSpPr>
        <p:spPr bwMode="auto">
          <a:xfrm>
            <a:off x="3321050" y="976313"/>
            <a:ext cx="2063750" cy="2063750"/>
          </a:xfrm>
          <a:custGeom>
            <a:avLst/>
            <a:gdLst>
              <a:gd name="T0" fmla="*/ 2047875 w 1300"/>
              <a:gd name="T1" fmla="*/ 1238250 h 1300"/>
              <a:gd name="T2" fmla="*/ 1987550 w 1300"/>
              <a:gd name="T3" fmla="*/ 1436688 h 1300"/>
              <a:gd name="T4" fmla="*/ 1895475 w 1300"/>
              <a:gd name="T5" fmla="*/ 1604963 h 1300"/>
              <a:gd name="T6" fmla="*/ 1757363 w 1300"/>
              <a:gd name="T7" fmla="*/ 1757363 h 1300"/>
              <a:gd name="T8" fmla="*/ 1604963 w 1300"/>
              <a:gd name="T9" fmla="*/ 1895475 h 1300"/>
              <a:gd name="T10" fmla="*/ 1436688 w 1300"/>
              <a:gd name="T11" fmla="*/ 1985963 h 1300"/>
              <a:gd name="T12" fmla="*/ 1238250 w 1300"/>
              <a:gd name="T13" fmla="*/ 2047875 h 1300"/>
              <a:gd name="T14" fmla="*/ 1039813 w 1300"/>
              <a:gd name="T15" fmla="*/ 2063750 h 1300"/>
              <a:gd name="T16" fmla="*/ 1039813 w 1300"/>
              <a:gd name="T17" fmla="*/ 2063750 h 1300"/>
              <a:gd name="T18" fmla="*/ 825500 w 1300"/>
              <a:gd name="T19" fmla="*/ 2047875 h 1300"/>
              <a:gd name="T20" fmla="*/ 627063 w 1300"/>
              <a:gd name="T21" fmla="*/ 1985963 h 1300"/>
              <a:gd name="T22" fmla="*/ 458788 w 1300"/>
              <a:gd name="T23" fmla="*/ 1895475 h 1300"/>
              <a:gd name="T24" fmla="*/ 306388 w 1300"/>
              <a:gd name="T25" fmla="*/ 1757363 h 1300"/>
              <a:gd name="T26" fmla="*/ 184150 w 1300"/>
              <a:gd name="T27" fmla="*/ 1604963 h 1300"/>
              <a:gd name="T28" fmla="*/ 76200 w 1300"/>
              <a:gd name="T29" fmla="*/ 1436688 h 1300"/>
              <a:gd name="T30" fmla="*/ 15875 w 1300"/>
              <a:gd name="T31" fmla="*/ 1238250 h 1300"/>
              <a:gd name="T32" fmla="*/ 0 w 1300"/>
              <a:gd name="T33" fmla="*/ 1039813 h 1300"/>
              <a:gd name="T34" fmla="*/ 0 w 1300"/>
              <a:gd name="T35" fmla="*/ 1039813 h 1300"/>
              <a:gd name="T36" fmla="*/ 15875 w 1300"/>
              <a:gd name="T37" fmla="*/ 825500 h 1300"/>
              <a:gd name="T38" fmla="*/ 76200 w 1300"/>
              <a:gd name="T39" fmla="*/ 627063 h 1300"/>
              <a:gd name="T40" fmla="*/ 184150 w 1300"/>
              <a:gd name="T41" fmla="*/ 458788 h 1300"/>
              <a:gd name="T42" fmla="*/ 306388 w 1300"/>
              <a:gd name="T43" fmla="*/ 306388 h 1300"/>
              <a:gd name="T44" fmla="*/ 458788 w 1300"/>
              <a:gd name="T45" fmla="*/ 184150 h 1300"/>
              <a:gd name="T46" fmla="*/ 627063 w 1300"/>
              <a:gd name="T47" fmla="*/ 76200 h 1300"/>
              <a:gd name="T48" fmla="*/ 825500 w 1300"/>
              <a:gd name="T49" fmla="*/ 15875 h 1300"/>
              <a:gd name="T50" fmla="*/ 1039813 w 1300"/>
              <a:gd name="T51" fmla="*/ 0 h 1300"/>
              <a:gd name="T52" fmla="*/ 1039813 w 1300"/>
              <a:gd name="T53" fmla="*/ 0 h 1300"/>
              <a:gd name="T54" fmla="*/ 1238250 w 1300"/>
              <a:gd name="T55" fmla="*/ 15875 h 1300"/>
              <a:gd name="T56" fmla="*/ 1436688 w 1300"/>
              <a:gd name="T57" fmla="*/ 76200 h 1300"/>
              <a:gd name="T58" fmla="*/ 1604963 w 1300"/>
              <a:gd name="T59" fmla="*/ 184150 h 1300"/>
              <a:gd name="T60" fmla="*/ 1757363 w 1300"/>
              <a:gd name="T61" fmla="*/ 306388 h 1300"/>
              <a:gd name="T62" fmla="*/ 1895475 w 1300"/>
              <a:gd name="T63" fmla="*/ 458788 h 1300"/>
              <a:gd name="T64" fmla="*/ 1987550 w 1300"/>
              <a:gd name="T65" fmla="*/ 627063 h 1300"/>
              <a:gd name="T66" fmla="*/ 2047875 w 1300"/>
              <a:gd name="T67" fmla="*/ 825500 h 1300"/>
              <a:gd name="T68" fmla="*/ 2063750 w 1300"/>
              <a:gd name="T69" fmla="*/ 1039813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0" h="1300">
                <a:moveTo>
                  <a:pt x="1300" y="655"/>
                </a:moveTo>
                <a:lnTo>
                  <a:pt x="1290" y="780"/>
                </a:lnTo>
                <a:lnTo>
                  <a:pt x="1252" y="905"/>
                </a:lnTo>
                <a:lnTo>
                  <a:pt x="1194" y="1011"/>
                </a:lnTo>
                <a:lnTo>
                  <a:pt x="1107" y="1107"/>
                </a:lnTo>
                <a:lnTo>
                  <a:pt x="1011" y="1194"/>
                </a:lnTo>
                <a:lnTo>
                  <a:pt x="905" y="1251"/>
                </a:lnTo>
                <a:lnTo>
                  <a:pt x="780" y="1290"/>
                </a:lnTo>
                <a:lnTo>
                  <a:pt x="655" y="1300"/>
                </a:lnTo>
                <a:lnTo>
                  <a:pt x="520" y="1290"/>
                </a:lnTo>
                <a:lnTo>
                  <a:pt x="395" y="1251"/>
                </a:lnTo>
                <a:lnTo>
                  <a:pt x="289" y="1194"/>
                </a:lnTo>
                <a:lnTo>
                  <a:pt x="193" y="1107"/>
                </a:lnTo>
                <a:lnTo>
                  <a:pt x="116" y="1011"/>
                </a:lnTo>
                <a:lnTo>
                  <a:pt x="48" y="905"/>
                </a:lnTo>
                <a:lnTo>
                  <a:pt x="10" y="780"/>
                </a:lnTo>
                <a:lnTo>
                  <a:pt x="0" y="655"/>
                </a:lnTo>
                <a:lnTo>
                  <a:pt x="10" y="520"/>
                </a:lnTo>
                <a:lnTo>
                  <a:pt x="48" y="395"/>
                </a:lnTo>
                <a:lnTo>
                  <a:pt x="116" y="289"/>
                </a:lnTo>
                <a:lnTo>
                  <a:pt x="193" y="193"/>
                </a:lnTo>
                <a:lnTo>
                  <a:pt x="289" y="116"/>
                </a:lnTo>
                <a:lnTo>
                  <a:pt x="395" y="48"/>
                </a:lnTo>
                <a:lnTo>
                  <a:pt x="520" y="10"/>
                </a:lnTo>
                <a:lnTo>
                  <a:pt x="655" y="0"/>
                </a:lnTo>
                <a:lnTo>
                  <a:pt x="780" y="10"/>
                </a:lnTo>
                <a:lnTo>
                  <a:pt x="905" y="48"/>
                </a:lnTo>
                <a:lnTo>
                  <a:pt x="1011" y="116"/>
                </a:lnTo>
                <a:lnTo>
                  <a:pt x="1107" y="193"/>
                </a:lnTo>
                <a:lnTo>
                  <a:pt x="1194" y="289"/>
                </a:lnTo>
                <a:lnTo>
                  <a:pt x="1252" y="395"/>
                </a:lnTo>
                <a:lnTo>
                  <a:pt x="1290" y="520"/>
                </a:lnTo>
                <a:lnTo>
                  <a:pt x="1300" y="655"/>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88" name="Rectangle 4">
            <a:extLst>
              <a:ext uri="{FF2B5EF4-FFF2-40B4-BE49-F238E27FC236}">
                <a16:creationId xmlns:a16="http://schemas.microsoft.com/office/drawing/2014/main" id="{03BF89EA-C04F-4646-9DAD-03D8C4EBC3BC}"/>
              </a:ext>
            </a:extLst>
          </p:cNvPr>
          <p:cNvSpPr>
            <a:spLocks noChangeArrowheads="1"/>
          </p:cNvSpPr>
          <p:nvPr/>
        </p:nvSpPr>
        <p:spPr bwMode="auto">
          <a:xfrm>
            <a:off x="3679825" y="1609725"/>
            <a:ext cx="1227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Autonomous</a:t>
            </a:r>
            <a:endParaRPr lang="en-US" altLang="en-US" i="1"/>
          </a:p>
        </p:txBody>
      </p:sp>
      <p:sp>
        <p:nvSpPr>
          <p:cNvPr id="67589" name="Rectangle 5">
            <a:extLst>
              <a:ext uri="{FF2B5EF4-FFF2-40B4-BE49-F238E27FC236}">
                <a16:creationId xmlns:a16="http://schemas.microsoft.com/office/drawing/2014/main" id="{19E23318-BE31-4584-AF99-A43C45D6AF39}"/>
              </a:ext>
            </a:extLst>
          </p:cNvPr>
          <p:cNvSpPr>
            <a:spLocks noChangeArrowheads="1"/>
          </p:cNvSpPr>
          <p:nvPr/>
        </p:nvSpPr>
        <p:spPr bwMode="auto">
          <a:xfrm>
            <a:off x="3679826" y="1824038"/>
            <a:ext cx="14683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smooth muscle</a:t>
            </a:r>
            <a:endParaRPr lang="en-US" altLang="en-US" i="1"/>
          </a:p>
        </p:txBody>
      </p:sp>
      <p:sp>
        <p:nvSpPr>
          <p:cNvPr id="67590" name="Rectangle 6">
            <a:extLst>
              <a:ext uri="{FF2B5EF4-FFF2-40B4-BE49-F238E27FC236}">
                <a16:creationId xmlns:a16="http://schemas.microsoft.com/office/drawing/2014/main" id="{5F5CB8BE-96DF-4FCC-8AA6-3336CA77059A}"/>
              </a:ext>
            </a:extLst>
          </p:cNvPr>
          <p:cNvSpPr>
            <a:spLocks noChangeArrowheads="1"/>
          </p:cNvSpPr>
          <p:nvPr/>
        </p:nvSpPr>
        <p:spPr bwMode="auto">
          <a:xfrm>
            <a:off x="3679826" y="2036763"/>
            <a:ext cx="7662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function</a:t>
            </a:r>
            <a:endParaRPr lang="en-US" altLang="en-US" i="1"/>
          </a:p>
        </p:txBody>
      </p:sp>
      <p:sp>
        <p:nvSpPr>
          <p:cNvPr id="67591" name="Freeform 7">
            <a:extLst>
              <a:ext uri="{FF2B5EF4-FFF2-40B4-BE49-F238E27FC236}">
                <a16:creationId xmlns:a16="http://schemas.microsoft.com/office/drawing/2014/main" id="{D4EFF9F6-6309-437E-A139-571C5571692D}"/>
              </a:ext>
            </a:extLst>
          </p:cNvPr>
          <p:cNvSpPr>
            <a:spLocks/>
          </p:cNvSpPr>
          <p:nvPr/>
        </p:nvSpPr>
        <p:spPr bwMode="auto">
          <a:xfrm>
            <a:off x="5094288" y="3360738"/>
            <a:ext cx="2063750" cy="2062162"/>
          </a:xfrm>
          <a:custGeom>
            <a:avLst/>
            <a:gdLst>
              <a:gd name="T0" fmla="*/ 2063750 w 1300"/>
              <a:gd name="T1" fmla="*/ 1023937 h 1299"/>
              <a:gd name="T2" fmla="*/ 2047875 w 1300"/>
              <a:gd name="T3" fmla="*/ 1238250 h 1299"/>
              <a:gd name="T4" fmla="*/ 1985963 w 1300"/>
              <a:gd name="T5" fmla="*/ 1420812 h 1299"/>
              <a:gd name="T6" fmla="*/ 1895475 w 1300"/>
              <a:gd name="T7" fmla="*/ 1604962 h 1299"/>
              <a:gd name="T8" fmla="*/ 1757363 w 1300"/>
              <a:gd name="T9" fmla="*/ 1757362 h 1299"/>
              <a:gd name="T10" fmla="*/ 1604963 w 1300"/>
              <a:gd name="T11" fmla="*/ 1879600 h 1299"/>
              <a:gd name="T12" fmla="*/ 1436688 w 1300"/>
              <a:gd name="T13" fmla="*/ 1971675 h 1299"/>
              <a:gd name="T14" fmla="*/ 1238250 w 1300"/>
              <a:gd name="T15" fmla="*/ 2032000 h 1299"/>
              <a:gd name="T16" fmla="*/ 1038225 w 1300"/>
              <a:gd name="T17" fmla="*/ 2062162 h 1299"/>
              <a:gd name="T18" fmla="*/ 1038225 w 1300"/>
              <a:gd name="T19" fmla="*/ 2062162 h 1299"/>
              <a:gd name="T20" fmla="*/ 825500 w 1300"/>
              <a:gd name="T21" fmla="*/ 2032000 h 1299"/>
              <a:gd name="T22" fmla="*/ 627063 w 1300"/>
              <a:gd name="T23" fmla="*/ 1971675 h 1299"/>
              <a:gd name="T24" fmla="*/ 458788 w 1300"/>
              <a:gd name="T25" fmla="*/ 1879600 h 1299"/>
              <a:gd name="T26" fmla="*/ 304800 w 1300"/>
              <a:gd name="T27" fmla="*/ 1757362 h 1299"/>
              <a:gd name="T28" fmla="*/ 182563 w 1300"/>
              <a:gd name="T29" fmla="*/ 1604962 h 1299"/>
              <a:gd name="T30" fmla="*/ 76200 w 1300"/>
              <a:gd name="T31" fmla="*/ 1420812 h 1299"/>
              <a:gd name="T32" fmla="*/ 14288 w 1300"/>
              <a:gd name="T33" fmla="*/ 1238250 h 1299"/>
              <a:gd name="T34" fmla="*/ 0 w 1300"/>
              <a:gd name="T35" fmla="*/ 1023937 h 1299"/>
              <a:gd name="T36" fmla="*/ 0 w 1300"/>
              <a:gd name="T37" fmla="*/ 1023937 h 1299"/>
              <a:gd name="T38" fmla="*/ 14288 w 1300"/>
              <a:gd name="T39" fmla="*/ 825500 h 1299"/>
              <a:gd name="T40" fmla="*/ 76200 w 1300"/>
              <a:gd name="T41" fmla="*/ 625475 h 1299"/>
              <a:gd name="T42" fmla="*/ 182563 w 1300"/>
              <a:gd name="T43" fmla="*/ 442912 h 1299"/>
              <a:gd name="T44" fmla="*/ 304800 w 1300"/>
              <a:gd name="T45" fmla="*/ 290512 h 1299"/>
              <a:gd name="T46" fmla="*/ 458788 w 1300"/>
              <a:gd name="T47" fmla="*/ 168275 h 1299"/>
              <a:gd name="T48" fmla="*/ 627063 w 1300"/>
              <a:gd name="T49" fmla="*/ 76200 h 1299"/>
              <a:gd name="T50" fmla="*/ 825500 w 1300"/>
              <a:gd name="T51" fmla="*/ 14287 h 1299"/>
              <a:gd name="T52" fmla="*/ 1038225 w 1300"/>
              <a:gd name="T53" fmla="*/ 0 h 1299"/>
              <a:gd name="T54" fmla="*/ 1038225 w 1300"/>
              <a:gd name="T55" fmla="*/ 0 h 1299"/>
              <a:gd name="T56" fmla="*/ 1238250 w 1300"/>
              <a:gd name="T57" fmla="*/ 14287 h 1299"/>
              <a:gd name="T58" fmla="*/ 1436688 w 1300"/>
              <a:gd name="T59" fmla="*/ 76200 h 1299"/>
              <a:gd name="T60" fmla="*/ 1604963 w 1300"/>
              <a:gd name="T61" fmla="*/ 168275 h 1299"/>
              <a:gd name="T62" fmla="*/ 1757363 w 1300"/>
              <a:gd name="T63" fmla="*/ 290512 h 1299"/>
              <a:gd name="T64" fmla="*/ 1895475 w 1300"/>
              <a:gd name="T65" fmla="*/ 442912 h 1299"/>
              <a:gd name="T66" fmla="*/ 1985963 w 1300"/>
              <a:gd name="T67" fmla="*/ 625475 h 1299"/>
              <a:gd name="T68" fmla="*/ 2047875 w 1300"/>
              <a:gd name="T69" fmla="*/ 825500 h 1299"/>
              <a:gd name="T70" fmla="*/ 2063750 w 1300"/>
              <a:gd name="T71" fmla="*/ 1023937 h 12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00" h="1299">
                <a:moveTo>
                  <a:pt x="1300" y="645"/>
                </a:moveTo>
                <a:lnTo>
                  <a:pt x="1290" y="780"/>
                </a:lnTo>
                <a:lnTo>
                  <a:pt x="1251" y="895"/>
                </a:lnTo>
                <a:lnTo>
                  <a:pt x="1194" y="1011"/>
                </a:lnTo>
                <a:lnTo>
                  <a:pt x="1107" y="1107"/>
                </a:lnTo>
                <a:lnTo>
                  <a:pt x="1011" y="1184"/>
                </a:lnTo>
                <a:lnTo>
                  <a:pt x="905" y="1242"/>
                </a:lnTo>
                <a:lnTo>
                  <a:pt x="780" y="1280"/>
                </a:lnTo>
                <a:lnTo>
                  <a:pt x="654" y="1299"/>
                </a:lnTo>
                <a:lnTo>
                  <a:pt x="520" y="1280"/>
                </a:lnTo>
                <a:lnTo>
                  <a:pt x="395" y="1242"/>
                </a:lnTo>
                <a:lnTo>
                  <a:pt x="289" y="1184"/>
                </a:lnTo>
                <a:lnTo>
                  <a:pt x="192" y="1107"/>
                </a:lnTo>
                <a:lnTo>
                  <a:pt x="115" y="1011"/>
                </a:lnTo>
                <a:lnTo>
                  <a:pt x="48" y="895"/>
                </a:lnTo>
                <a:lnTo>
                  <a:pt x="9" y="780"/>
                </a:lnTo>
                <a:lnTo>
                  <a:pt x="0" y="645"/>
                </a:lnTo>
                <a:lnTo>
                  <a:pt x="9" y="520"/>
                </a:lnTo>
                <a:lnTo>
                  <a:pt x="48" y="394"/>
                </a:lnTo>
                <a:lnTo>
                  <a:pt x="115" y="279"/>
                </a:lnTo>
                <a:lnTo>
                  <a:pt x="192" y="183"/>
                </a:lnTo>
                <a:lnTo>
                  <a:pt x="289" y="106"/>
                </a:lnTo>
                <a:lnTo>
                  <a:pt x="395" y="48"/>
                </a:lnTo>
                <a:lnTo>
                  <a:pt x="520" y="9"/>
                </a:lnTo>
                <a:lnTo>
                  <a:pt x="654" y="0"/>
                </a:lnTo>
                <a:lnTo>
                  <a:pt x="780" y="9"/>
                </a:lnTo>
                <a:lnTo>
                  <a:pt x="905" y="48"/>
                </a:lnTo>
                <a:lnTo>
                  <a:pt x="1011" y="106"/>
                </a:lnTo>
                <a:lnTo>
                  <a:pt x="1107" y="183"/>
                </a:lnTo>
                <a:lnTo>
                  <a:pt x="1194" y="279"/>
                </a:lnTo>
                <a:lnTo>
                  <a:pt x="1251" y="394"/>
                </a:lnTo>
                <a:lnTo>
                  <a:pt x="1290" y="520"/>
                </a:lnTo>
                <a:lnTo>
                  <a:pt x="1300" y="645"/>
                </a:lnTo>
                <a:close/>
              </a:path>
            </a:pathLst>
          </a:custGeom>
          <a:solidFill>
            <a:srgbClr val="C1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2" name="Freeform 8">
            <a:extLst>
              <a:ext uri="{FF2B5EF4-FFF2-40B4-BE49-F238E27FC236}">
                <a16:creationId xmlns:a16="http://schemas.microsoft.com/office/drawing/2014/main" id="{6DA4A757-9959-447B-83DF-FF3F81567AF4}"/>
              </a:ext>
            </a:extLst>
          </p:cNvPr>
          <p:cNvSpPr>
            <a:spLocks/>
          </p:cNvSpPr>
          <p:nvPr/>
        </p:nvSpPr>
        <p:spPr bwMode="auto">
          <a:xfrm>
            <a:off x="6989763" y="976313"/>
            <a:ext cx="2062162" cy="2063750"/>
          </a:xfrm>
          <a:custGeom>
            <a:avLst/>
            <a:gdLst>
              <a:gd name="T0" fmla="*/ 2062162 w 1299"/>
              <a:gd name="T1" fmla="*/ 1039813 h 1300"/>
              <a:gd name="T2" fmla="*/ 2047875 w 1299"/>
              <a:gd name="T3" fmla="*/ 1238250 h 1300"/>
              <a:gd name="T4" fmla="*/ 1985962 w 1299"/>
              <a:gd name="T5" fmla="*/ 1436688 h 1300"/>
              <a:gd name="T6" fmla="*/ 1893887 w 1299"/>
              <a:gd name="T7" fmla="*/ 1604963 h 1300"/>
              <a:gd name="T8" fmla="*/ 1757362 w 1299"/>
              <a:gd name="T9" fmla="*/ 1757363 h 1300"/>
              <a:gd name="T10" fmla="*/ 1604962 w 1299"/>
              <a:gd name="T11" fmla="*/ 1895475 h 1300"/>
              <a:gd name="T12" fmla="*/ 1436687 w 1299"/>
              <a:gd name="T13" fmla="*/ 1985963 h 1300"/>
              <a:gd name="T14" fmla="*/ 1236662 w 1299"/>
              <a:gd name="T15" fmla="*/ 2047875 h 1300"/>
              <a:gd name="T16" fmla="*/ 1038225 w 1299"/>
              <a:gd name="T17" fmla="*/ 2063750 h 1300"/>
              <a:gd name="T18" fmla="*/ 1038225 w 1299"/>
              <a:gd name="T19" fmla="*/ 2063750 h 1300"/>
              <a:gd name="T20" fmla="*/ 825500 w 1299"/>
              <a:gd name="T21" fmla="*/ 2047875 h 1300"/>
              <a:gd name="T22" fmla="*/ 625475 w 1299"/>
              <a:gd name="T23" fmla="*/ 1985963 h 1300"/>
              <a:gd name="T24" fmla="*/ 457200 w 1299"/>
              <a:gd name="T25" fmla="*/ 1895475 h 1300"/>
              <a:gd name="T26" fmla="*/ 304800 w 1299"/>
              <a:gd name="T27" fmla="*/ 1757363 h 1300"/>
              <a:gd name="T28" fmla="*/ 182562 w 1299"/>
              <a:gd name="T29" fmla="*/ 1604963 h 1300"/>
              <a:gd name="T30" fmla="*/ 76200 w 1299"/>
              <a:gd name="T31" fmla="*/ 1436688 h 1300"/>
              <a:gd name="T32" fmla="*/ 14287 w 1299"/>
              <a:gd name="T33" fmla="*/ 1238250 h 1300"/>
              <a:gd name="T34" fmla="*/ 0 w 1299"/>
              <a:gd name="T35" fmla="*/ 1039813 h 1300"/>
              <a:gd name="T36" fmla="*/ 0 w 1299"/>
              <a:gd name="T37" fmla="*/ 1039813 h 1300"/>
              <a:gd name="T38" fmla="*/ 14287 w 1299"/>
              <a:gd name="T39" fmla="*/ 825500 h 1300"/>
              <a:gd name="T40" fmla="*/ 76200 w 1299"/>
              <a:gd name="T41" fmla="*/ 627063 h 1300"/>
              <a:gd name="T42" fmla="*/ 182562 w 1299"/>
              <a:gd name="T43" fmla="*/ 458788 h 1300"/>
              <a:gd name="T44" fmla="*/ 304800 w 1299"/>
              <a:gd name="T45" fmla="*/ 306388 h 1300"/>
              <a:gd name="T46" fmla="*/ 457200 w 1299"/>
              <a:gd name="T47" fmla="*/ 184150 h 1300"/>
              <a:gd name="T48" fmla="*/ 625475 w 1299"/>
              <a:gd name="T49" fmla="*/ 76200 h 1300"/>
              <a:gd name="T50" fmla="*/ 825500 w 1299"/>
              <a:gd name="T51" fmla="*/ 15875 h 1300"/>
              <a:gd name="T52" fmla="*/ 1038225 w 1299"/>
              <a:gd name="T53" fmla="*/ 0 h 1300"/>
              <a:gd name="T54" fmla="*/ 1038225 w 1299"/>
              <a:gd name="T55" fmla="*/ 0 h 1300"/>
              <a:gd name="T56" fmla="*/ 1236662 w 1299"/>
              <a:gd name="T57" fmla="*/ 15875 h 1300"/>
              <a:gd name="T58" fmla="*/ 1436687 w 1299"/>
              <a:gd name="T59" fmla="*/ 76200 h 1300"/>
              <a:gd name="T60" fmla="*/ 1604962 w 1299"/>
              <a:gd name="T61" fmla="*/ 184150 h 1300"/>
              <a:gd name="T62" fmla="*/ 1757362 w 1299"/>
              <a:gd name="T63" fmla="*/ 306388 h 1300"/>
              <a:gd name="T64" fmla="*/ 1893887 w 1299"/>
              <a:gd name="T65" fmla="*/ 458788 h 1300"/>
              <a:gd name="T66" fmla="*/ 1985962 w 1299"/>
              <a:gd name="T67" fmla="*/ 627063 h 1300"/>
              <a:gd name="T68" fmla="*/ 2047875 w 1299"/>
              <a:gd name="T69" fmla="*/ 825500 h 1300"/>
              <a:gd name="T70" fmla="*/ 2062162 w 1299"/>
              <a:gd name="T71" fmla="*/ 1039813 h 1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9" h="1300">
                <a:moveTo>
                  <a:pt x="1299" y="655"/>
                </a:moveTo>
                <a:lnTo>
                  <a:pt x="1290" y="780"/>
                </a:lnTo>
                <a:lnTo>
                  <a:pt x="1251" y="905"/>
                </a:lnTo>
                <a:lnTo>
                  <a:pt x="1193" y="1011"/>
                </a:lnTo>
                <a:lnTo>
                  <a:pt x="1107" y="1107"/>
                </a:lnTo>
                <a:lnTo>
                  <a:pt x="1011" y="1194"/>
                </a:lnTo>
                <a:lnTo>
                  <a:pt x="905" y="1251"/>
                </a:lnTo>
                <a:lnTo>
                  <a:pt x="779" y="1290"/>
                </a:lnTo>
                <a:lnTo>
                  <a:pt x="654" y="1300"/>
                </a:lnTo>
                <a:lnTo>
                  <a:pt x="520" y="1290"/>
                </a:lnTo>
                <a:lnTo>
                  <a:pt x="394" y="1251"/>
                </a:lnTo>
                <a:lnTo>
                  <a:pt x="288" y="1194"/>
                </a:lnTo>
                <a:lnTo>
                  <a:pt x="192" y="1107"/>
                </a:lnTo>
                <a:lnTo>
                  <a:pt x="115" y="1011"/>
                </a:lnTo>
                <a:lnTo>
                  <a:pt x="48" y="905"/>
                </a:lnTo>
                <a:lnTo>
                  <a:pt x="9" y="780"/>
                </a:lnTo>
                <a:lnTo>
                  <a:pt x="0" y="655"/>
                </a:lnTo>
                <a:lnTo>
                  <a:pt x="9" y="520"/>
                </a:lnTo>
                <a:lnTo>
                  <a:pt x="48" y="395"/>
                </a:lnTo>
                <a:lnTo>
                  <a:pt x="115" y="289"/>
                </a:lnTo>
                <a:lnTo>
                  <a:pt x="192" y="193"/>
                </a:lnTo>
                <a:lnTo>
                  <a:pt x="288" y="116"/>
                </a:lnTo>
                <a:lnTo>
                  <a:pt x="394" y="48"/>
                </a:lnTo>
                <a:lnTo>
                  <a:pt x="520" y="10"/>
                </a:lnTo>
                <a:lnTo>
                  <a:pt x="654" y="0"/>
                </a:lnTo>
                <a:lnTo>
                  <a:pt x="779" y="10"/>
                </a:lnTo>
                <a:lnTo>
                  <a:pt x="905" y="48"/>
                </a:lnTo>
                <a:lnTo>
                  <a:pt x="1011" y="116"/>
                </a:lnTo>
                <a:lnTo>
                  <a:pt x="1107" y="193"/>
                </a:lnTo>
                <a:lnTo>
                  <a:pt x="1193" y="289"/>
                </a:lnTo>
                <a:lnTo>
                  <a:pt x="1251" y="395"/>
                </a:lnTo>
                <a:lnTo>
                  <a:pt x="1290" y="520"/>
                </a:lnTo>
                <a:lnTo>
                  <a:pt x="1299" y="655"/>
                </a:lnTo>
                <a:close/>
              </a:path>
            </a:pathLst>
          </a:custGeom>
          <a:solidFill>
            <a:srgbClr val="C1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3" name="Freeform 9">
            <a:extLst>
              <a:ext uri="{FF2B5EF4-FFF2-40B4-BE49-F238E27FC236}">
                <a16:creationId xmlns:a16="http://schemas.microsoft.com/office/drawing/2014/main" id="{EB63A81E-2469-4DD0-8F7A-5D2EA8BC0E06}"/>
              </a:ext>
            </a:extLst>
          </p:cNvPr>
          <p:cNvSpPr>
            <a:spLocks/>
          </p:cNvSpPr>
          <p:nvPr/>
        </p:nvSpPr>
        <p:spPr bwMode="auto">
          <a:xfrm>
            <a:off x="5094288" y="3360738"/>
            <a:ext cx="2063750" cy="2062162"/>
          </a:xfrm>
          <a:custGeom>
            <a:avLst/>
            <a:gdLst>
              <a:gd name="T0" fmla="*/ 2047875 w 1300"/>
              <a:gd name="T1" fmla="*/ 1238250 h 1299"/>
              <a:gd name="T2" fmla="*/ 1985963 w 1300"/>
              <a:gd name="T3" fmla="*/ 1420812 h 1299"/>
              <a:gd name="T4" fmla="*/ 1895475 w 1300"/>
              <a:gd name="T5" fmla="*/ 1604962 h 1299"/>
              <a:gd name="T6" fmla="*/ 1757363 w 1300"/>
              <a:gd name="T7" fmla="*/ 1757362 h 1299"/>
              <a:gd name="T8" fmla="*/ 1604963 w 1300"/>
              <a:gd name="T9" fmla="*/ 1879600 h 1299"/>
              <a:gd name="T10" fmla="*/ 1436688 w 1300"/>
              <a:gd name="T11" fmla="*/ 1971675 h 1299"/>
              <a:gd name="T12" fmla="*/ 1238250 w 1300"/>
              <a:gd name="T13" fmla="*/ 2032000 h 1299"/>
              <a:gd name="T14" fmla="*/ 1038225 w 1300"/>
              <a:gd name="T15" fmla="*/ 2062162 h 1299"/>
              <a:gd name="T16" fmla="*/ 1038225 w 1300"/>
              <a:gd name="T17" fmla="*/ 2062162 h 1299"/>
              <a:gd name="T18" fmla="*/ 825500 w 1300"/>
              <a:gd name="T19" fmla="*/ 2032000 h 1299"/>
              <a:gd name="T20" fmla="*/ 627063 w 1300"/>
              <a:gd name="T21" fmla="*/ 1971675 h 1299"/>
              <a:gd name="T22" fmla="*/ 458788 w 1300"/>
              <a:gd name="T23" fmla="*/ 1879600 h 1299"/>
              <a:gd name="T24" fmla="*/ 304800 w 1300"/>
              <a:gd name="T25" fmla="*/ 1757362 h 1299"/>
              <a:gd name="T26" fmla="*/ 182563 w 1300"/>
              <a:gd name="T27" fmla="*/ 1604962 h 1299"/>
              <a:gd name="T28" fmla="*/ 76200 w 1300"/>
              <a:gd name="T29" fmla="*/ 1420812 h 1299"/>
              <a:gd name="T30" fmla="*/ 14288 w 1300"/>
              <a:gd name="T31" fmla="*/ 1238250 h 1299"/>
              <a:gd name="T32" fmla="*/ 0 w 1300"/>
              <a:gd name="T33" fmla="*/ 1023937 h 1299"/>
              <a:gd name="T34" fmla="*/ 0 w 1300"/>
              <a:gd name="T35" fmla="*/ 1023937 h 1299"/>
              <a:gd name="T36" fmla="*/ 14288 w 1300"/>
              <a:gd name="T37" fmla="*/ 825500 h 1299"/>
              <a:gd name="T38" fmla="*/ 76200 w 1300"/>
              <a:gd name="T39" fmla="*/ 625475 h 1299"/>
              <a:gd name="T40" fmla="*/ 182563 w 1300"/>
              <a:gd name="T41" fmla="*/ 442912 h 1299"/>
              <a:gd name="T42" fmla="*/ 304800 w 1300"/>
              <a:gd name="T43" fmla="*/ 290512 h 1299"/>
              <a:gd name="T44" fmla="*/ 458788 w 1300"/>
              <a:gd name="T45" fmla="*/ 168275 h 1299"/>
              <a:gd name="T46" fmla="*/ 627063 w 1300"/>
              <a:gd name="T47" fmla="*/ 76200 h 1299"/>
              <a:gd name="T48" fmla="*/ 825500 w 1300"/>
              <a:gd name="T49" fmla="*/ 14287 h 1299"/>
              <a:gd name="T50" fmla="*/ 1038225 w 1300"/>
              <a:gd name="T51" fmla="*/ 0 h 1299"/>
              <a:gd name="T52" fmla="*/ 1038225 w 1300"/>
              <a:gd name="T53" fmla="*/ 0 h 1299"/>
              <a:gd name="T54" fmla="*/ 1238250 w 1300"/>
              <a:gd name="T55" fmla="*/ 14287 h 1299"/>
              <a:gd name="T56" fmla="*/ 1436688 w 1300"/>
              <a:gd name="T57" fmla="*/ 76200 h 1299"/>
              <a:gd name="T58" fmla="*/ 1604963 w 1300"/>
              <a:gd name="T59" fmla="*/ 168275 h 1299"/>
              <a:gd name="T60" fmla="*/ 1757363 w 1300"/>
              <a:gd name="T61" fmla="*/ 290512 h 1299"/>
              <a:gd name="T62" fmla="*/ 1895475 w 1300"/>
              <a:gd name="T63" fmla="*/ 442912 h 1299"/>
              <a:gd name="T64" fmla="*/ 1985963 w 1300"/>
              <a:gd name="T65" fmla="*/ 625475 h 1299"/>
              <a:gd name="T66" fmla="*/ 2047875 w 1300"/>
              <a:gd name="T67" fmla="*/ 825500 h 1299"/>
              <a:gd name="T68" fmla="*/ 2063750 w 1300"/>
              <a:gd name="T69" fmla="*/ 1023937 h 1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0" h="1299">
                <a:moveTo>
                  <a:pt x="1300" y="645"/>
                </a:moveTo>
                <a:lnTo>
                  <a:pt x="1290" y="780"/>
                </a:lnTo>
                <a:lnTo>
                  <a:pt x="1251" y="895"/>
                </a:lnTo>
                <a:lnTo>
                  <a:pt x="1194" y="1011"/>
                </a:lnTo>
                <a:lnTo>
                  <a:pt x="1107" y="1107"/>
                </a:lnTo>
                <a:lnTo>
                  <a:pt x="1011" y="1184"/>
                </a:lnTo>
                <a:lnTo>
                  <a:pt x="905" y="1242"/>
                </a:lnTo>
                <a:lnTo>
                  <a:pt x="780" y="1280"/>
                </a:lnTo>
                <a:lnTo>
                  <a:pt x="654" y="1299"/>
                </a:lnTo>
                <a:lnTo>
                  <a:pt x="520" y="1280"/>
                </a:lnTo>
                <a:lnTo>
                  <a:pt x="395" y="1242"/>
                </a:lnTo>
                <a:lnTo>
                  <a:pt x="289" y="1184"/>
                </a:lnTo>
                <a:lnTo>
                  <a:pt x="192" y="1107"/>
                </a:lnTo>
                <a:lnTo>
                  <a:pt x="115" y="1011"/>
                </a:lnTo>
                <a:lnTo>
                  <a:pt x="48" y="895"/>
                </a:lnTo>
                <a:lnTo>
                  <a:pt x="9" y="780"/>
                </a:lnTo>
                <a:lnTo>
                  <a:pt x="0" y="645"/>
                </a:lnTo>
                <a:lnTo>
                  <a:pt x="9" y="520"/>
                </a:lnTo>
                <a:lnTo>
                  <a:pt x="48" y="394"/>
                </a:lnTo>
                <a:lnTo>
                  <a:pt x="115" y="279"/>
                </a:lnTo>
                <a:lnTo>
                  <a:pt x="192" y="183"/>
                </a:lnTo>
                <a:lnTo>
                  <a:pt x="289" y="106"/>
                </a:lnTo>
                <a:lnTo>
                  <a:pt x="395" y="48"/>
                </a:lnTo>
                <a:lnTo>
                  <a:pt x="520" y="9"/>
                </a:lnTo>
                <a:lnTo>
                  <a:pt x="654" y="0"/>
                </a:lnTo>
                <a:lnTo>
                  <a:pt x="780" y="9"/>
                </a:lnTo>
                <a:lnTo>
                  <a:pt x="905" y="48"/>
                </a:lnTo>
                <a:lnTo>
                  <a:pt x="1011" y="106"/>
                </a:lnTo>
                <a:lnTo>
                  <a:pt x="1107" y="183"/>
                </a:lnTo>
                <a:lnTo>
                  <a:pt x="1194" y="279"/>
                </a:lnTo>
                <a:lnTo>
                  <a:pt x="1251" y="394"/>
                </a:lnTo>
                <a:lnTo>
                  <a:pt x="1290" y="520"/>
                </a:lnTo>
                <a:lnTo>
                  <a:pt x="1300" y="645"/>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4" name="Freeform 10">
            <a:extLst>
              <a:ext uri="{FF2B5EF4-FFF2-40B4-BE49-F238E27FC236}">
                <a16:creationId xmlns:a16="http://schemas.microsoft.com/office/drawing/2014/main" id="{11608BEA-A15D-428F-9408-2722021D67F0}"/>
              </a:ext>
            </a:extLst>
          </p:cNvPr>
          <p:cNvSpPr>
            <a:spLocks/>
          </p:cNvSpPr>
          <p:nvPr/>
        </p:nvSpPr>
        <p:spPr bwMode="auto">
          <a:xfrm>
            <a:off x="6989763" y="976313"/>
            <a:ext cx="2062162" cy="2063750"/>
          </a:xfrm>
          <a:custGeom>
            <a:avLst/>
            <a:gdLst>
              <a:gd name="T0" fmla="*/ 2047875 w 1299"/>
              <a:gd name="T1" fmla="*/ 1238250 h 1300"/>
              <a:gd name="T2" fmla="*/ 1985962 w 1299"/>
              <a:gd name="T3" fmla="*/ 1436688 h 1300"/>
              <a:gd name="T4" fmla="*/ 1893887 w 1299"/>
              <a:gd name="T5" fmla="*/ 1604963 h 1300"/>
              <a:gd name="T6" fmla="*/ 1757362 w 1299"/>
              <a:gd name="T7" fmla="*/ 1757363 h 1300"/>
              <a:gd name="T8" fmla="*/ 1604962 w 1299"/>
              <a:gd name="T9" fmla="*/ 1895475 h 1300"/>
              <a:gd name="T10" fmla="*/ 1436687 w 1299"/>
              <a:gd name="T11" fmla="*/ 1985963 h 1300"/>
              <a:gd name="T12" fmla="*/ 1236662 w 1299"/>
              <a:gd name="T13" fmla="*/ 2047875 h 1300"/>
              <a:gd name="T14" fmla="*/ 1038225 w 1299"/>
              <a:gd name="T15" fmla="*/ 2063750 h 1300"/>
              <a:gd name="T16" fmla="*/ 1038225 w 1299"/>
              <a:gd name="T17" fmla="*/ 2063750 h 1300"/>
              <a:gd name="T18" fmla="*/ 825500 w 1299"/>
              <a:gd name="T19" fmla="*/ 2047875 h 1300"/>
              <a:gd name="T20" fmla="*/ 625475 w 1299"/>
              <a:gd name="T21" fmla="*/ 1985963 h 1300"/>
              <a:gd name="T22" fmla="*/ 457200 w 1299"/>
              <a:gd name="T23" fmla="*/ 1895475 h 1300"/>
              <a:gd name="T24" fmla="*/ 304800 w 1299"/>
              <a:gd name="T25" fmla="*/ 1757363 h 1300"/>
              <a:gd name="T26" fmla="*/ 182562 w 1299"/>
              <a:gd name="T27" fmla="*/ 1604963 h 1300"/>
              <a:gd name="T28" fmla="*/ 76200 w 1299"/>
              <a:gd name="T29" fmla="*/ 1436688 h 1300"/>
              <a:gd name="T30" fmla="*/ 14287 w 1299"/>
              <a:gd name="T31" fmla="*/ 1238250 h 1300"/>
              <a:gd name="T32" fmla="*/ 0 w 1299"/>
              <a:gd name="T33" fmla="*/ 1039813 h 1300"/>
              <a:gd name="T34" fmla="*/ 0 w 1299"/>
              <a:gd name="T35" fmla="*/ 1039813 h 1300"/>
              <a:gd name="T36" fmla="*/ 14287 w 1299"/>
              <a:gd name="T37" fmla="*/ 825500 h 1300"/>
              <a:gd name="T38" fmla="*/ 76200 w 1299"/>
              <a:gd name="T39" fmla="*/ 627063 h 1300"/>
              <a:gd name="T40" fmla="*/ 182562 w 1299"/>
              <a:gd name="T41" fmla="*/ 458788 h 1300"/>
              <a:gd name="T42" fmla="*/ 304800 w 1299"/>
              <a:gd name="T43" fmla="*/ 306388 h 1300"/>
              <a:gd name="T44" fmla="*/ 457200 w 1299"/>
              <a:gd name="T45" fmla="*/ 184150 h 1300"/>
              <a:gd name="T46" fmla="*/ 625475 w 1299"/>
              <a:gd name="T47" fmla="*/ 76200 h 1300"/>
              <a:gd name="T48" fmla="*/ 825500 w 1299"/>
              <a:gd name="T49" fmla="*/ 15875 h 1300"/>
              <a:gd name="T50" fmla="*/ 1038225 w 1299"/>
              <a:gd name="T51" fmla="*/ 0 h 1300"/>
              <a:gd name="T52" fmla="*/ 1038225 w 1299"/>
              <a:gd name="T53" fmla="*/ 0 h 1300"/>
              <a:gd name="T54" fmla="*/ 1236662 w 1299"/>
              <a:gd name="T55" fmla="*/ 15875 h 1300"/>
              <a:gd name="T56" fmla="*/ 1436687 w 1299"/>
              <a:gd name="T57" fmla="*/ 76200 h 1300"/>
              <a:gd name="T58" fmla="*/ 1604962 w 1299"/>
              <a:gd name="T59" fmla="*/ 184150 h 1300"/>
              <a:gd name="T60" fmla="*/ 1757362 w 1299"/>
              <a:gd name="T61" fmla="*/ 306388 h 1300"/>
              <a:gd name="T62" fmla="*/ 1893887 w 1299"/>
              <a:gd name="T63" fmla="*/ 458788 h 1300"/>
              <a:gd name="T64" fmla="*/ 1985962 w 1299"/>
              <a:gd name="T65" fmla="*/ 627063 h 1300"/>
              <a:gd name="T66" fmla="*/ 2047875 w 1299"/>
              <a:gd name="T67" fmla="*/ 825500 h 1300"/>
              <a:gd name="T68" fmla="*/ 2062162 w 1299"/>
              <a:gd name="T69" fmla="*/ 1039813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9" h="1300">
                <a:moveTo>
                  <a:pt x="1299" y="655"/>
                </a:moveTo>
                <a:lnTo>
                  <a:pt x="1290" y="780"/>
                </a:lnTo>
                <a:lnTo>
                  <a:pt x="1251" y="905"/>
                </a:lnTo>
                <a:lnTo>
                  <a:pt x="1193" y="1011"/>
                </a:lnTo>
                <a:lnTo>
                  <a:pt x="1107" y="1107"/>
                </a:lnTo>
                <a:lnTo>
                  <a:pt x="1011" y="1194"/>
                </a:lnTo>
                <a:lnTo>
                  <a:pt x="905" y="1251"/>
                </a:lnTo>
                <a:lnTo>
                  <a:pt x="779" y="1290"/>
                </a:lnTo>
                <a:lnTo>
                  <a:pt x="654" y="1300"/>
                </a:lnTo>
                <a:lnTo>
                  <a:pt x="520" y="1290"/>
                </a:lnTo>
                <a:lnTo>
                  <a:pt x="394" y="1251"/>
                </a:lnTo>
                <a:lnTo>
                  <a:pt x="288" y="1194"/>
                </a:lnTo>
                <a:lnTo>
                  <a:pt x="192" y="1107"/>
                </a:lnTo>
                <a:lnTo>
                  <a:pt x="115" y="1011"/>
                </a:lnTo>
                <a:lnTo>
                  <a:pt x="48" y="905"/>
                </a:lnTo>
                <a:lnTo>
                  <a:pt x="9" y="780"/>
                </a:lnTo>
                <a:lnTo>
                  <a:pt x="0" y="655"/>
                </a:lnTo>
                <a:lnTo>
                  <a:pt x="9" y="520"/>
                </a:lnTo>
                <a:lnTo>
                  <a:pt x="48" y="395"/>
                </a:lnTo>
                <a:lnTo>
                  <a:pt x="115" y="289"/>
                </a:lnTo>
                <a:lnTo>
                  <a:pt x="192" y="193"/>
                </a:lnTo>
                <a:lnTo>
                  <a:pt x="288" y="116"/>
                </a:lnTo>
                <a:lnTo>
                  <a:pt x="394" y="48"/>
                </a:lnTo>
                <a:lnTo>
                  <a:pt x="520" y="10"/>
                </a:lnTo>
                <a:lnTo>
                  <a:pt x="654" y="0"/>
                </a:lnTo>
                <a:lnTo>
                  <a:pt x="779" y="10"/>
                </a:lnTo>
                <a:lnTo>
                  <a:pt x="905" y="48"/>
                </a:lnTo>
                <a:lnTo>
                  <a:pt x="1011" y="116"/>
                </a:lnTo>
                <a:lnTo>
                  <a:pt x="1107" y="193"/>
                </a:lnTo>
                <a:lnTo>
                  <a:pt x="1193" y="289"/>
                </a:lnTo>
                <a:lnTo>
                  <a:pt x="1251" y="395"/>
                </a:lnTo>
                <a:lnTo>
                  <a:pt x="1290" y="520"/>
                </a:lnTo>
                <a:lnTo>
                  <a:pt x="1299" y="655"/>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5" name="Rectangle 11">
            <a:extLst>
              <a:ext uri="{FF2B5EF4-FFF2-40B4-BE49-F238E27FC236}">
                <a16:creationId xmlns:a16="http://schemas.microsoft.com/office/drawing/2014/main" id="{87088138-C2A8-4F7C-A4EB-8332D4D6F604}"/>
              </a:ext>
            </a:extLst>
          </p:cNvPr>
          <p:cNvSpPr>
            <a:spLocks noChangeArrowheads="1"/>
          </p:cNvSpPr>
          <p:nvPr/>
        </p:nvSpPr>
        <p:spPr bwMode="auto">
          <a:xfrm>
            <a:off x="7256464" y="1685925"/>
            <a:ext cx="16639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Neural regulation</a:t>
            </a:r>
            <a:endParaRPr lang="en-US" altLang="en-US" i="1"/>
          </a:p>
        </p:txBody>
      </p:sp>
      <p:sp>
        <p:nvSpPr>
          <p:cNvPr id="67596" name="Rectangle 12">
            <a:extLst>
              <a:ext uri="{FF2B5EF4-FFF2-40B4-BE49-F238E27FC236}">
                <a16:creationId xmlns:a16="http://schemas.microsoft.com/office/drawing/2014/main" id="{6F794738-296F-49BD-8257-B6B1A5136137}"/>
              </a:ext>
            </a:extLst>
          </p:cNvPr>
          <p:cNvSpPr>
            <a:spLocks noChangeArrowheads="1"/>
          </p:cNvSpPr>
          <p:nvPr/>
        </p:nvSpPr>
        <p:spPr bwMode="auto">
          <a:xfrm>
            <a:off x="7485063" y="1992313"/>
            <a:ext cx="1288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extrinsic NS (CNS)</a:t>
            </a:r>
            <a:endParaRPr lang="en-US" altLang="en-US" i="1"/>
          </a:p>
        </p:txBody>
      </p:sp>
      <p:sp>
        <p:nvSpPr>
          <p:cNvPr id="67597" name="Rectangle 13">
            <a:extLst>
              <a:ext uri="{FF2B5EF4-FFF2-40B4-BE49-F238E27FC236}">
                <a16:creationId xmlns:a16="http://schemas.microsoft.com/office/drawing/2014/main" id="{25DAF7ED-0B12-4B10-A123-875ABF04324B}"/>
              </a:ext>
            </a:extLst>
          </p:cNvPr>
          <p:cNvSpPr>
            <a:spLocks noChangeArrowheads="1"/>
          </p:cNvSpPr>
          <p:nvPr/>
        </p:nvSpPr>
        <p:spPr bwMode="auto">
          <a:xfrm>
            <a:off x="7485064" y="2297113"/>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intrinsic NS</a:t>
            </a:r>
            <a:endParaRPr lang="en-US" altLang="en-US" i="1"/>
          </a:p>
        </p:txBody>
      </p:sp>
      <p:sp>
        <p:nvSpPr>
          <p:cNvPr id="67598" name="Rectangle 14">
            <a:extLst>
              <a:ext uri="{FF2B5EF4-FFF2-40B4-BE49-F238E27FC236}">
                <a16:creationId xmlns:a16="http://schemas.microsoft.com/office/drawing/2014/main" id="{57B648A9-199D-4280-97E1-BFDBEB9AE997}"/>
              </a:ext>
            </a:extLst>
          </p:cNvPr>
          <p:cNvSpPr>
            <a:spLocks noChangeArrowheads="1"/>
          </p:cNvSpPr>
          <p:nvPr/>
        </p:nvSpPr>
        <p:spPr bwMode="auto">
          <a:xfrm>
            <a:off x="5575300" y="3763963"/>
            <a:ext cx="12631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GI hormones</a:t>
            </a:r>
            <a:endParaRPr lang="en-US" altLang="en-US" i="1"/>
          </a:p>
        </p:txBody>
      </p:sp>
      <p:sp>
        <p:nvSpPr>
          <p:cNvPr id="67599" name="Rectangle 15">
            <a:extLst>
              <a:ext uri="{FF2B5EF4-FFF2-40B4-BE49-F238E27FC236}">
                <a16:creationId xmlns:a16="http://schemas.microsoft.com/office/drawing/2014/main" id="{426812CD-F816-45A9-A157-5A9B6553879E}"/>
              </a:ext>
            </a:extLst>
          </p:cNvPr>
          <p:cNvSpPr>
            <a:spLocks noChangeArrowheads="1"/>
          </p:cNvSpPr>
          <p:nvPr/>
        </p:nvSpPr>
        <p:spPr bwMode="auto">
          <a:xfrm>
            <a:off x="5575301" y="4192588"/>
            <a:ext cx="9345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Paracrine</a:t>
            </a:r>
            <a:endParaRPr lang="en-US" altLang="en-US" i="1"/>
          </a:p>
        </p:txBody>
      </p:sp>
      <p:sp>
        <p:nvSpPr>
          <p:cNvPr id="67600" name="Rectangle 16">
            <a:extLst>
              <a:ext uri="{FF2B5EF4-FFF2-40B4-BE49-F238E27FC236}">
                <a16:creationId xmlns:a16="http://schemas.microsoft.com/office/drawing/2014/main" id="{7D9B1057-B877-4CCC-BF01-FDE4D7F3B2FB}"/>
              </a:ext>
            </a:extLst>
          </p:cNvPr>
          <p:cNvSpPr>
            <a:spLocks noChangeArrowheads="1"/>
          </p:cNvSpPr>
          <p:nvPr/>
        </p:nvSpPr>
        <p:spPr bwMode="auto">
          <a:xfrm>
            <a:off x="5575300" y="4406900"/>
            <a:ext cx="9585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mediators</a:t>
            </a:r>
            <a:endParaRPr lang="en-US" altLang="en-US" i="1"/>
          </a:p>
        </p:txBody>
      </p:sp>
      <p:sp>
        <p:nvSpPr>
          <p:cNvPr id="67601" name="Rectangle 17">
            <a:extLst>
              <a:ext uri="{FF2B5EF4-FFF2-40B4-BE49-F238E27FC236}">
                <a16:creationId xmlns:a16="http://schemas.microsoft.com/office/drawing/2014/main" id="{F08CAC6D-CA84-4AE2-9178-6E2E599678EB}"/>
              </a:ext>
            </a:extLst>
          </p:cNvPr>
          <p:cNvSpPr>
            <a:spLocks noChangeArrowheads="1"/>
          </p:cNvSpPr>
          <p:nvPr/>
        </p:nvSpPr>
        <p:spPr bwMode="auto">
          <a:xfrm>
            <a:off x="5559425" y="4787900"/>
            <a:ext cx="12679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humoral regulation</a:t>
            </a:r>
            <a:endParaRPr lang="en-US" altLang="en-US" i="1"/>
          </a:p>
        </p:txBody>
      </p:sp>
      <p:sp>
        <p:nvSpPr>
          <p:cNvPr id="67602" name="Freeform 18">
            <a:extLst>
              <a:ext uri="{FF2B5EF4-FFF2-40B4-BE49-F238E27FC236}">
                <a16:creationId xmlns:a16="http://schemas.microsoft.com/office/drawing/2014/main" id="{6B6D3A8C-8E07-425B-BDBA-D8719D506A51}"/>
              </a:ext>
            </a:extLst>
          </p:cNvPr>
          <p:cNvSpPr>
            <a:spLocks/>
          </p:cNvSpPr>
          <p:nvPr/>
        </p:nvSpPr>
        <p:spPr bwMode="auto">
          <a:xfrm>
            <a:off x="6835775" y="2901951"/>
            <a:ext cx="534988" cy="627063"/>
          </a:xfrm>
          <a:custGeom>
            <a:avLst/>
            <a:gdLst>
              <a:gd name="T0" fmla="*/ 520700 w 337"/>
              <a:gd name="T1" fmla="*/ 0 h 395"/>
              <a:gd name="T2" fmla="*/ 534988 w 337"/>
              <a:gd name="T3" fmla="*/ 15875 h 395"/>
              <a:gd name="T4" fmla="*/ 15875 w 337"/>
              <a:gd name="T5" fmla="*/ 627063 h 395"/>
              <a:gd name="T6" fmla="*/ 0 w 337"/>
              <a:gd name="T7" fmla="*/ 611188 h 395"/>
              <a:gd name="T8" fmla="*/ 520700 w 337"/>
              <a:gd name="T9" fmla="*/ 0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5">
                <a:moveTo>
                  <a:pt x="328" y="0"/>
                </a:moveTo>
                <a:lnTo>
                  <a:pt x="337" y="10"/>
                </a:lnTo>
                <a:lnTo>
                  <a:pt x="10" y="395"/>
                </a:lnTo>
                <a:lnTo>
                  <a:pt x="0" y="385"/>
                </a:lnTo>
                <a:lnTo>
                  <a:pt x="3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3" name="Freeform 19">
            <a:extLst>
              <a:ext uri="{FF2B5EF4-FFF2-40B4-BE49-F238E27FC236}">
                <a16:creationId xmlns:a16="http://schemas.microsoft.com/office/drawing/2014/main" id="{1F42C541-5C08-44DE-ADAA-970B2750A27B}"/>
              </a:ext>
            </a:extLst>
          </p:cNvPr>
          <p:cNvSpPr>
            <a:spLocks/>
          </p:cNvSpPr>
          <p:nvPr/>
        </p:nvSpPr>
        <p:spPr bwMode="auto">
          <a:xfrm>
            <a:off x="7248525" y="2840038"/>
            <a:ext cx="184150" cy="184150"/>
          </a:xfrm>
          <a:custGeom>
            <a:avLst/>
            <a:gdLst>
              <a:gd name="T0" fmla="*/ 0 w 116"/>
              <a:gd name="T1" fmla="*/ 92075 h 116"/>
              <a:gd name="T2" fmla="*/ 46038 w 116"/>
              <a:gd name="T3" fmla="*/ 153988 h 116"/>
              <a:gd name="T4" fmla="*/ 107950 w 116"/>
              <a:gd name="T5" fmla="*/ 184150 h 116"/>
              <a:gd name="T6" fmla="*/ 107950 w 116"/>
              <a:gd name="T7" fmla="*/ 184150 h 116"/>
              <a:gd name="T8" fmla="*/ 184150 w 116"/>
              <a:gd name="T9" fmla="*/ 0 h 116"/>
              <a:gd name="T10" fmla="*/ 184150 w 116"/>
              <a:gd name="T11" fmla="*/ 0 h 116"/>
              <a:gd name="T12" fmla="*/ 0 w 116"/>
              <a:gd name="T13" fmla="*/ 92075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6">
                <a:moveTo>
                  <a:pt x="0" y="58"/>
                </a:moveTo>
                <a:lnTo>
                  <a:pt x="29" y="97"/>
                </a:lnTo>
                <a:lnTo>
                  <a:pt x="68" y="116"/>
                </a:lnTo>
                <a:lnTo>
                  <a:pt x="116" y="0"/>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4" name="Freeform 20">
            <a:extLst>
              <a:ext uri="{FF2B5EF4-FFF2-40B4-BE49-F238E27FC236}">
                <a16:creationId xmlns:a16="http://schemas.microsoft.com/office/drawing/2014/main" id="{D47218C9-9E63-4C5B-9738-0ED252D06B49}"/>
              </a:ext>
            </a:extLst>
          </p:cNvPr>
          <p:cNvSpPr>
            <a:spLocks/>
          </p:cNvSpPr>
          <p:nvPr/>
        </p:nvSpPr>
        <p:spPr bwMode="auto">
          <a:xfrm>
            <a:off x="6775451" y="3406775"/>
            <a:ext cx="182563" cy="198438"/>
          </a:xfrm>
          <a:custGeom>
            <a:avLst/>
            <a:gdLst>
              <a:gd name="T0" fmla="*/ 76200 w 115"/>
              <a:gd name="T1" fmla="*/ 0 h 125"/>
              <a:gd name="T2" fmla="*/ 138113 w 115"/>
              <a:gd name="T3" fmla="*/ 46038 h 125"/>
              <a:gd name="T4" fmla="*/ 182563 w 115"/>
              <a:gd name="T5" fmla="*/ 90488 h 125"/>
              <a:gd name="T6" fmla="*/ 182563 w 115"/>
              <a:gd name="T7" fmla="*/ 90488 h 125"/>
              <a:gd name="T8" fmla="*/ 0 w 115"/>
              <a:gd name="T9" fmla="*/ 198438 h 125"/>
              <a:gd name="T10" fmla="*/ 0 w 115"/>
              <a:gd name="T11" fmla="*/ 198438 h 125"/>
              <a:gd name="T12" fmla="*/ 76200 w 11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25">
                <a:moveTo>
                  <a:pt x="48" y="0"/>
                </a:moveTo>
                <a:lnTo>
                  <a:pt x="87" y="29"/>
                </a:lnTo>
                <a:lnTo>
                  <a:pt x="115" y="57"/>
                </a:lnTo>
                <a:lnTo>
                  <a:pt x="0" y="125"/>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5" name="Rectangle 21">
            <a:extLst>
              <a:ext uri="{FF2B5EF4-FFF2-40B4-BE49-F238E27FC236}">
                <a16:creationId xmlns:a16="http://schemas.microsoft.com/office/drawing/2014/main" id="{6F8FD73A-DEA4-4EE5-B8CF-11A78422EFEA}"/>
              </a:ext>
            </a:extLst>
          </p:cNvPr>
          <p:cNvSpPr>
            <a:spLocks noChangeArrowheads="1"/>
          </p:cNvSpPr>
          <p:nvPr/>
        </p:nvSpPr>
        <p:spPr bwMode="auto">
          <a:xfrm>
            <a:off x="5491163" y="2076451"/>
            <a:ext cx="14224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7606" name="Freeform 22">
            <a:extLst>
              <a:ext uri="{FF2B5EF4-FFF2-40B4-BE49-F238E27FC236}">
                <a16:creationId xmlns:a16="http://schemas.microsoft.com/office/drawing/2014/main" id="{D3E2DCC3-FE99-4117-9C12-2715BD255A5A}"/>
              </a:ext>
            </a:extLst>
          </p:cNvPr>
          <p:cNvSpPr>
            <a:spLocks/>
          </p:cNvSpPr>
          <p:nvPr/>
        </p:nvSpPr>
        <p:spPr bwMode="auto">
          <a:xfrm>
            <a:off x="6805614" y="2016126"/>
            <a:ext cx="198437" cy="136525"/>
          </a:xfrm>
          <a:custGeom>
            <a:avLst/>
            <a:gdLst>
              <a:gd name="T0" fmla="*/ 15875 w 125"/>
              <a:gd name="T1" fmla="*/ 0 h 86"/>
              <a:gd name="T2" fmla="*/ 0 w 125"/>
              <a:gd name="T3" fmla="*/ 60325 h 86"/>
              <a:gd name="T4" fmla="*/ 15875 w 125"/>
              <a:gd name="T5" fmla="*/ 136525 h 86"/>
              <a:gd name="T6" fmla="*/ 15875 w 125"/>
              <a:gd name="T7" fmla="*/ 136525 h 86"/>
              <a:gd name="T8" fmla="*/ 198437 w 125"/>
              <a:gd name="T9" fmla="*/ 60325 h 86"/>
              <a:gd name="T10" fmla="*/ 198437 w 125"/>
              <a:gd name="T11" fmla="*/ 60325 h 86"/>
              <a:gd name="T12" fmla="*/ 15875 w 125"/>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86">
                <a:moveTo>
                  <a:pt x="10" y="0"/>
                </a:moveTo>
                <a:lnTo>
                  <a:pt x="0" y="38"/>
                </a:lnTo>
                <a:lnTo>
                  <a:pt x="10" y="86"/>
                </a:lnTo>
                <a:lnTo>
                  <a:pt x="125" y="38"/>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7" name="Freeform 23">
            <a:extLst>
              <a:ext uri="{FF2B5EF4-FFF2-40B4-BE49-F238E27FC236}">
                <a16:creationId xmlns:a16="http://schemas.microsoft.com/office/drawing/2014/main" id="{13F99BB9-8707-47CA-BFEF-DEBA6A0BEAF0}"/>
              </a:ext>
            </a:extLst>
          </p:cNvPr>
          <p:cNvSpPr>
            <a:spLocks/>
          </p:cNvSpPr>
          <p:nvPr/>
        </p:nvSpPr>
        <p:spPr bwMode="auto">
          <a:xfrm>
            <a:off x="5384800" y="2016126"/>
            <a:ext cx="198438" cy="136525"/>
          </a:xfrm>
          <a:custGeom>
            <a:avLst/>
            <a:gdLst>
              <a:gd name="T0" fmla="*/ 198438 w 125"/>
              <a:gd name="T1" fmla="*/ 0 h 86"/>
              <a:gd name="T2" fmla="*/ 198438 w 125"/>
              <a:gd name="T3" fmla="*/ 60325 h 86"/>
              <a:gd name="T4" fmla="*/ 198438 w 125"/>
              <a:gd name="T5" fmla="*/ 136525 h 86"/>
              <a:gd name="T6" fmla="*/ 198438 w 125"/>
              <a:gd name="T7" fmla="*/ 136525 h 86"/>
              <a:gd name="T8" fmla="*/ 0 w 125"/>
              <a:gd name="T9" fmla="*/ 60325 h 86"/>
              <a:gd name="T10" fmla="*/ 0 w 125"/>
              <a:gd name="T11" fmla="*/ 60325 h 86"/>
              <a:gd name="T12" fmla="*/ 198438 w 125"/>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86">
                <a:moveTo>
                  <a:pt x="125" y="0"/>
                </a:moveTo>
                <a:lnTo>
                  <a:pt x="125" y="38"/>
                </a:lnTo>
                <a:lnTo>
                  <a:pt x="125" y="86"/>
                </a:lnTo>
                <a:lnTo>
                  <a:pt x="0" y="38"/>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8" name="Freeform 24">
            <a:extLst>
              <a:ext uri="{FF2B5EF4-FFF2-40B4-BE49-F238E27FC236}">
                <a16:creationId xmlns:a16="http://schemas.microsoft.com/office/drawing/2014/main" id="{BF7D500B-F58B-4C0D-A007-51FC8039258D}"/>
              </a:ext>
            </a:extLst>
          </p:cNvPr>
          <p:cNvSpPr>
            <a:spLocks/>
          </p:cNvSpPr>
          <p:nvPr/>
        </p:nvSpPr>
        <p:spPr bwMode="auto">
          <a:xfrm>
            <a:off x="4956176" y="2947989"/>
            <a:ext cx="442913" cy="657225"/>
          </a:xfrm>
          <a:custGeom>
            <a:avLst/>
            <a:gdLst>
              <a:gd name="T0" fmla="*/ 442913 w 279"/>
              <a:gd name="T1" fmla="*/ 641350 h 414"/>
              <a:gd name="T2" fmla="*/ 428625 w 279"/>
              <a:gd name="T3" fmla="*/ 657225 h 414"/>
              <a:gd name="T4" fmla="*/ 0 w 279"/>
              <a:gd name="T5" fmla="*/ 14288 h 414"/>
              <a:gd name="T6" fmla="*/ 15875 w 279"/>
              <a:gd name="T7" fmla="*/ 0 h 414"/>
              <a:gd name="T8" fmla="*/ 442913 w 279"/>
              <a:gd name="T9" fmla="*/ 641350 h 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414">
                <a:moveTo>
                  <a:pt x="279" y="404"/>
                </a:moveTo>
                <a:lnTo>
                  <a:pt x="270" y="414"/>
                </a:lnTo>
                <a:lnTo>
                  <a:pt x="0" y="9"/>
                </a:lnTo>
                <a:lnTo>
                  <a:pt x="10" y="0"/>
                </a:lnTo>
                <a:lnTo>
                  <a:pt x="279" y="4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9" name="Freeform 25">
            <a:extLst>
              <a:ext uri="{FF2B5EF4-FFF2-40B4-BE49-F238E27FC236}">
                <a16:creationId xmlns:a16="http://schemas.microsoft.com/office/drawing/2014/main" id="{0282DFA4-FDCA-4C76-B080-D57B9E0C9140}"/>
              </a:ext>
            </a:extLst>
          </p:cNvPr>
          <p:cNvSpPr>
            <a:spLocks/>
          </p:cNvSpPr>
          <p:nvPr/>
        </p:nvSpPr>
        <p:spPr bwMode="auto">
          <a:xfrm>
            <a:off x="5292725" y="3482975"/>
            <a:ext cx="152400" cy="198438"/>
          </a:xfrm>
          <a:custGeom>
            <a:avLst/>
            <a:gdLst>
              <a:gd name="T0" fmla="*/ 106363 w 96"/>
              <a:gd name="T1" fmla="*/ 0 h 125"/>
              <a:gd name="T2" fmla="*/ 46038 w 96"/>
              <a:gd name="T3" fmla="*/ 30163 h 125"/>
              <a:gd name="T4" fmla="*/ 0 w 96"/>
              <a:gd name="T5" fmla="*/ 76200 h 125"/>
              <a:gd name="T6" fmla="*/ 0 w 96"/>
              <a:gd name="T7" fmla="*/ 76200 h 125"/>
              <a:gd name="T8" fmla="*/ 152400 w 96"/>
              <a:gd name="T9" fmla="*/ 198438 h 125"/>
              <a:gd name="T10" fmla="*/ 152400 w 96"/>
              <a:gd name="T11" fmla="*/ 198438 h 125"/>
              <a:gd name="T12" fmla="*/ 106363 w 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25">
                <a:moveTo>
                  <a:pt x="67" y="0"/>
                </a:moveTo>
                <a:lnTo>
                  <a:pt x="29" y="19"/>
                </a:lnTo>
                <a:lnTo>
                  <a:pt x="0" y="48"/>
                </a:lnTo>
                <a:lnTo>
                  <a:pt x="96" y="12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0" name="Freeform 26">
            <a:extLst>
              <a:ext uri="{FF2B5EF4-FFF2-40B4-BE49-F238E27FC236}">
                <a16:creationId xmlns:a16="http://schemas.microsoft.com/office/drawing/2014/main" id="{8F66F5EC-510A-4524-9A09-9280B9BF4B32}"/>
              </a:ext>
            </a:extLst>
          </p:cNvPr>
          <p:cNvSpPr>
            <a:spLocks/>
          </p:cNvSpPr>
          <p:nvPr/>
        </p:nvSpPr>
        <p:spPr bwMode="auto">
          <a:xfrm>
            <a:off x="4910139" y="2871789"/>
            <a:ext cx="168275" cy="198437"/>
          </a:xfrm>
          <a:custGeom>
            <a:avLst/>
            <a:gdLst>
              <a:gd name="T0" fmla="*/ 168275 w 106"/>
              <a:gd name="T1" fmla="*/ 122237 h 125"/>
              <a:gd name="T2" fmla="*/ 107950 w 106"/>
              <a:gd name="T3" fmla="*/ 168275 h 125"/>
              <a:gd name="T4" fmla="*/ 46038 w 106"/>
              <a:gd name="T5" fmla="*/ 198437 h 125"/>
              <a:gd name="T6" fmla="*/ 46038 w 106"/>
              <a:gd name="T7" fmla="*/ 198437 h 125"/>
              <a:gd name="T8" fmla="*/ 0 w 106"/>
              <a:gd name="T9" fmla="*/ 0 h 125"/>
              <a:gd name="T10" fmla="*/ 0 w 106"/>
              <a:gd name="T11" fmla="*/ 0 h 125"/>
              <a:gd name="T12" fmla="*/ 168275 w 106"/>
              <a:gd name="T13" fmla="*/ 122237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25">
                <a:moveTo>
                  <a:pt x="106" y="77"/>
                </a:moveTo>
                <a:lnTo>
                  <a:pt x="68" y="106"/>
                </a:lnTo>
                <a:lnTo>
                  <a:pt x="29" y="125"/>
                </a:lnTo>
                <a:lnTo>
                  <a:pt x="0" y="0"/>
                </a:lnTo>
                <a:lnTo>
                  <a:pt x="106"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1" name="Rectangle 27">
            <a:extLst>
              <a:ext uri="{FF2B5EF4-FFF2-40B4-BE49-F238E27FC236}">
                <a16:creationId xmlns:a16="http://schemas.microsoft.com/office/drawing/2014/main" id="{4F081147-8393-429F-AA46-DD8A2ADC6523}"/>
              </a:ext>
            </a:extLst>
          </p:cNvPr>
          <p:cNvSpPr>
            <a:spLocks noChangeArrowheads="1"/>
          </p:cNvSpPr>
          <p:nvPr/>
        </p:nvSpPr>
        <p:spPr bwMode="auto">
          <a:xfrm>
            <a:off x="3725863" y="2327275"/>
            <a:ext cx="12711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pacemaker activity</a:t>
            </a:r>
            <a:endParaRPr lang="en-US" altLang="en-US" i="1"/>
          </a:p>
        </p:txBody>
      </p:sp>
      <p:sp>
        <p:nvSpPr>
          <p:cNvPr id="67612" name="Rectangle 28">
            <a:extLst>
              <a:ext uri="{FF2B5EF4-FFF2-40B4-BE49-F238E27FC236}">
                <a16:creationId xmlns:a16="http://schemas.microsoft.com/office/drawing/2014/main" id="{2C5D7008-970C-4815-96C2-9FB65DF79881}"/>
              </a:ext>
            </a:extLst>
          </p:cNvPr>
          <p:cNvSpPr>
            <a:spLocks noChangeArrowheads="1"/>
          </p:cNvSpPr>
          <p:nvPr/>
        </p:nvSpPr>
        <p:spPr bwMode="auto">
          <a:xfrm>
            <a:off x="3725863" y="2481263"/>
            <a:ext cx="1216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electrical coupling</a:t>
            </a:r>
            <a:endParaRPr lang="en-US" altLang="en-US" i="1"/>
          </a:p>
        </p:txBody>
      </p:sp>
      <p:sp>
        <p:nvSpPr>
          <p:cNvPr id="67613" name="Rectangle 29">
            <a:extLst>
              <a:ext uri="{FF2B5EF4-FFF2-40B4-BE49-F238E27FC236}">
                <a16:creationId xmlns:a16="http://schemas.microsoft.com/office/drawing/2014/main" id="{4BB70647-62E8-4470-864A-0907498D5C82}"/>
              </a:ext>
            </a:extLst>
          </p:cNvPr>
          <p:cNvSpPr>
            <a:spLocks noChangeArrowheads="1"/>
          </p:cNvSpPr>
          <p:nvPr/>
        </p:nvSpPr>
        <p:spPr bwMode="auto">
          <a:xfrm>
            <a:off x="3649663" y="307975"/>
            <a:ext cx="2576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AFD00"/>
                </a:solidFill>
                <a:latin typeface="Times" panose="02020603050405020304" pitchFamily="18" charset="0"/>
              </a:rPr>
              <a:t>Regulation of GI function</a:t>
            </a:r>
          </a:p>
        </p:txBody>
      </p:sp>
      <p:sp>
        <p:nvSpPr>
          <p:cNvPr id="67614" name="Rectangle 30">
            <a:extLst>
              <a:ext uri="{FF2B5EF4-FFF2-40B4-BE49-F238E27FC236}">
                <a16:creationId xmlns:a16="http://schemas.microsoft.com/office/drawing/2014/main" id="{14C46A78-82CD-4BAA-9B45-D3EC86121188}"/>
              </a:ext>
            </a:extLst>
          </p:cNvPr>
          <p:cNvSpPr>
            <a:spLocks noChangeArrowheads="1"/>
          </p:cNvSpPr>
          <p:nvPr/>
        </p:nvSpPr>
        <p:spPr bwMode="auto">
          <a:xfrm>
            <a:off x="4343400" y="5638801"/>
            <a:ext cx="36501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AFD00"/>
                </a:solidFill>
              </a:rPr>
              <a:t>&gt; high degree of integration</a:t>
            </a:r>
          </a:p>
          <a:p>
            <a:pPr eaLnBrk="1" hangingPunct="1"/>
            <a:r>
              <a:rPr lang="en-US" altLang="en-US" sz="2400">
                <a:solidFill>
                  <a:srgbClr val="FAFD00"/>
                </a:solidFill>
              </a:rPr>
              <a:t>&gt; high degree of autonomy</a:t>
            </a:r>
          </a:p>
        </p:txBody>
      </p:sp>
      <p:sp>
        <p:nvSpPr>
          <p:cNvPr id="67615" name="Rectangle 31">
            <a:extLst>
              <a:ext uri="{FF2B5EF4-FFF2-40B4-BE49-F238E27FC236}">
                <a16:creationId xmlns:a16="http://schemas.microsoft.com/office/drawing/2014/main" id="{5BD4FB76-27E6-40DF-ADA5-749D6D54C6BB}"/>
              </a:ext>
            </a:extLst>
          </p:cNvPr>
          <p:cNvSpPr>
            <a:spLocks noChangeArrowheads="1"/>
          </p:cNvSpPr>
          <p:nvPr/>
        </p:nvSpPr>
        <p:spPr bwMode="auto">
          <a:xfrm>
            <a:off x="9601200" y="5867401"/>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AFD00"/>
                </a:solidFill>
              </a:rPr>
              <a:t>5</a:t>
            </a:r>
          </a:p>
        </p:txBody>
      </p:sp>
    </p:spTree>
    <p:extLst>
      <p:ext uri="{BB962C8B-B14F-4D97-AF65-F5344CB8AC3E}">
        <p14:creationId xmlns:p14="http://schemas.microsoft.com/office/powerpoint/2010/main" val="29467377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7AAFEEF-85D1-4082-A158-54886E3BA8CD}"/>
              </a:ext>
            </a:extLst>
          </p:cNvPr>
          <p:cNvSpPr>
            <a:spLocks noChangeArrowheads="1"/>
          </p:cNvSpPr>
          <p:nvPr/>
        </p:nvSpPr>
        <p:spPr bwMode="auto">
          <a:xfrm>
            <a:off x="2997200" y="1035050"/>
            <a:ext cx="6502400" cy="5378450"/>
          </a:xfrm>
          <a:prstGeom prst="rect">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11" name="Rectangle 3">
            <a:extLst>
              <a:ext uri="{FF2B5EF4-FFF2-40B4-BE49-F238E27FC236}">
                <a16:creationId xmlns:a16="http://schemas.microsoft.com/office/drawing/2014/main" id="{A074F424-280B-4170-A02E-99613F27824C}"/>
              </a:ext>
            </a:extLst>
          </p:cNvPr>
          <p:cNvSpPr>
            <a:spLocks noGrp="1" noChangeArrowheads="1"/>
          </p:cNvSpPr>
          <p:nvPr>
            <p:ph type="title"/>
          </p:nvPr>
        </p:nvSpPr>
        <p:spPr>
          <a:xfrm>
            <a:off x="2133600" y="152400"/>
            <a:ext cx="7772400" cy="1143000"/>
          </a:xfrm>
          <a:noFill/>
        </p:spPr>
        <p:txBody>
          <a:bodyPr/>
          <a:lstStyle/>
          <a:p>
            <a:r>
              <a:rPr lang="en-US" altLang="en-US" sz="2400">
                <a:solidFill>
                  <a:srgbClr val="FAFD00"/>
                </a:solidFill>
              </a:rPr>
              <a:t>Example: acid secretion by gastric parietal cell....</a:t>
            </a:r>
          </a:p>
        </p:txBody>
      </p:sp>
      <p:pic>
        <p:nvPicPr>
          <p:cNvPr id="68612" name="Picture 4">
            <a:extLst>
              <a:ext uri="{FF2B5EF4-FFF2-40B4-BE49-F238E27FC236}">
                <a16:creationId xmlns:a16="http://schemas.microsoft.com/office/drawing/2014/main" id="{2DEF63EB-3AF4-425C-A0C9-A8A7365D6191}"/>
              </a:ext>
            </a:extLst>
          </p:cNvPr>
          <p:cNvPicPr>
            <a:picLocks noGrp="1" noChangeArrowheads="1"/>
          </p:cNvPicPr>
          <p:nvPr>
            <p:ph type="chart" idx="1"/>
          </p:nvPr>
        </p:nvPicPr>
        <p:blipFill>
          <a:blip r:embed="rId2">
            <a:extLst>
              <a:ext uri="{28A0092B-C50C-407E-A947-70E740481C1C}">
                <a14:useLocalDpi xmlns:a14="http://schemas.microsoft.com/office/drawing/2010/main" val="0"/>
              </a:ext>
            </a:extLst>
          </a:blip>
          <a:srcRect r="1149" b="14998"/>
          <a:stretch>
            <a:fillRect/>
          </a:stretch>
        </p:blipFill>
        <p:spPr bwMode="auto">
          <a:xfrm>
            <a:off x="3117851" y="1085850"/>
            <a:ext cx="6289675" cy="5200650"/>
          </a:xfrm>
          <a:noFill/>
          <a:extLst>
            <a:ext uri="{909E8E84-426E-40DD-AFC4-6F175D3DCCD1}">
              <a14:hiddenFill xmlns:a14="http://schemas.microsoft.com/office/drawing/2010/main">
                <a:solidFill>
                  <a:srgbClr val="FFFFFF"/>
                </a:solidFill>
              </a14:hiddenFill>
            </a:ext>
          </a:extLst>
        </p:spPr>
      </p:pic>
      <p:sp>
        <p:nvSpPr>
          <p:cNvPr id="68613" name="Rectangle 5">
            <a:extLst>
              <a:ext uri="{FF2B5EF4-FFF2-40B4-BE49-F238E27FC236}">
                <a16:creationId xmlns:a16="http://schemas.microsoft.com/office/drawing/2014/main" id="{055518BB-A054-4991-925E-7B67833AA92F}"/>
              </a:ext>
            </a:extLst>
          </p:cNvPr>
          <p:cNvSpPr>
            <a:spLocks noChangeArrowheads="1"/>
          </p:cNvSpPr>
          <p:nvPr/>
        </p:nvSpPr>
        <p:spPr bwMode="auto">
          <a:xfrm>
            <a:off x="3167064" y="5295901"/>
            <a:ext cx="2251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t>+ gastric motility</a:t>
            </a:r>
          </a:p>
          <a:p>
            <a:pPr eaLnBrk="1" hangingPunct="1"/>
            <a:r>
              <a:rPr lang="en-US" altLang="en-US" sz="1600"/>
              <a:t>enhances mixing of food </a:t>
            </a:r>
          </a:p>
          <a:p>
            <a:pPr eaLnBrk="1" hangingPunct="1"/>
            <a:r>
              <a:rPr lang="en-US" altLang="en-US" sz="1600"/>
              <a:t>and disgestive juices</a:t>
            </a:r>
          </a:p>
        </p:txBody>
      </p:sp>
      <p:sp>
        <p:nvSpPr>
          <p:cNvPr id="68614" name="Text Box 6">
            <a:extLst>
              <a:ext uri="{FF2B5EF4-FFF2-40B4-BE49-F238E27FC236}">
                <a16:creationId xmlns:a16="http://schemas.microsoft.com/office/drawing/2014/main" id="{55B30194-241A-4A65-8B9D-32E08ECAD9ED}"/>
              </a:ext>
            </a:extLst>
          </p:cNvPr>
          <p:cNvSpPr txBox="1">
            <a:spLocks noChangeArrowheads="1"/>
          </p:cNvSpPr>
          <p:nvPr/>
        </p:nvSpPr>
        <p:spPr bwMode="auto">
          <a:xfrm flipH="1">
            <a:off x="8988425" y="5876925"/>
            <a:ext cx="59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000000"/>
                </a:solidFill>
              </a:rPr>
              <a:t>71</a:t>
            </a:r>
            <a:endParaRPr lang="en-US" altLang="en-US"/>
          </a:p>
        </p:txBody>
      </p:sp>
      <p:sp>
        <p:nvSpPr>
          <p:cNvPr id="68615" name="Line 7">
            <a:extLst>
              <a:ext uri="{FF2B5EF4-FFF2-40B4-BE49-F238E27FC236}">
                <a16:creationId xmlns:a16="http://schemas.microsoft.com/office/drawing/2014/main" id="{557F0F05-323B-4290-AD8C-BCB2338B30DA}"/>
              </a:ext>
            </a:extLst>
          </p:cNvPr>
          <p:cNvSpPr>
            <a:spLocks noChangeShapeType="1"/>
          </p:cNvSpPr>
          <p:nvPr/>
        </p:nvSpPr>
        <p:spPr bwMode="auto">
          <a:xfrm flipV="1">
            <a:off x="4648201" y="1443038"/>
            <a:ext cx="1108075" cy="766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6" name="Line 8">
            <a:extLst>
              <a:ext uri="{FF2B5EF4-FFF2-40B4-BE49-F238E27FC236}">
                <a16:creationId xmlns:a16="http://schemas.microsoft.com/office/drawing/2014/main" id="{56F889C8-1B4C-4248-9F88-BFC0BBD9891E}"/>
              </a:ext>
            </a:extLst>
          </p:cNvPr>
          <p:cNvSpPr>
            <a:spLocks noChangeShapeType="1"/>
          </p:cNvSpPr>
          <p:nvPr/>
        </p:nvSpPr>
        <p:spPr bwMode="auto">
          <a:xfrm flipH="1" flipV="1">
            <a:off x="6648451" y="1435101"/>
            <a:ext cx="1350963" cy="8858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7" name="Rectangle 9">
            <a:extLst>
              <a:ext uri="{FF2B5EF4-FFF2-40B4-BE49-F238E27FC236}">
                <a16:creationId xmlns:a16="http://schemas.microsoft.com/office/drawing/2014/main" id="{CB775809-B9FE-45E0-A673-877F17142E33}"/>
              </a:ext>
            </a:extLst>
          </p:cNvPr>
          <p:cNvSpPr>
            <a:spLocks noChangeArrowheads="1"/>
          </p:cNvSpPr>
          <p:nvPr/>
        </p:nvSpPr>
        <p:spPr bwMode="auto">
          <a:xfrm>
            <a:off x="8229600" y="1828800"/>
            <a:ext cx="431800" cy="2667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18" name="Rectangle 10">
            <a:extLst>
              <a:ext uri="{FF2B5EF4-FFF2-40B4-BE49-F238E27FC236}">
                <a16:creationId xmlns:a16="http://schemas.microsoft.com/office/drawing/2014/main" id="{1F47736B-4FEF-406C-B22C-3D2A6C41B46A}"/>
              </a:ext>
            </a:extLst>
          </p:cNvPr>
          <p:cNvSpPr>
            <a:spLocks noChangeArrowheads="1"/>
          </p:cNvSpPr>
          <p:nvPr/>
        </p:nvSpPr>
        <p:spPr bwMode="auto">
          <a:xfrm>
            <a:off x="3632200" y="1752600"/>
            <a:ext cx="736600" cy="2921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19" name="Rectangle 11">
            <a:extLst>
              <a:ext uri="{FF2B5EF4-FFF2-40B4-BE49-F238E27FC236}">
                <a16:creationId xmlns:a16="http://schemas.microsoft.com/office/drawing/2014/main" id="{1DE32F2A-638F-41B9-86B3-5183BDFBFD2B}"/>
              </a:ext>
            </a:extLst>
          </p:cNvPr>
          <p:cNvSpPr>
            <a:spLocks noChangeArrowheads="1"/>
          </p:cNvSpPr>
          <p:nvPr/>
        </p:nvSpPr>
        <p:spPr bwMode="auto">
          <a:xfrm>
            <a:off x="3581400" y="1981200"/>
            <a:ext cx="431800" cy="2667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20" name="Text Box 13">
            <a:extLst>
              <a:ext uri="{FF2B5EF4-FFF2-40B4-BE49-F238E27FC236}">
                <a16:creationId xmlns:a16="http://schemas.microsoft.com/office/drawing/2014/main" id="{8C1EE877-2A17-4A44-9093-C89BB45844AF}"/>
              </a:ext>
            </a:extLst>
          </p:cNvPr>
          <p:cNvSpPr txBox="1">
            <a:spLocks noChangeArrowheads="1"/>
          </p:cNvSpPr>
          <p:nvPr/>
        </p:nvSpPr>
        <p:spPr bwMode="auto">
          <a:xfrm>
            <a:off x="3552825" y="1620839"/>
            <a:ext cx="1049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rPr>
              <a:t>cholinergic </a:t>
            </a:r>
          </a:p>
          <a:p>
            <a:pPr eaLnBrk="1" hangingPunct="1"/>
            <a:r>
              <a:rPr lang="en-US" altLang="en-US" sz="1000">
                <a:latin typeface="Arial" panose="020B0604020202020204" pitchFamily="34" charset="0"/>
              </a:rPr>
              <a:t>nerve terminals</a:t>
            </a:r>
            <a:endParaRPr lang="en-US" altLang="en-US">
              <a:latin typeface="Arial" panose="020B0604020202020204" pitchFamily="34" charset="0"/>
            </a:endParaRPr>
          </a:p>
        </p:txBody>
      </p:sp>
      <p:sp>
        <p:nvSpPr>
          <p:cNvPr id="68621" name="Text Box 14">
            <a:extLst>
              <a:ext uri="{FF2B5EF4-FFF2-40B4-BE49-F238E27FC236}">
                <a16:creationId xmlns:a16="http://schemas.microsoft.com/office/drawing/2014/main" id="{96F331D9-FE98-4C51-B2DB-4F0F386DF5B1}"/>
              </a:ext>
            </a:extLst>
          </p:cNvPr>
          <p:cNvSpPr txBox="1">
            <a:spLocks noChangeArrowheads="1"/>
          </p:cNvSpPr>
          <p:nvPr/>
        </p:nvSpPr>
        <p:spPr bwMode="auto">
          <a:xfrm>
            <a:off x="8140700" y="1892301"/>
            <a:ext cx="579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rPr>
              <a:t>G-cells</a:t>
            </a:r>
            <a:endParaRPr lang="en-US" altLang="en-US">
              <a:latin typeface="Arial" panose="020B0604020202020204" pitchFamily="34" charset="0"/>
            </a:endParaRPr>
          </a:p>
        </p:txBody>
      </p:sp>
      <p:sp>
        <p:nvSpPr>
          <p:cNvPr id="68622" name="Rectangle 15">
            <a:extLst>
              <a:ext uri="{FF2B5EF4-FFF2-40B4-BE49-F238E27FC236}">
                <a16:creationId xmlns:a16="http://schemas.microsoft.com/office/drawing/2014/main" id="{FD4FFC1C-F53F-474E-B32F-9BBD3F67CE91}"/>
              </a:ext>
            </a:extLst>
          </p:cNvPr>
          <p:cNvSpPr>
            <a:spLocks noChangeArrowheads="1"/>
          </p:cNvSpPr>
          <p:nvPr/>
        </p:nvSpPr>
        <p:spPr bwMode="auto">
          <a:xfrm>
            <a:off x="6019800" y="5943600"/>
            <a:ext cx="431800" cy="2667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23" name="Text Box 16">
            <a:extLst>
              <a:ext uri="{FF2B5EF4-FFF2-40B4-BE49-F238E27FC236}">
                <a16:creationId xmlns:a16="http://schemas.microsoft.com/office/drawing/2014/main" id="{54D4ACB4-B67E-4A5B-80CE-945D28FCC76C}"/>
              </a:ext>
            </a:extLst>
          </p:cNvPr>
          <p:cNvSpPr txBox="1">
            <a:spLocks noChangeArrowheads="1"/>
          </p:cNvSpPr>
          <p:nvPr/>
        </p:nvSpPr>
        <p:spPr bwMode="auto">
          <a:xfrm>
            <a:off x="6108700" y="5934076"/>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rPr>
              <a:t>H</a:t>
            </a:r>
            <a:r>
              <a:rPr lang="en-US" altLang="en-US" baseline="30000">
                <a:latin typeface="Arial" panose="020B0604020202020204" pitchFamily="34" charset="0"/>
              </a:rPr>
              <a:t>+</a:t>
            </a:r>
            <a:endParaRPr lang="en-US" altLang="en-US">
              <a:latin typeface="Arial" panose="020B0604020202020204" pitchFamily="34" charset="0"/>
            </a:endParaRPr>
          </a:p>
        </p:txBody>
      </p:sp>
    </p:spTree>
    <p:extLst>
      <p:ext uri="{BB962C8B-B14F-4D97-AF65-F5344CB8AC3E}">
        <p14:creationId xmlns:p14="http://schemas.microsoft.com/office/powerpoint/2010/main" val="310125718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69CB8FF0-CFD3-485C-8138-84E93ACEB80C}"/>
              </a:ext>
            </a:extLst>
          </p:cNvPr>
          <p:cNvSpPr>
            <a:spLocks noChangeArrowheads="1"/>
          </p:cNvSpPr>
          <p:nvPr/>
        </p:nvSpPr>
        <p:spPr bwMode="auto">
          <a:xfrm>
            <a:off x="1981200" y="1536700"/>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In addition to the nervous signals that may affect SI peristalsis, several hormonal factors also affect peristalsis. </a:t>
            </a:r>
          </a:p>
          <a:p>
            <a:pPr eaLnBrk="1" hangingPunct="1"/>
            <a:r>
              <a:rPr lang="en-US" altLang="en-US" sz="2400">
                <a:latin typeface="Times New Roman" panose="02020603050405020304" pitchFamily="18" charset="0"/>
                <a:cs typeface="Times New Roman" panose="02020603050405020304" pitchFamily="18" charset="0"/>
              </a:rPr>
              <a:t>These factors include </a:t>
            </a:r>
            <a:r>
              <a:rPr lang="en-US" altLang="en-US" sz="3200" i="1">
                <a:solidFill>
                  <a:srgbClr val="FF0000"/>
                </a:solidFill>
                <a:latin typeface="Times New Roman" panose="02020603050405020304" pitchFamily="18" charset="0"/>
                <a:cs typeface="Times New Roman" panose="02020603050405020304" pitchFamily="18" charset="0"/>
              </a:rPr>
              <a:t>gastrin, CCK, insulin, motilin, </a:t>
            </a:r>
            <a:r>
              <a:rPr lang="en-US" altLang="en-US" sz="3200">
                <a:solidFill>
                  <a:srgbClr val="FF0000"/>
                </a:solidFill>
                <a:latin typeface="Times New Roman" panose="02020603050405020304" pitchFamily="18" charset="0"/>
                <a:cs typeface="Times New Roman" panose="02020603050405020304" pitchFamily="18" charset="0"/>
              </a:rPr>
              <a:t>&amp;</a:t>
            </a:r>
            <a:r>
              <a:rPr lang="en-US" altLang="en-US" sz="3200" i="1">
                <a:solidFill>
                  <a:srgbClr val="FF0000"/>
                </a:solidFill>
                <a:latin typeface="Times New Roman" panose="02020603050405020304" pitchFamily="18" charset="0"/>
                <a:cs typeface="Times New Roman" panose="02020603050405020304" pitchFamily="18" charset="0"/>
              </a:rPr>
              <a:t>serotonin</a:t>
            </a:r>
            <a:r>
              <a:rPr lang="en-US" altLang="en-US" sz="2400"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all of which </a:t>
            </a:r>
            <a:r>
              <a:rPr lang="en-US" altLang="en-US" sz="2800">
                <a:solidFill>
                  <a:srgbClr val="00279F"/>
                </a:solidFill>
                <a:latin typeface="Times New Roman" panose="02020603050405020304" pitchFamily="18" charset="0"/>
                <a:cs typeface="Times New Roman" panose="02020603050405020304" pitchFamily="18" charset="0"/>
              </a:rPr>
              <a:t>enhance intestinal motility </a:t>
            </a:r>
            <a:r>
              <a:rPr lang="en-US" altLang="en-US" sz="2400">
                <a:latin typeface="Times New Roman" panose="02020603050405020304" pitchFamily="18" charset="0"/>
                <a:cs typeface="Times New Roman" panose="02020603050405020304" pitchFamily="18" charset="0"/>
              </a:rPr>
              <a:t>&amp; are secreted during various phases of food processing. </a:t>
            </a:r>
          </a:p>
          <a:p>
            <a:pPr eaLnBrk="1" hangingPunct="1"/>
            <a:r>
              <a:rPr lang="en-US" altLang="en-US" sz="2400">
                <a:latin typeface="Times New Roman" panose="02020603050405020304" pitchFamily="18" charset="0"/>
                <a:cs typeface="Times New Roman" panose="02020603050405020304" pitchFamily="18" charset="0"/>
              </a:rPr>
              <a:t>Conversely, </a:t>
            </a:r>
            <a:r>
              <a:rPr lang="en-US" altLang="en-US" sz="3200" i="1">
                <a:solidFill>
                  <a:srgbClr val="FF0000"/>
                </a:solidFill>
                <a:latin typeface="Times New Roman" panose="02020603050405020304" pitchFamily="18" charset="0"/>
                <a:cs typeface="Times New Roman" panose="02020603050405020304" pitchFamily="18" charset="0"/>
              </a:rPr>
              <a:t>secretin </a:t>
            </a:r>
            <a:r>
              <a:rPr lang="en-US" altLang="en-US" sz="3200">
                <a:solidFill>
                  <a:srgbClr val="FF0000"/>
                </a:solidFill>
                <a:latin typeface="Times New Roman" panose="02020603050405020304" pitchFamily="18" charset="0"/>
                <a:cs typeface="Times New Roman" panose="02020603050405020304" pitchFamily="18" charset="0"/>
              </a:rPr>
              <a:t>&amp; </a:t>
            </a:r>
            <a:r>
              <a:rPr lang="en-US" altLang="en-US" sz="3200" i="1">
                <a:solidFill>
                  <a:srgbClr val="FF0000"/>
                </a:solidFill>
                <a:latin typeface="Times New Roman" panose="02020603050405020304" pitchFamily="18" charset="0"/>
                <a:cs typeface="Times New Roman" panose="02020603050405020304" pitchFamily="18" charset="0"/>
              </a:rPr>
              <a:t>glucagon </a:t>
            </a:r>
            <a:r>
              <a:rPr lang="en-US" altLang="en-US" sz="2400">
                <a:latin typeface="Times New Roman" panose="02020603050405020304" pitchFamily="18" charset="0"/>
                <a:cs typeface="Times New Roman" panose="02020603050405020304" pitchFamily="18" charset="0"/>
              </a:rPr>
              <a:t>inhibit SI motility. </a:t>
            </a:r>
          </a:p>
          <a:p>
            <a:pPr eaLnBrk="1" hangingPunct="1"/>
            <a:r>
              <a:rPr lang="en-US" altLang="en-US" sz="2400">
                <a:latin typeface="Times New Roman" panose="02020603050405020304" pitchFamily="18" charset="0"/>
                <a:cs typeface="Times New Roman" panose="02020603050405020304" pitchFamily="18" charset="0"/>
              </a:rPr>
              <a:t>The physiological importance of each of these hormonal factors for controlling motility is still questionable.</a:t>
            </a:r>
          </a:p>
        </p:txBody>
      </p:sp>
    </p:spTree>
    <p:extLst>
      <p:ext uri="{BB962C8B-B14F-4D97-AF65-F5344CB8AC3E}">
        <p14:creationId xmlns:p14="http://schemas.microsoft.com/office/powerpoint/2010/main" val="1648183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CC9AB156-DE05-4360-8EB7-A7D01B234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28600"/>
            <a:ext cx="618172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a:extLst>
              <a:ext uri="{FF2B5EF4-FFF2-40B4-BE49-F238E27FC236}">
                <a16:creationId xmlns:a16="http://schemas.microsoft.com/office/drawing/2014/main" id="{6B11EE28-1108-48ED-BD6A-FEEFD4F8515E}"/>
              </a:ext>
            </a:extLst>
          </p:cNvPr>
          <p:cNvSpPr>
            <a:spLocks noChangeArrowheads="1"/>
          </p:cNvSpPr>
          <p:nvPr/>
        </p:nvSpPr>
        <p:spPr bwMode="auto">
          <a:xfrm>
            <a:off x="2119314" y="6096000"/>
            <a:ext cx="307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Emptying at the ileocecal valve</a:t>
            </a:r>
            <a:endParaRPr lang="en-US" altLang="en-US"/>
          </a:p>
        </p:txBody>
      </p:sp>
    </p:spTree>
    <p:extLst>
      <p:ext uri="{BB962C8B-B14F-4D97-AF65-F5344CB8AC3E}">
        <p14:creationId xmlns:p14="http://schemas.microsoft.com/office/powerpoint/2010/main" val="19356743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DFFE2B34-95D2-4596-8438-84BF343F6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85802"/>
            <a:ext cx="6324600" cy="461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4">
            <a:extLst>
              <a:ext uri="{FF2B5EF4-FFF2-40B4-BE49-F238E27FC236}">
                <a16:creationId xmlns:a16="http://schemas.microsoft.com/office/drawing/2014/main" id="{3418859A-0A59-4A86-8D7E-E4D1A5975200}"/>
              </a:ext>
            </a:extLst>
          </p:cNvPr>
          <p:cNvSpPr>
            <a:spLocks noChangeArrowheads="1"/>
          </p:cNvSpPr>
          <p:nvPr/>
        </p:nvSpPr>
        <p:spPr bwMode="auto">
          <a:xfrm>
            <a:off x="2286000" y="5848350"/>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i="1">
                <a:solidFill>
                  <a:srgbClr val="00279F"/>
                </a:solidFill>
                <a:latin typeface="Frutiger-Light"/>
              </a:rPr>
              <a:t>Typical function of a glandular cell for formation &amp;secretion of enzymes &amp;other secretory substances</a:t>
            </a:r>
            <a:endParaRPr lang="en-US" altLang="en-US" b="1" i="1">
              <a:solidFill>
                <a:srgbClr val="00279F"/>
              </a:solidFill>
            </a:endParaRPr>
          </a:p>
        </p:txBody>
      </p:sp>
    </p:spTree>
    <p:extLst>
      <p:ext uri="{BB962C8B-B14F-4D97-AF65-F5344CB8AC3E}">
        <p14:creationId xmlns:p14="http://schemas.microsoft.com/office/powerpoint/2010/main" val="12502768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3DF7C859-5B32-41ED-8880-DD95EEED1C9E}"/>
              </a:ext>
            </a:extLst>
          </p:cNvPr>
          <p:cNvSpPr>
            <a:spLocks noChangeArrowheads="1"/>
          </p:cNvSpPr>
          <p:nvPr/>
        </p:nvSpPr>
        <p:spPr bwMode="auto">
          <a:xfrm>
            <a:off x="2628900" y="1295400"/>
            <a:ext cx="77343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00279F"/>
                </a:solidFill>
                <a:latin typeface="Frutiger-Bold"/>
              </a:rPr>
              <a:t>Type of Secretion                       Daily Volume (ml)                            pH</a:t>
            </a:r>
          </a:p>
          <a:p>
            <a:pPr eaLnBrk="1" hangingPunct="1"/>
            <a:r>
              <a:rPr lang="en-US" altLang="en-US">
                <a:latin typeface="Frutiger-Roman"/>
              </a:rPr>
              <a:t>Saliva                                                    1000                                                      6.0-7.0</a:t>
            </a:r>
          </a:p>
          <a:p>
            <a:pPr eaLnBrk="1" hangingPunct="1"/>
            <a:r>
              <a:rPr lang="en-US" altLang="en-US">
                <a:latin typeface="Frutiger-Roman"/>
              </a:rPr>
              <a:t>Gastric secretion                                1500                                                       1.0-3.5</a:t>
            </a:r>
          </a:p>
          <a:p>
            <a:pPr eaLnBrk="1" hangingPunct="1"/>
            <a:r>
              <a:rPr lang="en-US" altLang="en-US">
                <a:latin typeface="Frutiger-Roman"/>
              </a:rPr>
              <a:t>Pancreatic secretion                          1000                                                       8.0-8.3</a:t>
            </a:r>
          </a:p>
          <a:p>
            <a:pPr eaLnBrk="1" hangingPunct="1"/>
            <a:r>
              <a:rPr lang="en-US" altLang="en-US">
                <a:latin typeface="Frutiger-Roman"/>
              </a:rPr>
              <a:t>Bile                                                       1000                                                        7.8</a:t>
            </a:r>
          </a:p>
          <a:p>
            <a:pPr eaLnBrk="1" hangingPunct="1"/>
            <a:r>
              <a:rPr lang="en-US" altLang="en-US">
                <a:latin typeface="Frutiger-Roman"/>
              </a:rPr>
              <a:t>Small intestine secretion                  1800                                                       7.5-8.0</a:t>
            </a:r>
          </a:p>
          <a:p>
            <a:pPr eaLnBrk="1" hangingPunct="1"/>
            <a:r>
              <a:rPr lang="en-US" altLang="en-US">
                <a:latin typeface="Frutiger-Roman"/>
              </a:rPr>
              <a:t>Brunner’s gland secretion                200                                                          8.0-8.9</a:t>
            </a:r>
          </a:p>
          <a:p>
            <a:pPr eaLnBrk="1" hangingPunct="1"/>
            <a:r>
              <a:rPr lang="en-US" altLang="en-US">
                <a:latin typeface="Frutiger-Roman"/>
              </a:rPr>
              <a:t>Large intestinal secretion                 200                                                          7.5-8.0</a:t>
            </a:r>
          </a:p>
          <a:p>
            <a:pPr eaLnBrk="1" hangingPunct="1"/>
            <a:r>
              <a:rPr lang="en-US" altLang="en-US">
                <a:latin typeface="Frutiger-Roman"/>
              </a:rPr>
              <a:t>Total                                                     6700</a:t>
            </a:r>
            <a:endParaRPr lang="en-US" altLang="en-US"/>
          </a:p>
        </p:txBody>
      </p:sp>
      <p:sp>
        <p:nvSpPr>
          <p:cNvPr id="37891" name="Rectangle 4">
            <a:extLst>
              <a:ext uri="{FF2B5EF4-FFF2-40B4-BE49-F238E27FC236}">
                <a16:creationId xmlns:a16="http://schemas.microsoft.com/office/drawing/2014/main" id="{FA84868F-D38A-477E-A93E-0DA227C673D2}"/>
              </a:ext>
            </a:extLst>
          </p:cNvPr>
          <p:cNvSpPr>
            <a:spLocks noChangeArrowheads="1"/>
          </p:cNvSpPr>
          <p:nvPr/>
        </p:nvSpPr>
        <p:spPr bwMode="auto">
          <a:xfrm>
            <a:off x="3352800" y="685801"/>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i="1" u="sng">
                <a:solidFill>
                  <a:srgbClr val="FF0000"/>
                </a:solidFill>
                <a:latin typeface="Frutiger-Roman"/>
              </a:rPr>
              <a:t>Daily Secretion of Intestinal Juices</a:t>
            </a:r>
            <a:endParaRPr lang="en-US" altLang="en-US" sz="2800" i="1" u="sng">
              <a:solidFill>
                <a:srgbClr val="FF0000"/>
              </a:solidFill>
            </a:endParaRPr>
          </a:p>
        </p:txBody>
      </p:sp>
    </p:spTree>
    <p:extLst>
      <p:ext uri="{BB962C8B-B14F-4D97-AF65-F5344CB8AC3E}">
        <p14:creationId xmlns:p14="http://schemas.microsoft.com/office/powerpoint/2010/main" val="29075098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77466B61-8C6C-41CE-8693-EFF0B236D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33401"/>
            <a:ext cx="54864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a:extLst>
              <a:ext uri="{FF2B5EF4-FFF2-40B4-BE49-F238E27FC236}">
                <a16:creationId xmlns:a16="http://schemas.microsoft.com/office/drawing/2014/main" id="{374230A9-43F7-4327-BA99-82E478191771}"/>
              </a:ext>
            </a:extLst>
          </p:cNvPr>
          <p:cNvSpPr>
            <a:spLocks noChangeArrowheads="1"/>
          </p:cNvSpPr>
          <p:nvPr/>
        </p:nvSpPr>
        <p:spPr bwMode="auto">
          <a:xfrm>
            <a:off x="2133600" y="5678489"/>
            <a:ext cx="647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i="1" u="sng">
                <a:solidFill>
                  <a:srgbClr val="00279F"/>
                </a:solidFill>
                <a:latin typeface="Frutiger-Light"/>
              </a:rPr>
              <a:t>Parasympathetic nervous regulation of salivary secretion</a:t>
            </a:r>
            <a:r>
              <a:rPr lang="en-US" altLang="en-US">
                <a:latin typeface="Frutiger-Light"/>
              </a:rPr>
              <a:t>.</a:t>
            </a:r>
            <a:endParaRPr lang="en-US" altLang="en-US"/>
          </a:p>
        </p:txBody>
      </p:sp>
    </p:spTree>
    <p:extLst>
      <p:ext uri="{BB962C8B-B14F-4D97-AF65-F5344CB8AC3E}">
        <p14:creationId xmlns:p14="http://schemas.microsoft.com/office/powerpoint/2010/main" val="25628604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6A4BEE7C-C531-4A58-A34C-F8E783930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14350"/>
            <a:ext cx="44958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a:extLst>
              <a:ext uri="{FF2B5EF4-FFF2-40B4-BE49-F238E27FC236}">
                <a16:creationId xmlns:a16="http://schemas.microsoft.com/office/drawing/2014/main" id="{6D33C913-CE42-470D-AD55-10F669358685}"/>
              </a:ext>
            </a:extLst>
          </p:cNvPr>
          <p:cNvSpPr>
            <a:spLocks noChangeArrowheads="1"/>
          </p:cNvSpPr>
          <p:nvPr/>
        </p:nvSpPr>
        <p:spPr bwMode="auto">
          <a:xfrm>
            <a:off x="2438400" y="5638800"/>
            <a:ext cx="6453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Schematic anatomy of the canaliculi in a parietal (oxyntic) cell</a:t>
            </a:r>
            <a:endParaRPr lang="en-US" altLang="en-US"/>
          </a:p>
        </p:txBody>
      </p:sp>
    </p:spTree>
    <p:extLst>
      <p:ext uri="{BB962C8B-B14F-4D97-AF65-F5344CB8AC3E}">
        <p14:creationId xmlns:p14="http://schemas.microsoft.com/office/powerpoint/2010/main" val="9460895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a16="http://schemas.microsoft.com/office/drawing/2014/main" id="{A644134D-94F7-4F7E-8AA7-CCEE0ECE7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171575"/>
            <a:ext cx="37052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a:extLst>
              <a:ext uri="{FF2B5EF4-FFF2-40B4-BE49-F238E27FC236}">
                <a16:creationId xmlns:a16="http://schemas.microsoft.com/office/drawing/2014/main" id="{09242787-443D-4B31-9077-E227CF76F4D2}"/>
              </a:ext>
            </a:extLst>
          </p:cNvPr>
          <p:cNvSpPr>
            <a:spLocks noChangeArrowheads="1"/>
          </p:cNvSpPr>
          <p:nvPr/>
        </p:nvSpPr>
        <p:spPr bwMode="auto">
          <a:xfrm>
            <a:off x="3200401" y="5692775"/>
            <a:ext cx="437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Oxyntic gland from the body of the stomach.</a:t>
            </a:r>
            <a:endParaRPr lang="en-US" altLang="en-US"/>
          </a:p>
        </p:txBody>
      </p:sp>
    </p:spTree>
    <p:extLst>
      <p:ext uri="{BB962C8B-B14F-4D97-AF65-F5344CB8AC3E}">
        <p14:creationId xmlns:p14="http://schemas.microsoft.com/office/powerpoint/2010/main" val="8523422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F9672433-562A-4ED2-AA43-8044BBBAC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685801"/>
            <a:ext cx="67818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a:extLst>
              <a:ext uri="{FF2B5EF4-FFF2-40B4-BE49-F238E27FC236}">
                <a16:creationId xmlns:a16="http://schemas.microsoft.com/office/drawing/2014/main" id="{4C3E93F7-C9C8-4E01-8C47-7E5ABB19EA62}"/>
              </a:ext>
            </a:extLst>
          </p:cNvPr>
          <p:cNvSpPr>
            <a:spLocks noChangeArrowheads="1"/>
          </p:cNvSpPr>
          <p:nvPr/>
        </p:nvSpPr>
        <p:spPr bwMode="auto">
          <a:xfrm>
            <a:off x="2514600" y="5410200"/>
            <a:ext cx="438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Phases of gastric secretion &amp; their regulation</a:t>
            </a:r>
            <a:endParaRPr lang="en-US" altLang="en-US"/>
          </a:p>
        </p:txBody>
      </p:sp>
    </p:spTree>
    <p:extLst>
      <p:ext uri="{BB962C8B-B14F-4D97-AF65-F5344CB8AC3E}">
        <p14:creationId xmlns:p14="http://schemas.microsoft.com/office/powerpoint/2010/main" val="419953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a:extLst>
              <a:ext uri="{FF2B5EF4-FFF2-40B4-BE49-F238E27FC236}">
                <a16:creationId xmlns:a16="http://schemas.microsoft.com/office/drawing/2014/main" id="{DFBFA5EA-DE69-4C36-8891-A978B147167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30C563-F5B8-473B-A925-9725A71524B9}" type="datetime1">
              <a:rPr lang="en-US" altLang="en-US" sz="1400"/>
              <a:pPr/>
              <a:t>12/8/2022</a:t>
            </a:fld>
            <a:endParaRPr lang="en-US" altLang="en-US" sz="1400"/>
          </a:p>
        </p:txBody>
      </p:sp>
      <p:sp>
        <p:nvSpPr>
          <p:cNvPr id="10243" name="Footer Placeholder 2">
            <a:extLst>
              <a:ext uri="{FF2B5EF4-FFF2-40B4-BE49-F238E27FC236}">
                <a16:creationId xmlns:a16="http://schemas.microsoft.com/office/drawing/2014/main" id="{762C26D9-D425-4B61-BF5E-70E706D6E2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GIT physiology                                       2nd year Lab &amp; Nutrition</a:t>
            </a:r>
          </a:p>
        </p:txBody>
      </p:sp>
      <p:sp>
        <p:nvSpPr>
          <p:cNvPr id="10244" name="Slide Number Placeholder 3">
            <a:extLst>
              <a:ext uri="{FF2B5EF4-FFF2-40B4-BE49-F238E27FC236}">
                <a16:creationId xmlns:a16="http://schemas.microsoft.com/office/drawing/2014/main" id="{7594F202-DEAA-4086-97A0-C1BA9172AA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BF6D24-71BA-41DC-95C4-D619BD6DDEC6}" type="slidenum">
              <a:rPr lang="ar-SA" altLang="en-US" sz="1400"/>
              <a:pPr/>
              <a:t>13</a:t>
            </a:fld>
            <a:endParaRPr lang="en-US" altLang="en-US" sz="1400"/>
          </a:p>
        </p:txBody>
      </p:sp>
      <p:pic>
        <p:nvPicPr>
          <p:cNvPr id="10245" name="Picture 4" descr="blood 2 004">
            <a:extLst>
              <a:ext uri="{FF2B5EF4-FFF2-40B4-BE49-F238E27FC236}">
                <a16:creationId xmlns:a16="http://schemas.microsoft.com/office/drawing/2014/main" id="{3EEA67AD-890E-4F56-8D3F-98E4060E6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800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005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14B7E392-09BA-4A21-B91A-5659C001A29A}"/>
              </a:ext>
            </a:extLst>
          </p:cNvPr>
          <p:cNvSpPr>
            <a:spLocks noChangeArrowheads="1"/>
          </p:cNvSpPr>
          <p:nvPr/>
        </p:nvSpPr>
        <p:spPr bwMode="auto">
          <a:xfrm>
            <a:off x="2133600" y="1066801"/>
            <a:ext cx="79248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279F"/>
                </a:solidFill>
                <a:latin typeface="Times New Roman" panose="02020603050405020304" pitchFamily="18" charset="0"/>
                <a:cs typeface="Times New Roman" panose="02020603050405020304" pitchFamily="18" charset="0"/>
              </a:rPr>
              <a:t>Basic Stimuli That Cause Pancreatic Secretion</a:t>
            </a:r>
          </a:p>
          <a:p>
            <a:pPr eaLnBrk="1" hangingPunct="1"/>
            <a:r>
              <a:rPr lang="en-US" altLang="en-US" sz="2800" u="sng">
                <a:latin typeface="Times New Roman" panose="02020603050405020304" pitchFamily="18" charset="0"/>
                <a:cs typeface="Times New Roman" panose="02020603050405020304" pitchFamily="18" charset="0"/>
              </a:rPr>
              <a:t>3 basic stimuli </a:t>
            </a:r>
          </a:p>
          <a:p>
            <a:pPr eaLnBrk="1" hangingPunct="1"/>
            <a:r>
              <a:rPr lang="en-US" altLang="en-US">
                <a:latin typeface="Times New Roman" panose="02020603050405020304" pitchFamily="18" charset="0"/>
                <a:cs typeface="Times New Roman" panose="02020603050405020304" pitchFamily="18" charset="0"/>
              </a:rPr>
              <a:t>1. </a:t>
            </a:r>
            <a:r>
              <a:rPr lang="en-US" altLang="en-US" sz="2400" i="1">
                <a:solidFill>
                  <a:srgbClr val="FF0000"/>
                </a:solidFill>
                <a:latin typeface="Times New Roman" panose="02020603050405020304" pitchFamily="18" charset="0"/>
                <a:cs typeface="Times New Roman" panose="02020603050405020304" pitchFamily="18" charset="0"/>
              </a:rPr>
              <a:t>Acetylcholine</a:t>
            </a:r>
            <a:r>
              <a:rPr lang="en-US" altLang="en-US" i="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which is released from the 10th nerve endings &amp; from other cholinergic nerves in the enteric NS</a:t>
            </a:r>
          </a:p>
          <a:p>
            <a:pPr eaLnBrk="1" hangingPunct="1"/>
            <a:r>
              <a:rPr lang="en-US" altLang="en-US">
                <a:latin typeface="Times New Roman" panose="02020603050405020304" pitchFamily="18" charset="0"/>
                <a:cs typeface="Times New Roman" panose="02020603050405020304" pitchFamily="18" charset="0"/>
              </a:rPr>
              <a:t>2. </a:t>
            </a:r>
            <a:r>
              <a:rPr lang="en-US" altLang="en-US" sz="2400" i="1">
                <a:solidFill>
                  <a:srgbClr val="FF0000"/>
                </a:solidFill>
                <a:latin typeface="Times New Roman" panose="02020603050405020304" pitchFamily="18" charset="0"/>
                <a:cs typeface="Times New Roman" panose="02020603050405020304" pitchFamily="18" charset="0"/>
              </a:rPr>
              <a:t>Cholecystokinin</a:t>
            </a:r>
            <a:r>
              <a:rPr lang="en-US" altLang="en-US" i="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which is secreted by the duodenal</a:t>
            </a:r>
          </a:p>
          <a:p>
            <a:pPr eaLnBrk="1" hangingPunct="1"/>
            <a:r>
              <a:rPr lang="en-US" altLang="en-US">
                <a:latin typeface="Times New Roman" panose="02020603050405020304" pitchFamily="18" charset="0"/>
                <a:cs typeface="Times New Roman" panose="02020603050405020304" pitchFamily="18" charset="0"/>
              </a:rPr>
              <a:t>&amp; upper jejunal mucosa when food enters the SI</a:t>
            </a:r>
          </a:p>
          <a:p>
            <a:pPr eaLnBrk="1" hangingPunct="1"/>
            <a:r>
              <a:rPr lang="en-US" altLang="en-US">
                <a:latin typeface="Times New Roman" panose="02020603050405020304" pitchFamily="18" charset="0"/>
                <a:cs typeface="Times New Roman" panose="02020603050405020304" pitchFamily="18" charset="0"/>
              </a:rPr>
              <a:t>3. </a:t>
            </a:r>
            <a:r>
              <a:rPr lang="en-US" altLang="en-US" sz="2800" i="1">
                <a:solidFill>
                  <a:srgbClr val="FF0000"/>
                </a:solidFill>
                <a:latin typeface="Times New Roman" panose="02020603050405020304" pitchFamily="18" charset="0"/>
                <a:cs typeface="Times New Roman" panose="02020603050405020304" pitchFamily="18" charset="0"/>
              </a:rPr>
              <a:t>Secretin,</a:t>
            </a:r>
            <a:r>
              <a:rPr lang="en-US" altLang="en-US" i="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which is also secreted by the duodenal &amp; jejunal mucosa when highly acidic food enters the SI</a:t>
            </a:r>
          </a:p>
          <a:p>
            <a:pPr eaLnBrk="1" hangingPunct="1"/>
            <a:r>
              <a:rPr lang="en-US" altLang="en-US" b="1" i="1">
                <a:solidFill>
                  <a:srgbClr val="00279F"/>
                </a:solidFill>
                <a:latin typeface="Times New Roman" panose="02020603050405020304" pitchFamily="18" charset="0"/>
                <a:cs typeface="Times New Roman" panose="02020603050405020304" pitchFamily="18" charset="0"/>
              </a:rPr>
              <a:t>The first 2 stimuli, stimulate the acinar cells of the pancreas, causing production of large quantities of pancreatic digestive enzymes but relatively small quantities of water &amp; electrolytes.</a:t>
            </a:r>
          </a:p>
          <a:p>
            <a:pPr eaLnBrk="1" hangingPunct="1"/>
            <a:r>
              <a:rPr lang="en-US" altLang="en-US" b="1" i="1">
                <a:solidFill>
                  <a:srgbClr val="7030A0"/>
                </a:solidFill>
                <a:latin typeface="Times New Roman" panose="02020603050405020304" pitchFamily="18" charset="0"/>
                <a:cs typeface="Times New Roman" panose="02020603050405020304" pitchFamily="18" charset="0"/>
              </a:rPr>
              <a:t>Secretin, in contrast , stimulates secretion of large quantities of water solution of sodium bicarbonate by the pancreatic ductal epithelium.</a:t>
            </a:r>
          </a:p>
        </p:txBody>
      </p:sp>
    </p:spTree>
    <p:extLst>
      <p:ext uri="{BB962C8B-B14F-4D97-AF65-F5344CB8AC3E}">
        <p14:creationId xmlns:p14="http://schemas.microsoft.com/office/powerpoint/2010/main" val="4227172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2619941A-0EA3-4380-97A3-1EDD8B49A4B4}"/>
              </a:ext>
            </a:extLst>
          </p:cNvPr>
          <p:cNvSpPr>
            <a:spLocks noChangeArrowheads="1"/>
          </p:cNvSpPr>
          <p:nvPr/>
        </p:nvSpPr>
        <p:spPr bwMode="auto">
          <a:xfrm>
            <a:off x="2362200" y="1582738"/>
            <a:ext cx="762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a:solidFill>
                  <a:srgbClr val="FF0000"/>
                </a:solidFill>
                <a:latin typeface="Times New Roman" panose="02020603050405020304" pitchFamily="18" charset="0"/>
                <a:cs typeface="Times New Roman" panose="02020603050405020304" pitchFamily="18" charset="0"/>
              </a:rPr>
              <a:t>Phases of Pancreatic Secretion</a:t>
            </a:r>
          </a:p>
          <a:p>
            <a:pPr eaLnBrk="1" hangingPunct="1"/>
            <a:r>
              <a:rPr lang="en-US" altLang="en-US" sz="2400">
                <a:latin typeface="Times New Roman" panose="02020603050405020304" pitchFamily="18" charset="0"/>
                <a:cs typeface="Times New Roman" panose="02020603050405020304" pitchFamily="18" charset="0"/>
              </a:rPr>
              <a:t>Pancreatic secretion, as with gastric secretion, occurs in</a:t>
            </a:r>
          </a:p>
          <a:p>
            <a:pPr eaLnBrk="1" hangingPunct="1"/>
            <a:r>
              <a:rPr lang="en-US" altLang="en-US" sz="2400">
                <a:latin typeface="Times New Roman" panose="02020603050405020304" pitchFamily="18" charset="0"/>
                <a:cs typeface="Times New Roman" panose="02020603050405020304" pitchFamily="18" charset="0"/>
              </a:rPr>
              <a:t>three phases: the </a:t>
            </a:r>
            <a:r>
              <a:rPr lang="en-US" altLang="en-US" sz="2400" i="1">
                <a:latin typeface="Times New Roman" panose="02020603050405020304" pitchFamily="18" charset="0"/>
                <a:cs typeface="Times New Roman" panose="02020603050405020304" pitchFamily="18" charset="0"/>
              </a:rPr>
              <a:t>cephalic phase, </a:t>
            </a:r>
            <a:r>
              <a:rPr lang="en-US" altLang="en-US" sz="2400">
                <a:latin typeface="Times New Roman" panose="02020603050405020304" pitchFamily="18" charset="0"/>
                <a:cs typeface="Times New Roman" panose="02020603050405020304" pitchFamily="18" charset="0"/>
              </a:rPr>
              <a:t>the </a:t>
            </a:r>
            <a:r>
              <a:rPr lang="en-US" altLang="en-US" sz="2400" i="1">
                <a:latin typeface="Times New Roman" panose="02020603050405020304" pitchFamily="18" charset="0"/>
                <a:cs typeface="Times New Roman" panose="02020603050405020304" pitchFamily="18" charset="0"/>
              </a:rPr>
              <a:t>gastric phase, </a:t>
            </a:r>
            <a:r>
              <a:rPr lang="en-US" altLang="en-US" sz="2400">
                <a:latin typeface="Times New Roman" panose="02020603050405020304" pitchFamily="18" charset="0"/>
                <a:cs typeface="Times New Roman" panose="02020603050405020304" pitchFamily="18" charset="0"/>
              </a:rPr>
              <a:t>and</a:t>
            </a:r>
          </a:p>
          <a:p>
            <a:pPr eaLnBrk="1" hangingPunct="1"/>
            <a:r>
              <a:rPr lang="en-US" altLang="en-US" sz="2400">
                <a:latin typeface="Times New Roman" panose="02020603050405020304" pitchFamily="18" charset="0"/>
                <a:cs typeface="Times New Roman" panose="02020603050405020304" pitchFamily="18" charset="0"/>
              </a:rPr>
              <a:t>the </a:t>
            </a:r>
            <a:r>
              <a:rPr lang="en-US" altLang="en-US" sz="2400" i="1">
                <a:latin typeface="Times New Roman" panose="02020603050405020304" pitchFamily="18" charset="0"/>
                <a:cs typeface="Times New Roman" panose="02020603050405020304" pitchFamily="18" charset="0"/>
              </a:rPr>
              <a:t>intestinal phase</a:t>
            </a:r>
            <a:r>
              <a:rPr lang="en-US" altLang="en-US" sz="2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08595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50532EB8-8C51-43CD-9EAA-DCA85E864924}"/>
              </a:ext>
            </a:extLst>
          </p:cNvPr>
          <p:cNvSpPr>
            <a:spLocks noChangeArrowheads="1"/>
          </p:cNvSpPr>
          <p:nvPr/>
        </p:nvSpPr>
        <p:spPr bwMode="auto">
          <a:xfrm>
            <a:off x="2192339" y="573088"/>
            <a:ext cx="8321675"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dirty="0">
                <a:latin typeface="Times" panose="02020603050405020304" pitchFamily="18" charset="0"/>
              </a:rPr>
              <a:t>Bile secretion </a:t>
            </a:r>
            <a:r>
              <a:rPr lang="en-US" altLang="en-US" sz="2400" dirty="0">
                <a:latin typeface="Times" panose="02020603050405020304" pitchFamily="18" charset="0"/>
              </a:rPr>
              <a:t>= digestive/absorptive function of the liver</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b="1" dirty="0">
                <a:latin typeface="Times" panose="02020603050405020304" pitchFamily="18" charset="0"/>
              </a:rPr>
              <a:t>Components</a:t>
            </a:r>
            <a:r>
              <a:rPr lang="en-US" altLang="en-US" sz="2400" dirty="0">
                <a:latin typeface="Times" panose="02020603050405020304" pitchFamily="18" charset="0"/>
              </a:rPr>
              <a:t> of bile</a:t>
            </a:r>
          </a:p>
          <a:p>
            <a:pPr eaLnBrk="1" hangingPunct="1">
              <a:spcBef>
                <a:spcPct val="50000"/>
              </a:spcBef>
            </a:pPr>
            <a:r>
              <a:rPr lang="en-US" altLang="en-US" sz="2400" dirty="0">
                <a:latin typeface="Times" panose="02020603050405020304" pitchFamily="18" charset="0"/>
              </a:rPr>
              <a:t>	• bile salts (conjugates of bile acids)</a:t>
            </a:r>
          </a:p>
          <a:p>
            <a:pPr eaLnBrk="1" hangingPunct="1">
              <a:spcBef>
                <a:spcPct val="50000"/>
              </a:spcBef>
            </a:pPr>
            <a:r>
              <a:rPr lang="en-US" altLang="en-US" sz="2400" dirty="0">
                <a:latin typeface="Times" panose="02020603050405020304" pitchFamily="18" charset="0"/>
              </a:rPr>
              <a:t>	• bile pigments (e.g. bilirubin)</a:t>
            </a:r>
          </a:p>
          <a:p>
            <a:pPr eaLnBrk="1" hangingPunct="1">
              <a:spcBef>
                <a:spcPct val="50000"/>
              </a:spcBef>
            </a:pPr>
            <a:r>
              <a:rPr lang="en-US" altLang="en-US" sz="2400" dirty="0">
                <a:latin typeface="Times" panose="02020603050405020304" pitchFamily="18" charset="0"/>
              </a:rPr>
              <a:t>	• cholesterol</a:t>
            </a:r>
          </a:p>
          <a:p>
            <a:pPr eaLnBrk="1" hangingPunct="1">
              <a:spcBef>
                <a:spcPct val="50000"/>
              </a:spcBef>
            </a:pPr>
            <a:r>
              <a:rPr lang="en-US" altLang="en-US" sz="2400" dirty="0">
                <a:latin typeface="Times" panose="02020603050405020304" pitchFamily="18" charset="0"/>
              </a:rPr>
              <a:t>	• phospholipids (</a:t>
            </a:r>
            <a:r>
              <a:rPr lang="en-US" altLang="en-US" sz="2400" dirty="0" err="1">
                <a:latin typeface="Times" panose="02020603050405020304" pitchFamily="18" charset="0"/>
              </a:rPr>
              <a:t>lecithins</a:t>
            </a:r>
            <a:r>
              <a:rPr lang="en-US" altLang="en-US" sz="2400" dirty="0">
                <a:latin typeface="Times" panose="02020603050405020304" pitchFamily="18" charset="0"/>
              </a:rPr>
              <a:t>)</a:t>
            </a:r>
          </a:p>
          <a:p>
            <a:pPr eaLnBrk="1" hangingPunct="1">
              <a:spcBef>
                <a:spcPct val="50000"/>
              </a:spcBef>
            </a:pPr>
            <a:r>
              <a:rPr lang="en-US" altLang="en-US" sz="2400" dirty="0">
                <a:latin typeface="Times" panose="02020603050405020304" pitchFamily="18" charset="0"/>
              </a:rPr>
              <a:t>	• proteins  </a:t>
            </a:r>
          </a:p>
          <a:p>
            <a:pPr eaLnBrk="1" hangingPunct="1">
              <a:spcBef>
                <a:spcPct val="50000"/>
              </a:spcBef>
            </a:pPr>
            <a:r>
              <a:rPr lang="en-US" altLang="en-US" sz="2400" dirty="0">
                <a:latin typeface="Times" panose="02020603050405020304" pitchFamily="18" charset="0"/>
              </a:rPr>
              <a:t>	• electrolytes (similar to plasma, isotonic with plasma)</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600-1200 ml/day</a:t>
            </a:r>
          </a:p>
        </p:txBody>
      </p:sp>
    </p:spTree>
    <p:extLst>
      <p:ext uri="{BB962C8B-B14F-4D97-AF65-F5344CB8AC3E}">
        <p14:creationId xmlns:p14="http://schemas.microsoft.com/office/powerpoint/2010/main" val="3764428288"/>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9F94D38-637C-4E75-AD31-DB18142C034B}"/>
              </a:ext>
            </a:extLst>
          </p:cNvPr>
          <p:cNvSpPr>
            <a:spLocks noChangeArrowheads="1"/>
          </p:cNvSpPr>
          <p:nvPr/>
        </p:nvSpPr>
        <p:spPr bwMode="auto">
          <a:xfrm>
            <a:off x="2135189" y="268289"/>
            <a:ext cx="7978775" cy="630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a:latin typeface="Times" panose="02020603050405020304" pitchFamily="18" charset="0"/>
              </a:rPr>
              <a:t>Function of bile</a:t>
            </a:r>
          </a:p>
          <a:p>
            <a:pPr eaLnBrk="1" hangingPunct="1">
              <a:spcBef>
                <a:spcPct val="50000"/>
              </a:spcBef>
            </a:pPr>
            <a:r>
              <a:rPr lang="en-US" altLang="en-US" sz="2400" dirty="0">
                <a:latin typeface="Times" panose="02020603050405020304" pitchFamily="18" charset="0"/>
              </a:rPr>
              <a:t>• bile salts (conjugates of bile acids with taurine or glycine) important for absorption of lipids in small intestine. Bile acids emulsify lipids and form mixed micelles necessary for lipid absorption. </a:t>
            </a:r>
          </a:p>
          <a:p>
            <a:pPr eaLnBrk="1" hangingPunct="1">
              <a:spcBef>
                <a:spcPct val="50000"/>
              </a:spcBef>
            </a:pPr>
            <a:r>
              <a:rPr lang="en-US" altLang="en-US" sz="2400" dirty="0">
                <a:latin typeface="Times" panose="02020603050405020304" pitchFamily="18" charset="0"/>
              </a:rPr>
              <a:t>	</a:t>
            </a:r>
          </a:p>
          <a:p>
            <a:pPr eaLnBrk="1" hangingPunct="1">
              <a:spcBef>
                <a:spcPct val="50000"/>
              </a:spcBef>
            </a:pPr>
            <a:r>
              <a:rPr lang="en-US" altLang="en-US" sz="2400" dirty="0">
                <a:latin typeface="Times" panose="02020603050405020304" pitchFamily="18" charset="0"/>
              </a:rPr>
              <a:t>• bile acids are derived from cholesterol and therefore are responsible for excretion of cholesterol.</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excretion of bilirubin (product of hemoglobin degradation).</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bile acids are actively absorbed and recirculated through </a:t>
            </a:r>
            <a:r>
              <a:rPr lang="en-US" altLang="en-US" sz="2400" b="1" dirty="0">
                <a:latin typeface="Times" panose="02020603050405020304" pitchFamily="18" charset="0"/>
              </a:rPr>
              <a:t>enterohepatic circulation.</a:t>
            </a:r>
          </a:p>
        </p:txBody>
      </p:sp>
    </p:spTree>
    <p:extLst>
      <p:ext uri="{BB962C8B-B14F-4D97-AF65-F5344CB8AC3E}">
        <p14:creationId xmlns:p14="http://schemas.microsoft.com/office/powerpoint/2010/main" val="2159461545"/>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a:extLst>
              <a:ext uri="{FF2B5EF4-FFF2-40B4-BE49-F238E27FC236}">
                <a16:creationId xmlns:a16="http://schemas.microsoft.com/office/drawing/2014/main" id="{5BFDE58F-D4CB-4471-B390-3B2DBBA6BF74}"/>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r="2055" b="31674"/>
          <a:stretch>
            <a:fillRect/>
          </a:stretch>
        </p:blipFill>
        <p:spPr bwMode="auto">
          <a:xfrm>
            <a:off x="2025380" y="759678"/>
            <a:ext cx="7040562" cy="5667375"/>
          </a:xfrm>
          <a:solidFill>
            <a:srgbClr val="CECECE"/>
          </a:solidFill>
        </p:spPr>
      </p:pic>
      <p:sp>
        <p:nvSpPr>
          <p:cNvPr id="138243" name="Rectangle 3">
            <a:extLst>
              <a:ext uri="{FF2B5EF4-FFF2-40B4-BE49-F238E27FC236}">
                <a16:creationId xmlns:a16="http://schemas.microsoft.com/office/drawing/2014/main" id="{EC85AC0F-5CA3-4C60-93C5-6F3E05B1D634}"/>
              </a:ext>
            </a:extLst>
          </p:cNvPr>
          <p:cNvSpPr>
            <a:spLocks noChangeArrowheads="1"/>
          </p:cNvSpPr>
          <p:nvPr/>
        </p:nvSpPr>
        <p:spPr bwMode="auto">
          <a:xfrm>
            <a:off x="2446030" y="112635"/>
            <a:ext cx="53689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dirty="0">
                <a:latin typeface="Times" panose="02020603050405020304" pitchFamily="18" charset="0"/>
              </a:rPr>
              <a:t>enterohepatic circulation of bile</a:t>
            </a:r>
          </a:p>
        </p:txBody>
      </p:sp>
    </p:spTree>
    <p:extLst>
      <p:ext uri="{BB962C8B-B14F-4D97-AF65-F5344CB8AC3E}">
        <p14:creationId xmlns:p14="http://schemas.microsoft.com/office/powerpoint/2010/main" val="3520842852"/>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B&amp;L4.38_28.2bit.pict                                           00007769PMac9600/233                   B2CCAD92:">
            <a:extLst>
              <a:ext uri="{FF2B5EF4-FFF2-40B4-BE49-F238E27FC236}">
                <a16:creationId xmlns:a16="http://schemas.microsoft.com/office/drawing/2014/main" id="{EA6F59DD-178C-4F06-BE64-B0D0ABA27A0A}"/>
              </a:ext>
            </a:extLst>
          </p:cNvPr>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l="40303" t="1427"/>
          <a:stretch>
            <a:fillRect/>
          </a:stretch>
        </p:blipFill>
        <p:spPr bwMode="auto">
          <a:xfrm>
            <a:off x="4518026" y="609600"/>
            <a:ext cx="5673725" cy="5849938"/>
          </a:xfrm>
        </p:spPr>
      </p:pic>
      <p:sp>
        <p:nvSpPr>
          <p:cNvPr id="139268" name="Text Box 4">
            <a:extLst>
              <a:ext uri="{FF2B5EF4-FFF2-40B4-BE49-F238E27FC236}">
                <a16:creationId xmlns:a16="http://schemas.microsoft.com/office/drawing/2014/main" id="{7650EF85-5812-454A-ADE8-D5249150B983}"/>
              </a:ext>
            </a:extLst>
          </p:cNvPr>
          <p:cNvSpPr txBox="1">
            <a:spLocks noChangeArrowheads="1"/>
          </p:cNvSpPr>
          <p:nvPr/>
        </p:nvSpPr>
        <p:spPr bwMode="auto">
          <a:xfrm>
            <a:off x="1828800" y="1143000"/>
            <a:ext cx="281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latin typeface="Times" panose="02020603050405020304" pitchFamily="18" charset="0"/>
              </a:rPr>
              <a:t>Mechanism of</a:t>
            </a:r>
            <a:r>
              <a:rPr lang="en-US" altLang="en-US" sz="2400" b="1" dirty="0">
                <a:latin typeface="Times" panose="02020603050405020304" pitchFamily="18" charset="0"/>
              </a:rPr>
              <a:t> uptake</a:t>
            </a:r>
            <a:r>
              <a:rPr lang="en-US" altLang="en-US" sz="2400" dirty="0">
                <a:latin typeface="Times" panose="02020603050405020304" pitchFamily="18" charset="0"/>
              </a:rPr>
              <a:t> and </a:t>
            </a:r>
            <a:r>
              <a:rPr lang="en-US" altLang="en-US" sz="2400" b="1" dirty="0">
                <a:latin typeface="Times" panose="02020603050405020304" pitchFamily="18" charset="0"/>
              </a:rPr>
              <a:t>secretion</a:t>
            </a:r>
            <a:r>
              <a:rPr lang="en-US" altLang="en-US" sz="2400" dirty="0">
                <a:latin typeface="Times" panose="02020603050405020304" pitchFamily="18" charset="0"/>
              </a:rPr>
              <a:t> of bile acids by hepatocytes</a:t>
            </a:r>
          </a:p>
        </p:txBody>
      </p:sp>
      <p:sp>
        <p:nvSpPr>
          <p:cNvPr id="139269" name="Rectangle 5">
            <a:extLst>
              <a:ext uri="{FF2B5EF4-FFF2-40B4-BE49-F238E27FC236}">
                <a16:creationId xmlns:a16="http://schemas.microsoft.com/office/drawing/2014/main" id="{5A9AFC3F-4E98-425A-8A51-F4957617C3F4}"/>
              </a:ext>
            </a:extLst>
          </p:cNvPr>
          <p:cNvSpPr>
            <a:spLocks noChangeArrowheads="1"/>
          </p:cNvSpPr>
          <p:nvPr/>
        </p:nvSpPr>
        <p:spPr bwMode="auto">
          <a:xfrm>
            <a:off x="4800600" y="2286000"/>
            <a:ext cx="863600" cy="3810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9270" name="Rectangle 6">
            <a:extLst>
              <a:ext uri="{FF2B5EF4-FFF2-40B4-BE49-F238E27FC236}">
                <a16:creationId xmlns:a16="http://schemas.microsoft.com/office/drawing/2014/main" id="{2C288566-3368-403F-A286-FAB846D9AE8D}"/>
              </a:ext>
            </a:extLst>
          </p:cNvPr>
          <p:cNvSpPr>
            <a:spLocks noChangeArrowheads="1"/>
          </p:cNvSpPr>
          <p:nvPr/>
        </p:nvSpPr>
        <p:spPr bwMode="auto">
          <a:xfrm>
            <a:off x="4618038" y="3524251"/>
            <a:ext cx="1054100" cy="39846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9271" name="Oval 7">
            <a:extLst>
              <a:ext uri="{FF2B5EF4-FFF2-40B4-BE49-F238E27FC236}">
                <a16:creationId xmlns:a16="http://schemas.microsoft.com/office/drawing/2014/main" id="{A23B6D4D-2AB1-486E-8C6F-8D4C09F4C779}"/>
              </a:ext>
            </a:extLst>
          </p:cNvPr>
          <p:cNvSpPr>
            <a:spLocks noChangeArrowheads="1"/>
          </p:cNvSpPr>
          <p:nvPr/>
        </p:nvSpPr>
        <p:spPr bwMode="auto">
          <a:xfrm>
            <a:off x="5988050" y="4025900"/>
            <a:ext cx="323850" cy="31115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9272" name="Oval 8">
            <a:extLst>
              <a:ext uri="{FF2B5EF4-FFF2-40B4-BE49-F238E27FC236}">
                <a16:creationId xmlns:a16="http://schemas.microsoft.com/office/drawing/2014/main" id="{F9516FD0-7EAE-4B84-86E7-8042E71D3FD1}"/>
              </a:ext>
            </a:extLst>
          </p:cNvPr>
          <p:cNvSpPr>
            <a:spLocks noChangeArrowheads="1"/>
          </p:cNvSpPr>
          <p:nvPr/>
        </p:nvSpPr>
        <p:spPr bwMode="auto">
          <a:xfrm>
            <a:off x="5975350" y="3340100"/>
            <a:ext cx="323850" cy="31115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9273" name="Oval 9">
            <a:extLst>
              <a:ext uri="{FF2B5EF4-FFF2-40B4-BE49-F238E27FC236}">
                <a16:creationId xmlns:a16="http://schemas.microsoft.com/office/drawing/2014/main" id="{1A69EDD8-A4DA-4BE7-81ED-176AF335EDA6}"/>
              </a:ext>
            </a:extLst>
          </p:cNvPr>
          <p:cNvSpPr>
            <a:spLocks noChangeArrowheads="1"/>
          </p:cNvSpPr>
          <p:nvPr/>
        </p:nvSpPr>
        <p:spPr bwMode="auto">
          <a:xfrm>
            <a:off x="5988050" y="2698750"/>
            <a:ext cx="323850" cy="31115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9274" name="Oval 10">
            <a:extLst>
              <a:ext uri="{FF2B5EF4-FFF2-40B4-BE49-F238E27FC236}">
                <a16:creationId xmlns:a16="http://schemas.microsoft.com/office/drawing/2014/main" id="{E843BA0A-05EE-4D0C-A380-36B2ED5402C3}"/>
              </a:ext>
            </a:extLst>
          </p:cNvPr>
          <p:cNvSpPr>
            <a:spLocks noChangeArrowheads="1"/>
          </p:cNvSpPr>
          <p:nvPr/>
        </p:nvSpPr>
        <p:spPr bwMode="auto">
          <a:xfrm>
            <a:off x="5994400" y="2082800"/>
            <a:ext cx="323850" cy="31115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9275" name="Freeform 11">
            <a:extLst>
              <a:ext uri="{FF2B5EF4-FFF2-40B4-BE49-F238E27FC236}">
                <a16:creationId xmlns:a16="http://schemas.microsoft.com/office/drawing/2014/main" id="{462F3371-6602-40C5-B133-A2D365F14713}"/>
              </a:ext>
            </a:extLst>
          </p:cNvPr>
          <p:cNvSpPr>
            <a:spLocks/>
          </p:cNvSpPr>
          <p:nvPr/>
        </p:nvSpPr>
        <p:spPr bwMode="auto">
          <a:xfrm>
            <a:off x="8215314" y="4191000"/>
            <a:ext cx="242887" cy="304800"/>
          </a:xfrm>
          <a:custGeom>
            <a:avLst/>
            <a:gdLst>
              <a:gd name="T0" fmla="*/ 166687 w 153"/>
              <a:gd name="T1" fmla="*/ 0 h 192"/>
              <a:gd name="T2" fmla="*/ 14287 w 153"/>
              <a:gd name="T3" fmla="*/ 152400 h 192"/>
              <a:gd name="T4" fmla="*/ 242887 w 153"/>
              <a:gd name="T5" fmla="*/ 304800 h 192"/>
              <a:gd name="T6" fmla="*/ 0 60000 65536"/>
              <a:gd name="T7" fmla="*/ 0 60000 65536"/>
              <a:gd name="T8" fmla="*/ 0 60000 65536"/>
            </a:gdLst>
            <a:ahLst/>
            <a:cxnLst>
              <a:cxn ang="T6">
                <a:pos x="T0" y="T1"/>
              </a:cxn>
              <a:cxn ang="T7">
                <a:pos x="T2" y="T3"/>
              </a:cxn>
              <a:cxn ang="T8">
                <a:pos x="T4" y="T5"/>
              </a:cxn>
            </a:cxnLst>
            <a:rect l="0" t="0" r="r" b="b"/>
            <a:pathLst>
              <a:path w="153" h="192">
                <a:moveTo>
                  <a:pt x="105" y="0"/>
                </a:moveTo>
                <a:cubicBezTo>
                  <a:pt x="52" y="31"/>
                  <a:pt x="0" y="63"/>
                  <a:pt x="9" y="96"/>
                </a:cubicBezTo>
                <a:cubicBezTo>
                  <a:pt x="17" y="128"/>
                  <a:pt x="129" y="176"/>
                  <a:pt x="153" y="192"/>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6" name="Text Box 12">
            <a:extLst>
              <a:ext uri="{FF2B5EF4-FFF2-40B4-BE49-F238E27FC236}">
                <a16:creationId xmlns:a16="http://schemas.microsoft.com/office/drawing/2014/main" id="{73E5B79F-F9C1-40C6-9158-E38ED757052B}"/>
              </a:ext>
            </a:extLst>
          </p:cNvPr>
          <p:cNvSpPr txBox="1">
            <a:spLocks noChangeArrowheads="1"/>
          </p:cNvSpPr>
          <p:nvPr/>
        </p:nvSpPr>
        <p:spPr bwMode="auto">
          <a:xfrm>
            <a:off x="8328026" y="4060826"/>
            <a:ext cx="430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rPr>
              <a:t>ATP</a:t>
            </a:r>
          </a:p>
        </p:txBody>
      </p:sp>
    </p:spTree>
    <p:extLst>
      <p:ext uri="{BB962C8B-B14F-4D97-AF65-F5344CB8AC3E}">
        <p14:creationId xmlns:p14="http://schemas.microsoft.com/office/powerpoint/2010/main" val="34162960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99769B19-A4E3-4042-9B3A-E9699D002149}"/>
              </a:ext>
            </a:extLst>
          </p:cNvPr>
          <p:cNvSpPr>
            <a:spLocks noChangeArrowheads="1"/>
          </p:cNvSpPr>
          <p:nvPr/>
        </p:nvSpPr>
        <p:spPr bwMode="auto">
          <a:xfrm>
            <a:off x="3563939" y="1087439"/>
            <a:ext cx="5521325" cy="4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Intestinal secretion: 1500 ml/day.</a:t>
            </a:r>
          </a:p>
          <a:p>
            <a:pPr eaLnBrk="1" hangingPunct="1">
              <a:spcBef>
                <a:spcPct val="50000"/>
              </a:spcBef>
            </a:pPr>
            <a:endParaRPr lang="en-US" altLang="en-US" sz="2800" dirty="0">
              <a:latin typeface="Times" panose="02020603050405020304" pitchFamily="18" charset="0"/>
            </a:endParaRPr>
          </a:p>
          <a:p>
            <a:pPr eaLnBrk="1" hangingPunct="1">
              <a:spcBef>
                <a:spcPct val="50000"/>
              </a:spcBef>
            </a:pPr>
            <a:endParaRPr lang="en-US" altLang="en-US" sz="2800" dirty="0">
              <a:latin typeface="Times" panose="02020603050405020304" pitchFamily="18" charset="0"/>
            </a:endParaRPr>
          </a:p>
          <a:p>
            <a:pPr eaLnBrk="1" hangingPunct="1">
              <a:spcBef>
                <a:spcPct val="50000"/>
              </a:spcBef>
            </a:pPr>
            <a:r>
              <a:rPr lang="en-US" altLang="en-US" sz="2800" dirty="0">
                <a:latin typeface="Times" panose="02020603050405020304" pitchFamily="18" charset="0"/>
              </a:rPr>
              <a:t>Composition: </a:t>
            </a:r>
          </a:p>
          <a:p>
            <a:pPr eaLnBrk="1" hangingPunct="1">
              <a:spcBef>
                <a:spcPct val="50000"/>
              </a:spcBef>
            </a:pPr>
            <a:r>
              <a:rPr lang="en-US" altLang="en-US" sz="2800" dirty="0">
                <a:latin typeface="Times" panose="02020603050405020304" pitchFamily="18" charset="0"/>
              </a:rPr>
              <a:t>	• mucus</a:t>
            </a:r>
          </a:p>
          <a:p>
            <a:pPr eaLnBrk="1" hangingPunct="1">
              <a:spcBef>
                <a:spcPct val="50000"/>
              </a:spcBef>
            </a:pPr>
            <a:r>
              <a:rPr lang="en-US" altLang="en-US" sz="2800" dirty="0">
                <a:latin typeface="Times" panose="02020603050405020304" pitchFamily="18" charset="0"/>
              </a:rPr>
              <a:t>	• electrolytes</a:t>
            </a:r>
          </a:p>
          <a:p>
            <a:pPr eaLnBrk="1" hangingPunct="1">
              <a:spcBef>
                <a:spcPct val="50000"/>
              </a:spcBef>
            </a:pPr>
            <a:r>
              <a:rPr lang="en-US" altLang="en-US" sz="2800" dirty="0">
                <a:latin typeface="Times" panose="02020603050405020304" pitchFamily="18" charset="0"/>
              </a:rPr>
              <a:t>	• water</a:t>
            </a:r>
          </a:p>
        </p:txBody>
      </p:sp>
    </p:spTree>
    <p:extLst>
      <p:ext uri="{BB962C8B-B14F-4D97-AF65-F5344CB8AC3E}">
        <p14:creationId xmlns:p14="http://schemas.microsoft.com/office/powerpoint/2010/main" val="3281632138"/>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547BBEF-1872-4002-A205-155650B19245}"/>
              </a:ext>
            </a:extLst>
          </p:cNvPr>
          <p:cNvSpPr>
            <a:spLocks noChangeArrowheads="1"/>
          </p:cNvSpPr>
          <p:nvPr/>
        </p:nvSpPr>
        <p:spPr bwMode="auto">
          <a:xfrm>
            <a:off x="3048001" y="1066801"/>
            <a:ext cx="641032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t>degradation of structurally complex  foodstuffs  by digestive enzymes</a:t>
            </a:r>
          </a:p>
          <a:p>
            <a:pPr eaLnBrk="1" hangingPunct="1"/>
            <a:endParaRPr lang="en-US" altLang="en-US" sz="2400" dirty="0"/>
          </a:p>
          <a:p>
            <a:pPr eaLnBrk="1" hangingPunct="1"/>
            <a:r>
              <a:rPr lang="en-US" altLang="en-US" sz="2400" dirty="0"/>
              <a:t>3 categories of energy-rich foodstuffs: </a:t>
            </a:r>
          </a:p>
          <a:p>
            <a:pPr eaLnBrk="1" hangingPunct="1"/>
            <a:r>
              <a:rPr lang="en-US" altLang="en-US" sz="2400" dirty="0"/>
              <a:t>	carbohydrates, proteins and lipids</a:t>
            </a:r>
          </a:p>
          <a:p>
            <a:pPr eaLnBrk="1" hangingPunct="1"/>
            <a:endParaRPr lang="en-US" altLang="en-US" sz="2400" dirty="0">
              <a:solidFill>
                <a:srgbClr val="FAFD00"/>
              </a:solidFill>
            </a:endParaRPr>
          </a:p>
        </p:txBody>
      </p:sp>
      <p:sp>
        <p:nvSpPr>
          <p:cNvPr id="141315" name="Rectangle 3">
            <a:extLst>
              <a:ext uri="{FF2B5EF4-FFF2-40B4-BE49-F238E27FC236}">
                <a16:creationId xmlns:a16="http://schemas.microsoft.com/office/drawing/2014/main" id="{CFBB5140-F0AF-41D7-9B00-A2BECA2A5D79}"/>
              </a:ext>
            </a:extLst>
          </p:cNvPr>
          <p:cNvSpPr>
            <a:spLocks noChangeArrowheads="1"/>
          </p:cNvSpPr>
          <p:nvPr/>
        </p:nvSpPr>
        <p:spPr bwMode="auto">
          <a:xfrm>
            <a:off x="1866568" y="149544"/>
            <a:ext cx="2024143" cy="13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u="sng" dirty="0"/>
              <a:t>DIGESTION</a:t>
            </a:r>
            <a:endParaRPr lang="en-US" altLang="en-US" sz="2400" u="sng" dirty="0"/>
          </a:p>
          <a:p>
            <a:pPr eaLnBrk="1" hangingPunct="1"/>
            <a:endParaRPr lang="en-US" altLang="en-US" sz="2400" u="sng" dirty="0"/>
          </a:p>
          <a:p>
            <a:pPr eaLnBrk="1" hangingPunct="1"/>
            <a:endParaRPr lang="en-US" altLang="en-US" sz="2400" dirty="0">
              <a:solidFill>
                <a:srgbClr val="FFFFFF"/>
              </a:solidFill>
            </a:endParaRPr>
          </a:p>
        </p:txBody>
      </p:sp>
      <p:sp>
        <p:nvSpPr>
          <p:cNvPr id="141316" name="Rectangle 4">
            <a:extLst>
              <a:ext uri="{FF2B5EF4-FFF2-40B4-BE49-F238E27FC236}">
                <a16:creationId xmlns:a16="http://schemas.microsoft.com/office/drawing/2014/main" id="{20571943-4C84-4281-9E38-ABB4F2F3C28B}"/>
              </a:ext>
            </a:extLst>
          </p:cNvPr>
          <p:cNvSpPr>
            <a:spLocks noChangeArrowheads="1"/>
          </p:cNvSpPr>
          <p:nvPr/>
        </p:nvSpPr>
        <p:spPr bwMode="auto">
          <a:xfrm>
            <a:off x="2971801" y="4572000"/>
            <a:ext cx="7164333"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t>absorbable units as a result of the digestive process are </a:t>
            </a:r>
          </a:p>
          <a:p>
            <a:pPr eaLnBrk="1" hangingPunct="1"/>
            <a:r>
              <a:rPr lang="en-US" altLang="en-US" sz="2400" dirty="0"/>
              <a:t>transported along with water, vitamins and electrolytes </a:t>
            </a:r>
          </a:p>
          <a:p>
            <a:pPr eaLnBrk="1" hangingPunct="1"/>
            <a:r>
              <a:rPr lang="en-US" altLang="en-US" sz="2400" dirty="0"/>
              <a:t>from the lumen of the GI tract into the blood and lymph</a:t>
            </a:r>
          </a:p>
          <a:p>
            <a:pPr eaLnBrk="1" hangingPunct="1"/>
            <a:endParaRPr lang="en-US" altLang="en-US" sz="2400" dirty="0">
              <a:solidFill>
                <a:srgbClr val="FAFD00"/>
              </a:solidFill>
            </a:endParaRPr>
          </a:p>
        </p:txBody>
      </p:sp>
      <p:sp>
        <p:nvSpPr>
          <p:cNvPr id="141317" name="Rectangle 5">
            <a:extLst>
              <a:ext uri="{FF2B5EF4-FFF2-40B4-BE49-F238E27FC236}">
                <a16:creationId xmlns:a16="http://schemas.microsoft.com/office/drawing/2014/main" id="{78D5D5F4-53C3-43CA-87BB-DC7EDDBFB5F0}"/>
              </a:ext>
            </a:extLst>
          </p:cNvPr>
          <p:cNvSpPr>
            <a:spLocks noChangeArrowheads="1"/>
          </p:cNvSpPr>
          <p:nvPr/>
        </p:nvSpPr>
        <p:spPr bwMode="auto">
          <a:xfrm>
            <a:off x="2133601" y="3886201"/>
            <a:ext cx="237866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t>ABSORPTION</a:t>
            </a:r>
          </a:p>
        </p:txBody>
      </p:sp>
    </p:spTree>
    <p:extLst>
      <p:ext uri="{BB962C8B-B14F-4D97-AF65-F5344CB8AC3E}">
        <p14:creationId xmlns:p14="http://schemas.microsoft.com/office/powerpoint/2010/main" val="4048155980"/>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0F8B211E-661D-4A1F-B7F9-F2C263E89D4E}"/>
              </a:ext>
            </a:extLst>
          </p:cNvPr>
          <p:cNvSpPr>
            <a:spLocks noChangeArrowheads="1"/>
          </p:cNvSpPr>
          <p:nvPr/>
        </p:nvSpPr>
        <p:spPr bwMode="auto">
          <a:xfrm>
            <a:off x="1773238" y="420689"/>
            <a:ext cx="8894762" cy="556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a:solidFill>
                  <a:srgbClr val="FFFFFF"/>
                </a:solidFill>
                <a:latin typeface="Times" panose="02020603050405020304" pitchFamily="18" charset="0"/>
              </a:rPr>
              <a:t>Digestion</a:t>
            </a:r>
            <a:r>
              <a:rPr lang="en-US" altLang="en-US" sz="2000" dirty="0">
                <a:solidFill>
                  <a:srgbClr val="FAFD00"/>
                </a:solidFill>
                <a:latin typeface="Times" panose="02020603050405020304" pitchFamily="18" charset="0"/>
              </a:rPr>
              <a:t>	</a:t>
            </a:r>
          </a:p>
          <a:p>
            <a:pPr eaLnBrk="1" hangingPunct="1">
              <a:spcBef>
                <a:spcPct val="50000"/>
              </a:spcBef>
            </a:pPr>
            <a:r>
              <a:rPr lang="en-US" altLang="en-US" sz="2400" dirty="0">
                <a:latin typeface="Times" panose="02020603050405020304" pitchFamily="18" charset="0"/>
              </a:rPr>
              <a:t>chemical degradation of nutrient macromolecules by </a:t>
            </a:r>
          </a:p>
          <a:p>
            <a:pPr eaLnBrk="1" hangingPunct="1">
              <a:spcBef>
                <a:spcPct val="50000"/>
              </a:spcBef>
            </a:pPr>
            <a:r>
              <a:rPr lang="en-US" altLang="en-US" sz="2400" dirty="0">
                <a:latin typeface="Times" panose="02020603050405020304" pitchFamily="18" charset="0"/>
              </a:rPr>
              <a:t>digestive enzymes </a:t>
            </a:r>
          </a:p>
          <a:p>
            <a:pPr eaLnBrk="1" hangingPunct="1">
              <a:spcBef>
                <a:spcPct val="50000"/>
              </a:spcBef>
            </a:pPr>
            <a:r>
              <a:rPr lang="en-US" altLang="en-US" sz="2400" dirty="0">
                <a:latin typeface="Times" panose="02020603050405020304" pitchFamily="18" charset="0"/>
              </a:rPr>
              <a:t>	• </a:t>
            </a:r>
            <a:r>
              <a:rPr lang="en-US" altLang="en-US" sz="2400" b="1" dirty="0">
                <a:latin typeface="Times" panose="02020603050405020304" pitchFamily="18" charset="0"/>
              </a:rPr>
              <a:t>Luminal</a:t>
            </a:r>
            <a:r>
              <a:rPr lang="en-US" altLang="en-US" sz="2400" dirty="0">
                <a:latin typeface="Times" panose="02020603050405020304" pitchFamily="18" charset="0"/>
              </a:rPr>
              <a:t> digestion: enzymes secreted into the lumen of GI 		tract from salivary glands, stomach  and pancreas</a:t>
            </a:r>
          </a:p>
          <a:p>
            <a:pPr eaLnBrk="1" hangingPunct="1">
              <a:spcBef>
                <a:spcPct val="50000"/>
              </a:spcBef>
            </a:pPr>
            <a:r>
              <a:rPr lang="en-US" altLang="en-US" sz="2400" dirty="0">
                <a:latin typeface="Times" panose="02020603050405020304" pitchFamily="18" charset="0"/>
              </a:rPr>
              <a:t>	• </a:t>
            </a:r>
            <a:r>
              <a:rPr lang="en-US" altLang="en-US" sz="2400" b="1" dirty="0">
                <a:latin typeface="Times" panose="02020603050405020304" pitchFamily="18" charset="0"/>
              </a:rPr>
              <a:t>Membrane</a:t>
            </a:r>
            <a:r>
              <a:rPr lang="en-US" altLang="en-US" sz="2400" dirty="0">
                <a:latin typeface="Times" panose="02020603050405020304" pitchFamily="18" charset="0"/>
              </a:rPr>
              <a:t> or </a:t>
            </a:r>
            <a:r>
              <a:rPr lang="en-US" altLang="en-US" sz="2400" b="1" dirty="0">
                <a:latin typeface="Times" panose="02020603050405020304" pitchFamily="18" charset="0"/>
              </a:rPr>
              <a:t>contact</a:t>
            </a:r>
            <a:r>
              <a:rPr lang="en-US" altLang="en-US" sz="2400" dirty="0">
                <a:latin typeface="Times" panose="02020603050405020304" pitchFamily="18" charset="0"/>
              </a:rPr>
              <a:t> digestion : hydrolytic enzymes 			synthesized by enterocytes and inserted into the brush 		border 	membranes. Integral part of the microvillar 			membrane in close vicinity of specific carrier proteins 		</a:t>
            </a:r>
            <a:r>
              <a:rPr lang="en-US" altLang="en-US" sz="2400" b="1" dirty="0">
                <a:latin typeface="Times" panose="02020603050405020304" pitchFamily="18" charset="0"/>
              </a:rPr>
              <a:t>(= digestion-absorption coupling)</a:t>
            </a:r>
          </a:p>
          <a:p>
            <a:pPr eaLnBrk="1" hangingPunct="1">
              <a:spcBef>
                <a:spcPct val="50000"/>
              </a:spcBef>
            </a:pPr>
            <a:r>
              <a:rPr lang="en-US" altLang="en-US" sz="2400" b="1" dirty="0">
                <a:latin typeface="Times" panose="02020603050405020304" pitchFamily="18" charset="0"/>
              </a:rPr>
              <a:t>	</a:t>
            </a:r>
            <a:r>
              <a:rPr lang="en-US" altLang="en-US" sz="2400" dirty="0">
                <a:latin typeface="Times" panose="02020603050405020304" pitchFamily="18" charset="0"/>
              </a:rPr>
              <a:t>• </a:t>
            </a:r>
            <a:r>
              <a:rPr lang="en-US" altLang="en-US" sz="2400" b="1" dirty="0">
                <a:latin typeface="Times" panose="02020603050405020304" pitchFamily="18" charset="0"/>
              </a:rPr>
              <a:t>cytoplasmic</a:t>
            </a:r>
            <a:r>
              <a:rPr lang="en-US" altLang="en-US" sz="2400" dirty="0">
                <a:latin typeface="Times" panose="02020603050405020304" pitchFamily="18" charset="0"/>
              </a:rPr>
              <a:t> digestion: digestive enzymes in the cytoplasm 		(peptidases)</a:t>
            </a:r>
            <a:endParaRPr lang="en-US" altLang="en-US" sz="2400" b="1" dirty="0">
              <a:latin typeface="Times" panose="02020603050405020304" pitchFamily="18" charset="0"/>
            </a:endParaRPr>
          </a:p>
        </p:txBody>
      </p:sp>
    </p:spTree>
    <p:extLst>
      <p:ext uri="{BB962C8B-B14F-4D97-AF65-F5344CB8AC3E}">
        <p14:creationId xmlns:p14="http://schemas.microsoft.com/office/powerpoint/2010/main" val="3734566189"/>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extLst>
              <a:ext uri="{FF2B5EF4-FFF2-40B4-BE49-F238E27FC236}">
                <a16:creationId xmlns:a16="http://schemas.microsoft.com/office/drawing/2014/main" id="{7673A927-5EDF-4465-9DF9-8F6A0FCD7AE2}"/>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r="3670" b="14069"/>
          <a:stretch>
            <a:fillRect/>
          </a:stretch>
        </p:blipFill>
        <p:spPr bwMode="auto">
          <a:xfrm>
            <a:off x="4908550" y="247650"/>
            <a:ext cx="4959350" cy="6186488"/>
          </a:xfrm>
          <a:solidFill>
            <a:srgbClr val="CECECE"/>
          </a:solidFill>
        </p:spPr>
      </p:pic>
      <p:sp>
        <p:nvSpPr>
          <p:cNvPr id="143363" name="Rectangle 3">
            <a:extLst>
              <a:ext uri="{FF2B5EF4-FFF2-40B4-BE49-F238E27FC236}">
                <a16:creationId xmlns:a16="http://schemas.microsoft.com/office/drawing/2014/main" id="{23E04AB2-373B-4CE1-A2ED-8EE31569C416}"/>
              </a:ext>
            </a:extLst>
          </p:cNvPr>
          <p:cNvSpPr>
            <a:spLocks noChangeArrowheads="1"/>
          </p:cNvSpPr>
          <p:nvPr/>
        </p:nvSpPr>
        <p:spPr bwMode="auto">
          <a:xfrm>
            <a:off x="2176463" y="219076"/>
            <a:ext cx="191558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latin typeface="Times" panose="02020603050405020304" pitchFamily="18" charset="0"/>
              </a:rPr>
              <a:t>Sites of </a:t>
            </a:r>
          </a:p>
          <a:p>
            <a:pPr eaLnBrk="1" hangingPunct="1"/>
            <a:r>
              <a:rPr lang="en-US" altLang="en-US" sz="3200" dirty="0">
                <a:latin typeface="Times" panose="02020603050405020304" pitchFamily="18" charset="0"/>
              </a:rPr>
              <a:t>absorption</a:t>
            </a:r>
          </a:p>
        </p:txBody>
      </p:sp>
    </p:spTree>
    <p:extLst>
      <p:ext uri="{BB962C8B-B14F-4D97-AF65-F5344CB8AC3E}">
        <p14:creationId xmlns:p14="http://schemas.microsoft.com/office/powerpoint/2010/main" val="18209662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EB91D301-C9C4-4D72-95FF-B70179C6B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33400"/>
            <a:ext cx="35115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a:extLst>
              <a:ext uri="{FF2B5EF4-FFF2-40B4-BE49-F238E27FC236}">
                <a16:creationId xmlns:a16="http://schemas.microsoft.com/office/drawing/2014/main" id="{BCC2CECF-0ED8-4073-8C1B-5D35B39E1C0C}"/>
              </a:ext>
            </a:extLst>
          </p:cNvPr>
          <p:cNvSpPr>
            <a:spLocks noChangeArrowheads="1"/>
          </p:cNvSpPr>
          <p:nvPr/>
        </p:nvSpPr>
        <p:spPr bwMode="auto">
          <a:xfrm>
            <a:off x="1905000" y="5670550"/>
            <a:ext cx="624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Microvasculature of the villus, showing a countercurrent arrangement of blood flow in the arterioles and venules</a:t>
            </a:r>
            <a:endParaRPr lang="en-US" altLang="en-US"/>
          </a:p>
        </p:txBody>
      </p:sp>
    </p:spTree>
    <p:extLst>
      <p:ext uri="{BB962C8B-B14F-4D97-AF65-F5344CB8AC3E}">
        <p14:creationId xmlns:p14="http://schemas.microsoft.com/office/powerpoint/2010/main" val="42184832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44386" name="Object 2">
            <a:extLst>
              <a:ext uri="{FF2B5EF4-FFF2-40B4-BE49-F238E27FC236}">
                <a16:creationId xmlns:a16="http://schemas.microsoft.com/office/drawing/2014/main" id="{5E2F5B39-3B68-4582-AC20-E4B97B50E28A}"/>
              </a:ext>
            </a:extLst>
          </p:cNvPr>
          <p:cNvGraphicFramePr>
            <a:graphicFrameLocks noGrp="1"/>
          </p:cNvGraphicFramePr>
          <p:nvPr>
            <p:ph type="tbl" idx="1"/>
            <p:extLst>
              <p:ext uri="{D42A27DB-BD31-4B8C-83A1-F6EECF244321}">
                <p14:modId xmlns:p14="http://schemas.microsoft.com/office/powerpoint/2010/main" val="557213791"/>
              </p:ext>
            </p:extLst>
          </p:nvPr>
        </p:nvGraphicFramePr>
        <p:xfrm>
          <a:off x="2260600" y="795145"/>
          <a:ext cx="7772400" cy="5065713"/>
        </p:xfrm>
        <a:graphic>
          <a:graphicData uri="http://schemas.openxmlformats.org/presentationml/2006/ole">
            <mc:AlternateContent xmlns:mc="http://schemas.openxmlformats.org/markup-compatibility/2006">
              <mc:Choice xmlns:v="urn:schemas-microsoft-com:vml" Requires="v">
                <p:oleObj name="Document" r:id="rId2" imgW="7988300" imgH="5207000" progId="Word.Document.8">
                  <p:embed/>
                </p:oleObj>
              </mc:Choice>
              <mc:Fallback>
                <p:oleObj name="Document" r:id="rId2" imgW="7988300" imgH="5207000" progId="Word.Document.8">
                  <p:embed/>
                  <p:pic>
                    <p:nvPicPr>
                      <p:cNvPr id="144386" name="Object 2">
                        <a:extLst>
                          <a:ext uri="{FF2B5EF4-FFF2-40B4-BE49-F238E27FC236}">
                            <a16:creationId xmlns:a16="http://schemas.microsoft.com/office/drawing/2014/main" id="{5E2F5B39-3B68-4582-AC20-E4B97B50E28A}"/>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795145"/>
                        <a:ext cx="7772400" cy="5065713"/>
                      </a:xfrm>
                      <a:prstGeom prst="rect">
                        <a:avLst/>
                      </a:prstGeom>
                      <a:noFill/>
                      <a:ln w="12700" cap="flat" cmpd="sng">
                        <a:solidFill>
                          <a:srgbClr val="FAFD00"/>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7" name="Line 3">
            <a:extLst>
              <a:ext uri="{FF2B5EF4-FFF2-40B4-BE49-F238E27FC236}">
                <a16:creationId xmlns:a16="http://schemas.microsoft.com/office/drawing/2014/main" id="{052F230E-79C1-4393-81BD-2C0541C5C800}"/>
              </a:ext>
            </a:extLst>
          </p:cNvPr>
          <p:cNvSpPr>
            <a:spLocks noChangeShapeType="1"/>
          </p:cNvSpPr>
          <p:nvPr/>
        </p:nvSpPr>
        <p:spPr bwMode="auto">
          <a:xfrm>
            <a:off x="2254250" y="1436688"/>
            <a:ext cx="777875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88" name="Line 4">
            <a:extLst>
              <a:ext uri="{FF2B5EF4-FFF2-40B4-BE49-F238E27FC236}">
                <a16:creationId xmlns:a16="http://schemas.microsoft.com/office/drawing/2014/main" id="{D67988E4-4688-42CA-8D2C-BF881B018021}"/>
              </a:ext>
            </a:extLst>
          </p:cNvPr>
          <p:cNvSpPr>
            <a:spLocks noChangeShapeType="1"/>
          </p:cNvSpPr>
          <p:nvPr/>
        </p:nvSpPr>
        <p:spPr bwMode="auto">
          <a:xfrm>
            <a:off x="2254250" y="4610100"/>
            <a:ext cx="7778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89" name="Line 5">
            <a:extLst>
              <a:ext uri="{FF2B5EF4-FFF2-40B4-BE49-F238E27FC236}">
                <a16:creationId xmlns:a16="http://schemas.microsoft.com/office/drawing/2014/main" id="{CFDCD969-8639-4371-9497-7CE9B8B06302}"/>
              </a:ext>
            </a:extLst>
          </p:cNvPr>
          <p:cNvSpPr>
            <a:spLocks noChangeShapeType="1"/>
          </p:cNvSpPr>
          <p:nvPr/>
        </p:nvSpPr>
        <p:spPr bwMode="auto">
          <a:xfrm>
            <a:off x="8477250" y="692150"/>
            <a:ext cx="0" cy="39116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0" name="Line 6">
            <a:extLst>
              <a:ext uri="{FF2B5EF4-FFF2-40B4-BE49-F238E27FC236}">
                <a16:creationId xmlns:a16="http://schemas.microsoft.com/office/drawing/2014/main" id="{0004E2CF-DDD2-420B-9C35-5EF0B4BEA30F}"/>
              </a:ext>
            </a:extLst>
          </p:cNvPr>
          <p:cNvSpPr>
            <a:spLocks noChangeShapeType="1"/>
          </p:cNvSpPr>
          <p:nvPr/>
        </p:nvSpPr>
        <p:spPr bwMode="auto">
          <a:xfrm>
            <a:off x="4876800" y="711200"/>
            <a:ext cx="0" cy="39116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3043621"/>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a:extLst>
              <a:ext uri="{FF2B5EF4-FFF2-40B4-BE49-F238E27FC236}">
                <a16:creationId xmlns:a16="http://schemas.microsoft.com/office/drawing/2014/main" id="{CA527DDE-9EEE-47C2-BAF4-C91501B897D7}"/>
              </a:ext>
            </a:extLst>
          </p:cNvPr>
          <p:cNvPicPr>
            <a:picLocks noGrp="1" noChangeArrowheads="1"/>
          </p:cNvPicPr>
          <p:nvPr>
            <p:ph type="chart" idx="1"/>
          </p:nvPr>
        </p:nvPicPr>
        <p:blipFill>
          <a:blip r:embed="rId2">
            <a:extLst>
              <a:ext uri="{28A0092B-C50C-407E-A947-70E740481C1C}">
                <a14:useLocalDpi xmlns:a14="http://schemas.microsoft.com/office/drawing/2010/main" val="0"/>
              </a:ext>
            </a:extLst>
          </a:blip>
          <a:srcRect r="1231" b="17783"/>
          <a:stretch>
            <a:fillRect/>
          </a:stretch>
        </p:blipFill>
        <p:spPr bwMode="auto">
          <a:xfrm>
            <a:off x="2370139" y="438150"/>
            <a:ext cx="7769225" cy="5886450"/>
          </a:xfrm>
        </p:spPr>
      </p:pic>
    </p:spTree>
    <p:extLst>
      <p:ext uri="{BB962C8B-B14F-4D97-AF65-F5344CB8AC3E}">
        <p14:creationId xmlns:p14="http://schemas.microsoft.com/office/powerpoint/2010/main" val="3953884299"/>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a:extLst>
              <a:ext uri="{FF2B5EF4-FFF2-40B4-BE49-F238E27FC236}">
                <a16:creationId xmlns:a16="http://schemas.microsoft.com/office/drawing/2014/main" id="{E7B38419-D857-4E23-B9D9-F4C191670533}"/>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r="391" b="20479"/>
          <a:stretch>
            <a:fillRect/>
          </a:stretch>
        </p:blipFill>
        <p:spPr bwMode="auto">
          <a:xfrm>
            <a:off x="5928655" y="317500"/>
            <a:ext cx="4452938" cy="6540500"/>
          </a:xfrm>
          <a:solidFill>
            <a:srgbClr val="CECECE"/>
          </a:solidFill>
        </p:spPr>
      </p:pic>
      <p:sp>
        <p:nvSpPr>
          <p:cNvPr id="146435" name="Rectangle 3">
            <a:extLst>
              <a:ext uri="{FF2B5EF4-FFF2-40B4-BE49-F238E27FC236}">
                <a16:creationId xmlns:a16="http://schemas.microsoft.com/office/drawing/2014/main" id="{8FBF9B9C-359E-4879-B8F4-17EB8AFCE751}"/>
              </a:ext>
            </a:extLst>
          </p:cNvPr>
          <p:cNvSpPr>
            <a:spLocks noChangeArrowheads="1"/>
          </p:cNvSpPr>
          <p:nvPr/>
        </p:nvSpPr>
        <p:spPr bwMode="auto">
          <a:xfrm>
            <a:off x="2020889" y="744539"/>
            <a:ext cx="3235325" cy="43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latin typeface="Times" panose="02020603050405020304" pitchFamily="18" charset="0"/>
              </a:rPr>
              <a:t>Average daily.... </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intake: ~ 2 liters</a:t>
            </a:r>
          </a:p>
          <a:p>
            <a:pPr eaLnBrk="1" hangingPunct="1">
              <a:spcBef>
                <a:spcPct val="50000"/>
              </a:spcBef>
            </a:pPr>
            <a:r>
              <a:rPr lang="en-US" altLang="en-US" sz="2400" dirty="0">
                <a:latin typeface="Times" panose="02020603050405020304" pitchFamily="18" charset="0"/>
              </a:rPr>
              <a:t>• loss through GI tract: 100 ml (only 5% of intake) through feces</a:t>
            </a:r>
          </a:p>
          <a:p>
            <a:pPr eaLnBrk="1" hangingPunct="1">
              <a:spcBef>
                <a:spcPct val="50000"/>
              </a:spcBef>
            </a:pPr>
            <a:r>
              <a:rPr lang="en-US" altLang="en-US" sz="2400" dirty="0">
                <a:latin typeface="Times" panose="02020603050405020304" pitchFamily="18" charset="0"/>
              </a:rPr>
              <a:t>• GI secretion: 7 liters</a:t>
            </a:r>
          </a:p>
          <a:p>
            <a:pPr eaLnBrk="1" hangingPunct="1">
              <a:spcBef>
                <a:spcPct val="50000"/>
              </a:spcBef>
            </a:pPr>
            <a:r>
              <a:rPr lang="en-US" altLang="en-US" sz="2400" dirty="0">
                <a:latin typeface="Times" panose="02020603050405020304" pitchFamily="18" charset="0"/>
              </a:rPr>
              <a:t>• water absorption by GI tract: 9 liters</a:t>
            </a:r>
          </a:p>
        </p:txBody>
      </p:sp>
    </p:spTree>
    <p:extLst>
      <p:ext uri="{BB962C8B-B14F-4D97-AF65-F5344CB8AC3E}">
        <p14:creationId xmlns:p14="http://schemas.microsoft.com/office/powerpoint/2010/main" val="4120071218"/>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22F4B78C-B29F-4BFD-8849-A4755BC4FFAD}"/>
              </a:ext>
            </a:extLst>
          </p:cNvPr>
          <p:cNvSpPr>
            <a:spLocks noChangeArrowheads="1"/>
          </p:cNvSpPr>
          <p:nvPr/>
        </p:nvSpPr>
        <p:spPr bwMode="auto">
          <a:xfrm>
            <a:off x="1868489" y="935038"/>
            <a:ext cx="8550275" cy="38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Mechanism of water absorption: </a:t>
            </a:r>
          </a:p>
          <a:p>
            <a:pPr eaLnBrk="1" hangingPunct="1">
              <a:spcBef>
                <a:spcPct val="50000"/>
              </a:spcBef>
            </a:pPr>
            <a:r>
              <a:rPr lang="en-US" altLang="en-US" sz="2800" dirty="0">
                <a:latin typeface="Times" panose="02020603050405020304" pitchFamily="18" charset="0"/>
              </a:rPr>
              <a:t>standing osmotic gradient hypothesis </a:t>
            </a:r>
            <a:endParaRPr lang="en-US" altLang="en-US" sz="2000" dirty="0">
              <a:latin typeface="Times" panose="02020603050405020304" pitchFamily="18" charset="0"/>
            </a:endParaRP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Absorption of water is </a:t>
            </a:r>
            <a:r>
              <a:rPr lang="en-US" altLang="en-US" sz="2400" b="1" dirty="0">
                <a:latin typeface="Times" panose="02020603050405020304" pitchFamily="18" charset="0"/>
              </a:rPr>
              <a:t>passive</a:t>
            </a:r>
            <a:r>
              <a:rPr lang="en-US" altLang="en-US" sz="2400" dirty="0">
                <a:latin typeface="Times" panose="02020603050405020304" pitchFamily="18" charset="0"/>
              </a:rPr>
              <a:t> and is determined by differences in </a:t>
            </a:r>
            <a:r>
              <a:rPr lang="en-US" altLang="en-US" sz="2400" b="1" dirty="0">
                <a:latin typeface="Times" panose="02020603050405020304" pitchFamily="18" charset="0"/>
              </a:rPr>
              <a:t>osmolarity</a:t>
            </a:r>
            <a:r>
              <a:rPr lang="en-US" altLang="en-US" sz="2400" dirty="0">
                <a:latin typeface="Times" panose="02020603050405020304" pitchFamily="18" charset="0"/>
              </a:rPr>
              <a:t> of luminal content and blood, therefore net transport of water can occur in both direction.</a:t>
            </a:r>
          </a:p>
          <a:p>
            <a:pPr eaLnBrk="1" hangingPunct="1">
              <a:spcBef>
                <a:spcPct val="50000"/>
              </a:spcBef>
            </a:pPr>
            <a:endParaRPr lang="en-US" altLang="en-US" sz="2400" dirty="0">
              <a:latin typeface="Times" panose="02020603050405020304" pitchFamily="18" charset="0"/>
            </a:endParaRPr>
          </a:p>
          <a:p>
            <a:pPr algn="ctr" eaLnBrk="1" hangingPunct="1"/>
            <a:endParaRPr lang="en-US" altLang="en-US" sz="2400" dirty="0">
              <a:solidFill>
                <a:srgbClr val="FAFD00"/>
              </a:solidFill>
              <a:latin typeface="Times" panose="02020603050405020304" pitchFamily="18" charset="0"/>
            </a:endParaRPr>
          </a:p>
        </p:txBody>
      </p:sp>
    </p:spTree>
    <p:extLst>
      <p:ext uri="{BB962C8B-B14F-4D97-AF65-F5344CB8AC3E}">
        <p14:creationId xmlns:p14="http://schemas.microsoft.com/office/powerpoint/2010/main" val="2179212074"/>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9B07276-3BA6-44EA-AB04-1E44E6BBFEF6}"/>
              </a:ext>
            </a:extLst>
          </p:cNvPr>
          <p:cNvSpPr>
            <a:spLocks noChangeArrowheads="1"/>
          </p:cNvSpPr>
          <p:nvPr/>
        </p:nvSpPr>
        <p:spPr bwMode="auto">
          <a:xfrm>
            <a:off x="1697039" y="1144588"/>
            <a:ext cx="3178175"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000" dirty="0">
                <a:latin typeface="Times" panose="02020603050405020304" pitchFamily="18" charset="0"/>
              </a:rPr>
              <a:t>1. Active Na</a:t>
            </a:r>
            <a:r>
              <a:rPr lang="en-US" altLang="en-US" sz="2000" baseline="30000" dirty="0">
                <a:latin typeface="Times" panose="02020603050405020304" pitchFamily="18" charset="0"/>
              </a:rPr>
              <a:t>+</a:t>
            </a:r>
            <a:r>
              <a:rPr lang="en-US" altLang="en-US" sz="2000" dirty="0">
                <a:latin typeface="Times" panose="02020603050405020304" pitchFamily="18" charset="0"/>
              </a:rPr>
              <a:t> pumping     (Na/K  ATPase) into lateral intercellular space</a:t>
            </a:r>
          </a:p>
          <a:p>
            <a:pPr eaLnBrk="1" hangingPunct="1">
              <a:spcBef>
                <a:spcPct val="50000"/>
              </a:spcBef>
            </a:pPr>
            <a:r>
              <a:rPr lang="en-US" altLang="en-US" sz="2000" dirty="0">
                <a:latin typeface="Times" panose="02020603050405020304" pitchFamily="18" charset="0"/>
              </a:rPr>
              <a:t>2. passive entry of Cl</a:t>
            </a:r>
            <a:r>
              <a:rPr lang="en-US" altLang="en-US" sz="2000" baseline="30000" dirty="0">
                <a:latin typeface="Times" panose="02020603050405020304" pitchFamily="18" charset="0"/>
              </a:rPr>
              <a:t>-</a:t>
            </a:r>
            <a:r>
              <a:rPr lang="en-US" altLang="en-US" sz="2000" dirty="0">
                <a:latin typeface="Times" panose="02020603050405020304" pitchFamily="18" charset="0"/>
              </a:rPr>
              <a:t> into lateral intercellular space</a:t>
            </a:r>
          </a:p>
          <a:p>
            <a:pPr eaLnBrk="1" hangingPunct="1">
              <a:spcBef>
                <a:spcPct val="50000"/>
              </a:spcBef>
            </a:pPr>
            <a:r>
              <a:rPr lang="en-US" altLang="en-US" sz="2000" dirty="0">
                <a:latin typeface="Times" panose="02020603050405020304" pitchFamily="18" charset="0"/>
              </a:rPr>
              <a:t>3. establish osmotic gradient in lateral space</a:t>
            </a:r>
          </a:p>
          <a:p>
            <a:pPr eaLnBrk="1" hangingPunct="1">
              <a:spcBef>
                <a:spcPct val="50000"/>
              </a:spcBef>
            </a:pPr>
            <a:r>
              <a:rPr lang="en-US" altLang="en-US" sz="2000" dirty="0">
                <a:latin typeface="Times" panose="02020603050405020304" pitchFamily="18" charset="0"/>
              </a:rPr>
              <a:t>4. entry of water by osmosis into lateral space</a:t>
            </a:r>
          </a:p>
          <a:p>
            <a:pPr eaLnBrk="1" hangingPunct="1">
              <a:spcBef>
                <a:spcPct val="50000"/>
              </a:spcBef>
            </a:pPr>
            <a:r>
              <a:rPr lang="en-US" altLang="en-US" sz="2000" dirty="0">
                <a:latin typeface="Times" panose="02020603050405020304" pitchFamily="18" charset="0"/>
              </a:rPr>
              <a:t>5. hydrostatic flow of water</a:t>
            </a:r>
          </a:p>
        </p:txBody>
      </p:sp>
      <p:pic>
        <p:nvPicPr>
          <p:cNvPr id="148483" name="Picture 3">
            <a:extLst>
              <a:ext uri="{FF2B5EF4-FFF2-40B4-BE49-F238E27FC236}">
                <a16:creationId xmlns:a16="http://schemas.microsoft.com/office/drawing/2014/main" id="{4C4E98B6-5283-44B3-8507-75E572697D56}"/>
              </a:ext>
            </a:extLst>
          </p:cNvPr>
          <p:cNvPicPr>
            <a:picLocks noGrp="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auto">
          <a:xfrm>
            <a:off x="5091114" y="1104901"/>
            <a:ext cx="5272087" cy="5095875"/>
          </a:xfrm>
          <a:solidFill>
            <a:srgbClr val="FFFFFF"/>
          </a:solidFill>
        </p:spPr>
      </p:pic>
      <p:sp>
        <p:nvSpPr>
          <p:cNvPr id="148484" name="Rectangle 4">
            <a:extLst>
              <a:ext uri="{FF2B5EF4-FFF2-40B4-BE49-F238E27FC236}">
                <a16:creationId xmlns:a16="http://schemas.microsoft.com/office/drawing/2014/main" id="{A3560E89-19B8-4A2D-B980-4466769283D6}"/>
              </a:ext>
            </a:extLst>
          </p:cNvPr>
          <p:cNvSpPr>
            <a:spLocks noChangeArrowheads="1"/>
          </p:cNvSpPr>
          <p:nvPr/>
        </p:nvSpPr>
        <p:spPr bwMode="auto">
          <a:xfrm>
            <a:off x="1795464" y="225425"/>
            <a:ext cx="40290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Standing gradient osmosis:</a:t>
            </a:r>
          </a:p>
        </p:txBody>
      </p:sp>
      <p:sp>
        <p:nvSpPr>
          <p:cNvPr id="148486" name="Oval 6">
            <a:extLst>
              <a:ext uri="{FF2B5EF4-FFF2-40B4-BE49-F238E27FC236}">
                <a16:creationId xmlns:a16="http://schemas.microsoft.com/office/drawing/2014/main" id="{EDE2DAB2-0289-4BA2-AA2B-57B3C1AA8B34}"/>
              </a:ext>
            </a:extLst>
          </p:cNvPr>
          <p:cNvSpPr>
            <a:spLocks noChangeArrowheads="1"/>
          </p:cNvSpPr>
          <p:nvPr/>
        </p:nvSpPr>
        <p:spPr bwMode="auto">
          <a:xfrm>
            <a:off x="5943600" y="3276600"/>
            <a:ext cx="914400" cy="762000"/>
          </a:xfrm>
          <a:prstGeom prst="ellipse">
            <a:avLst/>
          </a:prstGeom>
          <a:noFill/>
          <a:ln w="12700">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349600909"/>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5DFFB51B-65F9-4F5A-A384-A0EE971B5619}"/>
              </a:ext>
            </a:extLst>
          </p:cNvPr>
          <p:cNvSpPr>
            <a:spLocks noChangeArrowheads="1"/>
          </p:cNvSpPr>
          <p:nvPr/>
        </p:nvSpPr>
        <p:spPr bwMode="auto">
          <a:xfrm>
            <a:off x="1773239" y="344488"/>
            <a:ext cx="4702175" cy="60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Tight junctions:</a:t>
            </a:r>
          </a:p>
          <a:p>
            <a:pPr eaLnBrk="1" hangingPunct="1">
              <a:spcBef>
                <a:spcPct val="50000"/>
              </a:spcBef>
            </a:pPr>
            <a:r>
              <a:rPr lang="en-US" altLang="en-US" sz="2800" dirty="0">
                <a:latin typeface="Times" panose="02020603050405020304" pitchFamily="18" charset="0"/>
              </a:rPr>
              <a:t>transcellular vs. paracellular transport</a:t>
            </a:r>
            <a:endParaRPr lang="en-US" altLang="en-US" sz="2400" dirty="0">
              <a:latin typeface="Times" panose="02020603050405020304" pitchFamily="18" charset="0"/>
            </a:endParaRP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Tight junctions connect epithelial cells of the GI tract. Tight junctions are leaky (the most in the duodenum) for water and ions. Transmucosal transport of water and ions can occur through tight junctions and lateral intercellular space </a:t>
            </a:r>
            <a:r>
              <a:rPr lang="en-US" altLang="en-US" sz="2400" b="1" dirty="0">
                <a:latin typeface="Times" panose="02020603050405020304" pitchFamily="18" charset="0"/>
              </a:rPr>
              <a:t>(paracellular </a:t>
            </a:r>
            <a:r>
              <a:rPr lang="en-US" altLang="en-US" sz="2400" dirty="0">
                <a:latin typeface="Times" panose="02020603050405020304" pitchFamily="18" charset="0"/>
              </a:rPr>
              <a:t>transport = 2) or through epithelial cells </a:t>
            </a:r>
            <a:r>
              <a:rPr lang="en-US" altLang="en-US" sz="2400" b="1" dirty="0">
                <a:latin typeface="Times" panose="02020603050405020304" pitchFamily="18" charset="0"/>
              </a:rPr>
              <a:t>(transcellular </a:t>
            </a:r>
            <a:r>
              <a:rPr lang="en-US" altLang="en-US" sz="2400" dirty="0">
                <a:latin typeface="Times" panose="02020603050405020304" pitchFamily="18" charset="0"/>
              </a:rPr>
              <a:t>transport = 1)</a:t>
            </a:r>
          </a:p>
        </p:txBody>
      </p:sp>
      <p:pic>
        <p:nvPicPr>
          <p:cNvPr id="149507" name="Picture 3">
            <a:extLst>
              <a:ext uri="{FF2B5EF4-FFF2-40B4-BE49-F238E27FC236}">
                <a16:creationId xmlns:a16="http://schemas.microsoft.com/office/drawing/2014/main" id="{82FD2240-3554-4177-A3B8-EB473FFB622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414" y="2550057"/>
            <a:ext cx="3954462" cy="38242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9" name="Oval 5">
            <a:extLst>
              <a:ext uri="{FF2B5EF4-FFF2-40B4-BE49-F238E27FC236}">
                <a16:creationId xmlns:a16="http://schemas.microsoft.com/office/drawing/2014/main" id="{0FC1AEDC-78EE-4A08-BD1E-726BCC75C662}"/>
              </a:ext>
            </a:extLst>
          </p:cNvPr>
          <p:cNvSpPr>
            <a:spLocks noChangeArrowheads="1"/>
          </p:cNvSpPr>
          <p:nvPr/>
        </p:nvSpPr>
        <p:spPr bwMode="auto">
          <a:xfrm>
            <a:off x="6746875" y="3759200"/>
            <a:ext cx="304800" cy="3048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49510" name="Line 6">
            <a:extLst>
              <a:ext uri="{FF2B5EF4-FFF2-40B4-BE49-F238E27FC236}">
                <a16:creationId xmlns:a16="http://schemas.microsoft.com/office/drawing/2014/main" id="{C7BC48CE-9CD4-4797-B112-C2ADE73D34A9}"/>
              </a:ext>
            </a:extLst>
          </p:cNvPr>
          <p:cNvSpPr>
            <a:spLocks noChangeShapeType="1"/>
          </p:cNvSpPr>
          <p:nvPr/>
        </p:nvSpPr>
        <p:spPr bwMode="auto">
          <a:xfrm flipV="1">
            <a:off x="7124700" y="3086101"/>
            <a:ext cx="0" cy="1133475"/>
          </a:xfrm>
          <a:prstGeom prst="line">
            <a:avLst/>
          </a:prstGeom>
          <a:noFill/>
          <a:ln w="508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11" name="Line 7">
            <a:extLst>
              <a:ext uri="{FF2B5EF4-FFF2-40B4-BE49-F238E27FC236}">
                <a16:creationId xmlns:a16="http://schemas.microsoft.com/office/drawing/2014/main" id="{391DC2FB-7DCB-4C06-AE4E-C3161FC05C06}"/>
              </a:ext>
            </a:extLst>
          </p:cNvPr>
          <p:cNvSpPr>
            <a:spLocks noChangeShapeType="1"/>
          </p:cNvSpPr>
          <p:nvPr/>
        </p:nvSpPr>
        <p:spPr bwMode="auto">
          <a:xfrm flipV="1">
            <a:off x="9315450" y="3124200"/>
            <a:ext cx="0" cy="1447800"/>
          </a:xfrm>
          <a:prstGeom prst="line">
            <a:avLst/>
          </a:prstGeom>
          <a:noFill/>
          <a:ln w="508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12" name="Oval 8">
            <a:extLst>
              <a:ext uri="{FF2B5EF4-FFF2-40B4-BE49-F238E27FC236}">
                <a16:creationId xmlns:a16="http://schemas.microsoft.com/office/drawing/2014/main" id="{7EE478FB-8D3F-49EE-B9EC-F36036EFCF94}"/>
              </a:ext>
            </a:extLst>
          </p:cNvPr>
          <p:cNvSpPr>
            <a:spLocks noChangeArrowheads="1"/>
          </p:cNvSpPr>
          <p:nvPr/>
        </p:nvSpPr>
        <p:spPr bwMode="auto">
          <a:xfrm>
            <a:off x="9363075" y="3781425"/>
            <a:ext cx="304800" cy="304800"/>
          </a:xfrm>
          <a:prstGeom prst="ellipse">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49513" name="Rectangle 9">
            <a:extLst>
              <a:ext uri="{FF2B5EF4-FFF2-40B4-BE49-F238E27FC236}">
                <a16:creationId xmlns:a16="http://schemas.microsoft.com/office/drawing/2014/main" id="{FBB446A0-C701-470B-9B7F-6370E5D32EFB}"/>
              </a:ext>
            </a:extLst>
          </p:cNvPr>
          <p:cNvSpPr>
            <a:spLocks noChangeArrowheads="1"/>
          </p:cNvSpPr>
          <p:nvPr/>
        </p:nvSpPr>
        <p:spPr bwMode="auto">
          <a:xfrm>
            <a:off x="7391400" y="2895601"/>
            <a:ext cx="515938" cy="295275"/>
          </a:xfrm>
          <a:prstGeom prst="rect">
            <a:avLst/>
          </a:prstGeom>
          <a:noFill/>
          <a:ln w="57150">
            <a:solidFill>
              <a:srgbClr val="000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2827123211"/>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9C3EF679-D915-4924-937A-04F289AB29A9}"/>
              </a:ext>
            </a:extLst>
          </p:cNvPr>
          <p:cNvSpPr>
            <a:spLocks noGrp="1" noChangeArrowheads="1"/>
          </p:cNvSpPr>
          <p:nvPr>
            <p:ph type="ctrTitle"/>
          </p:nvPr>
        </p:nvSpPr>
        <p:spPr>
          <a:xfrm>
            <a:off x="2190750" y="1733550"/>
            <a:ext cx="7772400" cy="1143000"/>
          </a:xfrm>
        </p:spPr>
        <p:txBody>
          <a:bodyPr rtlCol="0" anchor="ctr">
            <a:normAutofit fontScale="90000"/>
          </a:bodyPr>
          <a:lstStyle/>
          <a:p>
            <a:pPr>
              <a:defRPr/>
            </a:pPr>
            <a:r>
              <a:rPr lang="en-US" altLang="en-US" sz="4400" dirty="0">
                <a:latin typeface="Times" panose="02020603050405020304" pitchFamily="18" charset="0"/>
              </a:rPr>
              <a:t>Digestion and absorption of carbohydrates</a:t>
            </a:r>
            <a:br>
              <a:rPr lang="en-US" altLang="en-US" sz="3600" dirty="0">
                <a:solidFill>
                  <a:srgbClr val="FAFD00"/>
                </a:solidFill>
                <a:latin typeface="Times" panose="02020603050405020304" pitchFamily="18" charset="0"/>
              </a:rPr>
            </a:br>
            <a:endParaRPr lang="en-US" altLang="en-US" sz="3600" dirty="0">
              <a:solidFill>
                <a:srgbClr val="FAFD00"/>
              </a:solidFill>
              <a:latin typeface="Times" panose="02020603050405020304" pitchFamily="18" charset="0"/>
            </a:endParaRPr>
          </a:p>
        </p:txBody>
      </p:sp>
    </p:spTree>
    <p:extLst>
      <p:ext uri="{BB962C8B-B14F-4D97-AF65-F5344CB8AC3E}">
        <p14:creationId xmlns:p14="http://schemas.microsoft.com/office/powerpoint/2010/main" val="520699589"/>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16910A10-25C1-41E6-AD71-F3171BDC4053}"/>
              </a:ext>
            </a:extLst>
          </p:cNvPr>
          <p:cNvSpPr>
            <a:spLocks noChangeArrowheads="1"/>
          </p:cNvSpPr>
          <p:nvPr/>
        </p:nvSpPr>
        <p:spPr bwMode="auto">
          <a:xfrm>
            <a:off x="2249489" y="268288"/>
            <a:ext cx="7978775" cy="618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dirty="0">
                <a:latin typeface="Times" panose="02020603050405020304" pitchFamily="18" charset="0"/>
              </a:rPr>
              <a:t>Diet</a:t>
            </a:r>
            <a:r>
              <a:rPr lang="en-US" altLang="en-US" sz="2400" dirty="0">
                <a:latin typeface="Times" panose="02020603050405020304" pitchFamily="18" charset="0"/>
              </a:rPr>
              <a:t> contains</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digestible carbohydrates</a:t>
            </a:r>
          </a:p>
          <a:p>
            <a:pPr eaLnBrk="1" hangingPunct="1">
              <a:spcBef>
                <a:spcPct val="50000"/>
              </a:spcBef>
            </a:pPr>
            <a:r>
              <a:rPr lang="en-US" altLang="en-US" sz="2400" dirty="0">
                <a:latin typeface="Times" panose="02020603050405020304" pitchFamily="18" charset="0"/>
              </a:rPr>
              <a:t>	• monosaccharides: glucose, fructose, sorbitol, 		(galactose in form of milk lactose = </a:t>
            </a:r>
            <a:r>
              <a:rPr lang="en-US" altLang="en-US" sz="2400" dirty="0" err="1">
                <a:latin typeface="Times" panose="02020603050405020304" pitchFamily="18" charset="0"/>
              </a:rPr>
              <a:t>galactose+glucose</a:t>
            </a:r>
            <a:r>
              <a:rPr lang="en-US" altLang="en-US" sz="2400" dirty="0">
                <a:latin typeface="Times" panose="02020603050405020304" pitchFamily="18" charset="0"/>
              </a:rPr>
              <a:t>)</a:t>
            </a:r>
          </a:p>
          <a:p>
            <a:pPr eaLnBrk="1" hangingPunct="1">
              <a:spcBef>
                <a:spcPct val="50000"/>
              </a:spcBef>
            </a:pPr>
            <a:r>
              <a:rPr lang="en-US" altLang="en-US" sz="2400" dirty="0">
                <a:latin typeface="Times" panose="02020603050405020304" pitchFamily="18" charset="0"/>
              </a:rPr>
              <a:t>	• disaccharides: sucrose, lactose, maltose</a:t>
            </a:r>
          </a:p>
          <a:p>
            <a:pPr eaLnBrk="1" hangingPunct="1">
              <a:spcBef>
                <a:spcPct val="50000"/>
              </a:spcBef>
            </a:pPr>
            <a:r>
              <a:rPr lang="en-US" altLang="en-US" sz="2400" dirty="0">
                <a:latin typeface="Times" panose="02020603050405020304" pitchFamily="18" charset="0"/>
              </a:rPr>
              <a:t>	• oligosaccharides/polysaccharides: starch (made of 		amylose and amylopectin), </a:t>
            </a:r>
            <a:r>
              <a:rPr lang="en-US" altLang="en-US" sz="2400" dirty="0" err="1">
                <a:latin typeface="Times" panose="02020603050405020304" pitchFamily="18" charset="0"/>
              </a:rPr>
              <a:t>dextrins</a:t>
            </a:r>
            <a:r>
              <a:rPr lang="en-US" altLang="en-US" sz="2400" dirty="0">
                <a:latin typeface="Times" panose="02020603050405020304" pitchFamily="18" charset="0"/>
              </a:rPr>
              <a:t>, glycogen</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non-digestible carbohydrates</a:t>
            </a:r>
          </a:p>
          <a:p>
            <a:pPr eaLnBrk="1" hangingPunct="1">
              <a:spcBef>
                <a:spcPct val="50000"/>
              </a:spcBef>
            </a:pPr>
            <a:r>
              <a:rPr lang="en-US" altLang="en-US" sz="2400" dirty="0">
                <a:latin typeface="Times" panose="02020603050405020304" pitchFamily="18" charset="0"/>
              </a:rPr>
              <a:t>	dietary </a:t>
            </a:r>
            <a:r>
              <a:rPr lang="en-US" altLang="en-US" sz="2400" b="1" dirty="0">
                <a:latin typeface="Times" panose="02020603050405020304" pitchFamily="18" charset="0"/>
              </a:rPr>
              <a:t>fibers</a:t>
            </a:r>
            <a:r>
              <a:rPr lang="en-US" altLang="en-US" sz="2400" dirty="0">
                <a:latin typeface="Times" panose="02020603050405020304" pitchFamily="18" charset="0"/>
              </a:rPr>
              <a:t>, mainly cellulose (ß-1,4 linked glucose 	polymer; humans lack enzyme to </a:t>
            </a:r>
            <a:r>
              <a:rPr lang="en-US" altLang="en-US" sz="2400" dirty="0" err="1">
                <a:latin typeface="Times" panose="02020603050405020304" pitchFamily="18" charset="0"/>
              </a:rPr>
              <a:t>hydrolyse</a:t>
            </a:r>
            <a:r>
              <a:rPr lang="en-US" altLang="en-US" sz="2400" dirty="0">
                <a:latin typeface="Times" panose="02020603050405020304" pitchFamily="18" charset="0"/>
              </a:rPr>
              <a:t> ß-1,4 		bonds). Fibers are extremely important for regular 		bowel movements.</a:t>
            </a:r>
          </a:p>
        </p:txBody>
      </p:sp>
    </p:spTree>
    <p:extLst>
      <p:ext uri="{BB962C8B-B14F-4D97-AF65-F5344CB8AC3E}">
        <p14:creationId xmlns:p14="http://schemas.microsoft.com/office/powerpoint/2010/main" val="3116668165"/>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5D0561B2-BB6C-49AA-87FA-1332A11ECD2C}"/>
              </a:ext>
            </a:extLst>
          </p:cNvPr>
          <p:cNvSpPr>
            <a:spLocks noChangeArrowheads="1"/>
          </p:cNvSpPr>
          <p:nvPr/>
        </p:nvSpPr>
        <p:spPr bwMode="auto">
          <a:xfrm>
            <a:off x="2230439" y="496889"/>
            <a:ext cx="7445375" cy="555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Digestive enzymes break down oligosaccharides and polysaccharides into the 3 </a:t>
            </a:r>
            <a:r>
              <a:rPr lang="en-US" altLang="en-US" sz="2800" b="1" dirty="0">
                <a:latin typeface="Times" panose="02020603050405020304" pitchFamily="18" charset="0"/>
              </a:rPr>
              <a:t>absorbable monosaccharides </a:t>
            </a:r>
          </a:p>
          <a:p>
            <a:pPr eaLnBrk="1" hangingPunct="1">
              <a:spcBef>
                <a:spcPct val="50000"/>
              </a:spcBef>
            </a:pPr>
            <a:r>
              <a:rPr lang="en-US" altLang="en-US" sz="2400" dirty="0">
                <a:latin typeface="Times" panose="02020603050405020304" pitchFamily="18" charset="0"/>
              </a:rPr>
              <a:t>			</a:t>
            </a:r>
          </a:p>
          <a:p>
            <a:pPr eaLnBrk="1" hangingPunct="1">
              <a:spcBef>
                <a:spcPct val="50000"/>
              </a:spcBef>
            </a:pPr>
            <a:r>
              <a:rPr lang="en-US" altLang="en-US" sz="2400" dirty="0">
                <a:latin typeface="Times" panose="02020603050405020304" pitchFamily="18" charset="0"/>
              </a:rPr>
              <a:t>			• </a:t>
            </a:r>
            <a:r>
              <a:rPr lang="en-US" altLang="en-US" sz="2800" dirty="0">
                <a:latin typeface="Times" panose="02020603050405020304" pitchFamily="18" charset="0"/>
              </a:rPr>
              <a:t>glucose </a:t>
            </a:r>
          </a:p>
          <a:p>
            <a:pPr eaLnBrk="1" hangingPunct="1">
              <a:spcBef>
                <a:spcPct val="50000"/>
              </a:spcBef>
            </a:pPr>
            <a:r>
              <a:rPr lang="en-US" altLang="en-US" sz="2400" dirty="0">
                <a:latin typeface="Times" panose="02020603050405020304" pitchFamily="18" charset="0"/>
              </a:rPr>
              <a:t>			• </a:t>
            </a:r>
            <a:r>
              <a:rPr lang="en-US" altLang="en-US" sz="2800" dirty="0">
                <a:latin typeface="Times" panose="02020603050405020304" pitchFamily="18" charset="0"/>
              </a:rPr>
              <a:t>fructose </a:t>
            </a:r>
          </a:p>
          <a:p>
            <a:pPr eaLnBrk="1" hangingPunct="1">
              <a:spcBef>
                <a:spcPct val="50000"/>
              </a:spcBef>
            </a:pPr>
            <a:r>
              <a:rPr lang="en-US" altLang="en-US" sz="2400" dirty="0">
                <a:latin typeface="Times" panose="02020603050405020304" pitchFamily="18" charset="0"/>
              </a:rPr>
              <a:t>			•</a:t>
            </a:r>
            <a:r>
              <a:rPr lang="en-US" altLang="en-US" sz="2800" dirty="0">
                <a:latin typeface="Times" panose="02020603050405020304" pitchFamily="18" charset="0"/>
              </a:rPr>
              <a:t> galactose</a:t>
            </a:r>
          </a:p>
          <a:p>
            <a:pPr eaLnBrk="1" hangingPunct="1">
              <a:spcBef>
                <a:spcPct val="50000"/>
              </a:spcBef>
            </a:pPr>
            <a:endParaRPr lang="en-US" altLang="en-US" sz="2800" dirty="0">
              <a:latin typeface="Times" panose="02020603050405020304" pitchFamily="18" charset="0"/>
            </a:endParaRPr>
          </a:p>
          <a:p>
            <a:pPr eaLnBrk="1" hangingPunct="1">
              <a:spcBef>
                <a:spcPct val="50000"/>
              </a:spcBef>
            </a:pPr>
            <a:endParaRPr lang="en-US" altLang="en-US" sz="2800" dirty="0">
              <a:latin typeface="Times" panose="02020603050405020304" pitchFamily="18" charset="0"/>
            </a:endParaRPr>
          </a:p>
          <a:p>
            <a:pPr algn="ctr" eaLnBrk="1" hangingPunct="1"/>
            <a:endParaRPr lang="en-US" altLang="en-US" sz="2800" dirty="0">
              <a:solidFill>
                <a:srgbClr val="FAFD00"/>
              </a:solidFill>
              <a:latin typeface="Times" panose="02020603050405020304" pitchFamily="18" charset="0"/>
            </a:endParaRPr>
          </a:p>
        </p:txBody>
      </p:sp>
      <p:sp>
        <p:nvSpPr>
          <p:cNvPr id="152579" name="Rectangle 3">
            <a:extLst>
              <a:ext uri="{FF2B5EF4-FFF2-40B4-BE49-F238E27FC236}">
                <a16:creationId xmlns:a16="http://schemas.microsoft.com/office/drawing/2014/main" id="{99D54E23-8F0E-467B-9DAD-9621D4B2850D}"/>
              </a:ext>
            </a:extLst>
          </p:cNvPr>
          <p:cNvSpPr>
            <a:spLocks noChangeArrowheads="1"/>
          </p:cNvSpPr>
          <p:nvPr/>
        </p:nvSpPr>
        <p:spPr bwMode="auto">
          <a:xfrm>
            <a:off x="4711700" y="2578100"/>
            <a:ext cx="2197100" cy="179705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2153881817"/>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E101C157-D428-43B0-8CA4-8CF0E390B2B0}"/>
              </a:ext>
            </a:extLst>
          </p:cNvPr>
          <p:cNvSpPr>
            <a:spLocks noChangeArrowheads="1"/>
          </p:cNvSpPr>
          <p:nvPr/>
        </p:nvSpPr>
        <p:spPr bwMode="auto">
          <a:xfrm>
            <a:off x="2439989" y="1754189"/>
            <a:ext cx="7273925"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Digestive enzymes for carbohydrate digestion</a:t>
            </a:r>
          </a:p>
          <a:p>
            <a:pPr eaLnBrk="1" hangingPunct="1">
              <a:spcBef>
                <a:spcPct val="50000"/>
              </a:spcBef>
            </a:pPr>
            <a:endParaRPr lang="en-US" altLang="en-US" sz="28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 </a:t>
            </a:r>
            <a:r>
              <a:rPr lang="en-US" altLang="en-US" sz="2800" dirty="0">
                <a:latin typeface="Times" panose="02020603050405020304" pitchFamily="18" charset="0"/>
              </a:rPr>
              <a:t>luminal digestive enzymes </a:t>
            </a:r>
          </a:p>
          <a:p>
            <a:pPr eaLnBrk="1" hangingPunct="1">
              <a:spcBef>
                <a:spcPct val="50000"/>
              </a:spcBef>
            </a:pPr>
            <a:r>
              <a:rPr lang="en-US" altLang="en-US" sz="2400" dirty="0">
                <a:latin typeface="Times" panose="02020603050405020304" pitchFamily="18" charset="0"/>
              </a:rPr>
              <a:t>	• </a:t>
            </a:r>
            <a:r>
              <a:rPr lang="en-US" altLang="en-US" sz="2800" dirty="0">
                <a:latin typeface="Times" panose="02020603050405020304" pitchFamily="18" charset="0"/>
              </a:rPr>
              <a:t>brush border enzymes</a:t>
            </a:r>
          </a:p>
        </p:txBody>
      </p:sp>
    </p:spTree>
    <p:extLst>
      <p:ext uri="{BB962C8B-B14F-4D97-AF65-F5344CB8AC3E}">
        <p14:creationId xmlns:p14="http://schemas.microsoft.com/office/powerpoint/2010/main" val="4446680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5">
            <a:extLst>
              <a:ext uri="{FF2B5EF4-FFF2-40B4-BE49-F238E27FC236}">
                <a16:creationId xmlns:a16="http://schemas.microsoft.com/office/drawing/2014/main" id="{D2154421-729E-40A1-85DE-AA1E1CC357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2DFAC68-5616-4733-9224-F429C6BF7019}" type="slidenum">
              <a:rPr lang="ar-SA" altLang="en-US" sz="1400"/>
              <a:pPr/>
              <a:t>15</a:t>
            </a:fld>
            <a:endParaRPr lang="en-US" altLang="en-US" sz="1400"/>
          </a:p>
        </p:txBody>
      </p:sp>
      <p:sp>
        <p:nvSpPr>
          <p:cNvPr id="12293" name="Rectangle 2">
            <a:extLst>
              <a:ext uri="{FF2B5EF4-FFF2-40B4-BE49-F238E27FC236}">
                <a16:creationId xmlns:a16="http://schemas.microsoft.com/office/drawing/2014/main" id="{6D8961A1-7A80-4257-8372-6273578312CE}"/>
              </a:ext>
            </a:extLst>
          </p:cNvPr>
          <p:cNvSpPr>
            <a:spLocks noGrp="1" noChangeArrowheads="1"/>
          </p:cNvSpPr>
          <p:nvPr>
            <p:ph type="title"/>
          </p:nvPr>
        </p:nvSpPr>
        <p:spPr/>
        <p:txBody>
          <a:bodyPr/>
          <a:lstStyle/>
          <a:p>
            <a:r>
              <a:rPr lang="en-US" altLang="en-US" b="1">
                <a:solidFill>
                  <a:srgbClr val="FF0000"/>
                </a:solidFill>
              </a:rPr>
              <a:t>Mucosa</a:t>
            </a:r>
          </a:p>
        </p:txBody>
      </p:sp>
      <p:sp>
        <p:nvSpPr>
          <p:cNvPr id="12294" name="Rectangle 3">
            <a:extLst>
              <a:ext uri="{FF2B5EF4-FFF2-40B4-BE49-F238E27FC236}">
                <a16:creationId xmlns:a16="http://schemas.microsoft.com/office/drawing/2014/main" id="{DCC60F64-B6F5-4A18-867C-E200A33EEADE}"/>
              </a:ext>
            </a:extLst>
          </p:cNvPr>
          <p:cNvSpPr>
            <a:spLocks noGrp="1" noChangeArrowheads="1"/>
          </p:cNvSpPr>
          <p:nvPr>
            <p:ph type="body" idx="1"/>
          </p:nvPr>
        </p:nvSpPr>
        <p:spPr/>
        <p:txBody>
          <a:bodyPr/>
          <a:lstStyle/>
          <a:p>
            <a:r>
              <a:rPr lang="en-GB" altLang="en-US"/>
              <a:t>This layer is concerned with secretion of both the digestive juices and certain hormones as well as the absorption of the various nutrients. </a:t>
            </a:r>
          </a:p>
          <a:p>
            <a:r>
              <a:rPr lang="en-GB" altLang="en-US"/>
              <a:t>It contains blood capillaries, lymph vessels and a layer of smooth muscle called the muscularis mucosa. </a:t>
            </a:r>
            <a:endParaRPr lang="en-US" altLang="en-US"/>
          </a:p>
        </p:txBody>
      </p:sp>
    </p:spTree>
    <p:extLst>
      <p:ext uri="{BB962C8B-B14F-4D97-AF65-F5344CB8AC3E}">
        <p14:creationId xmlns:p14="http://schemas.microsoft.com/office/powerpoint/2010/main" val="36077749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842FE8DD-AD44-43AE-9815-3E2FAD4D94BD}"/>
              </a:ext>
            </a:extLst>
          </p:cNvPr>
          <p:cNvSpPr>
            <a:spLocks noChangeArrowheads="1"/>
          </p:cNvSpPr>
          <p:nvPr/>
        </p:nvSpPr>
        <p:spPr bwMode="auto">
          <a:xfrm>
            <a:off x="1944689" y="287338"/>
            <a:ext cx="8359775" cy="329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Luminal digestive enzymes for carbohydrate digestion: </a:t>
            </a:r>
            <a:endParaRPr lang="en-US" altLang="en-US" sz="2400" dirty="0">
              <a:latin typeface="Times" panose="02020603050405020304" pitchFamily="18" charset="0"/>
            </a:endParaRP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b="1" dirty="0">
                <a:latin typeface="Times" panose="02020603050405020304" pitchFamily="18" charset="0"/>
              </a:rPr>
              <a:t>salivary</a:t>
            </a:r>
            <a:r>
              <a:rPr lang="en-US" altLang="en-US" sz="2400" dirty="0">
                <a:latin typeface="Times" panose="02020603050405020304" pitchFamily="18" charset="0"/>
              </a:rPr>
              <a:t> and </a:t>
            </a:r>
            <a:r>
              <a:rPr lang="en-US" altLang="en-US" sz="2400" b="1" dirty="0">
                <a:latin typeface="Times" panose="02020603050405020304" pitchFamily="18" charset="0"/>
              </a:rPr>
              <a:t>pancreatic amylase</a:t>
            </a:r>
            <a:r>
              <a:rPr lang="en-US" altLang="en-US" sz="2400" dirty="0">
                <a:latin typeface="Times" panose="02020603050405020304" pitchFamily="18" charset="0"/>
              </a:rPr>
              <a:t>: cleaves the </a:t>
            </a:r>
            <a:r>
              <a:rPr lang="en-US" altLang="en-US" sz="2400" dirty="0">
                <a:latin typeface="Symbol" panose="05050102010706020507" pitchFamily="18" charset="2"/>
              </a:rPr>
              <a:t></a:t>
            </a:r>
            <a:r>
              <a:rPr lang="en-US" altLang="en-US" sz="2400" dirty="0">
                <a:latin typeface="Times" panose="02020603050405020304" pitchFamily="18" charset="0"/>
              </a:rPr>
              <a:t>-1,4 </a:t>
            </a:r>
            <a:r>
              <a:rPr lang="en-US" altLang="en-US" sz="2400" dirty="0" err="1">
                <a:latin typeface="Times" panose="02020603050405020304" pitchFamily="18" charset="0"/>
              </a:rPr>
              <a:t>glycosidic</a:t>
            </a:r>
            <a:r>
              <a:rPr lang="en-US" altLang="en-US" sz="2400" dirty="0">
                <a:latin typeface="Times" panose="02020603050405020304" pitchFamily="18" charset="0"/>
              </a:rPr>
              <a:t> bond of amylose and amylopectin (starch and glycogen) to produce maltose, </a:t>
            </a:r>
            <a:r>
              <a:rPr lang="en-US" altLang="en-US" sz="2400" dirty="0" err="1">
                <a:latin typeface="Times" panose="02020603050405020304" pitchFamily="18" charset="0"/>
              </a:rPr>
              <a:t>maltotriose</a:t>
            </a:r>
            <a:r>
              <a:rPr lang="en-US" altLang="en-US" sz="2400" dirty="0">
                <a:latin typeface="Times" panose="02020603050405020304" pitchFamily="18" charset="0"/>
              </a:rPr>
              <a:t> and </a:t>
            </a:r>
            <a:r>
              <a:rPr lang="en-US" altLang="en-US" sz="2400" dirty="0">
                <a:latin typeface="Symbol" panose="05050102010706020507" pitchFamily="18" charset="2"/>
              </a:rPr>
              <a:t></a:t>
            </a:r>
            <a:r>
              <a:rPr lang="en-US" altLang="en-US" sz="2400" dirty="0">
                <a:latin typeface="Times" panose="02020603050405020304" pitchFamily="18" charset="0"/>
              </a:rPr>
              <a:t>-limit </a:t>
            </a:r>
            <a:r>
              <a:rPr lang="en-US" altLang="en-US" sz="2400" dirty="0" err="1">
                <a:latin typeface="Times" panose="02020603050405020304" pitchFamily="18" charset="0"/>
              </a:rPr>
              <a:t>dextrins</a:t>
            </a:r>
            <a:r>
              <a:rPr lang="en-US" altLang="en-US" sz="2400" dirty="0">
                <a:latin typeface="Times" panose="02020603050405020304" pitchFamily="18" charset="0"/>
              </a:rPr>
              <a:t>.  </a:t>
            </a:r>
          </a:p>
          <a:p>
            <a:pPr eaLnBrk="1" hangingPunct="1">
              <a:spcBef>
                <a:spcPct val="50000"/>
              </a:spcBef>
            </a:pPr>
            <a:r>
              <a:rPr lang="en-US" altLang="en-US" sz="2400" u="sng" dirty="0">
                <a:latin typeface="Times" panose="02020603050405020304" pitchFamily="18" charset="0"/>
              </a:rPr>
              <a:t>Note</a:t>
            </a:r>
            <a:r>
              <a:rPr lang="en-US" altLang="en-US" sz="2400" dirty="0">
                <a:latin typeface="Times" panose="02020603050405020304" pitchFamily="18" charset="0"/>
              </a:rPr>
              <a:t>: </a:t>
            </a:r>
            <a:r>
              <a:rPr lang="en-US" altLang="en-US" sz="2400" dirty="0">
                <a:latin typeface="Symbol" panose="05050102010706020507" pitchFamily="18" charset="2"/>
              </a:rPr>
              <a:t></a:t>
            </a:r>
            <a:r>
              <a:rPr lang="en-US" altLang="en-US" sz="2400" dirty="0">
                <a:latin typeface="Times" panose="02020603050405020304" pitchFamily="18" charset="0"/>
              </a:rPr>
              <a:t> -amylase cannot hydrolyze </a:t>
            </a:r>
            <a:r>
              <a:rPr lang="en-US" altLang="en-US" sz="2400" dirty="0">
                <a:latin typeface="Symbol" panose="05050102010706020507" pitchFamily="18" charset="2"/>
              </a:rPr>
              <a:t></a:t>
            </a:r>
            <a:r>
              <a:rPr lang="en-US" altLang="en-US" sz="2400" dirty="0">
                <a:latin typeface="Times" panose="02020603050405020304" pitchFamily="18" charset="0"/>
              </a:rPr>
              <a:t> -1,6 and terminal </a:t>
            </a:r>
            <a:r>
              <a:rPr lang="en-US" altLang="en-US" sz="2400" dirty="0">
                <a:latin typeface="Symbol" panose="05050102010706020507" pitchFamily="18" charset="2"/>
              </a:rPr>
              <a:t></a:t>
            </a:r>
            <a:r>
              <a:rPr lang="en-US" altLang="en-US" sz="2400" dirty="0">
                <a:latin typeface="Times" panose="02020603050405020304" pitchFamily="18" charset="0"/>
              </a:rPr>
              <a:t> -1,4 </a:t>
            </a:r>
            <a:r>
              <a:rPr lang="en-US" altLang="en-US" sz="2400" dirty="0" err="1">
                <a:latin typeface="Times" panose="02020603050405020304" pitchFamily="18" charset="0"/>
              </a:rPr>
              <a:t>glycosidic</a:t>
            </a:r>
            <a:r>
              <a:rPr lang="en-US" altLang="en-US" sz="2400" dirty="0">
                <a:latin typeface="Times" panose="02020603050405020304" pitchFamily="18" charset="0"/>
              </a:rPr>
              <a:t> bonds.</a:t>
            </a:r>
          </a:p>
        </p:txBody>
      </p:sp>
      <p:pic>
        <p:nvPicPr>
          <p:cNvPr id="154627" name="Picture 3">
            <a:extLst>
              <a:ext uri="{FF2B5EF4-FFF2-40B4-BE49-F238E27FC236}">
                <a16:creationId xmlns:a16="http://schemas.microsoft.com/office/drawing/2014/main" id="{4851225E-5A75-4D8D-A25F-DD4C35ED10A1}"/>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r="2202" b="33592"/>
          <a:stretch>
            <a:fillRect/>
          </a:stretch>
        </p:blipFill>
        <p:spPr bwMode="auto">
          <a:xfrm>
            <a:off x="3140076" y="3733800"/>
            <a:ext cx="5432425" cy="2724150"/>
          </a:xfrm>
          <a:solidFill>
            <a:srgbClr val="CECECE"/>
          </a:solidFill>
        </p:spPr>
      </p:pic>
      <p:sp>
        <p:nvSpPr>
          <p:cNvPr id="154628" name="Line 4">
            <a:extLst>
              <a:ext uri="{FF2B5EF4-FFF2-40B4-BE49-F238E27FC236}">
                <a16:creationId xmlns:a16="http://schemas.microsoft.com/office/drawing/2014/main" id="{1E9D6F95-2839-4D4F-A34B-979363DEC00B}"/>
              </a:ext>
            </a:extLst>
          </p:cNvPr>
          <p:cNvSpPr>
            <a:spLocks noChangeShapeType="1"/>
          </p:cNvSpPr>
          <p:nvPr/>
        </p:nvSpPr>
        <p:spPr bwMode="auto">
          <a:xfrm flipH="1">
            <a:off x="4191000" y="5403850"/>
            <a:ext cx="609600" cy="260350"/>
          </a:xfrm>
          <a:prstGeom prst="line">
            <a:avLst/>
          </a:prstGeom>
          <a:noFill/>
          <a:ln w="254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4629" name="Group 5">
            <a:extLst>
              <a:ext uri="{FF2B5EF4-FFF2-40B4-BE49-F238E27FC236}">
                <a16:creationId xmlns:a16="http://schemas.microsoft.com/office/drawing/2014/main" id="{6D55E549-01F7-4E3E-87E5-7960942E3BDC}"/>
              </a:ext>
            </a:extLst>
          </p:cNvPr>
          <p:cNvGrpSpPr>
            <a:grpSpLocks/>
          </p:cNvGrpSpPr>
          <p:nvPr/>
        </p:nvGrpSpPr>
        <p:grpSpPr bwMode="auto">
          <a:xfrm>
            <a:off x="5645150" y="5035550"/>
            <a:ext cx="285750" cy="647700"/>
            <a:chOff x="2596" y="3172"/>
            <a:chExt cx="180" cy="408"/>
          </a:xfrm>
        </p:grpSpPr>
        <p:sp>
          <p:nvSpPr>
            <p:cNvPr id="154635" name="Line 6">
              <a:extLst>
                <a:ext uri="{FF2B5EF4-FFF2-40B4-BE49-F238E27FC236}">
                  <a16:creationId xmlns:a16="http://schemas.microsoft.com/office/drawing/2014/main" id="{66367D62-A825-4471-8770-DA34B7C80831}"/>
                </a:ext>
              </a:extLst>
            </p:cNvPr>
            <p:cNvSpPr>
              <a:spLocks noChangeShapeType="1"/>
            </p:cNvSpPr>
            <p:nvPr/>
          </p:nvSpPr>
          <p:spPr bwMode="auto">
            <a:xfrm flipV="1">
              <a:off x="2596" y="3172"/>
              <a:ext cx="144" cy="408"/>
            </a:xfrm>
            <a:prstGeom prst="line">
              <a:avLst/>
            </a:prstGeom>
            <a:noFill/>
            <a:ln w="127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6" name="Line 7">
              <a:extLst>
                <a:ext uri="{FF2B5EF4-FFF2-40B4-BE49-F238E27FC236}">
                  <a16:creationId xmlns:a16="http://schemas.microsoft.com/office/drawing/2014/main" id="{42E4A4B4-9C47-4ED5-B3A8-1C9EF7E6DB97}"/>
                </a:ext>
              </a:extLst>
            </p:cNvPr>
            <p:cNvSpPr>
              <a:spLocks noChangeShapeType="1"/>
            </p:cNvSpPr>
            <p:nvPr/>
          </p:nvSpPr>
          <p:spPr bwMode="auto">
            <a:xfrm>
              <a:off x="2636" y="3264"/>
              <a:ext cx="108" cy="132"/>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7" name="Line 8">
              <a:extLst>
                <a:ext uri="{FF2B5EF4-FFF2-40B4-BE49-F238E27FC236}">
                  <a16:creationId xmlns:a16="http://schemas.microsoft.com/office/drawing/2014/main" id="{5B44FFE0-F96C-4ECB-BA0F-E0C9ECF407F3}"/>
                </a:ext>
              </a:extLst>
            </p:cNvPr>
            <p:cNvSpPr>
              <a:spLocks noChangeShapeType="1"/>
            </p:cNvSpPr>
            <p:nvPr/>
          </p:nvSpPr>
          <p:spPr bwMode="auto">
            <a:xfrm flipV="1">
              <a:off x="2600" y="3296"/>
              <a:ext cx="176" cy="6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630" name="Group 9">
            <a:extLst>
              <a:ext uri="{FF2B5EF4-FFF2-40B4-BE49-F238E27FC236}">
                <a16:creationId xmlns:a16="http://schemas.microsoft.com/office/drawing/2014/main" id="{F9C9C46E-1C86-44AC-9E01-1035CF975C18}"/>
              </a:ext>
            </a:extLst>
          </p:cNvPr>
          <p:cNvGrpSpPr>
            <a:grpSpLocks/>
          </p:cNvGrpSpPr>
          <p:nvPr/>
        </p:nvGrpSpPr>
        <p:grpSpPr bwMode="auto">
          <a:xfrm>
            <a:off x="5137150" y="4114800"/>
            <a:ext cx="285750" cy="647700"/>
            <a:chOff x="2276" y="2592"/>
            <a:chExt cx="180" cy="408"/>
          </a:xfrm>
        </p:grpSpPr>
        <p:sp>
          <p:nvSpPr>
            <p:cNvPr id="154632" name="Line 10">
              <a:extLst>
                <a:ext uri="{FF2B5EF4-FFF2-40B4-BE49-F238E27FC236}">
                  <a16:creationId xmlns:a16="http://schemas.microsoft.com/office/drawing/2014/main" id="{F2D89EA8-2723-443F-9B43-FD41D916020E}"/>
                </a:ext>
              </a:extLst>
            </p:cNvPr>
            <p:cNvSpPr>
              <a:spLocks noChangeShapeType="1"/>
            </p:cNvSpPr>
            <p:nvPr/>
          </p:nvSpPr>
          <p:spPr bwMode="auto">
            <a:xfrm flipV="1">
              <a:off x="2276" y="2592"/>
              <a:ext cx="144" cy="408"/>
            </a:xfrm>
            <a:prstGeom prst="line">
              <a:avLst/>
            </a:prstGeom>
            <a:noFill/>
            <a:ln w="127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3" name="Line 11">
              <a:extLst>
                <a:ext uri="{FF2B5EF4-FFF2-40B4-BE49-F238E27FC236}">
                  <a16:creationId xmlns:a16="http://schemas.microsoft.com/office/drawing/2014/main" id="{F11C6A6B-5134-4F7F-BC82-8D6CD9891B36}"/>
                </a:ext>
              </a:extLst>
            </p:cNvPr>
            <p:cNvSpPr>
              <a:spLocks noChangeShapeType="1"/>
            </p:cNvSpPr>
            <p:nvPr/>
          </p:nvSpPr>
          <p:spPr bwMode="auto">
            <a:xfrm>
              <a:off x="2316" y="2684"/>
              <a:ext cx="108" cy="132"/>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4" name="Line 12">
              <a:extLst>
                <a:ext uri="{FF2B5EF4-FFF2-40B4-BE49-F238E27FC236}">
                  <a16:creationId xmlns:a16="http://schemas.microsoft.com/office/drawing/2014/main" id="{CC747D34-560F-4524-9DD3-266AB6AFE17D}"/>
                </a:ext>
              </a:extLst>
            </p:cNvPr>
            <p:cNvSpPr>
              <a:spLocks noChangeShapeType="1"/>
            </p:cNvSpPr>
            <p:nvPr/>
          </p:nvSpPr>
          <p:spPr bwMode="auto">
            <a:xfrm flipV="1">
              <a:off x="2280" y="2716"/>
              <a:ext cx="176" cy="6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61396343"/>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55650" name="Object 2">
            <a:extLst>
              <a:ext uri="{FF2B5EF4-FFF2-40B4-BE49-F238E27FC236}">
                <a16:creationId xmlns:a16="http://schemas.microsoft.com/office/drawing/2014/main" id="{EA10AE81-75BB-41DE-9C9B-37751BF761BA}"/>
              </a:ext>
            </a:extLst>
          </p:cNvPr>
          <p:cNvGraphicFramePr>
            <a:graphicFrameLocks noGrp="1"/>
          </p:cNvGraphicFramePr>
          <p:nvPr>
            <p:ph type="tbl" idx="1"/>
            <p:extLst>
              <p:ext uri="{D42A27DB-BD31-4B8C-83A1-F6EECF244321}">
                <p14:modId xmlns:p14="http://schemas.microsoft.com/office/powerpoint/2010/main" val="1647216240"/>
              </p:ext>
            </p:extLst>
          </p:nvPr>
        </p:nvGraphicFramePr>
        <p:xfrm>
          <a:off x="2217737" y="2241550"/>
          <a:ext cx="7756525" cy="3498850"/>
        </p:xfrm>
        <a:graphic>
          <a:graphicData uri="http://schemas.openxmlformats.org/presentationml/2006/ole">
            <mc:AlternateContent xmlns:mc="http://schemas.openxmlformats.org/markup-compatibility/2006">
              <mc:Choice xmlns:v="urn:schemas-microsoft-com:vml" Requires="v">
                <p:oleObj name="Document" r:id="rId2" imgW="7912100" imgH="3568700" progId="Word.Document.8">
                  <p:embed/>
                </p:oleObj>
              </mc:Choice>
              <mc:Fallback>
                <p:oleObj name="Document" r:id="rId2" imgW="7912100" imgH="3568700" progId="Word.Document.8">
                  <p:embed/>
                  <p:pic>
                    <p:nvPicPr>
                      <p:cNvPr id="155650" name="Object 2">
                        <a:extLst>
                          <a:ext uri="{FF2B5EF4-FFF2-40B4-BE49-F238E27FC236}">
                            <a16:creationId xmlns:a16="http://schemas.microsoft.com/office/drawing/2014/main" id="{EA10AE81-75BB-41DE-9C9B-37751BF761BA}"/>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7" y="2241550"/>
                        <a:ext cx="7756525"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5651" name="Rectangle 3">
            <a:extLst>
              <a:ext uri="{FF2B5EF4-FFF2-40B4-BE49-F238E27FC236}">
                <a16:creationId xmlns:a16="http://schemas.microsoft.com/office/drawing/2014/main" id="{9B07EEFC-369C-46D0-B111-FE52D784EBC8}"/>
              </a:ext>
            </a:extLst>
          </p:cNvPr>
          <p:cNvSpPr>
            <a:spLocks noChangeArrowheads="1"/>
          </p:cNvSpPr>
          <p:nvPr/>
        </p:nvSpPr>
        <p:spPr bwMode="auto">
          <a:xfrm>
            <a:off x="2058989" y="287339"/>
            <a:ext cx="7693025"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solidFill>
                  <a:srgbClr val="FFFFFF"/>
                </a:solidFill>
                <a:latin typeface="Times" panose="02020603050405020304" pitchFamily="18" charset="0"/>
              </a:rPr>
              <a:t>Brush border enzymes</a:t>
            </a:r>
            <a:r>
              <a:rPr lang="en-US" altLang="en-US" sz="2800" dirty="0">
                <a:solidFill>
                  <a:srgbClr val="FAFD00"/>
                </a:solidFill>
                <a:latin typeface="Times" panose="02020603050405020304" pitchFamily="18" charset="0"/>
              </a:rPr>
              <a:t> </a:t>
            </a:r>
          </a:p>
          <a:p>
            <a:pPr eaLnBrk="1" hangingPunct="1">
              <a:spcBef>
                <a:spcPct val="50000"/>
              </a:spcBef>
            </a:pPr>
            <a:r>
              <a:rPr lang="en-US" altLang="en-US" sz="2800" dirty="0">
                <a:latin typeface="Times" panose="02020603050405020304" pitchFamily="18" charset="0"/>
              </a:rPr>
              <a:t>digest disaccharides and oligosaccharides</a:t>
            </a:r>
          </a:p>
        </p:txBody>
      </p:sp>
      <p:sp>
        <p:nvSpPr>
          <p:cNvPr id="155652" name="Rectangle 4">
            <a:extLst>
              <a:ext uri="{FF2B5EF4-FFF2-40B4-BE49-F238E27FC236}">
                <a16:creationId xmlns:a16="http://schemas.microsoft.com/office/drawing/2014/main" id="{DD9E3D77-DF7D-4EAD-9F32-8E4D0D233624}"/>
              </a:ext>
            </a:extLst>
          </p:cNvPr>
          <p:cNvSpPr>
            <a:spLocks noChangeArrowheads="1"/>
          </p:cNvSpPr>
          <p:nvPr/>
        </p:nvSpPr>
        <p:spPr bwMode="auto">
          <a:xfrm>
            <a:off x="2063750" y="2082800"/>
            <a:ext cx="8026400" cy="377825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55653" name="Line 5">
            <a:extLst>
              <a:ext uri="{FF2B5EF4-FFF2-40B4-BE49-F238E27FC236}">
                <a16:creationId xmlns:a16="http://schemas.microsoft.com/office/drawing/2014/main" id="{A3EA39A8-379E-4E65-9C5C-536019FBDDCF}"/>
              </a:ext>
            </a:extLst>
          </p:cNvPr>
          <p:cNvSpPr>
            <a:spLocks noChangeShapeType="1"/>
          </p:cNvSpPr>
          <p:nvPr/>
        </p:nvSpPr>
        <p:spPr bwMode="auto">
          <a:xfrm>
            <a:off x="2082800" y="3063875"/>
            <a:ext cx="802640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54" name="Line 6">
            <a:extLst>
              <a:ext uri="{FF2B5EF4-FFF2-40B4-BE49-F238E27FC236}">
                <a16:creationId xmlns:a16="http://schemas.microsoft.com/office/drawing/2014/main" id="{456AAC14-EF43-48E2-96BA-33A22D40E35D}"/>
              </a:ext>
            </a:extLst>
          </p:cNvPr>
          <p:cNvSpPr>
            <a:spLocks noChangeShapeType="1"/>
          </p:cNvSpPr>
          <p:nvPr/>
        </p:nvSpPr>
        <p:spPr bwMode="auto">
          <a:xfrm>
            <a:off x="4057650" y="2082800"/>
            <a:ext cx="0" cy="377825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55" name="Line 7">
            <a:extLst>
              <a:ext uri="{FF2B5EF4-FFF2-40B4-BE49-F238E27FC236}">
                <a16:creationId xmlns:a16="http://schemas.microsoft.com/office/drawing/2014/main" id="{D3FB15AE-6BD9-4DF7-BB04-2E81E7B8FA33}"/>
              </a:ext>
            </a:extLst>
          </p:cNvPr>
          <p:cNvSpPr>
            <a:spLocks noChangeShapeType="1"/>
          </p:cNvSpPr>
          <p:nvPr/>
        </p:nvSpPr>
        <p:spPr bwMode="auto">
          <a:xfrm>
            <a:off x="6076950" y="2082800"/>
            <a:ext cx="0" cy="377825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56" name="Line 8">
            <a:extLst>
              <a:ext uri="{FF2B5EF4-FFF2-40B4-BE49-F238E27FC236}">
                <a16:creationId xmlns:a16="http://schemas.microsoft.com/office/drawing/2014/main" id="{533EA321-59BB-44EE-BD5B-120EA21B10E0}"/>
              </a:ext>
            </a:extLst>
          </p:cNvPr>
          <p:cNvSpPr>
            <a:spLocks noChangeShapeType="1"/>
          </p:cNvSpPr>
          <p:nvPr/>
        </p:nvSpPr>
        <p:spPr bwMode="auto">
          <a:xfrm>
            <a:off x="7943850" y="2101850"/>
            <a:ext cx="0" cy="377825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79679522"/>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967545D8-B30B-4684-989C-5D15E7D29B50}"/>
              </a:ext>
            </a:extLst>
          </p:cNvPr>
          <p:cNvSpPr>
            <a:spLocks noChangeArrowheads="1"/>
          </p:cNvSpPr>
          <p:nvPr/>
        </p:nvSpPr>
        <p:spPr bwMode="auto">
          <a:xfrm>
            <a:off x="2062163" y="149225"/>
            <a:ext cx="45132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latin typeface="Times" panose="02020603050405020304" pitchFamily="18" charset="0"/>
              </a:rPr>
              <a:t>Digestion-absorption coupling</a:t>
            </a:r>
          </a:p>
        </p:txBody>
      </p:sp>
      <p:pic>
        <p:nvPicPr>
          <p:cNvPr id="156676" name="Picture 4" descr="BL39-2.pict                                                    00005F4EScratchdisk                    B2CCAD96:">
            <a:extLst>
              <a:ext uri="{FF2B5EF4-FFF2-40B4-BE49-F238E27FC236}">
                <a16:creationId xmlns:a16="http://schemas.microsoft.com/office/drawing/2014/main" id="{F8578193-B2CC-4C0B-A72D-6CEF8BA3C3F6}"/>
              </a:ext>
            </a:extLst>
          </p:cNvPr>
          <p:cNvPicPr>
            <a:picLocks noGrp="1" noChangeAspect="1" noChangeArrowheads="1"/>
          </p:cNvPicPr>
          <p:nvPr>
            <p:ph type="chart" idx="1"/>
          </p:nvPr>
        </p:nvPicPr>
        <p:blipFill>
          <a:blip r:embed="rId2" cstate="hqprint">
            <a:extLst>
              <a:ext uri="{28A0092B-C50C-407E-A947-70E740481C1C}">
                <a14:useLocalDpi xmlns:a14="http://schemas.microsoft.com/office/drawing/2010/main" val="0"/>
              </a:ext>
            </a:extLst>
          </a:blip>
          <a:srcRect l="25818" t="3703"/>
          <a:stretch>
            <a:fillRect/>
          </a:stretch>
        </p:blipFill>
        <p:spPr bwMode="auto">
          <a:xfrm>
            <a:off x="2286000" y="990601"/>
            <a:ext cx="7467600" cy="5275263"/>
          </a:xfrm>
        </p:spPr>
      </p:pic>
      <p:sp>
        <p:nvSpPr>
          <p:cNvPr id="156677" name="Text Box 5">
            <a:extLst>
              <a:ext uri="{FF2B5EF4-FFF2-40B4-BE49-F238E27FC236}">
                <a16:creationId xmlns:a16="http://schemas.microsoft.com/office/drawing/2014/main" id="{3BF59099-1BB9-4C4C-B835-A2C05CF48FDD}"/>
              </a:ext>
            </a:extLst>
          </p:cNvPr>
          <p:cNvSpPr txBox="1">
            <a:spLocks noChangeArrowheads="1"/>
          </p:cNvSpPr>
          <p:nvPr/>
        </p:nvSpPr>
        <p:spPr bwMode="auto">
          <a:xfrm>
            <a:off x="8474076" y="3013075"/>
            <a:ext cx="360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G</a:t>
            </a:r>
            <a:r>
              <a:rPr lang="en-US" altLang="en-US" sz="1200" baseline="-25000">
                <a:latin typeface="Arial" panose="020B0604020202020204" pitchFamily="34" charset="0"/>
              </a:rPr>
              <a:t>2</a:t>
            </a:r>
            <a:endParaRPr lang="en-US" altLang="en-US" sz="1200">
              <a:latin typeface="Arial" panose="020B0604020202020204" pitchFamily="34" charset="0"/>
            </a:endParaRPr>
          </a:p>
        </p:txBody>
      </p:sp>
      <p:sp>
        <p:nvSpPr>
          <p:cNvPr id="156678" name="Text Box 6">
            <a:extLst>
              <a:ext uri="{FF2B5EF4-FFF2-40B4-BE49-F238E27FC236}">
                <a16:creationId xmlns:a16="http://schemas.microsoft.com/office/drawing/2014/main" id="{89E325C7-81E3-4137-858F-7E46FB7163A1}"/>
              </a:ext>
            </a:extLst>
          </p:cNvPr>
          <p:cNvSpPr txBox="1">
            <a:spLocks noChangeArrowheads="1"/>
          </p:cNvSpPr>
          <p:nvPr/>
        </p:nvSpPr>
        <p:spPr bwMode="auto">
          <a:xfrm>
            <a:off x="8494713" y="3225800"/>
            <a:ext cx="360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G</a:t>
            </a:r>
            <a:r>
              <a:rPr lang="en-US" altLang="en-US" sz="1200" baseline="-25000">
                <a:latin typeface="Arial" panose="020B0604020202020204" pitchFamily="34" charset="0"/>
              </a:rPr>
              <a:t>3</a:t>
            </a:r>
            <a:endParaRPr lang="en-US" altLang="en-US" sz="1200">
              <a:latin typeface="Arial" panose="020B0604020202020204" pitchFamily="34" charset="0"/>
            </a:endParaRPr>
          </a:p>
        </p:txBody>
      </p:sp>
    </p:spTree>
    <p:extLst>
      <p:ext uri="{BB962C8B-B14F-4D97-AF65-F5344CB8AC3E}">
        <p14:creationId xmlns:p14="http://schemas.microsoft.com/office/powerpoint/2010/main" val="1461367651"/>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232482CA-02CF-4A78-A0E8-937089EC0423}"/>
              </a:ext>
            </a:extLst>
          </p:cNvPr>
          <p:cNvSpPr>
            <a:spLocks noChangeArrowheads="1"/>
          </p:cNvSpPr>
          <p:nvPr/>
        </p:nvSpPr>
        <p:spPr bwMode="auto">
          <a:xfrm>
            <a:off x="3048001" y="3124201"/>
            <a:ext cx="5884863" cy="360521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57699" name="Rectangle 3">
            <a:extLst>
              <a:ext uri="{FF2B5EF4-FFF2-40B4-BE49-F238E27FC236}">
                <a16:creationId xmlns:a16="http://schemas.microsoft.com/office/drawing/2014/main" id="{6A1C429F-8B72-4443-9294-059A578A9ADF}"/>
              </a:ext>
            </a:extLst>
          </p:cNvPr>
          <p:cNvSpPr>
            <a:spLocks noChangeArrowheads="1"/>
          </p:cNvSpPr>
          <p:nvPr/>
        </p:nvSpPr>
        <p:spPr bwMode="auto">
          <a:xfrm>
            <a:off x="2119314" y="34925"/>
            <a:ext cx="8489503" cy="31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latin typeface="Times" panose="02020603050405020304" pitchFamily="18" charset="0"/>
              </a:rPr>
              <a:t>Absorption mechanism of monosaccharides</a:t>
            </a:r>
            <a:endParaRPr lang="en-US" altLang="en-US" sz="2000"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Digestion by brush border enzymes occurs in close vicinity </a:t>
            </a:r>
          </a:p>
          <a:p>
            <a:pPr eaLnBrk="1" hangingPunct="1"/>
            <a:r>
              <a:rPr lang="en-US" altLang="en-US" sz="2000" dirty="0">
                <a:latin typeface="Times" panose="02020603050405020304" pitchFamily="18" charset="0"/>
              </a:rPr>
              <a:t>to monosaccharide transporters.</a:t>
            </a: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 </a:t>
            </a:r>
            <a:r>
              <a:rPr lang="en-US" altLang="en-US" sz="2400" b="1" dirty="0">
                <a:latin typeface="Times" panose="02020603050405020304" pitchFamily="18" charset="0"/>
              </a:rPr>
              <a:t>Glucose</a:t>
            </a:r>
            <a:r>
              <a:rPr lang="en-US" altLang="en-US" sz="2400" dirty="0">
                <a:latin typeface="Times" panose="02020603050405020304" pitchFamily="18" charset="0"/>
              </a:rPr>
              <a:t> and </a:t>
            </a:r>
            <a:r>
              <a:rPr lang="en-US" altLang="en-US" sz="2400" b="1" dirty="0">
                <a:latin typeface="Times" panose="02020603050405020304" pitchFamily="18" charset="0"/>
              </a:rPr>
              <a:t>galactose: SGLT1</a:t>
            </a:r>
            <a:r>
              <a:rPr lang="en-US" altLang="en-US" sz="2400" dirty="0">
                <a:latin typeface="Times" panose="02020603050405020304" pitchFamily="18" charset="0"/>
              </a:rPr>
              <a:t> </a:t>
            </a:r>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	absorption via a secondary active (uphill), Na-dependent  transport</a:t>
            </a:r>
          </a:p>
          <a:p>
            <a:pPr eaLnBrk="1" hangingPunct="1"/>
            <a:r>
              <a:rPr lang="en-US" altLang="en-US" sz="2000" dirty="0">
                <a:latin typeface="Times" panose="02020603050405020304" pitchFamily="18" charset="0"/>
              </a:rPr>
              <a:t>• </a:t>
            </a:r>
            <a:r>
              <a:rPr lang="en-US" altLang="en-US" sz="2400" b="1" dirty="0">
                <a:latin typeface="Times" panose="02020603050405020304" pitchFamily="18" charset="0"/>
              </a:rPr>
              <a:t>Fructose: GLUT5</a:t>
            </a:r>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	absorption by facilitated (carrier mediated), Na-independent mechanism</a:t>
            </a:r>
          </a:p>
        </p:txBody>
      </p:sp>
      <p:pic>
        <p:nvPicPr>
          <p:cNvPr id="157701" name="Picture 5">
            <a:extLst>
              <a:ext uri="{FF2B5EF4-FFF2-40B4-BE49-F238E27FC236}">
                <a16:creationId xmlns:a16="http://schemas.microsoft.com/office/drawing/2014/main" id="{0EB03F18-3EBD-498F-90D4-5868C7AE693A}"/>
              </a:ext>
            </a:extLst>
          </p:cNvPr>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auto">
          <a:xfrm>
            <a:off x="3200400" y="3200400"/>
            <a:ext cx="5380038" cy="3409950"/>
          </a:xfrm>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035545673"/>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6D7A89F3-7CCB-4384-9999-2E13C09EEF14}"/>
              </a:ext>
            </a:extLst>
          </p:cNvPr>
          <p:cNvSpPr>
            <a:spLocks noGrp="1" noChangeArrowheads="1"/>
          </p:cNvSpPr>
          <p:nvPr>
            <p:ph type="ctrTitle"/>
          </p:nvPr>
        </p:nvSpPr>
        <p:spPr>
          <a:xfrm>
            <a:off x="2190750" y="1733550"/>
            <a:ext cx="7772400" cy="1143000"/>
          </a:xfrm>
        </p:spPr>
        <p:txBody>
          <a:bodyPr rtlCol="0" anchor="ctr">
            <a:normAutofit fontScale="90000"/>
          </a:bodyPr>
          <a:lstStyle/>
          <a:p>
            <a:pPr>
              <a:defRPr/>
            </a:pPr>
            <a:r>
              <a:rPr lang="en-US" altLang="en-US" sz="4400" dirty="0">
                <a:latin typeface="Times" panose="02020603050405020304" pitchFamily="18" charset="0"/>
              </a:rPr>
              <a:t>Digestion and absorption of lipids</a:t>
            </a:r>
            <a:br>
              <a:rPr lang="en-US" altLang="en-US" sz="3600" dirty="0">
                <a:solidFill>
                  <a:srgbClr val="FAFD00"/>
                </a:solidFill>
                <a:latin typeface="Times" panose="02020603050405020304" pitchFamily="18" charset="0"/>
              </a:rPr>
            </a:br>
            <a:endParaRPr lang="en-US" altLang="en-US" sz="3600" dirty="0">
              <a:solidFill>
                <a:srgbClr val="FAFD00"/>
              </a:solidFill>
              <a:latin typeface="Times" panose="02020603050405020304" pitchFamily="18" charset="0"/>
            </a:endParaRPr>
          </a:p>
        </p:txBody>
      </p:sp>
    </p:spTree>
    <p:extLst>
      <p:ext uri="{BB962C8B-B14F-4D97-AF65-F5344CB8AC3E}">
        <p14:creationId xmlns:p14="http://schemas.microsoft.com/office/powerpoint/2010/main" val="2199005559"/>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D73EF5E1-13CF-4291-8733-8FF27568A515}"/>
              </a:ext>
            </a:extLst>
          </p:cNvPr>
          <p:cNvSpPr>
            <a:spLocks noChangeArrowheads="1"/>
          </p:cNvSpPr>
          <p:nvPr/>
        </p:nvSpPr>
        <p:spPr bwMode="auto">
          <a:xfrm>
            <a:off x="2306639" y="820738"/>
            <a:ext cx="7197725" cy="421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Lipids in the GI tract: </a:t>
            </a:r>
            <a:endParaRPr lang="en-US" altLang="en-US" sz="2000" dirty="0">
              <a:latin typeface="Times" panose="02020603050405020304" pitchFamily="18" charset="0"/>
            </a:endParaRP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000" dirty="0">
                <a:latin typeface="Times" panose="02020603050405020304" pitchFamily="18" charset="0"/>
              </a:rPr>
              <a:t>	</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exogenous</a:t>
            </a:r>
            <a:r>
              <a:rPr lang="en-US" altLang="en-US" sz="2400" dirty="0">
                <a:latin typeface="Times" panose="02020603050405020304" pitchFamily="18" charset="0"/>
              </a:rPr>
              <a:t> (diet: triglycerides (90%), phospholipids, 	sterols (e.g. cholesterol),  sterol esters) </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 </a:t>
            </a:r>
            <a:r>
              <a:rPr lang="en-US" altLang="en-US" sz="2400" b="1" dirty="0">
                <a:latin typeface="Times" panose="02020603050405020304" pitchFamily="18" charset="0"/>
              </a:rPr>
              <a:t>endogenous</a:t>
            </a:r>
            <a:r>
              <a:rPr lang="en-US" altLang="en-US" sz="2400" dirty="0">
                <a:latin typeface="Times" panose="02020603050405020304" pitchFamily="18" charset="0"/>
              </a:rPr>
              <a:t> (bile, desquamated intestinal epithelial 	cells)</a:t>
            </a:r>
          </a:p>
          <a:p>
            <a:pPr algn="ctr" eaLnBrk="1" hangingPunct="1"/>
            <a:endParaRPr lang="en-US" altLang="en-US" sz="2400" dirty="0">
              <a:solidFill>
                <a:srgbClr val="FAFD00"/>
              </a:solidFill>
              <a:latin typeface="Times" panose="02020603050405020304" pitchFamily="18" charset="0"/>
            </a:endParaRPr>
          </a:p>
        </p:txBody>
      </p:sp>
    </p:spTree>
    <p:extLst>
      <p:ext uri="{BB962C8B-B14F-4D97-AF65-F5344CB8AC3E}">
        <p14:creationId xmlns:p14="http://schemas.microsoft.com/office/powerpoint/2010/main" val="1015956516"/>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929A5E6D-CD70-4751-9CAD-F7CAA5C9F629}"/>
              </a:ext>
            </a:extLst>
          </p:cNvPr>
          <p:cNvSpPr>
            <a:spLocks noChangeArrowheads="1"/>
          </p:cNvSpPr>
          <p:nvPr/>
        </p:nvSpPr>
        <p:spPr bwMode="auto">
          <a:xfrm>
            <a:off x="1493530" y="173504"/>
            <a:ext cx="8512175" cy="606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Digestion of lipids</a:t>
            </a:r>
          </a:p>
          <a:p>
            <a:pPr eaLnBrk="1" hangingPunct="1">
              <a:spcBef>
                <a:spcPct val="50000"/>
              </a:spcBef>
            </a:pPr>
            <a:r>
              <a:rPr lang="en-US" altLang="en-US" sz="2400" dirty="0">
                <a:latin typeface="Times" panose="02020603050405020304" pitchFamily="18" charset="0"/>
              </a:rPr>
              <a:t>Most of the lipids are digested in the small intestine, but also in stomach.</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b="1" dirty="0">
                <a:latin typeface="Times" panose="02020603050405020304" pitchFamily="18" charset="0"/>
              </a:rPr>
              <a:t>Enzymes</a:t>
            </a:r>
            <a:r>
              <a:rPr lang="en-US" altLang="en-US" sz="2400" dirty="0">
                <a:latin typeface="Times" panose="02020603050405020304" pitchFamily="18" charset="0"/>
              </a:rPr>
              <a:t> for lipid digestion</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lingual lipase </a:t>
            </a:r>
            <a:r>
              <a:rPr lang="en-US" altLang="en-US" sz="2400" dirty="0">
                <a:latin typeface="Times" panose="02020603050405020304" pitchFamily="18" charset="0"/>
              </a:rPr>
              <a:t>(from salivary secretion; break down of mainly 		medium-chain   triglycerides as abundant in milk; optimal 		pH = 4 --&gt; lipid digestion in the stomach) </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gastric lipase </a:t>
            </a:r>
            <a:r>
              <a:rPr lang="en-US" altLang="en-US" sz="2400" dirty="0">
                <a:latin typeface="Times" panose="02020603050405020304" pitchFamily="18" charset="0"/>
              </a:rPr>
              <a:t>(secreted by chief cells)</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pancreatic lipase </a:t>
            </a:r>
            <a:r>
              <a:rPr lang="en-US" altLang="en-US" sz="2400" dirty="0">
                <a:latin typeface="Times" panose="02020603050405020304" pitchFamily="18" charset="0"/>
              </a:rPr>
              <a:t>= glycerol ester hydrolase (triglycerides)</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pancreatic phospholipase A2 </a:t>
            </a:r>
            <a:r>
              <a:rPr lang="en-US" altLang="en-US" sz="2400" dirty="0">
                <a:latin typeface="Times" panose="02020603050405020304" pitchFamily="18" charset="0"/>
              </a:rPr>
              <a:t>(phospholipids)  </a:t>
            </a:r>
          </a:p>
          <a:p>
            <a:pPr eaLnBrk="1" hangingPunct="1">
              <a:spcBef>
                <a:spcPct val="50000"/>
              </a:spcBef>
            </a:pPr>
            <a:r>
              <a:rPr lang="en-US" altLang="en-US" sz="2400" dirty="0">
                <a:latin typeface="Times" panose="02020603050405020304" pitchFamily="18" charset="0"/>
              </a:rPr>
              <a:t>•</a:t>
            </a:r>
            <a:r>
              <a:rPr lang="en-US" altLang="en-US" sz="2400" b="1" dirty="0">
                <a:latin typeface="Times" panose="02020603050405020304" pitchFamily="18" charset="0"/>
              </a:rPr>
              <a:t> pancreatic cholesterol esterase </a:t>
            </a:r>
            <a:r>
              <a:rPr lang="en-US" altLang="en-US" sz="2400" dirty="0">
                <a:latin typeface="Times" panose="02020603050405020304" pitchFamily="18" charset="0"/>
              </a:rPr>
              <a:t>(cholesterol ester).</a:t>
            </a:r>
          </a:p>
        </p:txBody>
      </p:sp>
    </p:spTree>
    <p:extLst>
      <p:ext uri="{BB962C8B-B14F-4D97-AF65-F5344CB8AC3E}">
        <p14:creationId xmlns:p14="http://schemas.microsoft.com/office/powerpoint/2010/main" val="984128882"/>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3780D97E-BBB7-4283-A081-5704E24AC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762000"/>
            <a:ext cx="55911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a:extLst>
              <a:ext uri="{FF2B5EF4-FFF2-40B4-BE49-F238E27FC236}">
                <a16:creationId xmlns:a16="http://schemas.microsoft.com/office/drawing/2014/main" id="{EE3BF7A9-7255-437E-B445-D0306A0B46E5}"/>
              </a:ext>
            </a:extLst>
          </p:cNvPr>
          <p:cNvSpPr>
            <a:spLocks noChangeArrowheads="1"/>
          </p:cNvSpPr>
          <p:nvPr/>
        </p:nvSpPr>
        <p:spPr bwMode="auto">
          <a:xfrm>
            <a:off x="2209800" y="5649913"/>
            <a:ext cx="739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latin typeface="Frutiger-LightItalic"/>
              </a:rPr>
              <a:t>(NaHCO</a:t>
            </a:r>
            <a:r>
              <a:rPr lang="en-US" altLang="en-US" sz="800">
                <a:solidFill>
                  <a:srgbClr val="FF0000"/>
                </a:solidFill>
                <a:latin typeface="Frutiger-LightItalic"/>
              </a:rPr>
              <a:t>3</a:t>
            </a:r>
            <a:r>
              <a:rPr lang="en-US" altLang="en-US">
                <a:solidFill>
                  <a:srgbClr val="FF0000"/>
                </a:solidFill>
                <a:latin typeface="Frutiger-LightItalic"/>
              </a:rPr>
              <a:t>), </a:t>
            </a:r>
            <a:r>
              <a:rPr lang="en-US" altLang="en-US">
                <a:solidFill>
                  <a:srgbClr val="FF0000"/>
                </a:solidFill>
                <a:latin typeface="Frutiger-Light"/>
              </a:rPr>
              <a:t>water, &amp; enzyme secretion by the pancreas, caused by the presence of acid </a:t>
            </a:r>
            <a:r>
              <a:rPr lang="en-US" altLang="en-US">
                <a:solidFill>
                  <a:srgbClr val="FF0000"/>
                </a:solidFill>
                <a:latin typeface="Frutiger-LightItalic"/>
              </a:rPr>
              <a:t>(HCl), </a:t>
            </a:r>
            <a:r>
              <a:rPr lang="en-US" altLang="en-US">
                <a:solidFill>
                  <a:srgbClr val="FF0000"/>
                </a:solidFill>
                <a:latin typeface="Frutiger-Light"/>
              </a:rPr>
              <a:t>fat (soap), or peptone solutions in the duodenum</a:t>
            </a:r>
            <a:endParaRPr lang="en-US" altLang="en-US">
              <a:solidFill>
                <a:srgbClr val="FF0000"/>
              </a:solidFill>
            </a:endParaRPr>
          </a:p>
        </p:txBody>
      </p:sp>
    </p:spTree>
    <p:extLst>
      <p:ext uri="{BB962C8B-B14F-4D97-AF65-F5344CB8AC3E}">
        <p14:creationId xmlns:p14="http://schemas.microsoft.com/office/powerpoint/2010/main" val="19656786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1B5A071D-E5B0-464B-BB70-3A026DF99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800"/>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a:extLst>
              <a:ext uri="{FF2B5EF4-FFF2-40B4-BE49-F238E27FC236}">
                <a16:creationId xmlns:a16="http://schemas.microsoft.com/office/drawing/2014/main" id="{5A99108E-F60F-43AA-A64E-383263E077D4}"/>
              </a:ext>
            </a:extLst>
          </p:cNvPr>
          <p:cNvSpPr>
            <a:spLocks noChangeArrowheads="1"/>
          </p:cNvSpPr>
          <p:nvPr/>
        </p:nvSpPr>
        <p:spPr bwMode="auto">
          <a:xfrm>
            <a:off x="2573339" y="5638800"/>
            <a:ext cx="338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Regulation of pancreatic secretion</a:t>
            </a:r>
            <a:endParaRPr lang="en-US" altLang="en-US"/>
          </a:p>
        </p:txBody>
      </p:sp>
    </p:spTree>
    <p:extLst>
      <p:ext uri="{BB962C8B-B14F-4D97-AF65-F5344CB8AC3E}">
        <p14:creationId xmlns:p14="http://schemas.microsoft.com/office/powerpoint/2010/main" val="11903353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5B7B1A2-4733-4EDD-8871-1E50C95B4671}"/>
              </a:ext>
            </a:extLst>
          </p:cNvPr>
          <p:cNvSpPr>
            <a:spLocks noChangeArrowheads="1"/>
          </p:cNvSpPr>
          <p:nvPr/>
        </p:nvSpPr>
        <p:spPr bwMode="auto">
          <a:xfrm>
            <a:off x="2001839" y="801688"/>
            <a:ext cx="7921625" cy="372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a:latin typeface="Times" panose="02020603050405020304" pitchFamily="18" charset="0"/>
              </a:rPr>
              <a:t>Mechanism of lipid absorption</a:t>
            </a:r>
          </a:p>
          <a:p>
            <a:pPr eaLnBrk="1" hangingPunct="1">
              <a:spcBef>
                <a:spcPct val="50000"/>
              </a:spcBef>
            </a:pPr>
            <a:endParaRPr lang="en-US" altLang="en-US" sz="32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The intestinal villi are coated by an </a:t>
            </a:r>
            <a:r>
              <a:rPr lang="en-US" altLang="en-US" sz="2400" b="1" dirty="0">
                <a:latin typeface="Times" panose="02020603050405020304" pitchFamily="18" charset="0"/>
              </a:rPr>
              <a:t>unstirred water layer </a:t>
            </a:r>
            <a:r>
              <a:rPr lang="en-US" altLang="en-US" sz="2400" dirty="0">
                <a:latin typeface="Times" panose="02020603050405020304" pitchFamily="18" charset="0"/>
              </a:rPr>
              <a:t>which reduces the absorption of the poorly water soluble lipids.</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a:t>
            </a:r>
          </a:p>
        </p:txBody>
      </p:sp>
    </p:spTree>
    <p:extLst>
      <p:ext uri="{BB962C8B-B14F-4D97-AF65-F5344CB8AC3E}">
        <p14:creationId xmlns:p14="http://schemas.microsoft.com/office/powerpoint/2010/main" val="7057188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AF4D8428-E188-419B-A0CE-5F641E8EF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E42203-960A-4A5D-B7CD-BCEA0AB60437}" type="slidenum">
              <a:rPr lang="ar-SA" altLang="en-US" sz="1400"/>
              <a:pPr/>
              <a:t>16</a:t>
            </a:fld>
            <a:endParaRPr lang="en-US" altLang="en-US" sz="1400"/>
          </a:p>
        </p:txBody>
      </p:sp>
      <p:sp>
        <p:nvSpPr>
          <p:cNvPr id="13317" name="Rectangle 2">
            <a:extLst>
              <a:ext uri="{FF2B5EF4-FFF2-40B4-BE49-F238E27FC236}">
                <a16:creationId xmlns:a16="http://schemas.microsoft.com/office/drawing/2014/main" id="{D8BCA149-54C6-4D96-A61C-8733CCDC3879}"/>
              </a:ext>
            </a:extLst>
          </p:cNvPr>
          <p:cNvSpPr>
            <a:spLocks noGrp="1" noChangeArrowheads="1"/>
          </p:cNvSpPr>
          <p:nvPr>
            <p:ph type="title"/>
          </p:nvPr>
        </p:nvSpPr>
        <p:spPr/>
        <p:txBody>
          <a:bodyPr/>
          <a:lstStyle/>
          <a:p>
            <a:r>
              <a:rPr lang="en-GB" altLang="en-US" b="1">
                <a:solidFill>
                  <a:srgbClr val="FF0000"/>
                </a:solidFill>
              </a:rPr>
              <a:t>Submucosa</a:t>
            </a:r>
            <a:endParaRPr lang="en-US" altLang="en-US" b="1">
              <a:solidFill>
                <a:srgbClr val="FF0000"/>
              </a:solidFill>
            </a:endParaRPr>
          </a:p>
        </p:txBody>
      </p:sp>
      <p:sp>
        <p:nvSpPr>
          <p:cNvPr id="13318" name="Rectangle 3">
            <a:extLst>
              <a:ext uri="{FF2B5EF4-FFF2-40B4-BE49-F238E27FC236}">
                <a16:creationId xmlns:a16="http://schemas.microsoft.com/office/drawing/2014/main" id="{1C16949A-2613-4A2D-A198-9C64FF9A778B}"/>
              </a:ext>
            </a:extLst>
          </p:cNvPr>
          <p:cNvSpPr>
            <a:spLocks noGrp="1" noChangeArrowheads="1"/>
          </p:cNvSpPr>
          <p:nvPr>
            <p:ph type="body" idx="1"/>
          </p:nvPr>
        </p:nvSpPr>
        <p:spPr/>
        <p:txBody>
          <a:bodyPr/>
          <a:lstStyle/>
          <a:p>
            <a:pPr marL="609600" indent="-609600" algn="justLow"/>
            <a:r>
              <a:rPr lang="en-US" altLang="en-US"/>
              <a:t>This is a dense connective tissue layer that contains larger blood and lymph vessels as well as a network of neurons called submucous or Meissner’s plexus.</a:t>
            </a:r>
          </a:p>
          <a:p>
            <a:pPr marL="609600" indent="-609600"/>
            <a:endParaRPr lang="en-US" altLang="en-US"/>
          </a:p>
        </p:txBody>
      </p:sp>
    </p:spTree>
    <p:extLst>
      <p:ext uri="{BB962C8B-B14F-4D97-AF65-F5344CB8AC3E}">
        <p14:creationId xmlns:p14="http://schemas.microsoft.com/office/powerpoint/2010/main" val="32430739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a:extLst>
              <a:ext uri="{FF2B5EF4-FFF2-40B4-BE49-F238E27FC236}">
                <a16:creationId xmlns:a16="http://schemas.microsoft.com/office/drawing/2014/main" id="{17A29E50-D191-4595-8052-0F56789D5D07}"/>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l="6610" t="2785" r="5626" b="21959"/>
          <a:stretch>
            <a:fillRect/>
          </a:stretch>
        </p:blipFill>
        <p:spPr bwMode="auto">
          <a:xfrm>
            <a:off x="3981451" y="2800350"/>
            <a:ext cx="3814763" cy="3987800"/>
          </a:xfrm>
          <a:solidFill>
            <a:srgbClr val="CECECE"/>
          </a:solidFill>
        </p:spPr>
      </p:pic>
      <p:sp>
        <p:nvSpPr>
          <p:cNvPr id="163843" name="Rectangle 3">
            <a:extLst>
              <a:ext uri="{FF2B5EF4-FFF2-40B4-BE49-F238E27FC236}">
                <a16:creationId xmlns:a16="http://schemas.microsoft.com/office/drawing/2014/main" id="{DD79EFBD-B17B-408F-8B9A-C3B98391EF1C}"/>
              </a:ext>
            </a:extLst>
          </p:cNvPr>
          <p:cNvSpPr>
            <a:spLocks noChangeArrowheads="1"/>
          </p:cNvSpPr>
          <p:nvPr/>
        </p:nvSpPr>
        <p:spPr bwMode="auto">
          <a:xfrm>
            <a:off x="1887539" y="325439"/>
            <a:ext cx="826452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Emulsification</a:t>
            </a:r>
            <a:r>
              <a:rPr lang="en-US" altLang="en-US" sz="2400" dirty="0">
                <a:latin typeface="Times" panose="02020603050405020304" pitchFamily="18" charset="0"/>
              </a:rPr>
              <a:t>: In the small intestine lipids are emulsified by bile acids (i.e. formation of small droplets of lipids coated with bile acids).  Bile salts (bile salts = conjugation of bile acids with taurine or glycine) are polar and water soluble, and function as detergents. Emulsion droplets allow access of the water-soluble lipolytic enzymes by increasing surface area.</a:t>
            </a:r>
          </a:p>
        </p:txBody>
      </p:sp>
    </p:spTree>
    <p:extLst>
      <p:ext uri="{BB962C8B-B14F-4D97-AF65-F5344CB8AC3E}">
        <p14:creationId xmlns:p14="http://schemas.microsoft.com/office/powerpoint/2010/main" val="2512201898"/>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BFB37AC-1D2D-4D69-80CD-245C5CC62249}"/>
              </a:ext>
            </a:extLst>
          </p:cNvPr>
          <p:cNvSpPr>
            <a:spLocks noChangeArrowheads="1"/>
          </p:cNvSpPr>
          <p:nvPr/>
        </p:nvSpPr>
        <p:spPr bwMode="auto">
          <a:xfrm>
            <a:off x="582706" y="609600"/>
            <a:ext cx="10668000" cy="470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solidFill>
                  <a:srgbClr val="FAFD00"/>
                </a:solidFill>
                <a:latin typeface="Times" panose="02020603050405020304" pitchFamily="18" charset="0"/>
              </a:rPr>
              <a:t>• </a:t>
            </a:r>
            <a:r>
              <a:rPr lang="en-US" altLang="en-US" sz="2400" dirty="0">
                <a:latin typeface="Times" panose="02020603050405020304" pitchFamily="18" charset="0"/>
              </a:rPr>
              <a:t>In the enterocytes lipids are bound by cytosolic lipid transport proteins &amp; transported to the smooth endoplasmic reticulum. There </a:t>
            </a:r>
            <a:r>
              <a:rPr lang="en-US" altLang="en-US" sz="2400" b="1" dirty="0">
                <a:latin typeface="Times" panose="02020603050405020304" pitchFamily="18" charset="0"/>
              </a:rPr>
              <a:t>TG </a:t>
            </a:r>
            <a:r>
              <a:rPr lang="en-US" altLang="en-US" sz="2400" dirty="0">
                <a:latin typeface="Times" panose="02020603050405020304" pitchFamily="18" charset="0"/>
              </a:rPr>
              <a:t>are</a:t>
            </a:r>
            <a:r>
              <a:rPr lang="en-US" altLang="en-US" sz="2400" b="1" dirty="0">
                <a:latin typeface="Times" panose="02020603050405020304" pitchFamily="18" charset="0"/>
              </a:rPr>
              <a:t> reassembled </a:t>
            </a:r>
            <a:r>
              <a:rPr lang="en-US" altLang="en-US" sz="2400" dirty="0">
                <a:latin typeface="Times" panose="02020603050405020304" pitchFamily="18" charset="0"/>
              </a:rPr>
              <a:t>from fatty acids + monoglycerides</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TG together with lecithin, cholesterol &amp; cholesterol ester, are packaged into</a:t>
            </a:r>
            <a:r>
              <a:rPr lang="en-US" altLang="en-US" sz="2400" b="1" dirty="0">
                <a:latin typeface="Times" panose="02020603050405020304" pitchFamily="18" charset="0"/>
              </a:rPr>
              <a:t> lipoproteins</a:t>
            </a:r>
            <a:r>
              <a:rPr lang="en-US" altLang="en-US" sz="2400" dirty="0">
                <a:latin typeface="Times" panose="02020603050405020304" pitchFamily="18" charset="0"/>
              </a:rPr>
              <a:t> to form water-soluble </a:t>
            </a:r>
            <a:r>
              <a:rPr lang="en-US" altLang="en-US" sz="2400" b="1" dirty="0">
                <a:latin typeface="Times" panose="02020603050405020304" pitchFamily="18" charset="0"/>
              </a:rPr>
              <a:t>chylomicrons</a:t>
            </a:r>
            <a:r>
              <a:rPr lang="en-US" altLang="en-US" sz="2400" dirty="0">
                <a:latin typeface="Times" panose="02020603050405020304" pitchFamily="18" charset="0"/>
              </a:rPr>
              <a:t>  (lipid aggregates).</a:t>
            </a: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Transport of lipids to the</a:t>
            </a:r>
            <a:r>
              <a:rPr lang="en-US" altLang="en-US" sz="2400" b="1" dirty="0">
                <a:latin typeface="Times" panose="02020603050405020304" pitchFamily="18" charset="0"/>
              </a:rPr>
              <a:t> lymphatic </a:t>
            </a:r>
            <a:r>
              <a:rPr lang="en-US" altLang="en-US" sz="2400" dirty="0">
                <a:latin typeface="Times" panose="02020603050405020304" pitchFamily="18" charset="0"/>
              </a:rPr>
              <a:t>vessels by exocytosis. </a:t>
            </a:r>
          </a:p>
          <a:p>
            <a:pPr eaLnBrk="1" hangingPunct="1">
              <a:spcBef>
                <a:spcPct val="50000"/>
              </a:spcBef>
            </a:pPr>
            <a:r>
              <a:rPr lang="en-US" altLang="en-US" sz="2400" dirty="0">
                <a:latin typeface="Times" panose="02020603050405020304" pitchFamily="18" charset="0"/>
              </a:rPr>
              <a:t>Additionally, mainly medium-chain &amp; short-chain fatty acids directly reach the </a:t>
            </a:r>
            <a:r>
              <a:rPr lang="en-US" altLang="en-US" sz="2400" b="1" dirty="0">
                <a:latin typeface="Times" panose="02020603050405020304" pitchFamily="18" charset="0"/>
              </a:rPr>
              <a:t>blood</a:t>
            </a:r>
            <a:r>
              <a:rPr lang="en-US" altLang="en-US" sz="2400" dirty="0">
                <a:latin typeface="Times" panose="02020603050405020304" pitchFamily="18" charset="0"/>
              </a:rPr>
              <a:t> stream &amp;are transported bound to serum albumin.</a:t>
            </a:r>
          </a:p>
        </p:txBody>
      </p:sp>
    </p:spTree>
    <p:extLst>
      <p:ext uri="{BB962C8B-B14F-4D97-AF65-F5344CB8AC3E}">
        <p14:creationId xmlns:p14="http://schemas.microsoft.com/office/powerpoint/2010/main" val="2273981785"/>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17FB1DA1-2E82-467A-9199-F139827D3474}"/>
              </a:ext>
            </a:extLst>
          </p:cNvPr>
          <p:cNvSpPr>
            <a:spLocks noChangeArrowheads="1"/>
          </p:cNvSpPr>
          <p:nvPr/>
        </p:nvSpPr>
        <p:spPr bwMode="auto">
          <a:xfrm>
            <a:off x="708212" y="457200"/>
            <a:ext cx="10936941" cy="43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Micelle</a:t>
            </a:r>
            <a:r>
              <a:rPr lang="en-US" altLang="en-US" sz="2400" dirty="0">
                <a:latin typeface="Times" panose="02020603050405020304" pitchFamily="18" charset="0"/>
              </a:rPr>
              <a:t> formation and </a:t>
            </a:r>
            <a:r>
              <a:rPr lang="en-US" altLang="en-US" sz="2400" b="1" dirty="0">
                <a:latin typeface="Times" panose="02020603050405020304" pitchFamily="18" charset="0"/>
              </a:rPr>
              <a:t>lipid absorption</a:t>
            </a:r>
            <a:r>
              <a:rPr lang="en-US" altLang="en-US" sz="2400" dirty="0">
                <a:latin typeface="Times" panose="02020603050405020304" pitchFamily="18" charset="0"/>
              </a:rPr>
              <a:t>:  </a:t>
            </a:r>
          </a:p>
          <a:p>
            <a:pPr eaLnBrk="1" hangingPunct="1">
              <a:spcBef>
                <a:spcPct val="50000"/>
              </a:spcBef>
            </a:pPr>
            <a:r>
              <a:rPr lang="en-US" altLang="en-US" sz="2400" dirty="0">
                <a:latin typeface="Times" panose="02020603050405020304" pitchFamily="18" charset="0"/>
              </a:rPr>
              <a:t>- At a certain conc. (critical micellar concentration) bile salts aggregate into micelles that incorporate lipid digestion products. Lipids become water soluble by micellar solubilization. </a:t>
            </a:r>
          </a:p>
          <a:p>
            <a:pPr eaLnBrk="1" hangingPunct="1">
              <a:spcBef>
                <a:spcPct val="50000"/>
              </a:spcBef>
            </a:pPr>
            <a:r>
              <a:rPr lang="en-US" altLang="en-US" sz="2400" dirty="0">
                <a:latin typeface="Times" panose="02020603050405020304" pitchFamily="18" charset="0"/>
              </a:rPr>
              <a:t>- Lipids diffuse across the unstirred water layer as micelles &amp; are mostly absorbed passively (diffusion) by enterocytes (mainly in the jejunum). </a:t>
            </a:r>
          </a:p>
          <a:p>
            <a:pPr eaLnBrk="1" hangingPunct="1">
              <a:spcBef>
                <a:spcPct val="50000"/>
              </a:spcBef>
            </a:pPr>
            <a:r>
              <a:rPr lang="en-US" altLang="en-US" sz="2400" dirty="0">
                <a:latin typeface="Times" panose="02020603050405020304" pitchFamily="18" charset="0"/>
              </a:rPr>
              <a:t>- Absorption is enhanced by Na</a:t>
            </a:r>
            <a:r>
              <a:rPr lang="en-US" altLang="en-US" sz="2400" baseline="30000" dirty="0">
                <a:latin typeface="Times" panose="02020603050405020304" pitchFamily="18" charset="0"/>
              </a:rPr>
              <a:t>+</a:t>
            </a:r>
            <a:r>
              <a:rPr lang="en-US" altLang="en-US" sz="2400" dirty="0">
                <a:latin typeface="Times" panose="02020603050405020304" pitchFamily="18" charset="0"/>
              </a:rPr>
              <a:t>-dependent long-chain fatty acid transport protein (MVM-FABP=microvillous membrane fatty acid-binding protein) &amp; cholesterol transport protein in the brush border membrane (secondary active and facilitated transport).</a:t>
            </a:r>
          </a:p>
        </p:txBody>
      </p:sp>
    </p:spTree>
    <p:extLst>
      <p:ext uri="{BB962C8B-B14F-4D97-AF65-F5344CB8AC3E}">
        <p14:creationId xmlns:p14="http://schemas.microsoft.com/office/powerpoint/2010/main" val="1060417290"/>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a:extLst>
              <a:ext uri="{FF2B5EF4-FFF2-40B4-BE49-F238E27FC236}">
                <a16:creationId xmlns:a16="http://schemas.microsoft.com/office/drawing/2014/main" id="{B838B000-9A1F-46D7-890D-40700EB3A81F}"/>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a:stretch>
            <a:fillRect/>
          </a:stretch>
        </p:blipFill>
        <p:spPr bwMode="auto">
          <a:xfrm>
            <a:off x="2625725" y="2356735"/>
            <a:ext cx="6940550" cy="4114800"/>
          </a:xfrm>
          <a:solidFill>
            <a:srgbClr val="CECECE"/>
          </a:solidFill>
        </p:spPr>
      </p:pic>
      <p:sp>
        <p:nvSpPr>
          <p:cNvPr id="167939" name="Rectangle 3">
            <a:extLst>
              <a:ext uri="{FF2B5EF4-FFF2-40B4-BE49-F238E27FC236}">
                <a16:creationId xmlns:a16="http://schemas.microsoft.com/office/drawing/2014/main" id="{1543FCEA-7285-459B-B8B0-8F90FE3697D6}"/>
              </a:ext>
            </a:extLst>
          </p:cNvPr>
          <p:cNvSpPr>
            <a:spLocks noChangeArrowheads="1"/>
          </p:cNvSpPr>
          <p:nvPr/>
        </p:nvSpPr>
        <p:spPr bwMode="auto">
          <a:xfrm>
            <a:off x="627529" y="534989"/>
            <a:ext cx="11053483"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Absorption of bile acids</a:t>
            </a:r>
            <a:r>
              <a:rPr lang="en-US" altLang="en-US" sz="2400" dirty="0">
                <a:latin typeface="Times" panose="02020603050405020304" pitchFamily="18" charset="0"/>
              </a:rPr>
              <a:t>. Bile acids are absorbed in the terminal ileum  by </a:t>
            </a:r>
            <a:r>
              <a:rPr lang="en-US" altLang="en-US" sz="2400" b="1" dirty="0">
                <a:latin typeface="Times" panose="02020603050405020304" pitchFamily="18" charset="0"/>
              </a:rPr>
              <a:t>Na</a:t>
            </a:r>
            <a:r>
              <a:rPr lang="en-US" altLang="en-US" sz="2400" b="1" baseline="30000" dirty="0">
                <a:latin typeface="Times" panose="02020603050405020304" pitchFamily="18" charset="0"/>
              </a:rPr>
              <a:t>+</a:t>
            </a:r>
            <a:r>
              <a:rPr lang="en-US" altLang="en-US" sz="2400" b="1" dirty="0">
                <a:latin typeface="Times" panose="02020603050405020304" pitchFamily="18" charset="0"/>
              </a:rPr>
              <a:t>-dependent 2ndary active transport </a:t>
            </a:r>
            <a:r>
              <a:rPr lang="en-US" altLang="en-US" sz="2400" dirty="0">
                <a:latin typeface="Times" panose="02020603050405020304" pitchFamily="18" charset="0"/>
              </a:rPr>
              <a:t>(mainly conjugated bile acids) &amp; by </a:t>
            </a:r>
            <a:r>
              <a:rPr lang="en-US" altLang="en-US" sz="2400" b="1" dirty="0">
                <a:latin typeface="Times" panose="02020603050405020304" pitchFamily="18" charset="0"/>
              </a:rPr>
              <a:t>diffusion</a:t>
            </a:r>
            <a:r>
              <a:rPr lang="en-US" altLang="en-US" sz="2400" dirty="0">
                <a:latin typeface="Times" panose="02020603050405020304" pitchFamily="18" charset="0"/>
              </a:rPr>
              <a:t> (mainly unconjugated bile acids).  Bile acids are recirculated to the liver via portal circulation &amp; extracted from portal blood for reuse.</a:t>
            </a:r>
          </a:p>
        </p:txBody>
      </p:sp>
    </p:spTree>
    <p:extLst>
      <p:ext uri="{BB962C8B-B14F-4D97-AF65-F5344CB8AC3E}">
        <p14:creationId xmlns:p14="http://schemas.microsoft.com/office/powerpoint/2010/main" val="2295892861"/>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33A9D80A-189E-4E78-BB1C-1AA734F859CA}"/>
              </a:ext>
            </a:extLst>
          </p:cNvPr>
          <p:cNvSpPr>
            <a:spLocks noGrp="1" noChangeArrowheads="1"/>
          </p:cNvSpPr>
          <p:nvPr>
            <p:ph type="ctrTitle"/>
          </p:nvPr>
        </p:nvSpPr>
        <p:spPr>
          <a:xfrm>
            <a:off x="1993527" y="1025338"/>
            <a:ext cx="7772400" cy="1143000"/>
          </a:xfrm>
        </p:spPr>
        <p:txBody>
          <a:bodyPr rtlCol="0" anchor="ctr">
            <a:normAutofit fontScale="90000"/>
          </a:bodyPr>
          <a:lstStyle/>
          <a:p>
            <a:pPr>
              <a:defRPr/>
            </a:pPr>
            <a:r>
              <a:rPr lang="en-US" altLang="en-US" sz="4400" dirty="0">
                <a:solidFill>
                  <a:srgbClr val="FF0000"/>
                </a:solidFill>
                <a:latin typeface="Times" panose="02020603050405020304" pitchFamily="18" charset="0"/>
              </a:rPr>
              <a:t>Digestion &amp; absorption of proteins</a:t>
            </a:r>
            <a:br>
              <a:rPr lang="en-US" altLang="en-US" sz="3600" dirty="0">
                <a:solidFill>
                  <a:srgbClr val="FAFD00"/>
                </a:solidFill>
                <a:latin typeface="Times" panose="02020603050405020304" pitchFamily="18" charset="0"/>
              </a:rPr>
            </a:br>
            <a:endParaRPr lang="en-US" altLang="en-US" sz="3600" dirty="0">
              <a:solidFill>
                <a:srgbClr val="FAFD00"/>
              </a:solidFill>
              <a:latin typeface="Times" panose="02020603050405020304" pitchFamily="18" charset="0"/>
            </a:endParaRPr>
          </a:p>
        </p:txBody>
      </p:sp>
    </p:spTree>
    <p:extLst>
      <p:ext uri="{BB962C8B-B14F-4D97-AF65-F5344CB8AC3E}">
        <p14:creationId xmlns:p14="http://schemas.microsoft.com/office/powerpoint/2010/main" val="3975154890"/>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FB2396FC-8C2A-4B71-931E-A2503853570D}"/>
              </a:ext>
            </a:extLst>
          </p:cNvPr>
          <p:cNvSpPr>
            <a:spLocks noChangeArrowheads="1"/>
          </p:cNvSpPr>
          <p:nvPr/>
        </p:nvSpPr>
        <p:spPr bwMode="auto">
          <a:xfrm>
            <a:off x="2401889" y="744539"/>
            <a:ext cx="7654925" cy="322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dirty="0">
                <a:latin typeface="Times" panose="02020603050405020304" pitchFamily="18" charset="0"/>
              </a:rPr>
              <a:t>Proteolytic digestive enzymes </a:t>
            </a:r>
            <a:endParaRPr lang="en-US" altLang="en-US" sz="2400" dirty="0">
              <a:latin typeface="Times" panose="02020603050405020304" pitchFamily="18" charset="0"/>
            </a:endParaRPr>
          </a:p>
          <a:p>
            <a:pPr eaLnBrk="1" hangingPunct="1">
              <a:spcBef>
                <a:spcPct val="50000"/>
              </a:spcBef>
            </a:pP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 gastric secretion (G)</a:t>
            </a:r>
          </a:p>
          <a:p>
            <a:pPr eaLnBrk="1" hangingPunct="1">
              <a:spcBef>
                <a:spcPct val="50000"/>
              </a:spcBef>
            </a:pPr>
            <a:r>
              <a:rPr lang="en-US" altLang="en-US" sz="2400" dirty="0">
                <a:latin typeface="Times" panose="02020603050405020304" pitchFamily="18" charset="0"/>
              </a:rPr>
              <a:t>	• pancreatic secretion (P)</a:t>
            </a:r>
          </a:p>
          <a:p>
            <a:pPr eaLnBrk="1" hangingPunct="1">
              <a:spcBef>
                <a:spcPct val="50000"/>
              </a:spcBef>
            </a:pPr>
            <a:r>
              <a:rPr lang="en-US" altLang="en-US" sz="2400" dirty="0">
                <a:latin typeface="Times" panose="02020603050405020304" pitchFamily="18" charset="0"/>
              </a:rPr>
              <a:t>	• brush border enzymes (BB)</a:t>
            </a:r>
          </a:p>
          <a:p>
            <a:pPr eaLnBrk="1" hangingPunct="1">
              <a:spcBef>
                <a:spcPct val="50000"/>
              </a:spcBef>
            </a:pPr>
            <a:r>
              <a:rPr lang="en-US" altLang="en-US" sz="2400" dirty="0">
                <a:latin typeface="Times" panose="02020603050405020304" pitchFamily="18" charset="0"/>
              </a:rPr>
              <a:t>	• cytoplasmic (C)</a:t>
            </a:r>
          </a:p>
        </p:txBody>
      </p:sp>
    </p:spTree>
    <p:extLst>
      <p:ext uri="{BB962C8B-B14F-4D97-AF65-F5344CB8AC3E}">
        <p14:creationId xmlns:p14="http://schemas.microsoft.com/office/powerpoint/2010/main" val="1509068379"/>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A17AC31C-7BDF-48B5-A690-839103FD4994}"/>
              </a:ext>
            </a:extLst>
          </p:cNvPr>
          <p:cNvSpPr>
            <a:spLocks noChangeArrowheads="1"/>
          </p:cNvSpPr>
          <p:nvPr/>
        </p:nvSpPr>
        <p:spPr bwMode="auto">
          <a:xfrm>
            <a:off x="1129553" y="195263"/>
            <a:ext cx="9932894" cy="544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Endopeptidase</a:t>
            </a:r>
            <a:r>
              <a:rPr lang="en-US" altLang="en-US" sz="2400" dirty="0">
                <a:latin typeface="Times" panose="02020603050405020304" pitchFamily="18" charset="0"/>
              </a:rPr>
              <a:t>: hydrolyzes internal peptide bonds: </a:t>
            </a:r>
          </a:p>
          <a:p>
            <a:pPr eaLnBrk="1" hangingPunct="1">
              <a:spcBef>
                <a:spcPct val="50000"/>
              </a:spcBef>
            </a:pPr>
            <a:r>
              <a:rPr lang="en-US" altLang="en-US" sz="2400" dirty="0">
                <a:latin typeface="Times" panose="02020603050405020304" pitchFamily="18" charset="0"/>
              </a:rPr>
              <a:t>		• trypsin (P)</a:t>
            </a:r>
          </a:p>
          <a:p>
            <a:pPr eaLnBrk="1" hangingPunct="1">
              <a:spcBef>
                <a:spcPct val="50000"/>
              </a:spcBef>
            </a:pPr>
            <a:r>
              <a:rPr lang="en-US" altLang="en-US" sz="2400" dirty="0">
                <a:latin typeface="Times" panose="02020603050405020304" pitchFamily="18" charset="0"/>
              </a:rPr>
              <a:t>		• chymotrypsin (P)</a:t>
            </a:r>
          </a:p>
          <a:p>
            <a:pPr eaLnBrk="1" hangingPunct="1">
              <a:spcBef>
                <a:spcPct val="50000"/>
              </a:spcBef>
            </a:pPr>
            <a:r>
              <a:rPr lang="en-US" altLang="en-US" sz="2400" dirty="0">
                <a:latin typeface="Times" panose="02020603050405020304" pitchFamily="18" charset="0"/>
              </a:rPr>
              <a:t>		• elastase (P) </a:t>
            </a:r>
          </a:p>
          <a:p>
            <a:pPr eaLnBrk="1" hangingPunct="1">
              <a:spcBef>
                <a:spcPct val="50000"/>
              </a:spcBef>
            </a:pPr>
            <a:r>
              <a:rPr lang="en-US" altLang="en-US" sz="2400" dirty="0">
                <a:latin typeface="Times" panose="02020603050405020304" pitchFamily="18" charset="0"/>
              </a:rPr>
              <a:t>		• pepsin (G)</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Exopeptidase</a:t>
            </a:r>
            <a:r>
              <a:rPr lang="en-US" altLang="en-US" sz="2400" dirty="0">
                <a:latin typeface="Times" panose="02020603050405020304" pitchFamily="18" charset="0"/>
              </a:rPr>
              <a:t>: hydrolyzes external peptide bonds: </a:t>
            </a:r>
          </a:p>
          <a:p>
            <a:pPr eaLnBrk="1" hangingPunct="1">
              <a:spcBef>
                <a:spcPct val="50000"/>
              </a:spcBef>
            </a:pPr>
            <a:r>
              <a:rPr lang="en-US" altLang="en-US" sz="2400" dirty="0">
                <a:latin typeface="Times" panose="02020603050405020304" pitchFamily="18" charset="0"/>
              </a:rPr>
              <a:t>		• carboxypeptidase A (P)</a:t>
            </a:r>
          </a:p>
          <a:p>
            <a:pPr eaLnBrk="1" hangingPunct="1">
              <a:spcBef>
                <a:spcPct val="50000"/>
              </a:spcBef>
            </a:pPr>
            <a:r>
              <a:rPr lang="en-US" altLang="en-US" sz="2400" dirty="0">
                <a:latin typeface="Times" panose="02020603050405020304" pitchFamily="18" charset="0"/>
              </a:rPr>
              <a:t>		• carboxypeptidase B (P)</a:t>
            </a:r>
          </a:p>
          <a:p>
            <a:pPr eaLnBrk="1" hangingPunct="1">
              <a:spcBef>
                <a:spcPct val="50000"/>
              </a:spcBef>
            </a:pPr>
            <a:r>
              <a:rPr lang="en-US" altLang="en-US" sz="2400" dirty="0">
                <a:latin typeface="Times" panose="02020603050405020304" pitchFamily="18" charset="0"/>
              </a:rPr>
              <a:t>		• aminopeptidase (P, BB, C)</a:t>
            </a:r>
          </a:p>
          <a:p>
            <a:pPr eaLnBrk="1" hangingPunct="1">
              <a:spcBef>
                <a:spcPct val="50000"/>
              </a:spcBef>
            </a:pPr>
            <a:r>
              <a:rPr lang="en-US" altLang="en-US" sz="2400" dirty="0">
                <a:latin typeface="Times" panose="02020603050405020304" pitchFamily="18" charset="0"/>
              </a:rPr>
              <a:t>P = pancreas, BB = brush border, C = cytoplasm</a:t>
            </a:r>
          </a:p>
        </p:txBody>
      </p:sp>
    </p:spTree>
    <p:extLst>
      <p:ext uri="{BB962C8B-B14F-4D97-AF65-F5344CB8AC3E}">
        <p14:creationId xmlns:p14="http://schemas.microsoft.com/office/powerpoint/2010/main" val="600423639"/>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BA056CE3-9661-439A-B267-02FBCFAD7C1F}"/>
              </a:ext>
            </a:extLst>
          </p:cNvPr>
          <p:cNvSpPr>
            <a:spLocks noChangeArrowheads="1"/>
          </p:cNvSpPr>
          <p:nvPr/>
        </p:nvSpPr>
        <p:spPr bwMode="auto">
          <a:xfrm>
            <a:off x="1885950" y="552451"/>
            <a:ext cx="83693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72035" name="Rectangle 3">
            <a:extLst>
              <a:ext uri="{FF2B5EF4-FFF2-40B4-BE49-F238E27FC236}">
                <a16:creationId xmlns:a16="http://schemas.microsoft.com/office/drawing/2014/main" id="{87A0666B-086E-4028-971A-C88F64613585}"/>
              </a:ext>
            </a:extLst>
          </p:cNvPr>
          <p:cNvSpPr>
            <a:spLocks noChangeArrowheads="1"/>
          </p:cNvSpPr>
          <p:nvPr/>
        </p:nvSpPr>
        <p:spPr bwMode="auto">
          <a:xfrm>
            <a:off x="744071" y="230188"/>
            <a:ext cx="10784541" cy="516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dirty="0">
                <a:latin typeface="Times" panose="02020603050405020304" pitchFamily="18" charset="0"/>
              </a:rPr>
              <a:t>Protein digestion</a:t>
            </a:r>
          </a:p>
          <a:p>
            <a:pPr eaLnBrk="1" hangingPunct="1">
              <a:spcBef>
                <a:spcPct val="50000"/>
              </a:spcBef>
            </a:pPr>
            <a:r>
              <a:rPr lang="en-US" altLang="en-US" sz="2400" b="1" dirty="0">
                <a:latin typeface="Times" panose="02020603050405020304" pitchFamily="18" charset="0"/>
              </a:rPr>
              <a:t>&gt;&gt; Gastric</a:t>
            </a:r>
            <a:r>
              <a:rPr lang="en-US" altLang="en-US" sz="2400" dirty="0">
                <a:latin typeface="Times" panose="02020603050405020304" pitchFamily="18" charset="0"/>
              </a:rPr>
              <a:t> proteolysis</a:t>
            </a:r>
            <a:r>
              <a:rPr lang="en-US" altLang="en-US" sz="2000" dirty="0">
                <a:latin typeface="Times" panose="02020603050405020304" pitchFamily="18" charset="0"/>
              </a:rPr>
              <a:t>: </a:t>
            </a:r>
          </a:p>
          <a:p>
            <a:pPr eaLnBrk="1" hangingPunct="1">
              <a:spcBef>
                <a:spcPct val="50000"/>
              </a:spcBef>
            </a:pPr>
            <a:r>
              <a:rPr lang="en-US" altLang="en-US" sz="2000" b="1" dirty="0">
                <a:latin typeface="Times" panose="02020603050405020304" pitchFamily="18" charset="0"/>
              </a:rPr>
              <a:t>pepsin</a:t>
            </a:r>
            <a:r>
              <a:rPr lang="en-US" altLang="en-US" sz="2000" dirty="0">
                <a:latin typeface="Times" panose="02020603050405020304" pitchFamily="18" charset="0"/>
              </a:rPr>
              <a:t> is activated by low pH from proenzyme pepsinogen and acts as endopeptidase.</a:t>
            </a: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400" b="1" dirty="0">
                <a:latin typeface="Times" panose="02020603050405020304" pitchFamily="18" charset="0"/>
              </a:rPr>
              <a:t>&gt;&gt; Small intestine</a:t>
            </a:r>
            <a:r>
              <a:rPr lang="en-US" altLang="en-US" sz="2000" dirty="0">
                <a:latin typeface="Times" panose="02020603050405020304" pitchFamily="18" charset="0"/>
              </a:rPr>
              <a:t>: major site of protein digestion. </a:t>
            </a:r>
          </a:p>
          <a:p>
            <a:pPr eaLnBrk="1" hangingPunct="1">
              <a:spcBef>
                <a:spcPct val="50000"/>
              </a:spcBef>
            </a:pPr>
            <a:r>
              <a:rPr lang="en-US" altLang="en-US" sz="2000" dirty="0">
                <a:latin typeface="Times" panose="02020603050405020304" pitchFamily="18" charset="0"/>
              </a:rPr>
              <a:t>• </a:t>
            </a:r>
            <a:r>
              <a:rPr lang="en-US" altLang="en-US" sz="2000" b="1" dirty="0">
                <a:latin typeface="Times" panose="02020603050405020304" pitchFamily="18" charset="0"/>
              </a:rPr>
              <a:t>Luminal protein digestion</a:t>
            </a:r>
            <a:r>
              <a:rPr lang="en-US" altLang="en-US" sz="2000" dirty="0">
                <a:latin typeface="Times" panose="02020603050405020304" pitchFamily="18" charset="0"/>
              </a:rPr>
              <a:t>: Pancreatic proteases are secreted as inactive proenzymes. </a:t>
            </a:r>
            <a:r>
              <a:rPr lang="en-US" altLang="en-US" sz="2000" dirty="0" err="1">
                <a:latin typeface="Times" panose="02020603050405020304" pitchFamily="18" charset="0"/>
              </a:rPr>
              <a:t>Chyme</a:t>
            </a:r>
            <a:r>
              <a:rPr lang="en-US" altLang="en-US" sz="2000" dirty="0">
                <a:latin typeface="Times" panose="02020603050405020304" pitchFamily="18" charset="0"/>
              </a:rPr>
              <a:t> in the duodenum stimulates the release of </a:t>
            </a:r>
            <a:r>
              <a:rPr lang="en-US" altLang="en-US" sz="2000" b="1" dirty="0" err="1">
                <a:latin typeface="Times" panose="02020603050405020304" pitchFamily="18" charset="0"/>
              </a:rPr>
              <a:t>enterokinase</a:t>
            </a:r>
            <a:r>
              <a:rPr lang="en-US" altLang="en-US" sz="2000" dirty="0">
                <a:latin typeface="Times" panose="02020603050405020304" pitchFamily="18" charset="0"/>
              </a:rPr>
              <a:t> (= </a:t>
            </a:r>
            <a:r>
              <a:rPr lang="en-US" altLang="en-US" sz="2000" dirty="0" err="1">
                <a:latin typeface="Times" panose="02020603050405020304" pitchFamily="18" charset="0"/>
              </a:rPr>
              <a:t>enteropeptidase</a:t>
            </a:r>
            <a:r>
              <a:rPr lang="en-US" altLang="en-US" sz="2000" dirty="0">
                <a:latin typeface="Times" panose="02020603050405020304" pitchFamily="18" charset="0"/>
              </a:rPr>
              <a:t>) which converts trypsinogen into trypsin (active form). Trypsin itself converts the other proenzymes to active enzymes. Luminal protein digestions produces single amino acids and small peptides (dipeptides, tripeptides and tetrapeptides) </a:t>
            </a:r>
          </a:p>
          <a:p>
            <a:pPr eaLnBrk="1" hangingPunct="1">
              <a:spcBef>
                <a:spcPct val="50000"/>
              </a:spcBef>
            </a:pPr>
            <a:r>
              <a:rPr lang="en-US" altLang="en-US" sz="2000" dirty="0">
                <a:latin typeface="Times" panose="02020603050405020304" pitchFamily="18" charset="0"/>
              </a:rPr>
              <a:t>• </a:t>
            </a:r>
            <a:r>
              <a:rPr lang="en-US" altLang="en-US" sz="2000" b="1" dirty="0">
                <a:latin typeface="Times" panose="02020603050405020304" pitchFamily="18" charset="0"/>
              </a:rPr>
              <a:t>Brush border peptidases </a:t>
            </a:r>
            <a:r>
              <a:rPr lang="en-US" altLang="en-US" sz="2000" dirty="0">
                <a:latin typeface="Times" panose="02020603050405020304" pitchFamily="18" charset="0"/>
              </a:rPr>
              <a:t>are integral membrane proteins produce single amino acids and smaller peptides from tetrapeptides and larger peptides.</a:t>
            </a:r>
          </a:p>
          <a:p>
            <a:pPr eaLnBrk="1" hangingPunct="1">
              <a:spcBef>
                <a:spcPct val="50000"/>
              </a:spcBef>
            </a:pPr>
            <a:r>
              <a:rPr lang="en-US" altLang="en-US" sz="2000" dirty="0">
                <a:latin typeface="Times" panose="02020603050405020304" pitchFamily="18" charset="0"/>
              </a:rPr>
              <a:t>• </a:t>
            </a:r>
            <a:r>
              <a:rPr lang="en-US" altLang="en-US" sz="2000" b="1" dirty="0">
                <a:latin typeface="Times" panose="02020603050405020304" pitchFamily="18" charset="0"/>
              </a:rPr>
              <a:t>Intracellular cytoplasmic peptidases </a:t>
            </a:r>
            <a:r>
              <a:rPr lang="en-US" altLang="en-US" sz="2000" dirty="0">
                <a:latin typeface="Times" panose="02020603050405020304" pitchFamily="18" charset="0"/>
              </a:rPr>
              <a:t>break down dipeptides and tripeptides into single amino acids.</a:t>
            </a:r>
          </a:p>
        </p:txBody>
      </p:sp>
    </p:spTree>
    <p:extLst>
      <p:ext uri="{BB962C8B-B14F-4D97-AF65-F5344CB8AC3E}">
        <p14:creationId xmlns:p14="http://schemas.microsoft.com/office/powerpoint/2010/main" val="3078858613"/>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EDC38692-7988-492D-B11E-5DD6413F2CE4}"/>
              </a:ext>
            </a:extLst>
          </p:cNvPr>
          <p:cNvSpPr>
            <a:spLocks noChangeArrowheads="1"/>
          </p:cNvSpPr>
          <p:nvPr/>
        </p:nvSpPr>
        <p:spPr bwMode="auto">
          <a:xfrm>
            <a:off x="2076450" y="800101"/>
            <a:ext cx="8362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73059" name="Rectangle 3">
            <a:extLst>
              <a:ext uri="{FF2B5EF4-FFF2-40B4-BE49-F238E27FC236}">
                <a16:creationId xmlns:a16="http://schemas.microsoft.com/office/drawing/2014/main" id="{89BC462B-F3BA-41FE-857F-00BEB9429080}"/>
              </a:ext>
            </a:extLst>
          </p:cNvPr>
          <p:cNvSpPr>
            <a:spLocks noChangeArrowheads="1"/>
          </p:cNvSpPr>
          <p:nvPr/>
        </p:nvSpPr>
        <p:spPr bwMode="auto">
          <a:xfrm>
            <a:off x="537883" y="394448"/>
            <a:ext cx="11259669" cy="501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a:solidFill>
                  <a:srgbClr val="FF0000"/>
                </a:solidFill>
                <a:latin typeface="Times" panose="02020603050405020304" pitchFamily="18" charset="0"/>
              </a:rPr>
              <a:t>Protein absorption</a:t>
            </a:r>
            <a:r>
              <a:rPr lang="en-US" altLang="en-US" sz="2400" dirty="0">
                <a:solidFill>
                  <a:srgbClr val="FF0000"/>
                </a:solidFill>
                <a:latin typeface="Times" panose="02020603050405020304" pitchFamily="18" charset="0"/>
              </a:rPr>
              <a:t>: </a:t>
            </a:r>
          </a:p>
          <a:p>
            <a:pPr eaLnBrk="1" hangingPunct="1">
              <a:spcBef>
                <a:spcPct val="50000"/>
              </a:spcBef>
            </a:pPr>
            <a:r>
              <a:rPr lang="en-US" altLang="en-US" sz="2400" dirty="0">
                <a:latin typeface="Times" panose="02020603050405020304" pitchFamily="18" charset="0"/>
              </a:rPr>
              <a:t>Products of protein digestion are absorbed as</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amino acids</a:t>
            </a:r>
            <a:r>
              <a:rPr lang="en-US" altLang="en-US" sz="2400" dirty="0">
                <a:latin typeface="Times" panose="02020603050405020304" pitchFamily="18" charset="0"/>
              </a:rPr>
              <a:t>:	 7 amino acid transporters in brush border 				membrane (B&amp;L, table 39-2):</a:t>
            </a:r>
          </a:p>
          <a:p>
            <a:pPr eaLnBrk="1" hangingPunct="1"/>
            <a:r>
              <a:rPr lang="en-US" altLang="en-US" sz="2400" dirty="0">
                <a:latin typeface="Times" panose="02020603050405020304" pitchFamily="18" charset="0"/>
              </a:rPr>
              <a:t>	- 5 Na-dependent (absorption occurs via secondary active 		process by carrier that are energetically coupled to 		the Na+ concentration gradient across the brush 		border 	membrane of intestinal epithelial cells)</a:t>
            </a:r>
          </a:p>
          <a:p>
            <a:pPr eaLnBrk="1" hangingPunct="1"/>
            <a:r>
              <a:rPr lang="en-US" altLang="en-US" sz="2400" dirty="0">
                <a:latin typeface="Times" panose="02020603050405020304" pitchFamily="18" charset="0"/>
              </a:rPr>
              <a:t>	- 2 Na-independent (facilitated transport).</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peptides</a:t>
            </a:r>
            <a:r>
              <a:rPr lang="en-US" altLang="en-US" sz="2400" dirty="0">
                <a:latin typeface="Times" panose="02020603050405020304" pitchFamily="18" charset="0"/>
              </a:rPr>
              <a:t>:  	di- and tripeptides by peptide transporters.</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proteins</a:t>
            </a:r>
            <a:r>
              <a:rPr lang="en-US" altLang="en-US" sz="2400" dirty="0">
                <a:latin typeface="Times" panose="02020603050405020304" pitchFamily="18" charset="0"/>
              </a:rPr>
              <a:t>: 	in the newborn of some animal species absorption 	of immunoglobulins provides an important form of passive 	immunity).</a:t>
            </a:r>
          </a:p>
        </p:txBody>
      </p:sp>
    </p:spTree>
    <p:extLst>
      <p:ext uri="{BB962C8B-B14F-4D97-AF65-F5344CB8AC3E}">
        <p14:creationId xmlns:p14="http://schemas.microsoft.com/office/powerpoint/2010/main" val="197140487"/>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B64AC2F7-A59F-4BF1-9D34-871DD4075069}"/>
              </a:ext>
            </a:extLst>
          </p:cNvPr>
          <p:cNvSpPr>
            <a:spLocks noChangeArrowheads="1"/>
          </p:cNvSpPr>
          <p:nvPr/>
        </p:nvSpPr>
        <p:spPr bwMode="auto">
          <a:xfrm>
            <a:off x="1075765" y="990600"/>
            <a:ext cx="898263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FF0000"/>
                </a:solidFill>
                <a:highlight>
                  <a:srgbClr val="FFFF00"/>
                </a:highlight>
                <a:latin typeface="Times" panose="02020603050405020304" pitchFamily="18" charset="0"/>
              </a:rPr>
              <a:t>Amino acid transport across the basolateral membrane</a:t>
            </a:r>
          </a:p>
          <a:p>
            <a:pPr eaLnBrk="1" hangingPunct="1"/>
            <a:endParaRPr lang="en-US" altLang="en-US" sz="2400" dirty="0">
              <a:latin typeface="Times" panose="02020603050405020304" pitchFamily="18" charset="0"/>
            </a:endParaRPr>
          </a:p>
          <a:p>
            <a:pPr eaLnBrk="1" hangingPunct="1"/>
            <a:r>
              <a:rPr lang="en-US" altLang="en-US" sz="2400" dirty="0">
                <a:latin typeface="Times" panose="02020603050405020304" pitchFamily="18" charset="0"/>
              </a:rPr>
              <a:t>• 5 classes of amino acid transporter at the basolateral 		membrane (B&amp;L, table 39-3)</a:t>
            </a:r>
          </a:p>
          <a:p>
            <a:pPr eaLnBrk="1" hangingPunct="1"/>
            <a:endParaRPr lang="en-US" altLang="en-US" sz="2400" dirty="0">
              <a:latin typeface="Times" panose="02020603050405020304" pitchFamily="18" charset="0"/>
            </a:endParaRPr>
          </a:p>
          <a:p>
            <a:pPr eaLnBrk="1" hangingPunct="1"/>
            <a:r>
              <a:rPr lang="en-US" altLang="en-US" sz="2400" dirty="0">
                <a:latin typeface="Times" panose="02020603050405020304" pitchFamily="18" charset="0"/>
              </a:rPr>
              <a:t>	- 2 Na-dependent</a:t>
            </a:r>
          </a:p>
          <a:p>
            <a:pPr eaLnBrk="1" hangingPunct="1"/>
            <a:r>
              <a:rPr lang="en-US" altLang="en-US" sz="2400" dirty="0">
                <a:latin typeface="Times" panose="02020603050405020304" pitchFamily="18" charset="0"/>
              </a:rPr>
              <a:t>	- 3 Na-independent</a:t>
            </a:r>
          </a:p>
          <a:p>
            <a:pPr eaLnBrk="1" hangingPunct="1"/>
            <a:r>
              <a:rPr lang="en-US" altLang="en-US" sz="2400" dirty="0">
                <a:latin typeface="Times" panose="02020603050405020304" pitchFamily="18" charset="0"/>
              </a:rPr>
              <a:t>•  Amino acids are transported in the portal blood</a:t>
            </a:r>
          </a:p>
        </p:txBody>
      </p:sp>
    </p:spTree>
    <p:extLst>
      <p:ext uri="{BB962C8B-B14F-4D97-AF65-F5344CB8AC3E}">
        <p14:creationId xmlns:p14="http://schemas.microsoft.com/office/powerpoint/2010/main" val="335245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DAF140DE-9C9F-4EE7-8282-3D96B6E785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932751-C902-484F-B753-7C77BE7F2F17}" type="slidenum">
              <a:rPr lang="ar-SA" altLang="en-US" sz="1400"/>
              <a:pPr/>
              <a:t>17</a:t>
            </a:fld>
            <a:endParaRPr lang="en-US" altLang="en-US" sz="1400"/>
          </a:p>
        </p:txBody>
      </p:sp>
      <p:sp>
        <p:nvSpPr>
          <p:cNvPr id="14341" name="Rectangle 3">
            <a:extLst>
              <a:ext uri="{FF2B5EF4-FFF2-40B4-BE49-F238E27FC236}">
                <a16:creationId xmlns:a16="http://schemas.microsoft.com/office/drawing/2014/main" id="{3D809E1D-A710-485F-A770-4C244689708B}"/>
              </a:ext>
            </a:extLst>
          </p:cNvPr>
          <p:cNvSpPr>
            <a:spLocks noGrp="1" noChangeArrowheads="1"/>
          </p:cNvSpPr>
          <p:nvPr>
            <p:ph type="body" idx="1"/>
          </p:nvPr>
        </p:nvSpPr>
        <p:spPr>
          <a:xfrm>
            <a:off x="2209800" y="1143000"/>
            <a:ext cx="7772400" cy="4953000"/>
          </a:xfrm>
        </p:spPr>
        <p:txBody>
          <a:bodyPr/>
          <a:lstStyle/>
          <a:p>
            <a:r>
              <a:rPr lang="en-US" altLang="en-US" b="1">
                <a:solidFill>
                  <a:srgbClr val="FF0000"/>
                </a:solidFill>
              </a:rPr>
              <a:t>Muscularis externa</a:t>
            </a:r>
            <a:r>
              <a:rPr lang="en-US" altLang="en-US"/>
              <a:t>: an outer longitudinal layer and inner circular layer of smooth muscle. In between myenteric or Aurbach’s plexus.</a:t>
            </a:r>
          </a:p>
          <a:p>
            <a:endParaRPr lang="en-US" altLang="en-US"/>
          </a:p>
          <a:p>
            <a:r>
              <a:rPr lang="en-US" altLang="en-US" b="1">
                <a:solidFill>
                  <a:srgbClr val="FF0000"/>
                </a:solidFill>
              </a:rPr>
              <a:t>Serosa</a:t>
            </a:r>
            <a:r>
              <a:rPr lang="en-US" altLang="en-US"/>
              <a:t>: an outer fibrous coating</a:t>
            </a:r>
          </a:p>
        </p:txBody>
      </p:sp>
    </p:spTree>
    <p:extLst>
      <p:ext uri="{BB962C8B-B14F-4D97-AF65-F5344CB8AC3E}">
        <p14:creationId xmlns:p14="http://schemas.microsoft.com/office/powerpoint/2010/main" val="10899785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a:extLst>
              <a:ext uri="{FF2B5EF4-FFF2-40B4-BE49-F238E27FC236}">
                <a16:creationId xmlns:a16="http://schemas.microsoft.com/office/drawing/2014/main" id="{614EEB78-4BC3-4BE1-B9F6-FB73759066EE}"/>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r="1709" b="10931"/>
          <a:stretch>
            <a:fillRect/>
          </a:stretch>
        </p:blipFill>
        <p:spPr bwMode="auto">
          <a:xfrm>
            <a:off x="4661210" y="947854"/>
            <a:ext cx="5882729" cy="4984595"/>
          </a:xfrm>
          <a:solidFill>
            <a:srgbClr val="CECECE"/>
          </a:solidFill>
        </p:spPr>
      </p:pic>
      <p:sp>
        <p:nvSpPr>
          <p:cNvPr id="175107" name="Rectangle 3">
            <a:extLst>
              <a:ext uri="{FF2B5EF4-FFF2-40B4-BE49-F238E27FC236}">
                <a16:creationId xmlns:a16="http://schemas.microsoft.com/office/drawing/2014/main" id="{07CABBE8-1A3E-491E-A113-53EBAE6EA708}"/>
              </a:ext>
            </a:extLst>
          </p:cNvPr>
          <p:cNvSpPr>
            <a:spLocks noChangeArrowheads="1"/>
          </p:cNvSpPr>
          <p:nvPr/>
        </p:nvSpPr>
        <p:spPr bwMode="auto">
          <a:xfrm>
            <a:off x="1524001" y="1362075"/>
            <a:ext cx="2109551"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latin typeface="Times" panose="02020603050405020304" pitchFamily="18" charset="0"/>
              </a:rPr>
              <a:t>protein </a:t>
            </a:r>
          </a:p>
          <a:p>
            <a:pPr eaLnBrk="1" hangingPunct="1"/>
            <a:r>
              <a:rPr lang="en-US" altLang="en-US" sz="3200" dirty="0">
                <a:latin typeface="Times" panose="02020603050405020304" pitchFamily="18" charset="0"/>
              </a:rPr>
              <a:t>digestion &amp;</a:t>
            </a:r>
          </a:p>
          <a:p>
            <a:pPr eaLnBrk="1" hangingPunct="1"/>
            <a:r>
              <a:rPr lang="en-US" altLang="en-US" sz="3200" dirty="0">
                <a:latin typeface="Times" panose="02020603050405020304" pitchFamily="18" charset="0"/>
              </a:rPr>
              <a:t>absorption</a:t>
            </a:r>
          </a:p>
        </p:txBody>
      </p:sp>
    </p:spTree>
    <p:extLst>
      <p:ext uri="{BB962C8B-B14F-4D97-AF65-F5344CB8AC3E}">
        <p14:creationId xmlns:p14="http://schemas.microsoft.com/office/powerpoint/2010/main" val="2016108541"/>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46BCB660-FC61-4855-B538-3C0B544DF05B}"/>
              </a:ext>
            </a:extLst>
          </p:cNvPr>
          <p:cNvSpPr>
            <a:spLocks noGrp="1" noChangeArrowheads="1"/>
          </p:cNvSpPr>
          <p:nvPr>
            <p:ph type="ctrTitle"/>
          </p:nvPr>
        </p:nvSpPr>
        <p:spPr>
          <a:xfrm>
            <a:off x="2190750" y="1733550"/>
            <a:ext cx="7772400" cy="1143000"/>
          </a:xfrm>
        </p:spPr>
        <p:txBody>
          <a:bodyPr rtlCol="0" anchor="ctr">
            <a:normAutofit fontScale="90000"/>
          </a:bodyPr>
          <a:lstStyle/>
          <a:p>
            <a:pPr>
              <a:defRPr/>
            </a:pPr>
            <a:r>
              <a:rPr lang="en-US" altLang="en-US" sz="4400" dirty="0">
                <a:solidFill>
                  <a:srgbClr val="FF0000"/>
                </a:solidFill>
                <a:highlight>
                  <a:srgbClr val="FFFF00"/>
                </a:highlight>
                <a:latin typeface="Times" panose="02020603050405020304" pitchFamily="18" charset="0"/>
              </a:rPr>
              <a:t>Absorption of vitamins</a:t>
            </a:r>
            <a:br>
              <a:rPr lang="en-US" altLang="en-US" sz="3600" dirty="0">
                <a:solidFill>
                  <a:srgbClr val="FAFD00"/>
                </a:solidFill>
                <a:latin typeface="Times" panose="02020603050405020304" pitchFamily="18" charset="0"/>
              </a:rPr>
            </a:br>
            <a:endParaRPr lang="en-US" altLang="en-US" sz="3600" dirty="0">
              <a:solidFill>
                <a:srgbClr val="FAFD00"/>
              </a:solidFill>
              <a:latin typeface="Times" panose="02020603050405020304" pitchFamily="18" charset="0"/>
            </a:endParaRPr>
          </a:p>
        </p:txBody>
      </p:sp>
    </p:spTree>
    <p:extLst>
      <p:ext uri="{BB962C8B-B14F-4D97-AF65-F5344CB8AC3E}">
        <p14:creationId xmlns:p14="http://schemas.microsoft.com/office/powerpoint/2010/main" val="3658337806"/>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CDF00BB0-CAE5-4FDF-984F-2432AC741C35}"/>
              </a:ext>
            </a:extLst>
          </p:cNvPr>
          <p:cNvSpPr>
            <a:spLocks noChangeArrowheads="1"/>
          </p:cNvSpPr>
          <p:nvPr/>
        </p:nvSpPr>
        <p:spPr bwMode="auto">
          <a:xfrm>
            <a:off x="977153" y="573089"/>
            <a:ext cx="10542494" cy="261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a:solidFill>
                  <a:srgbClr val="FF0000"/>
                </a:solidFill>
                <a:highlight>
                  <a:srgbClr val="FFFF00"/>
                </a:highlight>
                <a:latin typeface="Times" panose="02020603050405020304" pitchFamily="18" charset="0"/>
              </a:rPr>
              <a:t>Vitamins: </a:t>
            </a:r>
            <a:endParaRPr lang="en-US" altLang="en-US" sz="2400" dirty="0">
              <a:solidFill>
                <a:srgbClr val="FF0000"/>
              </a:solidFill>
              <a:highlight>
                <a:srgbClr val="FFFF00"/>
              </a:highlight>
              <a:latin typeface="Times" panose="02020603050405020304" pitchFamily="18" charset="0"/>
            </a:endParaRPr>
          </a:p>
          <a:p>
            <a:pPr eaLnBrk="1" hangingPunct="1">
              <a:spcBef>
                <a:spcPct val="50000"/>
              </a:spcBef>
            </a:pPr>
            <a:r>
              <a:rPr lang="en-US" altLang="en-US" sz="2400" dirty="0">
                <a:latin typeface="Times" panose="02020603050405020304" pitchFamily="18" charset="0"/>
              </a:rPr>
              <a:t>Organic substances needed in small quantities for normal metabolic function, growth and maintenance of the body.</a:t>
            </a: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Fat-soluble</a:t>
            </a:r>
            <a:r>
              <a:rPr lang="en-US" altLang="en-US" sz="2400" dirty="0">
                <a:latin typeface="Times" panose="02020603050405020304" pitchFamily="18" charset="0"/>
              </a:rPr>
              <a:t> vitamins:  Vitamins</a:t>
            </a:r>
            <a:r>
              <a:rPr lang="en-US" altLang="en-US" sz="2400" b="1" dirty="0">
                <a:latin typeface="Times" panose="02020603050405020304" pitchFamily="18" charset="0"/>
              </a:rPr>
              <a:t> A</a:t>
            </a:r>
            <a:r>
              <a:rPr lang="en-US" altLang="en-US" sz="2400" dirty="0">
                <a:latin typeface="Times" panose="02020603050405020304" pitchFamily="18" charset="0"/>
              </a:rPr>
              <a:t>,</a:t>
            </a:r>
            <a:r>
              <a:rPr lang="en-US" altLang="en-US" sz="2400" b="1" dirty="0">
                <a:latin typeface="Times" panose="02020603050405020304" pitchFamily="18" charset="0"/>
              </a:rPr>
              <a:t> D, E </a:t>
            </a:r>
            <a:r>
              <a:rPr lang="en-US" altLang="en-US" sz="2400" dirty="0">
                <a:latin typeface="Times" panose="02020603050405020304" pitchFamily="18" charset="0"/>
              </a:rPr>
              <a:t>and</a:t>
            </a:r>
            <a:r>
              <a:rPr lang="en-US" altLang="en-US" sz="2400" b="1" dirty="0">
                <a:latin typeface="Times" panose="02020603050405020304" pitchFamily="18" charset="0"/>
              </a:rPr>
              <a:t> K</a:t>
            </a:r>
            <a:endParaRPr lang="en-US" altLang="en-US" sz="2400"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a:t>
            </a:r>
            <a:r>
              <a:rPr lang="en-US" altLang="en-US" sz="2400" b="1" dirty="0">
                <a:latin typeface="Times" panose="02020603050405020304" pitchFamily="18" charset="0"/>
              </a:rPr>
              <a:t>Water-soluble</a:t>
            </a:r>
            <a:r>
              <a:rPr lang="en-US" altLang="en-US" sz="2400" dirty="0">
                <a:latin typeface="Times" panose="02020603050405020304" pitchFamily="18" charset="0"/>
              </a:rPr>
              <a:t> vitamins:  Vitamins </a:t>
            </a:r>
            <a:r>
              <a:rPr lang="en-US" altLang="en-US" sz="2400" b="1" dirty="0">
                <a:latin typeface="Times" panose="02020603050405020304" pitchFamily="18" charset="0"/>
              </a:rPr>
              <a:t>B</a:t>
            </a:r>
            <a:r>
              <a:rPr lang="en-US" altLang="en-US" sz="2400" b="1" baseline="-25000" dirty="0">
                <a:latin typeface="Times" panose="02020603050405020304" pitchFamily="18" charset="0"/>
              </a:rPr>
              <a:t>1</a:t>
            </a:r>
            <a:r>
              <a:rPr lang="en-US" altLang="en-US" sz="2400" b="1" dirty="0">
                <a:latin typeface="Times" panose="02020603050405020304" pitchFamily="18" charset="0"/>
              </a:rPr>
              <a:t>, B</a:t>
            </a:r>
            <a:r>
              <a:rPr lang="en-US" altLang="en-US" sz="2400" b="1" baseline="-25000" dirty="0">
                <a:latin typeface="Times" panose="02020603050405020304" pitchFamily="18" charset="0"/>
              </a:rPr>
              <a:t>2</a:t>
            </a:r>
            <a:r>
              <a:rPr lang="en-US" altLang="en-US" sz="2400" b="1" dirty="0">
                <a:latin typeface="Times" panose="02020603050405020304" pitchFamily="18" charset="0"/>
              </a:rPr>
              <a:t>, B</a:t>
            </a:r>
            <a:r>
              <a:rPr lang="en-US" altLang="en-US" sz="2400" b="1" baseline="-25000" dirty="0">
                <a:latin typeface="Times" panose="02020603050405020304" pitchFamily="18" charset="0"/>
              </a:rPr>
              <a:t>6</a:t>
            </a:r>
            <a:r>
              <a:rPr lang="en-US" altLang="en-US" sz="2400" b="1" dirty="0">
                <a:latin typeface="Times" panose="02020603050405020304" pitchFamily="18" charset="0"/>
              </a:rPr>
              <a:t>, B</a:t>
            </a:r>
            <a:r>
              <a:rPr lang="en-US" altLang="en-US" sz="2400" b="1" baseline="-25000" dirty="0">
                <a:latin typeface="Times" panose="02020603050405020304" pitchFamily="18" charset="0"/>
              </a:rPr>
              <a:t>12</a:t>
            </a:r>
            <a:r>
              <a:rPr lang="en-US" altLang="en-US" sz="2400" dirty="0">
                <a:latin typeface="Times" panose="02020603050405020304" pitchFamily="18" charset="0"/>
              </a:rPr>
              <a:t>,</a:t>
            </a:r>
            <a:r>
              <a:rPr lang="en-US" altLang="en-US" sz="2400" b="1" dirty="0">
                <a:latin typeface="Times" panose="02020603050405020304" pitchFamily="18" charset="0"/>
              </a:rPr>
              <a:t> niacin, biotin </a:t>
            </a:r>
            <a:r>
              <a:rPr lang="en-US" altLang="en-US" sz="2400" dirty="0">
                <a:latin typeface="Times" panose="02020603050405020304" pitchFamily="18" charset="0"/>
              </a:rPr>
              <a:t>&amp;</a:t>
            </a:r>
            <a:r>
              <a:rPr lang="en-US" altLang="en-US" sz="2400" b="1" dirty="0">
                <a:latin typeface="Times" panose="02020603050405020304" pitchFamily="18" charset="0"/>
              </a:rPr>
              <a:t> folic acid</a:t>
            </a:r>
          </a:p>
        </p:txBody>
      </p:sp>
    </p:spTree>
    <p:extLst>
      <p:ext uri="{BB962C8B-B14F-4D97-AF65-F5344CB8AC3E}">
        <p14:creationId xmlns:p14="http://schemas.microsoft.com/office/powerpoint/2010/main" val="4282596930"/>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D1736484-EF55-4AAA-8E70-267164AE1854}"/>
              </a:ext>
            </a:extLst>
          </p:cNvPr>
          <p:cNvSpPr>
            <a:spLocks noChangeArrowheads="1"/>
          </p:cNvSpPr>
          <p:nvPr/>
        </p:nvSpPr>
        <p:spPr bwMode="auto">
          <a:xfrm>
            <a:off x="788894" y="344489"/>
            <a:ext cx="10847293" cy="427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dirty="0">
                <a:latin typeface="Times" panose="02020603050405020304" pitchFamily="18" charset="0"/>
              </a:rPr>
              <a:t>• </a:t>
            </a:r>
            <a:r>
              <a:rPr lang="en-US" altLang="en-US" sz="3200" dirty="0">
                <a:latin typeface="Times" panose="02020603050405020304" pitchFamily="18" charset="0"/>
              </a:rPr>
              <a:t>Water-soluble vitamins :</a:t>
            </a:r>
            <a:endParaRPr lang="en-US" altLang="en-US" sz="2400" dirty="0">
              <a:latin typeface="Times" panose="02020603050405020304" pitchFamily="18" charset="0"/>
            </a:endParaRPr>
          </a:p>
          <a:p>
            <a:pPr eaLnBrk="1" hangingPunct="1">
              <a:spcBef>
                <a:spcPct val="50000"/>
              </a:spcBef>
            </a:pPr>
            <a:endParaRPr lang="en-US" altLang="en-US" sz="2400" b="1" dirty="0">
              <a:latin typeface="Times" panose="02020603050405020304" pitchFamily="18" charset="0"/>
            </a:endParaRPr>
          </a:p>
          <a:p>
            <a:pPr eaLnBrk="1" hangingPunct="1">
              <a:spcBef>
                <a:spcPct val="50000"/>
              </a:spcBef>
            </a:pPr>
            <a:r>
              <a:rPr lang="en-US" altLang="en-US" sz="2400" b="1" dirty="0">
                <a:latin typeface="Times" panose="02020603050405020304" pitchFamily="18" charset="0"/>
              </a:rPr>
              <a:t>Absorption of Vitamin B</a:t>
            </a:r>
            <a:r>
              <a:rPr lang="en-US" altLang="en-US" sz="2400" b="1" baseline="-25000" dirty="0">
                <a:latin typeface="Times" panose="02020603050405020304" pitchFamily="18" charset="0"/>
              </a:rPr>
              <a:t>12</a:t>
            </a:r>
            <a:endParaRPr lang="en-US" altLang="en-US" sz="2400" b="1" dirty="0">
              <a:latin typeface="Times" panose="02020603050405020304" pitchFamily="18" charset="0"/>
            </a:endParaRPr>
          </a:p>
          <a:p>
            <a:pPr eaLnBrk="1" hangingPunct="1">
              <a:spcBef>
                <a:spcPct val="50000"/>
              </a:spcBef>
            </a:pPr>
            <a:r>
              <a:rPr lang="en-US" altLang="en-US" sz="2400" dirty="0">
                <a:latin typeface="Times" panose="02020603050405020304" pitchFamily="18" charset="0"/>
              </a:rPr>
              <a:t>• Vitamin B</a:t>
            </a:r>
            <a:r>
              <a:rPr lang="en-US" altLang="en-US" sz="2400" baseline="-25000" dirty="0">
                <a:latin typeface="Times" panose="02020603050405020304" pitchFamily="18" charset="0"/>
              </a:rPr>
              <a:t>12 </a:t>
            </a:r>
            <a:r>
              <a:rPr lang="en-US" altLang="en-US" sz="2400" dirty="0">
                <a:latin typeface="Times" panose="02020603050405020304" pitchFamily="18" charset="0"/>
              </a:rPr>
              <a:t>(cobalamin) is bound to a cobalamin binding protein (</a:t>
            </a:r>
            <a:r>
              <a:rPr lang="en-US" altLang="en-US" sz="2400" b="1" dirty="0">
                <a:latin typeface="Times" panose="02020603050405020304" pitchFamily="18" charset="0"/>
              </a:rPr>
              <a:t>intrinsic factor</a:t>
            </a:r>
            <a:r>
              <a:rPr lang="en-US" altLang="en-US" sz="2400" dirty="0">
                <a:latin typeface="Times" panose="02020603050405020304" pitchFamily="18" charset="0"/>
              </a:rPr>
              <a:t>) secreted by the parietal cells of the stomach. </a:t>
            </a:r>
          </a:p>
          <a:p>
            <a:pPr eaLnBrk="1" hangingPunct="1">
              <a:spcBef>
                <a:spcPct val="50000"/>
              </a:spcBef>
            </a:pPr>
            <a:r>
              <a:rPr lang="en-US" altLang="en-US" sz="2400" dirty="0">
                <a:latin typeface="Times" panose="02020603050405020304" pitchFamily="18" charset="0"/>
              </a:rPr>
              <a:t>• The Vitamin B</a:t>
            </a:r>
            <a:r>
              <a:rPr lang="en-US" altLang="en-US" sz="2400" baseline="-25000" dirty="0">
                <a:latin typeface="Times" panose="02020603050405020304" pitchFamily="18" charset="0"/>
              </a:rPr>
              <a:t>12</a:t>
            </a:r>
            <a:r>
              <a:rPr lang="en-US" altLang="en-US" sz="2400" dirty="0">
                <a:latin typeface="Times" panose="02020603050405020304" pitchFamily="18" charset="0"/>
              </a:rPr>
              <a:t>-intrinsic factor complex is absorbed in the terminal ileum. </a:t>
            </a:r>
          </a:p>
          <a:p>
            <a:pPr eaLnBrk="1" hangingPunct="1">
              <a:spcBef>
                <a:spcPct val="50000"/>
              </a:spcBef>
            </a:pPr>
            <a:r>
              <a:rPr lang="en-US" altLang="en-US" sz="2400" dirty="0">
                <a:latin typeface="Times" panose="02020603050405020304" pitchFamily="18" charset="0"/>
              </a:rPr>
              <a:t>• Transport in the blood of Vitamin B</a:t>
            </a:r>
            <a:r>
              <a:rPr lang="en-US" altLang="en-US" sz="2400" baseline="-25000" dirty="0">
                <a:latin typeface="Times" panose="02020603050405020304" pitchFamily="18" charset="0"/>
              </a:rPr>
              <a:t>12</a:t>
            </a:r>
            <a:r>
              <a:rPr lang="en-US" altLang="en-US" sz="2400" dirty="0">
                <a:latin typeface="Times" panose="02020603050405020304" pitchFamily="18" charset="0"/>
              </a:rPr>
              <a:t> by binding to the protein transcobalamin. </a:t>
            </a:r>
          </a:p>
          <a:p>
            <a:pPr eaLnBrk="1" hangingPunct="1">
              <a:spcBef>
                <a:spcPct val="50000"/>
              </a:spcBef>
            </a:pPr>
            <a:r>
              <a:rPr lang="en-US" altLang="en-US" sz="2400" dirty="0">
                <a:latin typeface="Times" panose="02020603050405020304" pitchFamily="18" charset="0"/>
              </a:rPr>
              <a:t>• Vitamin B</a:t>
            </a:r>
            <a:r>
              <a:rPr lang="en-US" altLang="en-US" sz="2400" baseline="-25000" dirty="0">
                <a:latin typeface="Times" panose="02020603050405020304" pitchFamily="18" charset="0"/>
              </a:rPr>
              <a:t>12</a:t>
            </a:r>
            <a:r>
              <a:rPr lang="en-US" altLang="en-US" sz="2400" dirty="0">
                <a:latin typeface="Times" panose="02020603050405020304" pitchFamily="18" charset="0"/>
              </a:rPr>
              <a:t> is stored in the liver.</a:t>
            </a:r>
          </a:p>
        </p:txBody>
      </p:sp>
    </p:spTree>
    <p:extLst>
      <p:ext uri="{BB962C8B-B14F-4D97-AF65-F5344CB8AC3E}">
        <p14:creationId xmlns:p14="http://schemas.microsoft.com/office/powerpoint/2010/main" val="518747408"/>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6FE701B1-A834-4396-BB68-258E46327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989" y="925606"/>
            <a:ext cx="9251576" cy="53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a:extLst>
              <a:ext uri="{FF2B5EF4-FFF2-40B4-BE49-F238E27FC236}">
                <a16:creationId xmlns:a16="http://schemas.microsoft.com/office/drawing/2014/main" id="{6F6E4801-184E-4E19-A485-DDCFD5B7C576}"/>
              </a:ext>
            </a:extLst>
          </p:cNvPr>
          <p:cNvSpPr>
            <a:spLocks noChangeArrowheads="1"/>
          </p:cNvSpPr>
          <p:nvPr/>
        </p:nvSpPr>
        <p:spPr bwMode="auto">
          <a:xfrm>
            <a:off x="1272989" y="98611"/>
            <a:ext cx="380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Frutiger-Light"/>
              </a:rPr>
              <a:t>Liver secretion &amp; gallbladder emptying</a:t>
            </a:r>
            <a:endParaRPr lang="en-US" altLang="en-US" dirty="0"/>
          </a:p>
        </p:txBody>
      </p:sp>
    </p:spTree>
    <p:extLst>
      <p:ext uri="{BB962C8B-B14F-4D97-AF65-F5344CB8AC3E}">
        <p14:creationId xmlns:p14="http://schemas.microsoft.com/office/powerpoint/2010/main" val="19400693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4634BDF6-4051-49C7-BED1-12B534BD56E0}"/>
              </a:ext>
            </a:extLst>
          </p:cNvPr>
          <p:cNvSpPr>
            <a:spLocks noChangeArrowheads="1"/>
          </p:cNvSpPr>
          <p:nvPr/>
        </p:nvSpPr>
        <p:spPr bwMode="auto">
          <a:xfrm>
            <a:off x="2514600" y="1582738"/>
            <a:ext cx="693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latin typeface="Frutiger-Bold"/>
              </a:rPr>
              <a:t>Substance              Liver Bile                                  Gallbladder Bile</a:t>
            </a:r>
          </a:p>
          <a:p>
            <a:pPr eaLnBrk="1" hangingPunct="1"/>
            <a:r>
              <a:rPr lang="nl-NL" altLang="en-US">
                <a:latin typeface="Frutiger-Roman"/>
              </a:rPr>
              <a:t>Water                      97.5 g/dl                                        92 g/dl</a:t>
            </a:r>
          </a:p>
          <a:p>
            <a:pPr eaLnBrk="1" hangingPunct="1"/>
            <a:r>
              <a:rPr lang="en-US" altLang="en-US">
                <a:latin typeface="Frutiger-Roman"/>
              </a:rPr>
              <a:t>Bile salts                 1.1 g/dl                                           6 g/dl</a:t>
            </a:r>
          </a:p>
          <a:p>
            <a:pPr eaLnBrk="1" hangingPunct="1"/>
            <a:r>
              <a:rPr lang="de-DE" altLang="en-US">
                <a:latin typeface="Frutiger-Roman"/>
              </a:rPr>
              <a:t>Bilirubin                 0.04 g/dl                                        0.3 g/dl</a:t>
            </a:r>
          </a:p>
          <a:p>
            <a:pPr eaLnBrk="1" hangingPunct="1"/>
            <a:r>
              <a:rPr lang="en-US" altLang="en-US">
                <a:latin typeface="Frutiger-Roman"/>
              </a:rPr>
              <a:t>Cholesterol            0.1 g/dl                                           0.3 to 0.9 g/dl</a:t>
            </a:r>
          </a:p>
          <a:p>
            <a:pPr eaLnBrk="1" hangingPunct="1"/>
            <a:r>
              <a:rPr lang="en-US" altLang="en-US">
                <a:latin typeface="Frutiger-Roman"/>
              </a:rPr>
              <a:t>Fatty acids             0.12 g/dl                                         0.3 to 1.2 g/dl</a:t>
            </a:r>
          </a:p>
          <a:p>
            <a:pPr eaLnBrk="1" hangingPunct="1"/>
            <a:r>
              <a:rPr lang="en-US" altLang="en-US">
                <a:latin typeface="Frutiger-Roman"/>
              </a:rPr>
              <a:t>Lecithin                  0.04 g/dl                                        0.3 g/dl</a:t>
            </a:r>
          </a:p>
          <a:p>
            <a:pPr eaLnBrk="1" hangingPunct="1"/>
            <a:r>
              <a:rPr lang="en-US" altLang="en-US">
                <a:latin typeface="Frutiger-Roman"/>
              </a:rPr>
              <a:t>Na</a:t>
            </a:r>
            <a:r>
              <a:rPr lang="en-US" altLang="en-US" sz="800">
                <a:latin typeface="SymbolNew-Medium"/>
              </a:rPr>
              <a:t>+                                                              </a:t>
            </a:r>
            <a:r>
              <a:rPr lang="en-US" altLang="en-US">
                <a:latin typeface="Frutiger-Roman"/>
              </a:rPr>
              <a:t>145 mEq/L                                    130 mEq/L</a:t>
            </a:r>
          </a:p>
          <a:p>
            <a:pPr eaLnBrk="1" hangingPunct="1"/>
            <a:r>
              <a:rPr lang="nl-NL" altLang="en-US">
                <a:latin typeface="Frutiger-Roman"/>
              </a:rPr>
              <a:t>K</a:t>
            </a:r>
            <a:r>
              <a:rPr lang="nl-NL" altLang="en-US" sz="800">
                <a:latin typeface="SymbolNew-Medium"/>
              </a:rPr>
              <a:t>+                                                                    </a:t>
            </a:r>
            <a:r>
              <a:rPr lang="nl-NL" altLang="en-US">
                <a:latin typeface="Frutiger-Roman"/>
              </a:rPr>
              <a:t>5 mEq/L                                         12 mEq/L</a:t>
            </a:r>
          </a:p>
          <a:p>
            <a:pPr eaLnBrk="1" hangingPunct="1"/>
            <a:r>
              <a:rPr lang="nn-NO" altLang="en-US">
                <a:latin typeface="Frutiger-Roman"/>
              </a:rPr>
              <a:t>Ca</a:t>
            </a:r>
            <a:r>
              <a:rPr lang="nn-NO" altLang="en-US" sz="800">
                <a:latin typeface="SymbolNew-Medium"/>
              </a:rPr>
              <a:t>++                                                              </a:t>
            </a:r>
            <a:r>
              <a:rPr lang="nn-NO" altLang="en-US">
                <a:latin typeface="Frutiger-Roman"/>
              </a:rPr>
              <a:t>5 mEq/L                                        23 mEq/L</a:t>
            </a:r>
          </a:p>
          <a:p>
            <a:pPr eaLnBrk="1" hangingPunct="1"/>
            <a:r>
              <a:rPr lang="en-US" altLang="en-US">
                <a:latin typeface="Frutiger-Roman"/>
              </a:rPr>
              <a:t>Cl</a:t>
            </a:r>
            <a:r>
              <a:rPr lang="en-US" altLang="en-US" sz="800">
                <a:latin typeface="SymbolNew-Medium"/>
              </a:rPr>
              <a:t>−                                                                    </a:t>
            </a:r>
            <a:r>
              <a:rPr lang="en-US" altLang="en-US">
                <a:latin typeface="Frutiger-Roman"/>
              </a:rPr>
              <a:t>100 mEq/L                                   25 mEq/L</a:t>
            </a:r>
          </a:p>
          <a:p>
            <a:pPr eaLnBrk="1" hangingPunct="1"/>
            <a:r>
              <a:rPr lang="en-US" altLang="en-US">
                <a:latin typeface="Frutiger-Roman"/>
              </a:rPr>
              <a:t>HCO</a:t>
            </a:r>
            <a:r>
              <a:rPr lang="en-US" altLang="en-US" sz="800">
                <a:latin typeface="Frutiger-Roman"/>
              </a:rPr>
              <a:t>3</a:t>
            </a:r>
            <a:r>
              <a:rPr lang="en-US" altLang="en-US" sz="800">
                <a:latin typeface="SymbolNew-Medium"/>
              </a:rPr>
              <a:t>−                                                      </a:t>
            </a:r>
            <a:r>
              <a:rPr lang="en-US" altLang="en-US">
                <a:latin typeface="Frutiger-Roman"/>
              </a:rPr>
              <a:t>28 mEq/L                                      10 mEq/L</a:t>
            </a:r>
            <a:endParaRPr lang="en-US" altLang="en-US"/>
          </a:p>
        </p:txBody>
      </p:sp>
      <p:sp>
        <p:nvSpPr>
          <p:cNvPr id="49155" name="Rectangle 4">
            <a:extLst>
              <a:ext uri="{FF2B5EF4-FFF2-40B4-BE49-F238E27FC236}">
                <a16:creationId xmlns:a16="http://schemas.microsoft.com/office/drawing/2014/main" id="{B8EA01D4-C19B-45C1-92B7-253ABD693EAA}"/>
              </a:ext>
            </a:extLst>
          </p:cNvPr>
          <p:cNvSpPr>
            <a:spLocks noChangeArrowheads="1"/>
          </p:cNvSpPr>
          <p:nvPr/>
        </p:nvSpPr>
        <p:spPr bwMode="auto">
          <a:xfrm>
            <a:off x="3733800" y="762001"/>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latin typeface="Elephant" panose="02020904090505020303" pitchFamily="18" charset="0"/>
              </a:rPr>
              <a:t>Composition of Bile</a:t>
            </a:r>
          </a:p>
        </p:txBody>
      </p:sp>
    </p:spTree>
    <p:extLst>
      <p:ext uri="{BB962C8B-B14F-4D97-AF65-F5344CB8AC3E}">
        <p14:creationId xmlns:p14="http://schemas.microsoft.com/office/powerpoint/2010/main" val="11023191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a:extLst>
              <a:ext uri="{FF2B5EF4-FFF2-40B4-BE49-F238E27FC236}">
                <a16:creationId xmlns:a16="http://schemas.microsoft.com/office/drawing/2014/main" id="{BFC073FB-AD24-4315-BB71-F4BE80109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533400"/>
            <a:ext cx="58007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a:extLst>
              <a:ext uri="{FF2B5EF4-FFF2-40B4-BE49-F238E27FC236}">
                <a16:creationId xmlns:a16="http://schemas.microsoft.com/office/drawing/2014/main" id="{6BED6180-3D88-4809-AEEE-2F653B3701D8}"/>
              </a:ext>
            </a:extLst>
          </p:cNvPr>
          <p:cNvSpPr>
            <a:spLocks noChangeArrowheads="1"/>
          </p:cNvSpPr>
          <p:nvPr/>
        </p:nvSpPr>
        <p:spPr bwMode="auto">
          <a:xfrm>
            <a:off x="2133600" y="5954713"/>
            <a:ext cx="3113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i="1" u="sng">
                <a:solidFill>
                  <a:srgbClr val="FF0000"/>
                </a:solidFill>
                <a:latin typeface="Frutiger-Light"/>
              </a:rPr>
              <a:t>Formation of gallstones</a:t>
            </a:r>
            <a:endParaRPr lang="en-US" altLang="en-US" sz="2400" i="1" u="sng">
              <a:solidFill>
                <a:srgbClr val="FF0000"/>
              </a:solidFill>
            </a:endParaRPr>
          </a:p>
        </p:txBody>
      </p:sp>
    </p:spTree>
    <p:extLst>
      <p:ext uri="{BB962C8B-B14F-4D97-AF65-F5344CB8AC3E}">
        <p14:creationId xmlns:p14="http://schemas.microsoft.com/office/powerpoint/2010/main" val="31076400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3D371A17-7ADA-454A-90B6-578DB5A3A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262064"/>
            <a:ext cx="45053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4">
            <a:extLst>
              <a:ext uri="{FF2B5EF4-FFF2-40B4-BE49-F238E27FC236}">
                <a16:creationId xmlns:a16="http://schemas.microsoft.com/office/drawing/2014/main" id="{B4A3E597-C650-4AD4-B30D-5367CCE77A52}"/>
              </a:ext>
            </a:extLst>
          </p:cNvPr>
          <p:cNvSpPr>
            <a:spLocks noChangeArrowheads="1"/>
          </p:cNvSpPr>
          <p:nvPr/>
        </p:nvSpPr>
        <p:spPr bwMode="auto">
          <a:xfrm>
            <a:off x="2286000" y="5791201"/>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u="sng">
                <a:solidFill>
                  <a:srgbClr val="FF0000"/>
                </a:solidFill>
                <a:latin typeface="Frutiger-Light"/>
              </a:rPr>
              <a:t>A </a:t>
            </a:r>
            <a:r>
              <a:rPr lang="en-US" altLang="en-US" i="1" u="sng">
                <a:solidFill>
                  <a:srgbClr val="FF0000"/>
                </a:solidFill>
                <a:latin typeface="Frutiger-LightItalic"/>
              </a:rPr>
              <a:t>crypt of Lieberkühn</a:t>
            </a:r>
            <a:r>
              <a:rPr lang="en-US" altLang="en-US" i="1" u="sng">
                <a:solidFill>
                  <a:srgbClr val="FF0000"/>
                </a:solidFill>
                <a:latin typeface="Frutiger-Light"/>
              </a:rPr>
              <a:t>, found in all parts of the small intestine between the villi, which secretes almost pure ECF.</a:t>
            </a:r>
            <a:endParaRPr lang="en-US" altLang="en-US" i="1" u="sng">
              <a:solidFill>
                <a:srgbClr val="FF0000"/>
              </a:solidFill>
            </a:endParaRPr>
          </a:p>
        </p:txBody>
      </p:sp>
    </p:spTree>
    <p:extLst>
      <p:ext uri="{BB962C8B-B14F-4D97-AF65-F5344CB8AC3E}">
        <p14:creationId xmlns:p14="http://schemas.microsoft.com/office/powerpoint/2010/main" val="195790826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B438CCC9-C0BD-4245-BDE9-C085E8FC4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800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a:extLst>
              <a:ext uri="{FF2B5EF4-FFF2-40B4-BE49-F238E27FC236}">
                <a16:creationId xmlns:a16="http://schemas.microsoft.com/office/drawing/2014/main" id="{E501EFCE-252E-4382-BE10-8804E4ED7D2E}"/>
              </a:ext>
            </a:extLst>
          </p:cNvPr>
          <p:cNvSpPr>
            <a:spLocks noChangeArrowheads="1"/>
          </p:cNvSpPr>
          <p:nvPr/>
        </p:nvSpPr>
        <p:spPr bwMode="auto">
          <a:xfrm>
            <a:off x="2971800" y="6858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u="sng">
                <a:solidFill>
                  <a:srgbClr val="FF0000"/>
                </a:solidFill>
                <a:latin typeface="Eras Bold ITC" panose="020B0907030504020204" pitchFamily="34" charset="0"/>
              </a:rPr>
              <a:t>Digestion of carbohydrates.</a:t>
            </a:r>
          </a:p>
        </p:txBody>
      </p:sp>
    </p:spTree>
    <p:extLst>
      <p:ext uri="{BB962C8B-B14F-4D97-AF65-F5344CB8AC3E}">
        <p14:creationId xmlns:p14="http://schemas.microsoft.com/office/powerpoint/2010/main" val="23431894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E573FC17-DBD7-4254-BBAE-82A3F9977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124075"/>
            <a:ext cx="70485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a:extLst>
              <a:ext uri="{FF2B5EF4-FFF2-40B4-BE49-F238E27FC236}">
                <a16:creationId xmlns:a16="http://schemas.microsoft.com/office/drawing/2014/main" id="{9C53EEA2-048B-4B68-8AD2-1E7E660A8D85}"/>
              </a:ext>
            </a:extLst>
          </p:cNvPr>
          <p:cNvSpPr>
            <a:spLocks noChangeArrowheads="1"/>
          </p:cNvSpPr>
          <p:nvPr/>
        </p:nvSpPr>
        <p:spPr bwMode="auto">
          <a:xfrm>
            <a:off x="3959226" y="990600"/>
            <a:ext cx="442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i="1" u="sng">
                <a:solidFill>
                  <a:srgbClr val="FF0000"/>
                </a:solidFill>
                <a:latin typeface="Frutiger-Light"/>
              </a:rPr>
              <a:t>Digestion of proteins</a:t>
            </a:r>
            <a:endParaRPr lang="en-US" altLang="en-US" sz="3200" b="1" i="1" u="sng">
              <a:solidFill>
                <a:srgbClr val="FF0000"/>
              </a:solidFill>
            </a:endParaRPr>
          </a:p>
        </p:txBody>
      </p:sp>
    </p:spTree>
    <p:extLst>
      <p:ext uri="{BB962C8B-B14F-4D97-AF65-F5344CB8AC3E}">
        <p14:creationId xmlns:p14="http://schemas.microsoft.com/office/powerpoint/2010/main" val="107413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69DE2D45-D519-474D-89B1-305E4C6649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F6A7FE-873C-4AE9-9E42-9E8CE5706885}" type="slidenum">
              <a:rPr lang="ar-SA" altLang="en-US" sz="1400"/>
              <a:pPr/>
              <a:t>18</a:t>
            </a:fld>
            <a:endParaRPr lang="en-US" altLang="en-US" sz="1400"/>
          </a:p>
        </p:txBody>
      </p:sp>
      <p:sp>
        <p:nvSpPr>
          <p:cNvPr id="15365" name="Rectangle 2">
            <a:extLst>
              <a:ext uri="{FF2B5EF4-FFF2-40B4-BE49-F238E27FC236}">
                <a16:creationId xmlns:a16="http://schemas.microsoft.com/office/drawing/2014/main" id="{2A090C1F-E538-4066-A978-47A71441271B}"/>
              </a:ext>
            </a:extLst>
          </p:cNvPr>
          <p:cNvSpPr>
            <a:spLocks noGrp="1" noChangeArrowheads="1"/>
          </p:cNvSpPr>
          <p:nvPr>
            <p:ph type="title"/>
          </p:nvPr>
        </p:nvSpPr>
        <p:spPr/>
        <p:txBody>
          <a:bodyPr/>
          <a:lstStyle/>
          <a:p>
            <a:r>
              <a:rPr lang="en-US" altLang="en-US" b="1" dirty="0">
                <a:solidFill>
                  <a:srgbClr val="FF0000"/>
                </a:solidFill>
              </a:rPr>
              <a:t>Control of GI functions</a:t>
            </a:r>
            <a:r>
              <a:rPr lang="en-US" altLang="en-US" b="1" dirty="0"/>
              <a:t> </a:t>
            </a:r>
            <a:r>
              <a:rPr lang="en-US" altLang="en-US" b="1" dirty="0">
                <a:solidFill>
                  <a:schemeClr val="accent2"/>
                </a:solidFill>
              </a:rPr>
              <a:t>(secretions &amp; motility)</a:t>
            </a:r>
            <a:endParaRPr lang="en-US" altLang="en-US" dirty="0">
              <a:solidFill>
                <a:schemeClr val="accent2"/>
              </a:solidFill>
            </a:endParaRPr>
          </a:p>
        </p:txBody>
      </p:sp>
      <p:sp>
        <p:nvSpPr>
          <p:cNvPr id="15366" name="Rectangle 3">
            <a:extLst>
              <a:ext uri="{FF2B5EF4-FFF2-40B4-BE49-F238E27FC236}">
                <a16:creationId xmlns:a16="http://schemas.microsoft.com/office/drawing/2014/main" id="{0E8977C5-5516-41B7-ABAD-6AD4F713A664}"/>
              </a:ext>
            </a:extLst>
          </p:cNvPr>
          <p:cNvSpPr>
            <a:spLocks noGrp="1" noChangeArrowheads="1"/>
          </p:cNvSpPr>
          <p:nvPr>
            <p:ph type="body" idx="1"/>
          </p:nvPr>
        </p:nvSpPr>
        <p:spPr>
          <a:xfrm>
            <a:off x="838200" y="1825625"/>
            <a:ext cx="10515600" cy="3705380"/>
          </a:xfrm>
        </p:spPr>
        <p:txBody>
          <a:bodyPr/>
          <a:lstStyle/>
          <a:p>
            <a:endParaRPr lang="en-US" altLang="en-US" dirty="0"/>
          </a:p>
          <a:p>
            <a:r>
              <a:rPr lang="en-US" altLang="en-US" dirty="0"/>
              <a:t>Nervous</a:t>
            </a:r>
          </a:p>
          <a:p>
            <a:endParaRPr lang="en-US" altLang="en-US" dirty="0"/>
          </a:p>
          <a:p>
            <a:r>
              <a:rPr lang="en-US" altLang="en-US" dirty="0"/>
              <a:t>Hormonal</a:t>
            </a:r>
          </a:p>
        </p:txBody>
      </p:sp>
    </p:spTree>
    <p:extLst>
      <p:ext uri="{BB962C8B-B14F-4D97-AF65-F5344CB8AC3E}">
        <p14:creationId xmlns:p14="http://schemas.microsoft.com/office/powerpoint/2010/main" val="17858133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BA4C006C-4BB1-48FD-B88A-499AF45C8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97089"/>
            <a:ext cx="6243638"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4">
            <a:extLst>
              <a:ext uri="{FF2B5EF4-FFF2-40B4-BE49-F238E27FC236}">
                <a16:creationId xmlns:a16="http://schemas.microsoft.com/office/drawing/2014/main" id="{1D5DE4B7-7042-4E7C-BFB1-7B69C9C96415}"/>
              </a:ext>
            </a:extLst>
          </p:cNvPr>
          <p:cNvSpPr>
            <a:spLocks noChangeArrowheads="1"/>
          </p:cNvSpPr>
          <p:nvPr/>
        </p:nvSpPr>
        <p:spPr bwMode="auto">
          <a:xfrm>
            <a:off x="3352800" y="990600"/>
            <a:ext cx="441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i="1" u="sng">
                <a:solidFill>
                  <a:srgbClr val="FF0000"/>
                </a:solidFill>
                <a:latin typeface="Frutiger-Light"/>
              </a:rPr>
              <a:t>Digestion of fats</a:t>
            </a:r>
            <a:endParaRPr lang="en-US" altLang="en-US" sz="4400" b="1" i="1" u="sng">
              <a:solidFill>
                <a:srgbClr val="FF0000"/>
              </a:solidFill>
            </a:endParaRPr>
          </a:p>
        </p:txBody>
      </p:sp>
    </p:spTree>
    <p:extLst>
      <p:ext uri="{BB962C8B-B14F-4D97-AF65-F5344CB8AC3E}">
        <p14:creationId xmlns:p14="http://schemas.microsoft.com/office/powerpoint/2010/main" val="19648087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a:extLst>
              <a:ext uri="{FF2B5EF4-FFF2-40B4-BE49-F238E27FC236}">
                <a16:creationId xmlns:a16="http://schemas.microsoft.com/office/drawing/2014/main" id="{A97976C3-4EF3-48DF-A503-B9688994B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858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4">
            <a:extLst>
              <a:ext uri="{FF2B5EF4-FFF2-40B4-BE49-F238E27FC236}">
                <a16:creationId xmlns:a16="http://schemas.microsoft.com/office/drawing/2014/main" id="{2A9ED246-1AB8-47C5-852C-D5261471BDD0}"/>
              </a:ext>
            </a:extLst>
          </p:cNvPr>
          <p:cNvSpPr>
            <a:spLocks noChangeArrowheads="1"/>
          </p:cNvSpPr>
          <p:nvPr/>
        </p:nvSpPr>
        <p:spPr bwMode="auto">
          <a:xfrm>
            <a:off x="2133600" y="5029201"/>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Functional organization of the villus. </a:t>
            </a:r>
            <a:r>
              <a:rPr lang="en-US" altLang="en-US" b="1">
                <a:latin typeface="Frutiger-Bold"/>
              </a:rPr>
              <a:t>A, </a:t>
            </a:r>
            <a:r>
              <a:rPr lang="en-US" altLang="en-US">
                <a:latin typeface="Frutiger-Light"/>
              </a:rPr>
              <a:t>Longitudinal section. </a:t>
            </a:r>
            <a:r>
              <a:rPr lang="en-US" altLang="en-US" b="1">
                <a:latin typeface="Frutiger-Bold"/>
              </a:rPr>
              <a:t>B, </a:t>
            </a:r>
            <a:r>
              <a:rPr lang="en-US" altLang="en-US">
                <a:latin typeface="Frutiger-Light"/>
              </a:rPr>
              <a:t>Cross section showing a basement membrane beneath the epithelial cells and a brush border at the other ends of these cells</a:t>
            </a:r>
            <a:endParaRPr lang="en-US" altLang="en-US"/>
          </a:p>
        </p:txBody>
      </p:sp>
    </p:spTree>
    <p:extLst>
      <p:ext uri="{BB962C8B-B14F-4D97-AF65-F5344CB8AC3E}">
        <p14:creationId xmlns:p14="http://schemas.microsoft.com/office/powerpoint/2010/main" val="204431514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85E1D016-B64C-44B0-BB5F-FFB24B0C0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457200"/>
            <a:ext cx="4538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4">
            <a:extLst>
              <a:ext uri="{FF2B5EF4-FFF2-40B4-BE49-F238E27FC236}">
                <a16:creationId xmlns:a16="http://schemas.microsoft.com/office/drawing/2014/main" id="{10B71176-AF3B-41F7-A20E-2E318A7EE6F7}"/>
              </a:ext>
            </a:extLst>
          </p:cNvPr>
          <p:cNvSpPr>
            <a:spLocks noChangeArrowheads="1"/>
          </p:cNvSpPr>
          <p:nvPr/>
        </p:nvSpPr>
        <p:spPr bwMode="auto">
          <a:xfrm>
            <a:off x="1947863" y="5449889"/>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u="sng">
                <a:solidFill>
                  <a:srgbClr val="FF0000"/>
                </a:solidFill>
                <a:latin typeface="Frutiger-Light"/>
              </a:rPr>
              <a:t>Absorption of Na</a:t>
            </a:r>
            <a:r>
              <a:rPr lang="en-US" altLang="en-US" i="1" u="sng">
                <a:solidFill>
                  <a:srgbClr val="FF0000"/>
                </a:solidFill>
                <a:latin typeface="Frutiger-LightItalic"/>
              </a:rPr>
              <a:t>, </a:t>
            </a:r>
            <a:r>
              <a:rPr lang="en-US" altLang="en-US" i="1" u="sng">
                <a:solidFill>
                  <a:srgbClr val="FF0000"/>
                </a:solidFill>
                <a:latin typeface="Frutiger-Light"/>
              </a:rPr>
              <a:t>cL, glucose, &amp;amino acids through the intestinal epithelium. Note also osmotic absorption of water (i.e., water “follows” Na through the epithelial membrane)</a:t>
            </a:r>
            <a:endParaRPr lang="en-US" altLang="en-US" i="1" u="sng">
              <a:solidFill>
                <a:srgbClr val="FF0000"/>
              </a:solidFill>
            </a:endParaRPr>
          </a:p>
        </p:txBody>
      </p:sp>
    </p:spTree>
    <p:extLst>
      <p:ext uri="{BB962C8B-B14F-4D97-AF65-F5344CB8AC3E}">
        <p14:creationId xmlns:p14="http://schemas.microsoft.com/office/powerpoint/2010/main" val="4852300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3474F-4437-4FB3-9774-6965E30A2636}"/>
              </a:ext>
            </a:extLst>
          </p:cNvPr>
          <p:cNvPicPr>
            <a:picLocks noChangeAspect="1"/>
          </p:cNvPicPr>
          <p:nvPr/>
        </p:nvPicPr>
        <p:blipFill>
          <a:blip r:embed="rId2"/>
          <a:stretch>
            <a:fillRect/>
          </a:stretch>
        </p:blipFill>
        <p:spPr>
          <a:xfrm>
            <a:off x="3657600" y="914401"/>
            <a:ext cx="5791201" cy="3822867"/>
          </a:xfrm>
          <a:prstGeom prst="rect">
            <a:avLst/>
          </a:prstGeom>
        </p:spPr>
      </p:pic>
      <p:sp>
        <p:nvSpPr>
          <p:cNvPr id="5" name="Rectangle 4">
            <a:extLst>
              <a:ext uri="{FF2B5EF4-FFF2-40B4-BE49-F238E27FC236}">
                <a16:creationId xmlns:a16="http://schemas.microsoft.com/office/drawing/2014/main" id="{7BE81506-FDD5-4F4B-8815-29C2A3B06B34}"/>
              </a:ext>
            </a:extLst>
          </p:cNvPr>
          <p:cNvSpPr/>
          <p:nvPr/>
        </p:nvSpPr>
        <p:spPr>
          <a:xfrm>
            <a:off x="2133600" y="4991573"/>
            <a:ext cx="7924800" cy="923330"/>
          </a:xfrm>
          <a:prstGeom prst="rect">
            <a:avLst/>
          </a:prstGeom>
        </p:spPr>
        <p:txBody>
          <a:bodyPr wrap="square">
            <a:spAutoFit/>
          </a:bodyPr>
          <a:lstStyle/>
          <a:p>
            <a:r>
              <a:rPr lang="en-US" b="1" i="1" dirty="0">
                <a:solidFill>
                  <a:srgbClr val="FF0000"/>
                </a:solidFill>
                <a:latin typeface="Times New Roman" panose="02020603050405020304" pitchFamily="18" charset="0"/>
                <a:cs typeface="Times New Roman" panose="02020603050405020304" pitchFamily="18" charset="0"/>
              </a:rPr>
              <a:t>Brush border of a gastrointestinal epithelial cell, also  showing absorbed pinocytic vesicles, mitochondria, and endoplasmic reticulum lying immediately beneath the brush border.</a:t>
            </a:r>
            <a:r>
              <a:rPr lang="en-US" dirty="0">
                <a:latin typeface="Frutiger-Light"/>
              </a:rPr>
              <a:t> </a:t>
            </a:r>
            <a:r>
              <a:rPr lang="en-US" sz="1200" i="1" dirty="0">
                <a:latin typeface="Frutiger-LightItalic"/>
              </a:rPr>
              <a:t>(Courtesy Dr. William Lockwood.)</a:t>
            </a:r>
            <a:endParaRPr lang="en-US" dirty="0"/>
          </a:p>
        </p:txBody>
      </p:sp>
    </p:spTree>
    <p:extLst>
      <p:ext uri="{BB962C8B-B14F-4D97-AF65-F5344CB8AC3E}">
        <p14:creationId xmlns:p14="http://schemas.microsoft.com/office/powerpoint/2010/main" val="245630173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1B11D1-60D0-4364-9B82-4C115985D58B}"/>
              </a:ext>
            </a:extLst>
          </p:cNvPr>
          <p:cNvPicPr>
            <a:picLocks noChangeAspect="1"/>
          </p:cNvPicPr>
          <p:nvPr/>
        </p:nvPicPr>
        <p:blipFill>
          <a:blip r:embed="rId2"/>
          <a:stretch>
            <a:fillRect/>
          </a:stretch>
        </p:blipFill>
        <p:spPr>
          <a:xfrm>
            <a:off x="4800600" y="914401"/>
            <a:ext cx="3486150" cy="4619625"/>
          </a:xfrm>
          <a:prstGeom prst="rect">
            <a:avLst/>
          </a:prstGeom>
        </p:spPr>
      </p:pic>
      <p:sp>
        <p:nvSpPr>
          <p:cNvPr id="5" name="Rectangle 4">
            <a:extLst>
              <a:ext uri="{FF2B5EF4-FFF2-40B4-BE49-F238E27FC236}">
                <a16:creationId xmlns:a16="http://schemas.microsoft.com/office/drawing/2014/main" id="{D8EFC53F-FB4E-4DD0-92F9-0996AA8BA5AF}"/>
              </a:ext>
            </a:extLst>
          </p:cNvPr>
          <p:cNvSpPr/>
          <p:nvPr/>
        </p:nvSpPr>
        <p:spPr>
          <a:xfrm>
            <a:off x="1905000" y="5534025"/>
            <a:ext cx="8229600" cy="923330"/>
          </a:xfrm>
          <a:prstGeom prst="rect">
            <a:avLst/>
          </a:prstGeom>
        </p:spPr>
        <p:txBody>
          <a:bodyPr wrap="square">
            <a:spAutoFit/>
          </a:bodyPr>
          <a:lstStyle/>
          <a:p>
            <a:r>
              <a:rPr lang="en-US" b="1" i="1" dirty="0">
                <a:solidFill>
                  <a:srgbClr val="00279F"/>
                </a:solidFill>
                <a:latin typeface="Times New Roman" panose="02020603050405020304" pitchFamily="18" charset="0"/>
                <a:cs typeface="Times New Roman" panose="02020603050405020304" pitchFamily="18" charset="0"/>
              </a:rPr>
              <a:t>Neutral connections of the “vomiting center.” This so-called vomiting center includes multiple sensory, motor, &amp; control nuclei mainly in the medullary &amp; </a:t>
            </a:r>
            <a:r>
              <a:rPr lang="en-US" b="1" i="1" dirty="0" err="1">
                <a:solidFill>
                  <a:srgbClr val="00279F"/>
                </a:solidFill>
                <a:latin typeface="Times New Roman" panose="02020603050405020304" pitchFamily="18" charset="0"/>
                <a:cs typeface="Times New Roman" panose="02020603050405020304" pitchFamily="18" charset="0"/>
              </a:rPr>
              <a:t>pontile</a:t>
            </a:r>
            <a:r>
              <a:rPr lang="en-US" b="1" i="1" dirty="0">
                <a:solidFill>
                  <a:srgbClr val="00279F"/>
                </a:solidFill>
                <a:latin typeface="Times New Roman" panose="02020603050405020304" pitchFamily="18" charset="0"/>
                <a:cs typeface="Times New Roman" panose="02020603050405020304" pitchFamily="18" charset="0"/>
              </a:rPr>
              <a:t> reticular formation but also extending into the spinal cord.</a:t>
            </a:r>
          </a:p>
        </p:txBody>
      </p:sp>
    </p:spTree>
    <p:extLst>
      <p:ext uri="{BB962C8B-B14F-4D97-AF65-F5344CB8AC3E}">
        <p14:creationId xmlns:p14="http://schemas.microsoft.com/office/powerpoint/2010/main" val="10766115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DA55-AFAC-4BF6-85D5-1DDBB18F767C}"/>
              </a:ext>
            </a:extLst>
          </p:cNvPr>
          <p:cNvPicPr>
            <a:picLocks noChangeAspect="1"/>
          </p:cNvPicPr>
          <p:nvPr/>
        </p:nvPicPr>
        <p:blipFill>
          <a:blip r:embed="rId2"/>
          <a:stretch>
            <a:fillRect/>
          </a:stretch>
        </p:blipFill>
        <p:spPr>
          <a:xfrm>
            <a:off x="4114800" y="1114426"/>
            <a:ext cx="5372100" cy="3762375"/>
          </a:xfrm>
          <a:prstGeom prst="rect">
            <a:avLst/>
          </a:prstGeom>
        </p:spPr>
      </p:pic>
      <p:sp>
        <p:nvSpPr>
          <p:cNvPr id="5" name="Rectangle 4">
            <a:extLst>
              <a:ext uri="{FF2B5EF4-FFF2-40B4-BE49-F238E27FC236}">
                <a16:creationId xmlns:a16="http://schemas.microsoft.com/office/drawing/2014/main" id="{49E86895-E4F3-4572-BA29-CFDFDA5BEC60}"/>
              </a:ext>
            </a:extLst>
          </p:cNvPr>
          <p:cNvSpPr/>
          <p:nvPr/>
        </p:nvSpPr>
        <p:spPr>
          <a:xfrm>
            <a:off x="2971800" y="5374243"/>
            <a:ext cx="6248400" cy="369332"/>
          </a:xfrm>
          <a:prstGeom prst="rect">
            <a:avLst/>
          </a:prstGeom>
        </p:spPr>
        <p:txBody>
          <a:bodyPr wrap="square">
            <a:spAutoFit/>
          </a:bodyPr>
          <a:lstStyle/>
          <a:p>
            <a:r>
              <a:rPr lang="en-US" dirty="0">
                <a:latin typeface="Frutiger-Light"/>
              </a:rPr>
              <a:t>Obstruction in different parts of the gastrointestinal tract.</a:t>
            </a:r>
            <a:endParaRPr lang="en-US" dirty="0"/>
          </a:p>
        </p:txBody>
      </p:sp>
    </p:spTree>
    <p:extLst>
      <p:ext uri="{BB962C8B-B14F-4D97-AF65-F5344CB8AC3E}">
        <p14:creationId xmlns:p14="http://schemas.microsoft.com/office/powerpoint/2010/main" val="11468061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53919-5A16-4662-983B-E053DA878AF2}"/>
              </a:ext>
            </a:extLst>
          </p:cNvPr>
          <p:cNvPicPr>
            <a:picLocks noChangeAspect="1"/>
          </p:cNvPicPr>
          <p:nvPr/>
        </p:nvPicPr>
        <p:blipFill>
          <a:blip r:embed="rId2"/>
          <a:stretch>
            <a:fillRect/>
          </a:stretch>
        </p:blipFill>
        <p:spPr>
          <a:xfrm>
            <a:off x="4800600" y="762001"/>
            <a:ext cx="4443412" cy="3762375"/>
          </a:xfrm>
          <a:prstGeom prst="rect">
            <a:avLst/>
          </a:prstGeom>
        </p:spPr>
      </p:pic>
      <p:sp>
        <p:nvSpPr>
          <p:cNvPr id="5" name="Rectangle 4">
            <a:extLst>
              <a:ext uri="{FF2B5EF4-FFF2-40B4-BE49-F238E27FC236}">
                <a16:creationId xmlns:a16="http://schemas.microsoft.com/office/drawing/2014/main" id="{64DAF446-6C07-4F1B-808C-93F0567F097C}"/>
              </a:ext>
            </a:extLst>
          </p:cNvPr>
          <p:cNvSpPr/>
          <p:nvPr/>
        </p:nvSpPr>
        <p:spPr>
          <a:xfrm>
            <a:off x="2443379" y="4648201"/>
            <a:ext cx="7767421" cy="646331"/>
          </a:xfrm>
          <a:prstGeom prst="rect">
            <a:avLst/>
          </a:prstGeom>
        </p:spPr>
        <p:txBody>
          <a:bodyPr wrap="square">
            <a:spAutoFit/>
          </a:bodyPr>
          <a:lstStyle/>
          <a:p>
            <a:r>
              <a:rPr lang="en-US" dirty="0">
                <a:latin typeface="Frutiger-Light"/>
              </a:rPr>
              <a:t>ATP as the central link between energy-producing &amp; energy-utilizing systems of the body. ADP, adenosine diphosphate; P</a:t>
            </a:r>
            <a:r>
              <a:rPr lang="en-US" sz="800" dirty="0">
                <a:latin typeface="Frutiger-Light"/>
              </a:rPr>
              <a:t>i</a:t>
            </a:r>
            <a:r>
              <a:rPr lang="en-US" dirty="0">
                <a:latin typeface="Frutiger-Light"/>
              </a:rPr>
              <a:t>, inorganic phosphate</a:t>
            </a:r>
            <a:endParaRPr lang="en-US" dirty="0"/>
          </a:p>
        </p:txBody>
      </p:sp>
    </p:spTree>
    <p:extLst>
      <p:ext uri="{BB962C8B-B14F-4D97-AF65-F5344CB8AC3E}">
        <p14:creationId xmlns:p14="http://schemas.microsoft.com/office/powerpoint/2010/main" val="418075031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2DB72-E128-4EB1-81BB-70EFCE15E6B6}"/>
              </a:ext>
            </a:extLst>
          </p:cNvPr>
          <p:cNvPicPr>
            <a:picLocks noChangeAspect="1"/>
          </p:cNvPicPr>
          <p:nvPr/>
        </p:nvPicPr>
        <p:blipFill>
          <a:blip r:embed="rId2"/>
          <a:stretch>
            <a:fillRect/>
          </a:stretch>
        </p:blipFill>
        <p:spPr>
          <a:xfrm>
            <a:off x="3657600" y="685800"/>
            <a:ext cx="3657600" cy="4572000"/>
          </a:xfrm>
          <a:prstGeom prst="rect">
            <a:avLst/>
          </a:prstGeom>
        </p:spPr>
      </p:pic>
      <p:sp>
        <p:nvSpPr>
          <p:cNvPr id="5" name="Rectangle 4">
            <a:extLst>
              <a:ext uri="{FF2B5EF4-FFF2-40B4-BE49-F238E27FC236}">
                <a16:creationId xmlns:a16="http://schemas.microsoft.com/office/drawing/2014/main" id="{3CCB3D97-475F-46FF-9D2B-521E69E4FBD4}"/>
              </a:ext>
            </a:extLst>
          </p:cNvPr>
          <p:cNvSpPr/>
          <p:nvPr/>
        </p:nvSpPr>
        <p:spPr>
          <a:xfrm>
            <a:off x="2209800" y="5257801"/>
            <a:ext cx="7391400" cy="646331"/>
          </a:xfrm>
          <a:prstGeom prst="rect">
            <a:avLst/>
          </a:prstGeom>
        </p:spPr>
        <p:txBody>
          <a:bodyPr wrap="square">
            <a:spAutoFit/>
          </a:bodyPr>
          <a:lstStyle/>
          <a:p>
            <a:r>
              <a:rPr lang="en-US" b="1" i="1" dirty="0">
                <a:solidFill>
                  <a:srgbClr val="00279F"/>
                </a:solidFill>
                <a:latin typeface="Frutiger-Light"/>
              </a:rPr>
              <a:t>Interconversions of the three major monosaccharides— glucose, fructose, &amp; galactose—in liver cells</a:t>
            </a:r>
            <a:endParaRPr lang="en-US" b="1" i="1" dirty="0">
              <a:solidFill>
                <a:srgbClr val="00279F"/>
              </a:solidFill>
            </a:endParaRPr>
          </a:p>
        </p:txBody>
      </p:sp>
    </p:spTree>
    <p:extLst>
      <p:ext uri="{BB962C8B-B14F-4D97-AF65-F5344CB8AC3E}">
        <p14:creationId xmlns:p14="http://schemas.microsoft.com/office/powerpoint/2010/main" val="31726988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126F0-AC24-4B23-BA7F-F2E6BE6C3262}"/>
              </a:ext>
            </a:extLst>
          </p:cNvPr>
          <p:cNvPicPr>
            <a:picLocks noChangeAspect="1"/>
          </p:cNvPicPr>
          <p:nvPr/>
        </p:nvPicPr>
        <p:blipFill>
          <a:blip r:embed="rId2"/>
          <a:stretch>
            <a:fillRect/>
          </a:stretch>
        </p:blipFill>
        <p:spPr>
          <a:xfrm>
            <a:off x="5562601" y="1170139"/>
            <a:ext cx="4090987" cy="3906687"/>
          </a:xfrm>
          <a:prstGeom prst="rect">
            <a:avLst/>
          </a:prstGeom>
        </p:spPr>
      </p:pic>
      <p:sp>
        <p:nvSpPr>
          <p:cNvPr id="5" name="Rectangle 4">
            <a:extLst>
              <a:ext uri="{FF2B5EF4-FFF2-40B4-BE49-F238E27FC236}">
                <a16:creationId xmlns:a16="http://schemas.microsoft.com/office/drawing/2014/main" id="{F96697A3-5785-4FC9-AB48-A7FC39652D6C}"/>
              </a:ext>
            </a:extLst>
          </p:cNvPr>
          <p:cNvSpPr/>
          <p:nvPr/>
        </p:nvSpPr>
        <p:spPr>
          <a:xfrm>
            <a:off x="2171699" y="5257801"/>
            <a:ext cx="7848600" cy="1200329"/>
          </a:xfrm>
          <a:prstGeom prst="rect">
            <a:avLst/>
          </a:prstGeom>
        </p:spPr>
        <p:txBody>
          <a:bodyPr wrap="square">
            <a:spAutoFit/>
          </a:bodyPr>
          <a:lstStyle/>
          <a:p>
            <a:r>
              <a:rPr lang="en-US" b="1" i="1" dirty="0">
                <a:solidFill>
                  <a:srgbClr val="00279F"/>
                </a:solidFill>
                <a:latin typeface="Frutiger-Light"/>
              </a:rPr>
              <a:t>Chemical reactions of glycogenesis &amp; glycogenolysis, also showing interconversions between blood glucose &amp; liver glycogen. (The phosphatase required for the release of glucose from the cell is present in liver cells but not in most other cells.)</a:t>
            </a:r>
            <a:endParaRPr lang="en-US" b="1" i="1" dirty="0">
              <a:solidFill>
                <a:srgbClr val="00279F"/>
              </a:solidFill>
            </a:endParaRPr>
          </a:p>
        </p:txBody>
      </p:sp>
      <p:sp>
        <p:nvSpPr>
          <p:cNvPr id="6" name="Rectangle 5">
            <a:extLst>
              <a:ext uri="{FF2B5EF4-FFF2-40B4-BE49-F238E27FC236}">
                <a16:creationId xmlns:a16="http://schemas.microsoft.com/office/drawing/2014/main" id="{BB65F231-C34C-45B6-81A4-9B8A8F7B18D8}"/>
              </a:ext>
            </a:extLst>
          </p:cNvPr>
          <p:cNvSpPr/>
          <p:nvPr/>
        </p:nvSpPr>
        <p:spPr>
          <a:xfrm>
            <a:off x="2081644" y="339142"/>
            <a:ext cx="5462156" cy="830997"/>
          </a:xfrm>
          <a:prstGeom prst="rect">
            <a:avLst/>
          </a:prstGeom>
        </p:spPr>
        <p:txBody>
          <a:bodyPr wrap="square">
            <a:spAutoFit/>
          </a:bodyPr>
          <a:lstStyle/>
          <a:p>
            <a:r>
              <a:rPr lang="en-US" sz="1400" dirty="0">
                <a:latin typeface="Frutiger-Roman"/>
              </a:rPr>
              <a:t>                         Glucokinase or hexokinase</a:t>
            </a:r>
            <a:r>
              <a:rPr lang="en-US" sz="1200" dirty="0">
                <a:latin typeface="Frutiger-Roman"/>
              </a:rPr>
              <a:t>   </a:t>
            </a:r>
          </a:p>
          <a:p>
            <a:r>
              <a:rPr lang="en-US" sz="1400" dirty="0">
                <a:latin typeface="Frutiger-Roman"/>
              </a:rPr>
              <a:t> Glucose                                                                 </a:t>
            </a:r>
            <a:r>
              <a:rPr lang="en-US" dirty="0">
                <a:latin typeface="Frutiger-Roman"/>
              </a:rPr>
              <a:t>Glucose- 6-phosphate</a:t>
            </a:r>
          </a:p>
          <a:p>
            <a:r>
              <a:rPr lang="en-US" sz="1600" dirty="0">
                <a:latin typeface="Symbol" panose="05050102010706020507" pitchFamily="18" charset="2"/>
              </a:rPr>
              <a:t>                          </a:t>
            </a:r>
            <a:r>
              <a:rPr lang="en-US" sz="1200" dirty="0">
                <a:latin typeface="Symbol" panose="05050102010706020507" pitchFamily="18" charset="2"/>
              </a:rPr>
              <a:t>+</a:t>
            </a:r>
            <a:r>
              <a:rPr lang="en-US" sz="1200" dirty="0">
                <a:latin typeface="Frutiger-Roman"/>
              </a:rPr>
              <a:t>ATP</a:t>
            </a:r>
            <a:endParaRPr lang="en-US" sz="1100" dirty="0"/>
          </a:p>
        </p:txBody>
      </p:sp>
      <p:cxnSp>
        <p:nvCxnSpPr>
          <p:cNvPr id="10" name="Straight Arrow Connector 9">
            <a:extLst>
              <a:ext uri="{FF2B5EF4-FFF2-40B4-BE49-F238E27FC236}">
                <a16:creationId xmlns:a16="http://schemas.microsoft.com/office/drawing/2014/main" id="{2C360065-506B-491C-AFE5-FE4C11C83F74}"/>
              </a:ext>
            </a:extLst>
          </p:cNvPr>
          <p:cNvCxnSpPr>
            <a:cxnSpLocks/>
          </p:cNvCxnSpPr>
          <p:nvPr/>
        </p:nvCxnSpPr>
        <p:spPr>
          <a:xfrm>
            <a:off x="3048000" y="754639"/>
            <a:ext cx="220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06591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15DD87-9CFF-4305-8029-987F2897674C}"/>
              </a:ext>
            </a:extLst>
          </p:cNvPr>
          <p:cNvPicPr>
            <a:picLocks noChangeAspect="1"/>
          </p:cNvPicPr>
          <p:nvPr/>
        </p:nvPicPr>
        <p:blipFill>
          <a:blip r:embed="rId2"/>
          <a:stretch>
            <a:fillRect/>
          </a:stretch>
        </p:blipFill>
        <p:spPr>
          <a:xfrm>
            <a:off x="5486400" y="762000"/>
            <a:ext cx="3429000" cy="3962400"/>
          </a:xfrm>
          <a:prstGeom prst="rect">
            <a:avLst/>
          </a:prstGeom>
        </p:spPr>
      </p:pic>
      <p:sp>
        <p:nvSpPr>
          <p:cNvPr id="5" name="Rectangle 4">
            <a:extLst>
              <a:ext uri="{FF2B5EF4-FFF2-40B4-BE49-F238E27FC236}">
                <a16:creationId xmlns:a16="http://schemas.microsoft.com/office/drawing/2014/main" id="{CB1FB877-2074-4428-A610-9C75CE02ACAF}"/>
              </a:ext>
            </a:extLst>
          </p:cNvPr>
          <p:cNvSpPr/>
          <p:nvPr/>
        </p:nvSpPr>
        <p:spPr>
          <a:xfrm>
            <a:off x="1981200" y="4759036"/>
            <a:ext cx="8458200" cy="1477328"/>
          </a:xfrm>
          <a:prstGeom prst="rect">
            <a:avLst/>
          </a:prstGeom>
        </p:spPr>
        <p:txBody>
          <a:bodyPr wrap="square">
            <a:spAutoFit/>
          </a:bodyPr>
          <a:lstStyle/>
          <a:p>
            <a:r>
              <a:rPr lang="en-US" b="1" i="1" dirty="0">
                <a:solidFill>
                  <a:srgbClr val="00279F"/>
                </a:solidFill>
                <a:latin typeface="Frutiger-Light"/>
              </a:rPr>
              <a:t>Mitochondrial chemiosmotic mechanism of oxidative phosphorylation for forming large quantities of </a:t>
            </a:r>
            <a:r>
              <a:rPr lang="en-US" b="1" i="1" dirty="0">
                <a:solidFill>
                  <a:srgbClr val="00279F"/>
                </a:solidFill>
                <a:latin typeface="Frutiger-LightItalic"/>
              </a:rPr>
              <a:t>ATP. </a:t>
            </a:r>
          </a:p>
          <a:p>
            <a:r>
              <a:rPr lang="en-US" b="1" i="1" dirty="0">
                <a:solidFill>
                  <a:srgbClr val="00279F"/>
                </a:solidFill>
                <a:latin typeface="Frutiger-Light"/>
              </a:rPr>
              <a:t>This figure shows the relationship of the oxidative &amp; phosphorylation</a:t>
            </a:r>
          </a:p>
          <a:p>
            <a:r>
              <a:rPr lang="en-US" b="1" i="1" dirty="0">
                <a:solidFill>
                  <a:srgbClr val="00279F"/>
                </a:solidFill>
                <a:latin typeface="Frutiger-Light"/>
              </a:rPr>
              <a:t>steps at the outer &amp; inner membranes of the mitochondrion.</a:t>
            </a:r>
          </a:p>
          <a:p>
            <a:r>
              <a:rPr lang="en-US" b="1" i="1" dirty="0" err="1">
                <a:solidFill>
                  <a:srgbClr val="00279F"/>
                </a:solidFill>
                <a:latin typeface="Frutiger-Light"/>
              </a:rPr>
              <a:t>FeS</a:t>
            </a:r>
            <a:r>
              <a:rPr lang="en-US" b="1" i="1" dirty="0">
                <a:solidFill>
                  <a:srgbClr val="00279F"/>
                </a:solidFill>
                <a:latin typeface="Frutiger-Light"/>
              </a:rPr>
              <a:t>, iron sulfide protein; FMN, flavin mononucleotide; Q, ubiquinone.</a:t>
            </a:r>
            <a:endParaRPr lang="en-US" b="1" i="1" dirty="0">
              <a:solidFill>
                <a:srgbClr val="00279F"/>
              </a:solidFill>
            </a:endParaRPr>
          </a:p>
        </p:txBody>
      </p:sp>
    </p:spTree>
    <p:extLst>
      <p:ext uri="{BB962C8B-B14F-4D97-AF65-F5344CB8AC3E}">
        <p14:creationId xmlns:p14="http://schemas.microsoft.com/office/powerpoint/2010/main" val="5429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4">
            <a:extLst>
              <a:ext uri="{FF2B5EF4-FFF2-40B4-BE49-F238E27FC236}">
                <a16:creationId xmlns:a16="http://schemas.microsoft.com/office/drawing/2014/main" id="{487983CC-83F2-4739-8900-CA3441DBBC7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BEF9F9-ED8B-4D9D-A1B6-7A3674227274}" type="datetime1">
              <a:rPr lang="en-US" altLang="en-US" sz="1400"/>
              <a:pPr/>
              <a:t>12/8/2022</a:t>
            </a:fld>
            <a:endParaRPr lang="en-US" altLang="en-US" sz="1400"/>
          </a:p>
        </p:txBody>
      </p:sp>
      <p:sp>
        <p:nvSpPr>
          <p:cNvPr id="16388" name="Slide Number Placeholder 6">
            <a:extLst>
              <a:ext uri="{FF2B5EF4-FFF2-40B4-BE49-F238E27FC236}">
                <a16:creationId xmlns:a16="http://schemas.microsoft.com/office/drawing/2014/main" id="{572D0E56-FF97-4BAB-8DF7-6BF218B2C2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115980-BEB3-4065-B914-24B9DBFEB992}" type="slidenum">
              <a:rPr lang="ar-SA" altLang="en-US" sz="1400"/>
              <a:pPr/>
              <a:t>19</a:t>
            </a:fld>
            <a:endParaRPr lang="en-US" altLang="en-US" sz="1400"/>
          </a:p>
        </p:txBody>
      </p:sp>
      <p:sp>
        <p:nvSpPr>
          <p:cNvPr id="16389" name="Rectangle 2">
            <a:extLst>
              <a:ext uri="{FF2B5EF4-FFF2-40B4-BE49-F238E27FC236}">
                <a16:creationId xmlns:a16="http://schemas.microsoft.com/office/drawing/2014/main" id="{9172E927-BBE2-4373-A325-BCDAFE667DA5}"/>
              </a:ext>
            </a:extLst>
          </p:cNvPr>
          <p:cNvSpPr>
            <a:spLocks noGrp="1" noChangeArrowheads="1"/>
          </p:cNvSpPr>
          <p:nvPr>
            <p:ph type="title"/>
          </p:nvPr>
        </p:nvSpPr>
        <p:spPr/>
        <p:txBody>
          <a:bodyPr/>
          <a:lstStyle/>
          <a:p>
            <a:r>
              <a:rPr lang="en-US" altLang="en-US" b="1">
                <a:solidFill>
                  <a:schemeClr val="accent2"/>
                </a:solidFill>
              </a:rPr>
              <a:t>Nervous supply to the Gut</a:t>
            </a:r>
            <a:endParaRPr lang="en-US" altLang="en-US">
              <a:solidFill>
                <a:schemeClr val="accent2"/>
              </a:solidFill>
            </a:endParaRPr>
          </a:p>
        </p:txBody>
      </p:sp>
      <p:sp>
        <p:nvSpPr>
          <p:cNvPr id="16390" name="Rectangle 3">
            <a:extLst>
              <a:ext uri="{FF2B5EF4-FFF2-40B4-BE49-F238E27FC236}">
                <a16:creationId xmlns:a16="http://schemas.microsoft.com/office/drawing/2014/main" id="{DF7B7FCC-1B23-416A-8CB6-A2C414560FD3}"/>
              </a:ext>
            </a:extLst>
          </p:cNvPr>
          <p:cNvSpPr>
            <a:spLocks noGrp="1" noChangeArrowheads="1"/>
          </p:cNvSpPr>
          <p:nvPr>
            <p:ph type="body" sz="half" idx="1"/>
          </p:nvPr>
        </p:nvSpPr>
        <p:spPr>
          <a:xfrm>
            <a:off x="1237785" y="1981200"/>
            <a:ext cx="4782015" cy="3371385"/>
          </a:xfrm>
        </p:spPr>
        <p:txBody>
          <a:bodyPr/>
          <a:lstStyle/>
          <a:p>
            <a:pPr>
              <a:buFontTx/>
              <a:buChar char=" "/>
            </a:pPr>
            <a:r>
              <a:rPr lang="en-US" altLang="en-US" sz="3200" b="1" dirty="0">
                <a:solidFill>
                  <a:srgbClr val="FF0000"/>
                </a:solidFill>
              </a:rPr>
              <a:t>Extrinsic (autonomic)</a:t>
            </a:r>
            <a:endParaRPr lang="en-US" altLang="en-US" b="1" dirty="0">
              <a:solidFill>
                <a:srgbClr val="FF0000"/>
              </a:solidFill>
            </a:endParaRPr>
          </a:p>
          <a:p>
            <a:r>
              <a:rPr lang="en-US" altLang="en-US" dirty="0"/>
              <a:t>Sympathetic (decreases motor &amp; secretory activity, contraction of sphincters)</a:t>
            </a:r>
          </a:p>
          <a:p>
            <a:r>
              <a:rPr lang="en-US" altLang="en-US" dirty="0"/>
              <a:t>Parasympathetic</a:t>
            </a:r>
          </a:p>
          <a:p>
            <a:pPr>
              <a:buFontTx/>
              <a:buChar char=" "/>
            </a:pPr>
            <a:r>
              <a:rPr lang="en-US" altLang="en-US" dirty="0"/>
              <a:t>(stimulatory)</a:t>
            </a:r>
          </a:p>
        </p:txBody>
      </p:sp>
      <p:sp>
        <p:nvSpPr>
          <p:cNvPr id="16391" name="Rectangle 4">
            <a:extLst>
              <a:ext uri="{FF2B5EF4-FFF2-40B4-BE49-F238E27FC236}">
                <a16:creationId xmlns:a16="http://schemas.microsoft.com/office/drawing/2014/main" id="{B0AA56C8-FD3A-4964-9532-69A86E5A5EF5}"/>
              </a:ext>
            </a:extLst>
          </p:cNvPr>
          <p:cNvSpPr>
            <a:spLocks noGrp="1" noChangeArrowheads="1"/>
          </p:cNvSpPr>
          <p:nvPr>
            <p:ph type="body" sz="half" idx="2"/>
          </p:nvPr>
        </p:nvSpPr>
        <p:spPr>
          <a:xfrm>
            <a:off x="6753921" y="1981200"/>
            <a:ext cx="4343400" cy="3862039"/>
          </a:xfrm>
        </p:spPr>
        <p:txBody>
          <a:bodyPr/>
          <a:lstStyle/>
          <a:p>
            <a:pPr>
              <a:buFontTx/>
              <a:buChar char=" "/>
            </a:pPr>
            <a:r>
              <a:rPr lang="en-US" altLang="en-US" sz="3200" b="1" dirty="0">
                <a:solidFill>
                  <a:srgbClr val="FF0000"/>
                </a:solidFill>
              </a:rPr>
              <a:t>Intrinsic </a:t>
            </a:r>
            <a:endParaRPr lang="en-US" altLang="en-US" sz="3200" b="1" dirty="0"/>
          </a:p>
          <a:p>
            <a:r>
              <a:rPr lang="en-US" altLang="en-US" dirty="0"/>
              <a:t>Submucous or Meissner’s plexus (controls secretory function)</a:t>
            </a:r>
          </a:p>
          <a:p>
            <a:r>
              <a:rPr lang="en-US" altLang="en-US" dirty="0"/>
              <a:t>myenteric or Auerbach’s plexus (controls motor activity)</a:t>
            </a:r>
          </a:p>
        </p:txBody>
      </p:sp>
    </p:spTree>
    <p:extLst>
      <p:ext uri="{BB962C8B-B14F-4D97-AF65-F5344CB8AC3E}">
        <p14:creationId xmlns:p14="http://schemas.microsoft.com/office/powerpoint/2010/main" val="5834323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4CFAB1-C001-4580-A749-296FEA10F007}"/>
              </a:ext>
            </a:extLst>
          </p:cNvPr>
          <p:cNvPicPr>
            <a:picLocks noChangeAspect="1"/>
          </p:cNvPicPr>
          <p:nvPr/>
        </p:nvPicPr>
        <p:blipFill>
          <a:blip r:embed="rId2"/>
          <a:stretch>
            <a:fillRect/>
          </a:stretch>
        </p:blipFill>
        <p:spPr>
          <a:xfrm>
            <a:off x="3124200" y="762000"/>
            <a:ext cx="6324600" cy="4114800"/>
          </a:xfrm>
          <a:prstGeom prst="rect">
            <a:avLst/>
          </a:prstGeom>
        </p:spPr>
      </p:pic>
      <p:sp>
        <p:nvSpPr>
          <p:cNvPr id="5" name="Rectangle 4">
            <a:extLst>
              <a:ext uri="{FF2B5EF4-FFF2-40B4-BE49-F238E27FC236}">
                <a16:creationId xmlns:a16="http://schemas.microsoft.com/office/drawing/2014/main" id="{C94BA1EA-382D-41E9-A37F-3B243599D3BD}"/>
              </a:ext>
            </a:extLst>
          </p:cNvPr>
          <p:cNvSpPr/>
          <p:nvPr/>
        </p:nvSpPr>
        <p:spPr>
          <a:xfrm>
            <a:off x="1905000" y="5181600"/>
            <a:ext cx="8382000" cy="1077218"/>
          </a:xfrm>
          <a:prstGeom prst="rect">
            <a:avLst/>
          </a:prstGeom>
        </p:spPr>
        <p:txBody>
          <a:bodyPr wrap="square">
            <a:spAutoFit/>
          </a:bodyPr>
          <a:lstStyle/>
          <a:p>
            <a:r>
              <a:rPr lang="en-US" dirty="0">
                <a:solidFill>
                  <a:srgbClr val="00279F"/>
                </a:solidFill>
                <a:latin typeface="Times New Roman" panose="02020603050405020304" pitchFamily="18" charset="0"/>
                <a:cs typeface="Times New Roman" panose="02020603050405020304" pitchFamily="18" charset="0"/>
              </a:rPr>
              <a:t>Summary of major pathways for metabolism of chylomicrons synthesized in the intestine and very low density lipoprotein </a:t>
            </a:r>
            <a:r>
              <a:rPr lang="en-US" i="1" dirty="0">
                <a:solidFill>
                  <a:srgbClr val="00279F"/>
                </a:solidFill>
                <a:latin typeface="Times New Roman" panose="02020603050405020304" pitchFamily="18" charset="0"/>
                <a:cs typeface="Times New Roman" panose="02020603050405020304" pitchFamily="18" charset="0"/>
              </a:rPr>
              <a:t>(VLDL) </a:t>
            </a:r>
            <a:r>
              <a:rPr lang="en-US" dirty="0">
                <a:solidFill>
                  <a:srgbClr val="00279F"/>
                </a:solidFill>
                <a:latin typeface="Times New Roman" panose="02020603050405020304" pitchFamily="18" charset="0"/>
                <a:cs typeface="Times New Roman" panose="02020603050405020304" pitchFamily="18" charset="0"/>
              </a:rPr>
              <a:t>synthesized in the liver. </a:t>
            </a:r>
            <a:r>
              <a:rPr lang="en-US" sz="1400" i="1" dirty="0">
                <a:solidFill>
                  <a:srgbClr val="00279F"/>
                </a:solidFill>
                <a:latin typeface="Times New Roman" panose="02020603050405020304" pitchFamily="18" charset="0"/>
                <a:cs typeface="Times New Roman" panose="02020603050405020304" pitchFamily="18" charset="0"/>
              </a:rPr>
              <a:t>Apo B, apolipoprotein B; Apo E, apolipoprotein E; FFA, free fatty acids; IDL, intermediate-density lipoprotein; LDL, low-density lipoprotein; LPL, lipoprotein lipase.</a:t>
            </a:r>
            <a:endParaRPr lang="en-US" i="1" dirty="0">
              <a:solidFill>
                <a:srgbClr val="0027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61169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69EDB5-C9F3-4D77-9382-C80246171645}"/>
              </a:ext>
            </a:extLst>
          </p:cNvPr>
          <p:cNvPicPr>
            <a:picLocks noChangeAspect="1"/>
          </p:cNvPicPr>
          <p:nvPr/>
        </p:nvPicPr>
        <p:blipFill>
          <a:blip r:embed="rId2"/>
          <a:stretch>
            <a:fillRect/>
          </a:stretch>
        </p:blipFill>
        <p:spPr>
          <a:xfrm>
            <a:off x="2743201" y="1447800"/>
            <a:ext cx="5715000" cy="3638550"/>
          </a:xfrm>
          <a:prstGeom prst="rect">
            <a:avLst/>
          </a:prstGeom>
        </p:spPr>
      </p:pic>
      <p:sp>
        <p:nvSpPr>
          <p:cNvPr id="5" name="Rectangle 4">
            <a:extLst>
              <a:ext uri="{FF2B5EF4-FFF2-40B4-BE49-F238E27FC236}">
                <a16:creationId xmlns:a16="http://schemas.microsoft.com/office/drawing/2014/main" id="{0DD02377-D1E1-4732-9EB2-D6B118931486}"/>
              </a:ext>
            </a:extLst>
          </p:cNvPr>
          <p:cNvSpPr/>
          <p:nvPr/>
        </p:nvSpPr>
        <p:spPr>
          <a:xfrm>
            <a:off x="3200400" y="533401"/>
            <a:ext cx="4063164" cy="584775"/>
          </a:xfrm>
          <a:prstGeom prst="rect">
            <a:avLst/>
          </a:prstGeom>
        </p:spPr>
        <p:txBody>
          <a:bodyPr wrap="none">
            <a:spAutoFit/>
          </a:bodyPr>
          <a:lstStyle/>
          <a:p>
            <a:r>
              <a:rPr lang="en-US" sz="3200" b="1" dirty="0">
                <a:solidFill>
                  <a:srgbClr val="00279F"/>
                </a:solidFill>
                <a:latin typeface="Frutiger-Light"/>
              </a:rPr>
              <a:t>Synthesis of fatty acids</a:t>
            </a:r>
            <a:endParaRPr lang="en-US" sz="3200" b="1" dirty="0">
              <a:solidFill>
                <a:srgbClr val="00279F"/>
              </a:solidFill>
            </a:endParaRPr>
          </a:p>
        </p:txBody>
      </p:sp>
    </p:spTree>
    <p:extLst>
      <p:ext uri="{BB962C8B-B14F-4D97-AF65-F5344CB8AC3E}">
        <p14:creationId xmlns:p14="http://schemas.microsoft.com/office/powerpoint/2010/main" val="17366048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9F4C47-B89D-49AD-AD8D-C0589D31443E}"/>
              </a:ext>
            </a:extLst>
          </p:cNvPr>
          <p:cNvPicPr>
            <a:picLocks noChangeAspect="1"/>
          </p:cNvPicPr>
          <p:nvPr/>
        </p:nvPicPr>
        <p:blipFill>
          <a:blip r:embed="rId2"/>
          <a:stretch>
            <a:fillRect/>
          </a:stretch>
        </p:blipFill>
        <p:spPr>
          <a:xfrm>
            <a:off x="2209801" y="1676401"/>
            <a:ext cx="6691313" cy="3190875"/>
          </a:xfrm>
          <a:prstGeom prst="rect">
            <a:avLst/>
          </a:prstGeom>
        </p:spPr>
      </p:pic>
      <p:sp>
        <p:nvSpPr>
          <p:cNvPr id="5" name="Rectangle 4">
            <a:extLst>
              <a:ext uri="{FF2B5EF4-FFF2-40B4-BE49-F238E27FC236}">
                <a16:creationId xmlns:a16="http://schemas.microsoft.com/office/drawing/2014/main" id="{C2BFD115-89DD-4C92-B4C0-EFB1741115B9}"/>
              </a:ext>
            </a:extLst>
          </p:cNvPr>
          <p:cNvSpPr/>
          <p:nvPr/>
        </p:nvSpPr>
        <p:spPr>
          <a:xfrm>
            <a:off x="2209801" y="609601"/>
            <a:ext cx="7529513" cy="461665"/>
          </a:xfrm>
          <a:prstGeom prst="rect">
            <a:avLst/>
          </a:prstGeom>
        </p:spPr>
        <p:txBody>
          <a:bodyPr wrap="square">
            <a:spAutoFit/>
          </a:bodyPr>
          <a:lstStyle/>
          <a:p>
            <a:r>
              <a:rPr lang="en-US" sz="2400" b="1" dirty="0">
                <a:solidFill>
                  <a:srgbClr val="00279F"/>
                </a:solidFill>
                <a:latin typeface="Frutiger-Light"/>
              </a:rPr>
              <a:t>Overall schema for synthesis of TG  from glucose</a:t>
            </a:r>
            <a:endParaRPr lang="en-US" sz="2400" b="1" dirty="0">
              <a:solidFill>
                <a:srgbClr val="00279F"/>
              </a:solidFill>
            </a:endParaRPr>
          </a:p>
        </p:txBody>
      </p:sp>
    </p:spTree>
    <p:extLst>
      <p:ext uri="{BB962C8B-B14F-4D97-AF65-F5344CB8AC3E}">
        <p14:creationId xmlns:p14="http://schemas.microsoft.com/office/powerpoint/2010/main" val="10364056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AF245-A4F6-4567-B1ED-C98D416373C9}"/>
              </a:ext>
            </a:extLst>
          </p:cNvPr>
          <p:cNvPicPr>
            <a:picLocks noChangeAspect="1"/>
          </p:cNvPicPr>
          <p:nvPr/>
        </p:nvPicPr>
        <p:blipFill>
          <a:blip r:embed="rId2"/>
          <a:stretch>
            <a:fillRect/>
          </a:stretch>
        </p:blipFill>
        <p:spPr>
          <a:xfrm>
            <a:off x="3276600" y="1524001"/>
            <a:ext cx="5372100" cy="4119563"/>
          </a:xfrm>
          <a:prstGeom prst="rect">
            <a:avLst/>
          </a:prstGeom>
        </p:spPr>
      </p:pic>
      <p:sp>
        <p:nvSpPr>
          <p:cNvPr id="5" name="Rectangle 4">
            <a:extLst>
              <a:ext uri="{FF2B5EF4-FFF2-40B4-BE49-F238E27FC236}">
                <a16:creationId xmlns:a16="http://schemas.microsoft.com/office/drawing/2014/main" id="{493A258E-363C-4DEC-8711-0873CA725FB8}"/>
              </a:ext>
            </a:extLst>
          </p:cNvPr>
          <p:cNvSpPr/>
          <p:nvPr/>
        </p:nvSpPr>
        <p:spPr>
          <a:xfrm>
            <a:off x="2286000" y="277951"/>
            <a:ext cx="7620000" cy="369332"/>
          </a:xfrm>
          <a:prstGeom prst="rect">
            <a:avLst/>
          </a:prstGeom>
        </p:spPr>
        <p:txBody>
          <a:bodyPr wrap="square">
            <a:spAutoFit/>
          </a:bodyPr>
          <a:lstStyle/>
          <a:p>
            <a:r>
              <a:rPr lang="en-US" dirty="0">
                <a:latin typeface="Frutiger-Light"/>
              </a:rPr>
              <a:t>Reversible equilibrium among the tissue proteins, </a:t>
            </a:r>
            <a:r>
              <a:rPr lang="pt-BR" dirty="0">
                <a:latin typeface="Frutiger-Light"/>
              </a:rPr>
              <a:t>plasma proteins&amp; plasma AA.</a:t>
            </a:r>
            <a:endParaRPr lang="en-US" dirty="0"/>
          </a:p>
        </p:txBody>
      </p:sp>
    </p:spTree>
    <p:extLst>
      <p:ext uri="{BB962C8B-B14F-4D97-AF65-F5344CB8AC3E}">
        <p14:creationId xmlns:p14="http://schemas.microsoft.com/office/powerpoint/2010/main" val="241134811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64657-3663-4880-87C1-7385FD76CD3A}"/>
              </a:ext>
            </a:extLst>
          </p:cNvPr>
          <p:cNvPicPr>
            <a:picLocks noChangeAspect="1"/>
          </p:cNvPicPr>
          <p:nvPr/>
        </p:nvPicPr>
        <p:blipFill>
          <a:blip r:embed="rId2"/>
          <a:stretch>
            <a:fillRect/>
          </a:stretch>
        </p:blipFill>
        <p:spPr>
          <a:xfrm>
            <a:off x="4419601" y="685800"/>
            <a:ext cx="4715099" cy="4724400"/>
          </a:xfrm>
          <a:prstGeom prst="rect">
            <a:avLst/>
          </a:prstGeom>
        </p:spPr>
      </p:pic>
      <p:sp>
        <p:nvSpPr>
          <p:cNvPr id="5" name="Rectangle 4">
            <a:extLst>
              <a:ext uri="{FF2B5EF4-FFF2-40B4-BE49-F238E27FC236}">
                <a16:creationId xmlns:a16="http://schemas.microsoft.com/office/drawing/2014/main" id="{A1BE7DC7-3E7F-4C5F-953C-062301477EC7}"/>
              </a:ext>
            </a:extLst>
          </p:cNvPr>
          <p:cNvSpPr/>
          <p:nvPr/>
        </p:nvSpPr>
        <p:spPr>
          <a:xfrm>
            <a:off x="1905000" y="5410200"/>
            <a:ext cx="8382000" cy="1292662"/>
          </a:xfrm>
          <a:prstGeom prst="rect">
            <a:avLst/>
          </a:prstGeom>
        </p:spPr>
        <p:txBody>
          <a:bodyPr wrap="square">
            <a:spAutoFit/>
          </a:bodyPr>
          <a:lstStyle/>
          <a:p>
            <a:r>
              <a:rPr lang="en-US" b="1" i="1" dirty="0">
                <a:latin typeface="Times New Roman" panose="02020603050405020304" pitchFamily="18" charset="0"/>
                <a:cs typeface="Times New Roman" panose="02020603050405020304" pitchFamily="18" charset="0"/>
              </a:rPr>
              <a:t>Basic structure of a liver lobule, showing the liver cellular plates, the blood vessels, the bile-collecting system, and the lymph flow system composed of the spaces of </a:t>
            </a:r>
            <a:r>
              <a:rPr lang="en-US" b="1" i="1" dirty="0" err="1">
                <a:latin typeface="Times New Roman" panose="02020603050405020304" pitchFamily="18" charset="0"/>
                <a:cs typeface="Times New Roman" panose="02020603050405020304" pitchFamily="18" charset="0"/>
              </a:rPr>
              <a:t>Disse</a:t>
            </a:r>
            <a:r>
              <a:rPr lang="en-US" b="1" i="1" dirty="0">
                <a:latin typeface="Times New Roman" panose="02020603050405020304" pitchFamily="18" charset="0"/>
                <a:cs typeface="Times New Roman" panose="02020603050405020304" pitchFamily="18" charset="0"/>
              </a:rPr>
              <a:t> (</a:t>
            </a:r>
            <a:r>
              <a:rPr lang="en-US" i="1" dirty="0"/>
              <a:t>perisinusoidal spaces )</a:t>
            </a:r>
            <a:r>
              <a:rPr lang="en-US" b="1" i="1" dirty="0">
                <a:latin typeface="Times New Roman" panose="02020603050405020304" pitchFamily="18" charset="0"/>
                <a:cs typeface="Times New Roman" panose="02020603050405020304" pitchFamily="18" charset="0"/>
              </a:rPr>
              <a:t>&amp; the interlobular lymphatics</a:t>
            </a:r>
            <a:r>
              <a:rPr lang="en-US" dirty="0">
                <a:latin typeface="Frutiger-Light"/>
              </a:rPr>
              <a:t>. </a:t>
            </a:r>
            <a:r>
              <a:rPr lang="en-US" sz="1200" i="1" dirty="0">
                <a:latin typeface="Frutiger-LightItalic"/>
              </a:rPr>
              <a:t>(Modified from Guyton AC, Taylor AE, Granger</a:t>
            </a:r>
          </a:p>
          <a:p>
            <a:r>
              <a:rPr lang="en-US" sz="1200" i="1" dirty="0">
                <a:latin typeface="Frutiger-LightItalic"/>
              </a:rPr>
              <a:t>HJ: Circulatory Physiology. Vol 2: Dynamics and Control of the Body</a:t>
            </a:r>
          </a:p>
          <a:p>
            <a:r>
              <a:rPr lang="en-US" sz="1200" i="1" dirty="0">
                <a:latin typeface="Frutiger-LightItalic"/>
              </a:rPr>
              <a:t>Fluids. Philadelphia: WB Saunders, 1975.)</a:t>
            </a:r>
            <a:endParaRPr lang="en-US" sz="1200" dirty="0"/>
          </a:p>
        </p:txBody>
      </p:sp>
    </p:spTree>
    <p:extLst>
      <p:ext uri="{BB962C8B-B14F-4D97-AF65-F5344CB8AC3E}">
        <p14:creationId xmlns:p14="http://schemas.microsoft.com/office/powerpoint/2010/main" val="22893723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E25CA-4562-46CD-88C2-23B15CD7829A}"/>
              </a:ext>
            </a:extLst>
          </p:cNvPr>
          <p:cNvSpPr/>
          <p:nvPr/>
        </p:nvSpPr>
        <p:spPr>
          <a:xfrm>
            <a:off x="797859" y="1166843"/>
            <a:ext cx="10345270" cy="3323987"/>
          </a:xfrm>
          <a:prstGeom prst="rect">
            <a:avLst/>
          </a:prstGeom>
        </p:spPr>
        <p:txBody>
          <a:bodyPr wrap="square">
            <a:spAutoFit/>
          </a:bodyPr>
          <a:lstStyle/>
          <a:p>
            <a:r>
              <a:rPr lang="en-US" sz="3600" b="1" dirty="0">
                <a:solidFill>
                  <a:srgbClr val="00279F"/>
                </a:solidFill>
                <a:highlight>
                  <a:srgbClr val="FFFF00"/>
                </a:highlight>
                <a:latin typeface="Frutiger-Bold"/>
              </a:rPr>
              <a:t>Fat Metabolism</a:t>
            </a:r>
          </a:p>
          <a:p>
            <a:r>
              <a:rPr lang="en-US" dirty="0">
                <a:latin typeface="WarnockPro-Light"/>
              </a:rPr>
              <a:t>Although most cells of the body metabolize fat, certain aspects of fat metabolism occur mainly in the liver. In fat metabolism, the liver performs the following specific functions</a:t>
            </a:r>
          </a:p>
          <a:p>
            <a:endParaRPr lang="en-US" dirty="0">
              <a:latin typeface="WarnockPro-Light"/>
            </a:endParaRPr>
          </a:p>
          <a:p>
            <a:r>
              <a:rPr lang="en-US" sz="2400" dirty="0">
                <a:latin typeface="Times New Roman" panose="02020603050405020304" pitchFamily="18" charset="0"/>
                <a:cs typeface="Times New Roman" panose="02020603050405020304" pitchFamily="18" charset="0"/>
              </a:rPr>
              <a:t>1. Oxidation of fatty acids to supply energy for other</a:t>
            </a:r>
          </a:p>
          <a:p>
            <a:r>
              <a:rPr lang="en-US" sz="2400" dirty="0">
                <a:latin typeface="Times New Roman" panose="02020603050405020304" pitchFamily="18" charset="0"/>
                <a:cs typeface="Times New Roman" panose="02020603050405020304" pitchFamily="18" charset="0"/>
              </a:rPr>
              <a:t>body functions</a:t>
            </a:r>
          </a:p>
          <a:p>
            <a:r>
              <a:rPr lang="en-US" sz="2400" dirty="0">
                <a:latin typeface="Times New Roman" panose="02020603050405020304" pitchFamily="18" charset="0"/>
                <a:cs typeface="Times New Roman" panose="02020603050405020304" pitchFamily="18" charset="0"/>
              </a:rPr>
              <a:t>2. Synthesis of large quantities of cholesterol, phospholipids,</a:t>
            </a:r>
          </a:p>
          <a:p>
            <a:r>
              <a:rPr lang="en-US" sz="2400" dirty="0">
                <a:latin typeface="Times New Roman" panose="02020603050405020304" pitchFamily="18" charset="0"/>
                <a:cs typeface="Times New Roman" panose="02020603050405020304" pitchFamily="18" charset="0"/>
              </a:rPr>
              <a:t>&amp; most lipoproteins</a:t>
            </a:r>
          </a:p>
          <a:p>
            <a:r>
              <a:rPr lang="en-US" sz="2400" dirty="0">
                <a:latin typeface="Times New Roman" panose="02020603050405020304" pitchFamily="18" charset="0"/>
                <a:cs typeface="Times New Roman" panose="02020603050405020304" pitchFamily="18" charset="0"/>
              </a:rPr>
              <a:t>3. Synthesis of fat from proteins &amp;CHO</a:t>
            </a:r>
          </a:p>
        </p:txBody>
      </p:sp>
    </p:spTree>
    <p:extLst>
      <p:ext uri="{BB962C8B-B14F-4D97-AF65-F5344CB8AC3E}">
        <p14:creationId xmlns:p14="http://schemas.microsoft.com/office/powerpoint/2010/main" val="2167924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1E4F7D-450A-4248-AD6D-AA30437293C2}"/>
              </a:ext>
            </a:extLst>
          </p:cNvPr>
          <p:cNvSpPr/>
          <p:nvPr/>
        </p:nvSpPr>
        <p:spPr>
          <a:xfrm>
            <a:off x="2438400" y="1295401"/>
            <a:ext cx="7848600" cy="3293209"/>
          </a:xfrm>
          <a:prstGeom prst="rect">
            <a:avLst/>
          </a:prstGeom>
        </p:spPr>
        <p:txBody>
          <a:bodyPr wrap="square">
            <a:spAutoFit/>
          </a:bodyPr>
          <a:lstStyle/>
          <a:p>
            <a:r>
              <a:rPr lang="en-US" sz="3200" b="1" dirty="0">
                <a:solidFill>
                  <a:srgbClr val="00279F"/>
                </a:solidFill>
                <a:latin typeface="Frutiger-Bold"/>
              </a:rPr>
              <a:t>Carbohydrate Metabolism</a:t>
            </a:r>
          </a:p>
          <a:p>
            <a:r>
              <a:rPr lang="en-US" dirty="0">
                <a:latin typeface="WarnockPro-Light"/>
              </a:rPr>
              <a:t>In carbohydrate metabolism, the liver performs the following</a:t>
            </a:r>
          </a:p>
          <a:p>
            <a:r>
              <a:rPr lang="en-US" dirty="0">
                <a:latin typeface="WarnockPro-Light"/>
              </a:rPr>
              <a:t>functions, </a:t>
            </a:r>
          </a:p>
          <a:p>
            <a:r>
              <a:rPr lang="en-US" sz="2800" dirty="0">
                <a:latin typeface="Times New Roman" panose="02020603050405020304" pitchFamily="18" charset="0"/>
                <a:cs typeface="Times New Roman" panose="02020603050405020304" pitchFamily="18" charset="0"/>
              </a:rPr>
              <a:t>1. Storage of large amounts of glycogen</a:t>
            </a:r>
          </a:p>
          <a:p>
            <a:r>
              <a:rPr lang="en-US" sz="2800" dirty="0">
                <a:latin typeface="Times New Roman" panose="02020603050405020304" pitchFamily="18" charset="0"/>
                <a:cs typeface="Times New Roman" panose="02020603050405020304" pitchFamily="18" charset="0"/>
              </a:rPr>
              <a:t>2. Conversion of galactose &amp; fructose to glucose</a:t>
            </a:r>
          </a:p>
          <a:p>
            <a:r>
              <a:rPr lang="en-US" sz="2800" dirty="0">
                <a:latin typeface="Times New Roman" panose="02020603050405020304" pitchFamily="18" charset="0"/>
                <a:cs typeface="Times New Roman" panose="02020603050405020304" pitchFamily="18" charset="0"/>
              </a:rPr>
              <a:t>3. Gluconeogenesis</a:t>
            </a:r>
          </a:p>
          <a:p>
            <a:r>
              <a:rPr lang="en-US" sz="2800" dirty="0">
                <a:latin typeface="Times New Roman" panose="02020603050405020304" pitchFamily="18" charset="0"/>
                <a:cs typeface="Times New Roman" panose="02020603050405020304" pitchFamily="18" charset="0"/>
              </a:rPr>
              <a:t>4. Formation of many chemical compounds from intermediate products of CHO metabolism</a:t>
            </a:r>
          </a:p>
        </p:txBody>
      </p:sp>
    </p:spTree>
    <p:extLst>
      <p:ext uri="{BB962C8B-B14F-4D97-AF65-F5344CB8AC3E}">
        <p14:creationId xmlns:p14="http://schemas.microsoft.com/office/powerpoint/2010/main" val="19267655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435F21-A199-49D3-89F7-D8448EF720D8}"/>
              </a:ext>
            </a:extLst>
          </p:cNvPr>
          <p:cNvSpPr/>
          <p:nvPr/>
        </p:nvSpPr>
        <p:spPr>
          <a:xfrm>
            <a:off x="2286000" y="1447800"/>
            <a:ext cx="7848600" cy="3231654"/>
          </a:xfrm>
          <a:prstGeom prst="rect">
            <a:avLst/>
          </a:prstGeom>
        </p:spPr>
        <p:txBody>
          <a:bodyPr wrap="square">
            <a:spAutoFit/>
          </a:bodyPr>
          <a:lstStyle/>
          <a:p>
            <a:r>
              <a:rPr lang="en-US" dirty="0">
                <a:latin typeface="WarnockPro-Light"/>
              </a:rPr>
              <a:t>The most important functions of the liver in protein metabolism, are the following:</a:t>
            </a:r>
          </a:p>
          <a:p>
            <a:r>
              <a:rPr lang="en-US" sz="2800" dirty="0">
                <a:latin typeface="Times New Roman" panose="02020603050405020304" pitchFamily="18" charset="0"/>
                <a:cs typeface="Times New Roman" panose="02020603050405020304" pitchFamily="18" charset="0"/>
              </a:rPr>
              <a:t>1. Deamination of amino acids</a:t>
            </a:r>
          </a:p>
          <a:p>
            <a:r>
              <a:rPr lang="en-US" sz="2800" dirty="0">
                <a:latin typeface="Times New Roman" panose="02020603050405020304" pitchFamily="18" charset="0"/>
                <a:cs typeface="Times New Roman" panose="02020603050405020304" pitchFamily="18" charset="0"/>
              </a:rPr>
              <a:t>2. Formation of urea for removal of ammonia from the body fluids</a:t>
            </a:r>
          </a:p>
          <a:p>
            <a:r>
              <a:rPr lang="en-US" sz="2800" dirty="0">
                <a:latin typeface="Times New Roman" panose="02020603050405020304" pitchFamily="18" charset="0"/>
                <a:cs typeface="Times New Roman" panose="02020603050405020304" pitchFamily="18" charset="0"/>
              </a:rPr>
              <a:t>3. Formation of plasma proteins</a:t>
            </a:r>
          </a:p>
          <a:p>
            <a:r>
              <a:rPr lang="en-US" sz="2800" dirty="0">
                <a:latin typeface="Times New Roman" panose="02020603050405020304" pitchFamily="18" charset="0"/>
                <a:cs typeface="Times New Roman" panose="02020603050405020304" pitchFamily="18" charset="0"/>
              </a:rPr>
              <a:t>4. Interconversions of the various AA &amp; synthesis of other compounds from AA</a:t>
            </a:r>
          </a:p>
        </p:txBody>
      </p:sp>
      <p:sp>
        <p:nvSpPr>
          <p:cNvPr id="5" name="Rectangle 4">
            <a:extLst>
              <a:ext uri="{FF2B5EF4-FFF2-40B4-BE49-F238E27FC236}">
                <a16:creationId xmlns:a16="http://schemas.microsoft.com/office/drawing/2014/main" id="{D93D6493-4A5C-49ED-9EE6-7A3F42B7D7B7}"/>
              </a:ext>
            </a:extLst>
          </p:cNvPr>
          <p:cNvSpPr/>
          <p:nvPr/>
        </p:nvSpPr>
        <p:spPr>
          <a:xfrm>
            <a:off x="3657601" y="533401"/>
            <a:ext cx="3566169" cy="584775"/>
          </a:xfrm>
          <a:prstGeom prst="rect">
            <a:avLst/>
          </a:prstGeom>
        </p:spPr>
        <p:txBody>
          <a:bodyPr wrap="none">
            <a:spAutoFit/>
          </a:bodyPr>
          <a:lstStyle/>
          <a:p>
            <a:r>
              <a:rPr lang="en-US" sz="3200" b="1" dirty="0">
                <a:solidFill>
                  <a:srgbClr val="00279F"/>
                </a:solidFill>
                <a:latin typeface="Frutiger-Bold"/>
              </a:rPr>
              <a:t>Protein Metabolism</a:t>
            </a:r>
            <a:endParaRPr lang="en-US" sz="3200" dirty="0">
              <a:solidFill>
                <a:srgbClr val="00279F"/>
              </a:solidFill>
            </a:endParaRPr>
          </a:p>
        </p:txBody>
      </p:sp>
    </p:spTree>
    <p:extLst>
      <p:ext uri="{BB962C8B-B14F-4D97-AF65-F5344CB8AC3E}">
        <p14:creationId xmlns:p14="http://schemas.microsoft.com/office/powerpoint/2010/main" val="28905786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3A1E-BEEB-4123-8625-F06DFF2AB5E6}"/>
              </a:ext>
            </a:extLst>
          </p:cNvPr>
          <p:cNvPicPr>
            <a:picLocks noChangeAspect="1"/>
          </p:cNvPicPr>
          <p:nvPr/>
        </p:nvPicPr>
        <p:blipFill>
          <a:blip r:embed="rId2"/>
          <a:stretch>
            <a:fillRect/>
          </a:stretch>
        </p:blipFill>
        <p:spPr>
          <a:xfrm>
            <a:off x="3657600" y="839688"/>
            <a:ext cx="4419600" cy="5257800"/>
          </a:xfrm>
          <a:prstGeom prst="rect">
            <a:avLst/>
          </a:prstGeom>
        </p:spPr>
      </p:pic>
      <p:sp>
        <p:nvSpPr>
          <p:cNvPr id="5" name="Rectangle 4">
            <a:extLst>
              <a:ext uri="{FF2B5EF4-FFF2-40B4-BE49-F238E27FC236}">
                <a16:creationId xmlns:a16="http://schemas.microsoft.com/office/drawing/2014/main" id="{E57D4851-EF06-4CFC-AE94-9EA6FE7ACC22}"/>
              </a:ext>
            </a:extLst>
          </p:cNvPr>
          <p:cNvSpPr/>
          <p:nvPr/>
        </p:nvSpPr>
        <p:spPr>
          <a:xfrm>
            <a:off x="2057400" y="316468"/>
            <a:ext cx="5791200" cy="523220"/>
          </a:xfrm>
          <a:prstGeom prst="rect">
            <a:avLst/>
          </a:prstGeom>
        </p:spPr>
        <p:txBody>
          <a:bodyPr wrap="square">
            <a:spAutoFit/>
          </a:bodyPr>
          <a:lstStyle/>
          <a:p>
            <a:r>
              <a:rPr lang="en-US" sz="2800" dirty="0">
                <a:solidFill>
                  <a:srgbClr val="00279F"/>
                </a:solidFill>
                <a:latin typeface="Times New Roman" panose="02020603050405020304" pitchFamily="18" charset="0"/>
                <a:cs typeface="Times New Roman" panose="02020603050405020304" pitchFamily="18" charset="0"/>
              </a:rPr>
              <a:t>Bilirubin formation &amp; excretion</a:t>
            </a:r>
            <a:r>
              <a:rPr lang="en-US" dirty="0">
                <a:latin typeface="Frutiger-Light"/>
              </a:rPr>
              <a:t>.</a:t>
            </a:r>
            <a:endParaRPr lang="en-US" dirty="0"/>
          </a:p>
        </p:txBody>
      </p:sp>
    </p:spTree>
    <p:extLst>
      <p:ext uri="{BB962C8B-B14F-4D97-AF65-F5344CB8AC3E}">
        <p14:creationId xmlns:p14="http://schemas.microsoft.com/office/powerpoint/2010/main" val="359114430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BE369-99A3-4C34-A7DF-BD615E6E7B50}"/>
              </a:ext>
            </a:extLst>
          </p:cNvPr>
          <p:cNvSpPr/>
          <p:nvPr/>
        </p:nvSpPr>
        <p:spPr>
          <a:xfrm>
            <a:off x="2438400" y="743589"/>
            <a:ext cx="6934200" cy="1107996"/>
          </a:xfrm>
          <a:prstGeom prst="rect">
            <a:avLst/>
          </a:prstGeom>
        </p:spPr>
        <p:txBody>
          <a:bodyPr wrap="square">
            <a:spAutoFit/>
          </a:bodyPr>
          <a:lstStyle/>
          <a:p>
            <a:r>
              <a:rPr lang="en-US" sz="2400" dirty="0">
                <a:solidFill>
                  <a:srgbClr val="00279F"/>
                </a:solidFill>
                <a:latin typeface="Times New Roman" panose="02020603050405020304" pitchFamily="18" charset="0"/>
                <a:cs typeface="Times New Roman" panose="02020603050405020304" pitchFamily="18" charset="0"/>
              </a:rPr>
              <a:t>The average </a:t>
            </a:r>
            <a:r>
              <a:rPr lang="en-US" sz="2400" i="1" dirty="0">
                <a:solidFill>
                  <a:srgbClr val="00279F"/>
                </a:solidFill>
                <a:latin typeface="Times New Roman" panose="02020603050405020304" pitchFamily="18" charset="0"/>
                <a:cs typeface="Times New Roman" panose="02020603050405020304" pitchFamily="18" charset="0"/>
              </a:rPr>
              <a:t>physiologically available energy </a:t>
            </a:r>
            <a:r>
              <a:rPr lang="en-US" sz="2400" dirty="0">
                <a:solidFill>
                  <a:srgbClr val="00279F"/>
                </a:solidFill>
                <a:latin typeface="Times New Roman" panose="02020603050405020304" pitchFamily="18" charset="0"/>
                <a:cs typeface="Times New Roman" panose="02020603050405020304" pitchFamily="18" charset="0"/>
              </a:rPr>
              <a:t>in each gram of these three foodstuffs is as follows:</a:t>
            </a:r>
          </a:p>
          <a:p>
            <a:endParaRPr lang="en-US" dirty="0"/>
          </a:p>
        </p:txBody>
      </p:sp>
      <p:pic>
        <p:nvPicPr>
          <p:cNvPr id="5" name="Picture 4">
            <a:extLst>
              <a:ext uri="{FF2B5EF4-FFF2-40B4-BE49-F238E27FC236}">
                <a16:creationId xmlns:a16="http://schemas.microsoft.com/office/drawing/2014/main" id="{9ED3EC45-46BF-4823-938C-B413F8108B98}"/>
              </a:ext>
            </a:extLst>
          </p:cNvPr>
          <p:cNvPicPr>
            <a:picLocks noChangeAspect="1"/>
          </p:cNvPicPr>
          <p:nvPr/>
        </p:nvPicPr>
        <p:blipFill>
          <a:blip r:embed="rId2"/>
          <a:stretch>
            <a:fillRect/>
          </a:stretch>
        </p:blipFill>
        <p:spPr>
          <a:xfrm>
            <a:off x="3352800" y="1858512"/>
            <a:ext cx="5105400" cy="2484888"/>
          </a:xfrm>
          <a:prstGeom prst="rect">
            <a:avLst/>
          </a:prstGeom>
        </p:spPr>
      </p:pic>
    </p:spTree>
    <p:extLst>
      <p:ext uri="{BB962C8B-B14F-4D97-AF65-F5344CB8AC3E}">
        <p14:creationId xmlns:p14="http://schemas.microsoft.com/office/powerpoint/2010/main" val="190206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a:extLst>
              <a:ext uri="{FF2B5EF4-FFF2-40B4-BE49-F238E27FC236}">
                <a16:creationId xmlns:a16="http://schemas.microsoft.com/office/drawing/2014/main" id="{8A71AC90-6EF6-40EE-B034-ABCD60E864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1CB79A-EA3F-4D30-A440-3AE6D9E6166A}" type="slidenum">
              <a:rPr lang="ar-SA" altLang="en-US" sz="1400"/>
              <a:pPr/>
              <a:t>2</a:t>
            </a:fld>
            <a:endParaRPr lang="en-US" altLang="en-US" sz="1400"/>
          </a:p>
        </p:txBody>
      </p:sp>
      <p:sp>
        <p:nvSpPr>
          <p:cNvPr id="6149" name="Rectangle 2">
            <a:extLst>
              <a:ext uri="{FF2B5EF4-FFF2-40B4-BE49-F238E27FC236}">
                <a16:creationId xmlns:a16="http://schemas.microsoft.com/office/drawing/2014/main" id="{17B7C056-DC68-45DA-9B4A-56A87A380808}"/>
              </a:ext>
            </a:extLst>
          </p:cNvPr>
          <p:cNvSpPr>
            <a:spLocks noGrp="1" noChangeArrowheads="1"/>
          </p:cNvSpPr>
          <p:nvPr>
            <p:ph type="title"/>
          </p:nvPr>
        </p:nvSpPr>
        <p:spPr/>
        <p:txBody>
          <a:bodyPr/>
          <a:lstStyle/>
          <a:p>
            <a:r>
              <a:rPr lang="en-US" altLang="en-US" b="1">
                <a:solidFill>
                  <a:srgbClr val="FF0000"/>
                </a:solidFill>
              </a:rPr>
              <a:t>Functions of the GIT</a:t>
            </a:r>
            <a:endParaRPr lang="en-US" altLang="en-US">
              <a:solidFill>
                <a:srgbClr val="FF0000"/>
              </a:solidFill>
            </a:endParaRPr>
          </a:p>
        </p:txBody>
      </p:sp>
      <p:sp>
        <p:nvSpPr>
          <p:cNvPr id="6150" name="Rectangle 3">
            <a:extLst>
              <a:ext uri="{FF2B5EF4-FFF2-40B4-BE49-F238E27FC236}">
                <a16:creationId xmlns:a16="http://schemas.microsoft.com/office/drawing/2014/main" id="{02AAB774-1D26-4278-8943-05C735E1B458}"/>
              </a:ext>
            </a:extLst>
          </p:cNvPr>
          <p:cNvSpPr>
            <a:spLocks noGrp="1" noChangeArrowheads="1"/>
          </p:cNvSpPr>
          <p:nvPr>
            <p:ph type="body" idx="1"/>
          </p:nvPr>
        </p:nvSpPr>
        <p:spPr>
          <a:xfrm>
            <a:off x="838200" y="1825625"/>
            <a:ext cx="6724135" cy="3545445"/>
          </a:xfrm>
        </p:spPr>
        <p:txBody>
          <a:bodyPr/>
          <a:lstStyle/>
          <a:p>
            <a:r>
              <a:rPr lang="en-US" altLang="en-US" dirty="0"/>
              <a:t>Ingestion</a:t>
            </a:r>
          </a:p>
          <a:p>
            <a:r>
              <a:rPr lang="en-US" altLang="en-US" dirty="0"/>
              <a:t>Motility: mixing &amp; propulsion</a:t>
            </a:r>
          </a:p>
          <a:p>
            <a:r>
              <a:rPr lang="en-US" altLang="en-US" dirty="0"/>
              <a:t>Secretion</a:t>
            </a:r>
          </a:p>
          <a:p>
            <a:r>
              <a:rPr lang="en-US" altLang="en-US" dirty="0"/>
              <a:t>Digestion</a:t>
            </a:r>
          </a:p>
          <a:p>
            <a:r>
              <a:rPr lang="en-US" altLang="en-US" dirty="0"/>
              <a:t>Absorption</a:t>
            </a:r>
          </a:p>
          <a:p>
            <a:r>
              <a:rPr lang="en-US" altLang="en-US" dirty="0"/>
              <a:t>Excretion</a:t>
            </a:r>
          </a:p>
          <a:p>
            <a:pPr>
              <a:buFontTx/>
              <a:buNone/>
            </a:pPr>
            <a:endParaRPr lang="en-US" altLang="en-US" dirty="0"/>
          </a:p>
        </p:txBody>
      </p:sp>
    </p:spTree>
    <p:extLst>
      <p:ext uri="{BB962C8B-B14F-4D97-AF65-F5344CB8AC3E}">
        <p14:creationId xmlns:p14="http://schemas.microsoft.com/office/powerpoint/2010/main" val="3970623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A9E6D009-F9E2-4292-BB6A-D581749B1B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278254-A803-40E6-A485-5336327009F4}" type="slidenum">
              <a:rPr lang="ar-SA" altLang="en-US" sz="1400"/>
              <a:pPr/>
              <a:t>20</a:t>
            </a:fld>
            <a:endParaRPr lang="en-US" altLang="en-US" sz="1400"/>
          </a:p>
        </p:txBody>
      </p:sp>
      <p:sp>
        <p:nvSpPr>
          <p:cNvPr id="17413" name="Rectangle 2">
            <a:extLst>
              <a:ext uri="{FF2B5EF4-FFF2-40B4-BE49-F238E27FC236}">
                <a16:creationId xmlns:a16="http://schemas.microsoft.com/office/drawing/2014/main" id="{8D2A0D10-F367-4F29-BF52-C07210E80ADE}"/>
              </a:ext>
            </a:extLst>
          </p:cNvPr>
          <p:cNvSpPr>
            <a:spLocks noGrp="1" noChangeArrowheads="1"/>
          </p:cNvSpPr>
          <p:nvPr>
            <p:ph type="title"/>
          </p:nvPr>
        </p:nvSpPr>
        <p:spPr>
          <a:xfrm>
            <a:off x="2209800" y="228600"/>
            <a:ext cx="7772400" cy="685800"/>
          </a:xfrm>
        </p:spPr>
        <p:txBody>
          <a:bodyPr/>
          <a:lstStyle/>
          <a:p>
            <a:r>
              <a:rPr lang="en-US" altLang="en-US" sz="3600" b="1">
                <a:solidFill>
                  <a:srgbClr val="FF0000"/>
                </a:solidFill>
              </a:rPr>
              <a:t>Hormonal control of GIT function</a:t>
            </a:r>
            <a:endParaRPr lang="en-US" altLang="en-US" sz="3600">
              <a:solidFill>
                <a:srgbClr val="FF0000"/>
              </a:solidFill>
            </a:endParaRPr>
          </a:p>
        </p:txBody>
      </p:sp>
      <p:sp>
        <p:nvSpPr>
          <p:cNvPr id="17414" name="Rectangle 3">
            <a:extLst>
              <a:ext uri="{FF2B5EF4-FFF2-40B4-BE49-F238E27FC236}">
                <a16:creationId xmlns:a16="http://schemas.microsoft.com/office/drawing/2014/main" id="{D00C5A4E-331A-46C6-9E73-EE608D29C9F0}"/>
              </a:ext>
            </a:extLst>
          </p:cNvPr>
          <p:cNvSpPr>
            <a:spLocks noGrp="1" noChangeArrowheads="1"/>
          </p:cNvSpPr>
          <p:nvPr>
            <p:ph type="body" idx="1"/>
          </p:nvPr>
        </p:nvSpPr>
        <p:spPr>
          <a:xfrm>
            <a:off x="2209800" y="1219200"/>
            <a:ext cx="7772400" cy="4876800"/>
          </a:xfrm>
        </p:spPr>
        <p:txBody>
          <a:bodyPr/>
          <a:lstStyle/>
          <a:p>
            <a:pPr>
              <a:buFontTx/>
              <a:buNone/>
            </a:pPr>
            <a:r>
              <a:rPr lang="en-US" altLang="en-US"/>
              <a:t>1. Gastrin (from the stomach): stimulates gastric motility and secretion.</a:t>
            </a:r>
          </a:p>
          <a:p>
            <a:pPr>
              <a:buFontTx/>
              <a:buNone/>
            </a:pPr>
            <a:r>
              <a:rPr lang="en-US" altLang="en-US"/>
              <a:t>2. CCK (from small intestines) stimulates pancreatic enzyme secretion, and gall bladder contraction. Inhibits gastric emptying.</a:t>
            </a:r>
          </a:p>
          <a:p>
            <a:pPr>
              <a:buFontTx/>
              <a:buNone/>
            </a:pPr>
            <a:r>
              <a:rPr lang="en-US" altLang="en-US"/>
              <a:t>3. Secretin (from small intestines): stimulates pancreatic and biliary bicarbonate secretion.</a:t>
            </a:r>
          </a:p>
          <a:p>
            <a:endParaRPr lang="en-US" altLang="en-US" sz="3600"/>
          </a:p>
          <a:p>
            <a:pPr>
              <a:buFontTx/>
              <a:buChar char=" "/>
            </a:pPr>
            <a:endParaRPr lang="en-US" altLang="en-US"/>
          </a:p>
          <a:p>
            <a:pPr>
              <a:buFontTx/>
              <a:buChar char=" "/>
            </a:pPr>
            <a:endParaRPr lang="en-US" altLang="en-US"/>
          </a:p>
        </p:txBody>
      </p:sp>
    </p:spTree>
    <p:extLst>
      <p:ext uri="{BB962C8B-B14F-4D97-AF65-F5344CB8AC3E}">
        <p14:creationId xmlns:p14="http://schemas.microsoft.com/office/powerpoint/2010/main" val="2778441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537A48-06DD-4767-BBBF-1F5D667A31F0}"/>
              </a:ext>
            </a:extLst>
          </p:cNvPr>
          <p:cNvPicPr>
            <a:picLocks noChangeAspect="1"/>
          </p:cNvPicPr>
          <p:nvPr/>
        </p:nvPicPr>
        <p:blipFill>
          <a:blip r:embed="rId3"/>
          <a:stretch>
            <a:fillRect/>
          </a:stretch>
        </p:blipFill>
        <p:spPr>
          <a:xfrm>
            <a:off x="4267200" y="135484"/>
            <a:ext cx="4495800" cy="4691191"/>
          </a:xfrm>
          <a:prstGeom prst="rect">
            <a:avLst/>
          </a:prstGeom>
        </p:spPr>
      </p:pic>
      <p:sp>
        <p:nvSpPr>
          <p:cNvPr id="5" name="Rectangle 4">
            <a:extLst>
              <a:ext uri="{FF2B5EF4-FFF2-40B4-BE49-F238E27FC236}">
                <a16:creationId xmlns:a16="http://schemas.microsoft.com/office/drawing/2014/main" id="{FE7F9E7B-ADAB-4F7C-8A82-02EE52B73C65}"/>
              </a:ext>
            </a:extLst>
          </p:cNvPr>
          <p:cNvSpPr/>
          <p:nvPr/>
        </p:nvSpPr>
        <p:spPr>
          <a:xfrm>
            <a:off x="2057400" y="4826675"/>
            <a:ext cx="8534400" cy="1754326"/>
          </a:xfrm>
          <a:prstGeom prst="rect">
            <a:avLst/>
          </a:prstGeom>
        </p:spPr>
        <p:txBody>
          <a:bodyPr wrap="square">
            <a:spAutoFit/>
          </a:bodyPr>
          <a:lstStyle/>
          <a:p>
            <a:r>
              <a:rPr lang="en-US" dirty="0">
                <a:latin typeface="Frutiger-Light"/>
              </a:rPr>
              <a:t>Feedback mechanisms for control of food intake. Stretch receptors in the stomach activate sensory afferent pathways in the 10th nerve &amp; inhibit food intake. Peptide YY </a:t>
            </a:r>
            <a:r>
              <a:rPr lang="en-US" i="1" dirty="0">
                <a:latin typeface="Frutiger-LightItalic"/>
              </a:rPr>
              <a:t>(PYY)</a:t>
            </a:r>
            <a:r>
              <a:rPr lang="en-US" dirty="0">
                <a:latin typeface="Frutiger-Light"/>
              </a:rPr>
              <a:t>, </a:t>
            </a:r>
            <a:r>
              <a:rPr lang="en-US" i="1" dirty="0">
                <a:latin typeface="Frutiger-LightItalic"/>
              </a:rPr>
              <a:t>(CCK)</a:t>
            </a:r>
            <a:r>
              <a:rPr lang="en-US" dirty="0">
                <a:latin typeface="Frutiger-Light"/>
              </a:rPr>
              <a:t>, &amp; insulin are GI hormones that are released by the ingestion of food &amp; suppress further feeding. </a:t>
            </a:r>
            <a:r>
              <a:rPr lang="en-US" dirty="0">
                <a:solidFill>
                  <a:srgbClr val="FF0000"/>
                </a:solidFill>
                <a:latin typeface="Frutiger-Light"/>
              </a:rPr>
              <a:t>Ghrelin</a:t>
            </a:r>
            <a:r>
              <a:rPr lang="en-US" dirty="0">
                <a:latin typeface="Frutiger-Light"/>
              </a:rPr>
              <a:t> is released by the stomach, </a:t>
            </a:r>
            <a:r>
              <a:rPr lang="en-US" dirty="0" err="1">
                <a:latin typeface="Frutiger-Light"/>
              </a:rPr>
              <a:t>esp.during</a:t>
            </a:r>
            <a:r>
              <a:rPr lang="en-US" dirty="0">
                <a:latin typeface="Frutiger-Light"/>
              </a:rPr>
              <a:t> fasting, &amp; stimulates appetite. </a:t>
            </a:r>
            <a:r>
              <a:rPr lang="en-US" dirty="0">
                <a:solidFill>
                  <a:srgbClr val="00279F"/>
                </a:solidFill>
                <a:latin typeface="Frutiger-Light"/>
              </a:rPr>
              <a:t>Leptin</a:t>
            </a:r>
            <a:r>
              <a:rPr lang="en-US" dirty="0">
                <a:latin typeface="Frutiger-Light"/>
              </a:rPr>
              <a:t> is a hormone produced in î amounts by fat cells as they Î in size. It inhibits food intake.</a:t>
            </a:r>
            <a:endParaRPr lang="en-US" dirty="0"/>
          </a:p>
        </p:txBody>
      </p:sp>
    </p:spTree>
    <p:extLst>
      <p:ext uri="{BB962C8B-B14F-4D97-AF65-F5344CB8AC3E}">
        <p14:creationId xmlns:p14="http://schemas.microsoft.com/office/powerpoint/2010/main" val="723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DAB237C3-D8F0-4FA3-930F-BFC59AEC0343}"/>
              </a:ext>
            </a:extLst>
          </p:cNvPr>
          <p:cNvSpPr txBox="1">
            <a:spLocks noChangeArrowheads="1"/>
          </p:cNvSpPr>
          <p:nvPr/>
        </p:nvSpPr>
        <p:spPr bwMode="auto">
          <a:xfrm>
            <a:off x="1616927" y="312235"/>
            <a:ext cx="8822473"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000" dirty="0">
                <a:latin typeface="Times" panose="02020603050405020304" pitchFamily="18" charset="0"/>
              </a:rPr>
              <a:t>Important actions of GI hormones</a:t>
            </a:r>
          </a:p>
          <a:p>
            <a:pPr eaLnBrk="1" hangingPunct="1">
              <a:spcBef>
                <a:spcPct val="50000"/>
              </a:spcBef>
            </a:pPr>
            <a:r>
              <a:rPr lang="en-US" altLang="en-US" sz="2000" b="1" dirty="0">
                <a:latin typeface="Times" panose="02020603050405020304" pitchFamily="18" charset="0"/>
              </a:rPr>
              <a:t>Action					        Gastrin    CCK    Secretin   GIP</a:t>
            </a: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000" dirty="0">
                <a:latin typeface="Times" panose="02020603050405020304" pitchFamily="18" charset="0"/>
              </a:rPr>
              <a:t>Acid secretion					S		I	I</a:t>
            </a:r>
          </a:p>
          <a:p>
            <a:pPr eaLnBrk="1" hangingPunct="1">
              <a:spcBef>
                <a:spcPct val="50000"/>
              </a:spcBef>
            </a:pPr>
            <a:r>
              <a:rPr lang="en-US" altLang="en-US" sz="2000" dirty="0">
                <a:latin typeface="Times" panose="02020603050405020304" pitchFamily="18" charset="0"/>
              </a:rPr>
              <a:t>Pancreatic HCO</a:t>
            </a:r>
            <a:r>
              <a:rPr lang="en-US" altLang="en-US" sz="2000" baseline="-25000" dirty="0">
                <a:latin typeface="Times" panose="02020603050405020304" pitchFamily="18" charset="0"/>
              </a:rPr>
              <a:t>3</a:t>
            </a:r>
            <a:r>
              <a:rPr lang="en-US" altLang="en-US" sz="2000" baseline="30000" dirty="0">
                <a:latin typeface="Times" panose="02020603050405020304" pitchFamily="18" charset="0"/>
              </a:rPr>
              <a:t>-</a:t>
            </a:r>
            <a:r>
              <a:rPr lang="en-US" altLang="en-US" sz="2000" dirty="0">
                <a:latin typeface="Times" panose="02020603050405020304" pitchFamily="18" charset="0"/>
              </a:rPr>
              <a:t> secretion				S	S</a:t>
            </a:r>
          </a:p>
          <a:p>
            <a:pPr eaLnBrk="1" hangingPunct="1">
              <a:spcBef>
                <a:spcPct val="50000"/>
              </a:spcBef>
            </a:pPr>
            <a:r>
              <a:rPr lang="en-US" altLang="en-US" sz="2000" dirty="0">
                <a:latin typeface="Times" panose="02020603050405020304" pitchFamily="18" charset="0"/>
              </a:rPr>
              <a:t>Pancreatic enzyme secretion				S</a:t>
            </a:r>
          </a:p>
          <a:p>
            <a:pPr eaLnBrk="1" hangingPunct="1">
              <a:spcBef>
                <a:spcPct val="50000"/>
              </a:spcBef>
            </a:pPr>
            <a:r>
              <a:rPr lang="en-US" altLang="en-US" sz="2000" dirty="0">
                <a:latin typeface="Times" panose="02020603050405020304" pitchFamily="18" charset="0"/>
              </a:rPr>
              <a:t>Bile HCO</a:t>
            </a:r>
            <a:r>
              <a:rPr lang="en-US" altLang="en-US" sz="2000" baseline="-25000" dirty="0">
                <a:latin typeface="Times" panose="02020603050405020304" pitchFamily="18" charset="0"/>
              </a:rPr>
              <a:t>3</a:t>
            </a:r>
            <a:r>
              <a:rPr lang="en-US" altLang="en-US" sz="2000" baseline="30000" dirty="0">
                <a:latin typeface="Times" panose="02020603050405020304" pitchFamily="18" charset="0"/>
              </a:rPr>
              <a:t>-</a:t>
            </a:r>
            <a:r>
              <a:rPr lang="en-US" altLang="en-US" sz="2000" dirty="0">
                <a:latin typeface="Times" panose="02020603050405020304" pitchFamily="18" charset="0"/>
              </a:rPr>
              <a:t>							S</a:t>
            </a:r>
          </a:p>
          <a:p>
            <a:pPr eaLnBrk="1" hangingPunct="1">
              <a:spcBef>
                <a:spcPct val="50000"/>
              </a:spcBef>
            </a:pPr>
            <a:r>
              <a:rPr lang="en-US" altLang="en-US" sz="2000" dirty="0">
                <a:latin typeface="Times" panose="02020603050405020304" pitchFamily="18" charset="0"/>
              </a:rPr>
              <a:t>Gallbladder contraction					S</a:t>
            </a:r>
          </a:p>
          <a:p>
            <a:pPr eaLnBrk="1" hangingPunct="1">
              <a:spcBef>
                <a:spcPct val="50000"/>
              </a:spcBef>
            </a:pPr>
            <a:r>
              <a:rPr lang="en-US" altLang="en-US" sz="2000" dirty="0">
                <a:latin typeface="Times" panose="02020603050405020304" pitchFamily="18" charset="0"/>
              </a:rPr>
              <a:t>Gastric emptying						I</a:t>
            </a:r>
          </a:p>
          <a:p>
            <a:pPr eaLnBrk="1" hangingPunct="1">
              <a:spcBef>
                <a:spcPct val="50000"/>
              </a:spcBef>
            </a:pPr>
            <a:r>
              <a:rPr lang="en-US" altLang="en-US" sz="2000" dirty="0">
                <a:latin typeface="Times" panose="02020603050405020304" pitchFamily="18" charset="0"/>
              </a:rPr>
              <a:t>Mucosal growth					S		</a:t>
            </a:r>
          </a:p>
          <a:p>
            <a:pPr eaLnBrk="1" hangingPunct="1">
              <a:spcBef>
                <a:spcPct val="50000"/>
              </a:spcBef>
            </a:pPr>
            <a:r>
              <a:rPr lang="en-US" altLang="en-US" sz="2000" dirty="0">
                <a:latin typeface="Times" panose="02020603050405020304" pitchFamily="18" charset="0"/>
              </a:rPr>
              <a:t>Pancreatic growth					S	S</a:t>
            </a:r>
          </a:p>
          <a:p>
            <a:pPr eaLnBrk="1" hangingPunct="1">
              <a:spcBef>
                <a:spcPct val="50000"/>
              </a:spcBef>
            </a:pPr>
            <a:endParaRPr lang="en-US" altLang="en-US" sz="2000" dirty="0">
              <a:latin typeface="Times" panose="02020603050405020304" pitchFamily="18" charset="0"/>
            </a:endParaRPr>
          </a:p>
          <a:p>
            <a:pPr eaLnBrk="1" hangingPunct="1">
              <a:spcBef>
                <a:spcPct val="50000"/>
              </a:spcBef>
            </a:pPr>
            <a:r>
              <a:rPr lang="en-US" altLang="en-US" sz="2000" dirty="0">
                <a:latin typeface="Times" panose="02020603050405020304" pitchFamily="18" charset="0"/>
              </a:rPr>
              <a:t>S = stimulates; I = inhibits</a:t>
            </a:r>
          </a:p>
        </p:txBody>
      </p:sp>
      <p:sp>
        <p:nvSpPr>
          <p:cNvPr id="61443" name="Line 3">
            <a:extLst>
              <a:ext uri="{FF2B5EF4-FFF2-40B4-BE49-F238E27FC236}">
                <a16:creationId xmlns:a16="http://schemas.microsoft.com/office/drawing/2014/main" id="{858956DD-996A-463D-8742-9361BAA6814D}"/>
              </a:ext>
            </a:extLst>
          </p:cNvPr>
          <p:cNvSpPr>
            <a:spLocks noChangeShapeType="1"/>
          </p:cNvSpPr>
          <p:nvPr/>
        </p:nvSpPr>
        <p:spPr bwMode="auto">
          <a:xfrm>
            <a:off x="1752600" y="1752600"/>
            <a:ext cx="89154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4" name="Line 4">
            <a:extLst>
              <a:ext uri="{FF2B5EF4-FFF2-40B4-BE49-F238E27FC236}">
                <a16:creationId xmlns:a16="http://schemas.microsoft.com/office/drawing/2014/main" id="{8DC222FE-244F-4385-B7C9-91D83F9AC812}"/>
              </a:ext>
            </a:extLst>
          </p:cNvPr>
          <p:cNvSpPr>
            <a:spLocks noChangeShapeType="1"/>
          </p:cNvSpPr>
          <p:nvPr/>
        </p:nvSpPr>
        <p:spPr bwMode="auto">
          <a:xfrm>
            <a:off x="6781800"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5" name="Line 5">
            <a:extLst>
              <a:ext uri="{FF2B5EF4-FFF2-40B4-BE49-F238E27FC236}">
                <a16:creationId xmlns:a16="http://schemas.microsoft.com/office/drawing/2014/main" id="{FF80D64D-BE69-49E2-B6E6-B0297600FD24}"/>
              </a:ext>
            </a:extLst>
          </p:cNvPr>
          <p:cNvSpPr>
            <a:spLocks noChangeShapeType="1"/>
          </p:cNvSpPr>
          <p:nvPr/>
        </p:nvSpPr>
        <p:spPr bwMode="auto">
          <a:xfrm>
            <a:off x="7737475"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6" name="Line 6">
            <a:extLst>
              <a:ext uri="{FF2B5EF4-FFF2-40B4-BE49-F238E27FC236}">
                <a16:creationId xmlns:a16="http://schemas.microsoft.com/office/drawing/2014/main" id="{AC820951-6804-4019-A8ED-AB61F0F507D5}"/>
              </a:ext>
            </a:extLst>
          </p:cNvPr>
          <p:cNvSpPr>
            <a:spLocks noChangeShapeType="1"/>
          </p:cNvSpPr>
          <p:nvPr/>
        </p:nvSpPr>
        <p:spPr bwMode="auto">
          <a:xfrm>
            <a:off x="8686800"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Line 7">
            <a:extLst>
              <a:ext uri="{FF2B5EF4-FFF2-40B4-BE49-F238E27FC236}">
                <a16:creationId xmlns:a16="http://schemas.microsoft.com/office/drawing/2014/main" id="{B27CBADE-8868-433F-9938-B95AF45F15D6}"/>
              </a:ext>
            </a:extLst>
          </p:cNvPr>
          <p:cNvSpPr>
            <a:spLocks noChangeShapeType="1"/>
          </p:cNvSpPr>
          <p:nvPr/>
        </p:nvSpPr>
        <p:spPr bwMode="auto">
          <a:xfrm>
            <a:off x="9753600" y="1295400"/>
            <a:ext cx="0" cy="472440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159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143E5A3-89C0-4049-822A-BDB2A8C731F2}"/>
              </a:ext>
            </a:extLst>
          </p:cNvPr>
          <p:cNvSpPr>
            <a:spLocks noChangeArrowheads="1"/>
          </p:cNvSpPr>
          <p:nvPr/>
        </p:nvSpPr>
        <p:spPr bwMode="auto">
          <a:xfrm>
            <a:off x="2438400" y="609601"/>
            <a:ext cx="75438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latin typeface="Times" panose="02020603050405020304" pitchFamily="18" charset="0"/>
              </a:rPr>
              <a:t>Additional GI hormones</a:t>
            </a:r>
            <a:endParaRPr lang="en-US" altLang="en-US" sz="1200" b="1" dirty="0">
              <a:latin typeface="Times" panose="02020603050405020304" pitchFamily="18" charset="0"/>
            </a:endParaRPr>
          </a:p>
          <a:p>
            <a:pPr eaLnBrk="1" hangingPunct="1"/>
            <a:endParaRPr lang="en-US" altLang="en-US" b="1" dirty="0">
              <a:latin typeface="Times" panose="02020603050405020304" pitchFamily="18" charset="0"/>
            </a:endParaRPr>
          </a:p>
          <a:p>
            <a:pPr eaLnBrk="1" hangingPunct="1"/>
            <a:r>
              <a:rPr lang="en-US" altLang="en-US" dirty="0">
                <a:latin typeface="Times" panose="02020603050405020304" pitchFamily="18" charset="0"/>
              </a:rPr>
              <a:t>Hormones are produced by enteroendocrine cells in the GI tract in stomach, small and large intestine</a:t>
            </a:r>
            <a:endParaRPr lang="en-US" altLang="en-US" sz="1200" dirty="0">
              <a:latin typeface="Times" panose="02020603050405020304" pitchFamily="18" charset="0"/>
            </a:endParaRPr>
          </a:p>
        </p:txBody>
      </p:sp>
      <p:sp>
        <p:nvSpPr>
          <p:cNvPr id="62467" name="Rectangle 3">
            <a:extLst>
              <a:ext uri="{FF2B5EF4-FFF2-40B4-BE49-F238E27FC236}">
                <a16:creationId xmlns:a16="http://schemas.microsoft.com/office/drawing/2014/main" id="{C94B957D-7D4F-458E-9873-96CCF6AA4FBF}"/>
              </a:ext>
            </a:extLst>
          </p:cNvPr>
          <p:cNvSpPr>
            <a:spLocks noChangeArrowheads="1"/>
          </p:cNvSpPr>
          <p:nvPr/>
        </p:nvSpPr>
        <p:spPr bwMode="auto">
          <a:xfrm>
            <a:off x="2368550" y="2957360"/>
            <a:ext cx="38417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latin typeface="Times" panose="02020603050405020304" pitchFamily="18" charset="0"/>
              </a:rPr>
              <a:t>Motilin				</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Serotonin</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Substance P</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Vasoactive intestinal peptide </a:t>
            </a:r>
          </a:p>
          <a:p>
            <a:pPr eaLnBrk="1" hangingPunct="1"/>
            <a:r>
              <a:rPr lang="en-US" altLang="en-US" sz="2000" b="1" dirty="0">
                <a:latin typeface="Times" panose="02020603050405020304" pitchFamily="18" charset="0"/>
              </a:rPr>
              <a:t>(VIP)</a:t>
            </a:r>
          </a:p>
          <a:p>
            <a:pPr eaLnBrk="1" hangingPunct="1"/>
            <a:endParaRPr lang="en-US" altLang="en-US" sz="2000" b="1"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Neurotensin</a:t>
            </a:r>
          </a:p>
        </p:txBody>
      </p:sp>
      <p:sp>
        <p:nvSpPr>
          <p:cNvPr id="62468" name="Rectangle 4">
            <a:extLst>
              <a:ext uri="{FF2B5EF4-FFF2-40B4-BE49-F238E27FC236}">
                <a16:creationId xmlns:a16="http://schemas.microsoft.com/office/drawing/2014/main" id="{7BE2153D-300A-4C5B-B3DA-D86DF69731F2}"/>
              </a:ext>
            </a:extLst>
          </p:cNvPr>
          <p:cNvSpPr>
            <a:spLocks noChangeArrowheads="1"/>
          </p:cNvSpPr>
          <p:nvPr/>
        </p:nvSpPr>
        <p:spPr bwMode="auto">
          <a:xfrm>
            <a:off x="6019800" y="2789239"/>
            <a:ext cx="4038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latin typeface="Times" panose="02020603050405020304" pitchFamily="18" charset="0"/>
              </a:rPr>
              <a:t>increases intestinal motility</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increases intestinal motility</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increases intestinal motility</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neurotransmitter for intestinal smooth muscle</a:t>
            </a:r>
          </a:p>
          <a:p>
            <a:pPr eaLnBrk="1" hangingPunct="1"/>
            <a:r>
              <a:rPr lang="en-US" altLang="en-US" sz="2000" dirty="0">
                <a:latin typeface="Times" panose="02020603050405020304" pitchFamily="18" charset="0"/>
              </a:rPr>
              <a:t>stimulates secretion of water and ions</a:t>
            </a: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decreases intestinal motility</a:t>
            </a:r>
          </a:p>
          <a:p>
            <a:pPr eaLnBrk="1" hangingPunct="1"/>
            <a:r>
              <a:rPr lang="en-US" altLang="en-US" sz="2000" dirty="0">
                <a:latin typeface="Times" panose="02020603050405020304" pitchFamily="18" charset="0"/>
              </a:rPr>
              <a:t>increases blood flow to ileum</a:t>
            </a:r>
            <a:endParaRPr lang="en-US" altLang="en-US" sz="2000" b="1" dirty="0">
              <a:latin typeface="Times" panose="02020603050405020304" pitchFamily="18" charset="0"/>
            </a:endParaRPr>
          </a:p>
        </p:txBody>
      </p:sp>
      <p:sp>
        <p:nvSpPr>
          <p:cNvPr id="62469" name="Rectangle 5">
            <a:extLst>
              <a:ext uri="{FF2B5EF4-FFF2-40B4-BE49-F238E27FC236}">
                <a16:creationId xmlns:a16="http://schemas.microsoft.com/office/drawing/2014/main" id="{D51C25D8-9002-4729-82FD-C1CAFC019110}"/>
              </a:ext>
            </a:extLst>
          </p:cNvPr>
          <p:cNvSpPr>
            <a:spLocks noChangeArrowheads="1"/>
          </p:cNvSpPr>
          <p:nvPr/>
        </p:nvSpPr>
        <p:spPr bwMode="auto">
          <a:xfrm>
            <a:off x="10179051" y="6400801"/>
            <a:ext cx="4956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AFD00"/>
                </a:solidFill>
              </a:rPr>
              <a:t>16</a:t>
            </a:r>
          </a:p>
        </p:txBody>
      </p:sp>
    </p:spTree>
    <p:extLst>
      <p:ext uri="{BB962C8B-B14F-4D97-AF65-F5344CB8AC3E}">
        <p14:creationId xmlns:p14="http://schemas.microsoft.com/office/powerpoint/2010/main" val="118745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4735FD3-9B88-4F91-BEB2-45087C0D2388}"/>
              </a:ext>
            </a:extLst>
          </p:cNvPr>
          <p:cNvSpPr>
            <a:spLocks noChangeArrowheads="1"/>
          </p:cNvSpPr>
          <p:nvPr/>
        </p:nvSpPr>
        <p:spPr bwMode="auto">
          <a:xfrm>
            <a:off x="2362200" y="685800"/>
            <a:ext cx="7697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latin typeface="Times" panose="02020603050405020304" pitchFamily="18" charset="0"/>
              </a:rPr>
              <a:t>Additional GI hormones (cont.)</a:t>
            </a:r>
          </a:p>
        </p:txBody>
      </p:sp>
      <p:sp>
        <p:nvSpPr>
          <p:cNvPr id="63491" name="Rectangle 3">
            <a:extLst>
              <a:ext uri="{FF2B5EF4-FFF2-40B4-BE49-F238E27FC236}">
                <a16:creationId xmlns:a16="http://schemas.microsoft.com/office/drawing/2014/main" id="{737C4AE2-CD98-4F55-87FE-27DDE1970FB1}"/>
              </a:ext>
            </a:extLst>
          </p:cNvPr>
          <p:cNvSpPr>
            <a:spLocks noChangeArrowheads="1"/>
          </p:cNvSpPr>
          <p:nvPr/>
        </p:nvSpPr>
        <p:spPr bwMode="auto">
          <a:xfrm>
            <a:off x="2514600" y="1981201"/>
            <a:ext cx="3200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latin typeface="Times" panose="02020603050405020304" pitchFamily="18" charset="0"/>
              </a:rPr>
              <a:t>Glucagon</a:t>
            </a:r>
          </a:p>
          <a:p>
            <a:pPr eaLnBrk="1" hangingPunct="1"/>
            <a:r>
              <a:rPr lang="en-US" altLang="en-US" sz="2000" b="1" dirty="0">
                <a:latin typeface="Times" panose="02020603050405020304" pitchFamily="18" charset="0"/>
              </a:rPr>
              <a:t>Entero-glucagon</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Glicentin </a:t>
            </a:r>
          </a:p>
          <a:p>
            <a:pPr eaLnBrk="1" hangingPunct="1"/>
            <a:r>
              <a:rPr lang="en-US" altLang="en-US" sz="2000" dirty="0">
                <a:latin typeface="Times" panose="02020603050405020304" pitchFamily="18" charset="0"/>
              </a:rPr>
              <a:t>(glucagon-like substance)</a:t>
            </a:r>
            <a:endParaRPr lang="en-US" altLang="en-US" sz="2000" b="1"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Somatostatin</a:t>
            </a:r>
          </a:p>
          <a:p>
            <a:pPr eaLnBrk="1" hangingPunct="1"/>
            <a:endParaRPr lang="en-US" altLang="en-US" sz="2000" b="1"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b="1" dirty="0" err="1">
                <a:latin typeface="Times" panose="02020603050405020304" pitchFamily="18" charset="0"/>
              </a:rPr>
              <a:t>Urogastrone</a:t>
            </a:r>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(Epidermal Growth Factor)</a:t>
            </a:r>
          </a:p>
          <a:p>
            <a:pPr eaLnBrk="1" hangingPunct="1"/>
            <a:endParaRPr lang="en-US" altLang="en-US" sz="2000" b="1" dirty="0">
              <a:latin typeface="Times" panose="02020603050405020304" pitchFamily="18" charset="0"/>
            </a:endParaRPr>
          </a:p>
          <a:p>
            <a:pPr eaLnBrk="1" hangingPunct="1"/>
            <a:r>
              <a:rPr lang="en-US" altLang="en-US" sz="2000" b="1" dirty="0">
                <a:latin typeface="Times" panose="02020603050405020304" pitchFamily="18" charset="0"/>
              </a:rPr>
              <a:t>Histamine</a:t>
            </a:r>
          </a:p>
        </p:txBody>
      </p:sp>
      <p:sp>
        <p:nvSpPr>
          <p:cNvPr id="63492" name="Rectangle 4">
            <a:extLst>
              <a:ext uri="{FF2B5EF4-FFF2-40B4-BE49-F238E27FC236}">
                <a16:creationId xmlns:a16="http://schemas.microsoft.com/office/drawing/2014/main" id="{BF62ED00-4C4C-4B4A-A297-D2323A20233B}"/>
              </a:ext>
            </a:extLst>
          </p:cNvPr>
          <p:cNvSpPr>
            <a:spLocks noChangeArrowheads="1"/>
          </p:cNvSpPr>
          <p:nvPr/>
        </p:nvSpPr>
        <p:spPr bwMode="auto">
          <a:xfrm>
            <a:off x="5884864" y="1965326"/>
            <a:ext cx="4173537"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latin typeface="Times" panose="02020603050405020304" pitchFamily="18" charset="0"/>
              </a:rPr>
              <a:t>stimulate hepatic glycogenolysis</a:t>
            </a:r>
          </a:p>
          <a:p>
            <a:pPr eaLnBrk="1" hangingPunct="1"/>
            <a:endParaRPr lang="en-US" altLang="en-US" sz="2000" b="1"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stimulates hepatic glycogenolysis</a:t>
            </a:r>
          </a:p>
          <a:p>
            <a:pPr eaLnBrk="1" hangingPunct="1"/>
            <a:endParaRPr lang="en-US" altLang="en-US" sz="2000" dirty="0">
              <a:latin typeface="Times" panose="02020603050405020304" pitchFamily="18" charset="0"/>
            </a:endParaRP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local inhibition of other endocrine cells</a:t>
            </a:r>
          </a:p>
          <a:p>
            <a:pPr eaLnBrk="1" hangingPunct="1"/>
            <a:r>
              <a:rPr lang="en-US" altLang="en-US" sz="2000" dirty="0">
                <a:latin typeface="Times" panose="02020603050405020304" pitchFamily="18" charset="0"/>
              </a:rPr>
              <a:t>(e.g. G-cells)</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inhibits secretion of </a:t>
            </a:r>
            <a:r>
              <a:rPr lang="en-US" altLang="en-US" sz="2000" dirty="0" err="1">
                <a:latin typeface="Times" panose="02020603050405020304" pitchFamily="18" charset="0"/>
              </a:rPr>
              <a:t>HCl</a:t>
            </a:r>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increases epithelial growth</a:t>
            </a:r>
          </a:p>
          <a:p>
            <a:pPr eaLnBrk="1" hangingPunct="1"/>
            <a:endParaRPr lang="en-US" altLang="en-US" sz="2000" b="1" dirty="0">
              <a:latin typeface="Times" panose="02020603050405020304" pitchFamily="18" charset="0"/>
            </a:endParaRPr>
          </a:p>
          <a:p>
            <a:pPr eaLnBrk="1" hangingPunct="1"/>
            <a:r>
              <a:rPr lang="en-US" altLang="en-US" sz="2000" dirty="0">
                <a:latin typeface="Times" panose="02020603050405020304" pitchFamily="18" charset="0"/>
              </a:rPr>
              <a:t>increases secretion of </a:t>
            </a:r>
            <a:r>
              <a:rPr lang="en-US" altLang="en-US" sz="2000" dirty="0" err="1">
                <a:latin typeface="Times" panose="02020603050405020304" pitchFamily="18" charset="0"/>
              </a:rPr>
              <a:t>HCl</a:t>
            </a:r>
            <a:endParaRPr lang="en-US" altLang="en-US" sz="2000" dirty="0">
              <a:latin typeface="Times" panose="02020603050405020304" pitchFamily="18" charset="0"/>
            </a:endParaRPr>
          </a:p>
          <a:p>
            <a:pPr eaLnBrk="1" hangingPunct="1"/>
            <a:endParaRPr lang="en-US" altLang="en-US" sz="2000" b="1" dirty="0">
              <a:solidFill>
                <a:srgbClr val="FAFD00"/>
              </a:solidFill>
              <a:latin typeface="Times" panose="02020603050405020304" pitchFamily="18" charset="0"/>
            </a:endParaRPr>
          </a:p>
        </p:txBody>
      </p:sp>
    </p:spTree>
    <p:extLst>
      <p:ext uri="{BB962C8B-B14F-4D97-AF65-F5344CB8AC3E}">
        <p14:creationId xmlns:p14="http://schemas.microsoft.com/office/powerpoint/2010/main" val="964398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a:extLst>
              <a:ext uri="{FF2B5EF4-FFF2-40B4-BE49-F238E27FC236}">
                <a16:creationId xmlns:a16="http://schemas.microsoft.com/office/drawing/2014/main" id="{BFD49143-2F8F-4540-911C-8E3A6A92479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7703ED-6F70-4D77-8F39-0CE7D0FB2F85}" type="datetime1">
              <a:rPr lang="en-US" altLang="en-US" sz="1400"/>
              <a:pPr/>
              <a:t>12/8/2022</a:t>
            </a:fld>
            <a:endParaRPr lang="en-US" altLang="en-US" sz="1400"/>
          </a:p>
        </p:txBody>
      </p:sp>
      <p:sp>
        <p:nvSpPr>
          <p:cNvPr id="18436" name="Slide Number Placeholder 5">
            <a:extLst>
              <a:ext uri="{FF2B5EF4-FFF2-40B4-BE49-F238E27FC236}">
                <a16:creationId xmlns:a16="http://schemas.microsoft.com/office/drawing/2014/main" id="{99CE201E-CA57-4BA8-8669-71C2333FA0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6BF7A9-3829-4513-8BCC-EE0740B90B23}" type="slidenum">
              <a:rPr lang="ar-SA" altLang="en-US" sz="1400"/>
              <a:pPr/>
              <a:t>24</a:t>
            </a:fld>
            <a:endParaRPr lang="en-US" altLang="en-US" sz="1400"/>
          </a:p>
        </p:txBody>
      </p:sp>
      <p:sp>
        <p:nvSpPr>
          <p:cNvPr id="18437" name="Rectangle 2">
            <a:extLst>
              <a:ext uri="{FF2B5EF4-FFF2-40B4-BE49-F238E27FC236}">
                <a16:creationId xmlns:a16="http://schemas.microsoft.com/office/drawing/2014/main" id="{2770284C-5C47-42F3-ABCD-B89F8002E978}"/>
              </a:ext>
            </a:extLst>
          </p:cNvPr>
          <p:cNvSpPr>
            <a:spLocks noGrp="1" noChangeArrowheads="1"/>
          </p:cNvSpPr>
          <p:nvPr>
            <p:ph type="title"/>
          </p:nvPr>
        </p:nvSpPr>
        <p:spPr/>
        <p:txBody>
          <a:bodyPr/>
          <a:lstStyle/>
          <a:p>
            <a:r>
              <a:rPr lang="en-US" altLang="en-US" b="1">
                <a:solidFill>
                  <a:srgbClr val="FF0000"/>
                </a:solidFill>
              </a:rPr>
              <a:t>Types of movements in the GIT</a:t>
            </a:r>
            <a:endParaRPr lang="en-US" altLang="en-US">
              <a:solidFill>
                <a:srgbClr val="FF0000"/>
              </a:solidFill>
            </a:endParaRPr>
          </a:p>
        </p:txBody>
      </p:sp>
      <p:sp>
        <p:nvSpPr>
          <p:cNvPr id="18438" name="Rectangle 3">
            <a:extLst>
              <a:ext uri="{FF2B5EF4-FFF2-40B4-BE49-F238E27FC236}">
                <a16:creationId xmlns:a16="http://schemas.microsoft.com/office/drawing/2014/main" id="{730F4D73-C1A4-4541-84E6-C56770B0E53A}"/>
              </a:ext>
            </a:extLst>
          </p:cNvPr>
          <p:cNvSpPr>
            <a:spLocks noGrp="1" noChangeArrowheads="1"/>
          </p:cNvSpPr>
          <p:nvPr>
            <p:ph type="body" idx="1"/>
          </p:nvPr>
        </p:nvSpPr>
        <p:spPr/>
        <p:txBody>
          <a:bodyPr/>
          <a:lstStyle/>
          <a:p>
            <a:r>
              <a:rPr lang="en-US" altLang="en-US">
                <a:solidFill>
                  <a:schemeClr val="accent2"/>
                </a:solidFill>
              </a:rPr>
              <a:t>Propulsive</a:t>
            </a:r>
            <a:r>
              <a:rPr lang="en-US" altLang="en-US"/>
              <a:t>: move bolus forward.</a:t>
            </a:r>
          </a:p>
          <a:p>
            <a:r>
              <a:rPr lang="en-US" altLang="en-US">
                <a:solidFill>
                  <a:schemeClr val="accent2"/>
                </a:solidFill>
              </a:rPr>
              <a:t>Segmentation</a:t>
            </a:r>
            <a:r>
              <a:rPr lang="en-US" altLang="en-US"/>
              <a:t>: mixing in the small intestine.</a:t>
            </a:r>
          </a:p>
        </p:txBody>
      </p:sp>
    </p:spTree>
    <p:extLst>
      <p:ext uri="{BB962C8B-B14F-4D97-AF65-F5344CB8AC3E}">
        <p14:creationId xmlns:p14="http://schemas.microsoft.com/office/powerpoint/2010/main" val="235260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3D83CFBA-AD00-46FC-83E1-AC6AC3DFD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990600"/>
            <a:ext cx="68103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a:extLst>
              <a:ext uri="{FF2B5EF4-FFF2-40B4-BE49-F238E27FC236}">
                <a16:creationId xmlns:a16="http://schemas.microsoft.com/office/drawing/2014/main" id="{D0231E7B-4F2B-4F3B-B3C4-7FB0E6A0E0F1}"/>
              </a:ext>
            </a:extLst>
          </p:cNvPr>
          <p:cNvSpPr>
            <a:spLocks noChangeArrowheads="1"/>
          </p:cNvSpPr>
          <p:nvPr/>
        </p:nvSpPr>
        <p:spPr bwMode="auto">
          <a:xfrm>
            <a:off x="3200400" y="5010150"/>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Segmentation movements of the small intestine</a:t>
            </a:r>
            <a:endParaRPr lang="en-US" altLang="en-US"/>
          </a:p>
        </p:txBody>
      </p:sp>
    </p:spTree>
    <p:extLst>
      <p:ext uri="{BB962C8B-B14F-4D97-AF65-F5344CB8AC3E}">
        <p14:creationId xmlns:p14="http://schemas.microsoft.com/office/powerpoint/2010/main" val="3728780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1">
            <a:extLst>
              <a:ext uri="{FF2B5EF4-FFF2-40B4-BE49-F238E27FC236}">
                <a16:creationId xmlns:a16="http://schemas.microsoft.com/office/drawing/2014/main" id="{3D544C32-1483-44E7-8298-7916D9135A7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1A18A7-D07D-47BC-8211-C56A996F1863}" type="datetime1">
              <a:rPr lang="en-US" altLang="en-US" sz="1400"/>
              <a:pPr/>
              <a:t>12/8/2022</a:t>
            </a:fld>
            <a:endParaRPr lang="en-US" altLang="en-US" sz="1400"/>
          </a:p>
        </p:txBody>
      </p:sp>
      <p:sp>
        <p:nvSpPr>
          <p:cNvPr id="92164" name="Slide Number Placeholder 3">
            <a:extLst>
              <a:ext uri="{FF2B5EF4-FFF2-40B4-BE49-F238E27FC236}">
                <a16:creationId xmlns:a16="http://schemas.microsoft.com/office/drawing/2014/main" id="{6CF4A4FC-2E79-405A-ABFA-3F42BC459B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48B7AF-731C-44B5-82E0-F844CE2E57E0}" type="slidenum">
              <a:rPr lang="ar-SA" altLang="en-US" sz="1400"/>
              <a:pPr/>
              <a:t>26</a:t>
            </a:fld>
            <a:endParaRPr lang="en-US" altLang="en-US" sz="1400"/>
          </a:p>
        </p:txBody>
      </p:sp>
      <p:pic>
        <p:nvPicPr>
          <p:cNvPr id="92165" name="Picture 4" descr="blood 2 028">
            <a:extLst>
              <a:ext uri="{FF2B5EF4-FFF2-40B4-BE49-F238E27FC236}">
                <a16:creationId xmlns:a16="http://schemas.microsoft.com/office/drawing/2014/main" id="{90873251-22B2-4B6D-9C21-FB129DF31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38200"/>
            <a:ext cx="7391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24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70ADE72-3134-4923-8186-A041FAB0E1A9}"/>
              </a:ext>
            </a:extLst>
          </p:cNvPr>
          <p:cNvSpPr>
            <a:spLocks noChangeArrowheads="1"/>
          </p:cNvSpPr>
          <p:nvPr/>
        </p:nvSpPr>
        <p:spPr bwMode="auto">
          <a:xfrm>
            <a:off x="7381876" y="3429000"/>
            <a:ext cx="3057525" cy="32004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4515" name="Rectangle 3">
            <a:extLst>
              <a:ext uri="{FF2B5EF4-FFF2-40B4-BE49-F238E27FC236}">
                <a16:creationId xmlns:a16="http://schemas.microsoft.com/office/drawing/2014/main" id="{B1AAE411-5461-4914-B031-511B9C241050}"/>
              </a:ext>
            </a:extLst>
          </p:cNvPr>
          <p:cNvSpPr>
            <a:spLocks noGrp="1" noChangeArrowheads="1"/>
          </p:cNvSpPr>
          <p:nvPr>
            <p:ph type="title"/>
          </p:nvPr>
        </p:nvSpPr>
        <p:spPr>
          <a:noFill/>
        </p:spPr>
        <p:txBody>
          <a:bodyPr/>
          <a:lstStyle/>
          <a:p>
            <a:r>
              <a:rPr lang="en-US" altLang="en-US" sz="4000" dirty="0"/>
              <a:t>Gastrointestinal paracrine mediators</a:t>
            </a:r>
          </a:p>
        </p:txBody>
      </p:sp>
      <p:sp>
        <p:nvSpPr>
          <p:cNvPr id="64516" name="Text Box 4">
            <a:extLst>
              <a:ext uri="{FF2B5EF4-FFF2-40B4-BE49-F238E27FC236}">
                <a16:creationId xmlns:a16="http://schemas.microsoft.com/office/drawing/2014/main" id="{3256FA20-D547-4C17-8A19-D8E31D2CFEA8}"/>
              </a:ext>
            </a:extLst>
          </p:cNvPr>
          <p:cNvSpPr txBox="1">
            <a:spLocks noChangeArrowheads="1"/>
          </p:cNvSpPr>
          <p:nvPr/>
        </p:nvSpPr>
        <p:spPr bwMode="auto">
          <a:xfrm>
            <a:off x="2667000" y="1654176"/>
            <a:ext cx="48006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000" dirty="0"/>
              <a:t>Paracrine agonists released by:</a:t>
            </a:r>
          </a:p>
          <a:p>
            <a:pPr eaLnBrk="1" hangingPunct="1">
              <a:spcBef>
                <a:spcPct val="50000"/>
              </a:spcBef>
            </a:pPr>
            <a:endParaRPr lang="en-US" altLang="en-US" sz="2000" dirty="0"/>
          </a:p>
          <a:p>
            <a:pPr eaLnBrk="1" hangingPunct="1">
              <a:spcBef>
                <a:spcPct val="50000"/>
              </a:spcBef>
            </a:pPr>
            <a:r>
              <a:rPr lang="en-US" altLang="en-US" sz="2000" dirty="0"/>
              <a:t>- paracrine cells</a:t>
            </a:r>
          </a:p>
          <a:p>
            <a:pPr eaLnBrk="1" hangingPunct="1">
              <a:spcBef>
                <a:spcPct val="50000"/>
              </a:spcBef>
            </a:pPr>
            <a:endParaRPr lang="en-US" altLang="en-US" sz="2000" dirty="0"/>
          </a:p>
          <a:p>
            <a:pPr eaLnBrk="1" hangingPunct="1">
              <a:spcBef>
                <a:spcPct val="50000"/>
              </a:spcBef>
            </a:pPr>
            <a:r>
              <a:rPr lang="en-US" altLang="en-US" sz="2000" dirty="0"/>
              <a:t>- GI immune system</a:t>
            </a:r>
          </a:p>
          <a:p>
            <a:pPr eaLnBrk="1" hangingPunct="1">
              <a:spcBef>
                <a:spcPct val="50000"/>
              </a:spcBef>
            </a:pPr>
            <a:r>
              <a:rPr lang="en-US" altLang="en-US" sz="2000" dirty="0"/>
              <a:t>	- antibodies</a:t>
            </a:r>
          </a:p>
          <a:p>
            <a:pPr eaLnBrk="1" hangingPunct="1">
              <a:spcBef>
                <a:spcPct val="50000"/>
              </a:spcBef>
            </a:pPr>
            <a:r>
              <a:rPr lang="en-US" altLang="en-US" sz="2000" dirty="0"/>
              <a:t>	- inflammatory mediators        		(prostaglandins, leukotrienes, 		cytokines, histamine, others)</a:t>
            </a:r>
          </a:p>
          <a:p>
            <a:pPr eaLnBrk="1" hangingPunct="1">
              <a:spcBef>
                <a:spcPct val="50000"/>
              </a:spcBef>
            </a:pPr>
            <a:endParaRPr lang="en-US" altLang="en-US" sz="2000" dirty="0"/>
          </a:p>
        </p:txBody>
      </p:sp>
      <p:sp>
        <p:nvSpPr>
          <p:cNvPr id="64517" name="Text Box 5">
            <a:extLst>
              <a:ext uri="{FF2B5EF4-FFF2-40B4-BE49-F238E27FC236}">
                <a16:creationId xmlns:a16="http://schemas.microsoft.com/office/drawing/2014/main" id="{7351AFE6-5585-4EE1-8736-F355B5C069AD}"/>
              </a:ext>
            </a:extLst>
          </p:cNvPr>
          <p:cNvSpPr txBox="1">
            <a:spLocks noChangeArrowheads="1"/>
          </p:cNvSpPr>
          <p:nvPr/>
        </p:nvSpPr>
        <p:spPr bwMode="auto">
          <a:xfrm flipH="1">
            <a:off x="9852025" y="6016625"/>
            <a:ext cx="59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000000"/>
                </a:solidFill>
              </a:rPr>
              <a:t>3</a:t>
            </a:r>
            <a:endParaRPr lang="en-US" altLang="en-US"/>
          </a:p>
        </p:txBody>
      </p:sp>
      <p:pic>
        <p:nvPicPr>
          <p:cNvPr id="64518" name="Picture 6" descr="37_1.BL4.2bit.pict                                             00007769PMac9600/233                   B2CCAD92:">
            <a:extLst>
              <a:ext uri="{FF2B5EF4-FFF2-40B4-BE49-F238E27FC236}">
                <a16:creationId xmlns:a16="http://schemas.microsoft.com/office/drawing/2014/main" id="{223BB50B-9C0C-4096-AC5D-49E541B5297E}"/>
              </a:ext>
            </a:extLst>
          </p:cNvPr>
          <p:cNvPicPr>
            <a:picLocks noChangeAspect="1" noChangeArrowheads="1"/>
          </p:cNvPicPr>
          <p:nvPr/>
        </p:nvPicPr>
        <p:blipFill>
          <a:blip r:embed="rId2">
            <a:lum bright="6000" contrast="-22000"/>
            <a:extLst>
              <a:ext uri="{28A0092B-C50C-407E-A947-70E740481C1C}">
                <a14:useLocalDpi xmlns:a14="http://schemas.microsoft.com/office/drawing/2010/main" val="0"/>
              </a:ext>
            </a:extLst>
          </a:blip>
          <a:srcRect/>
          <a:stretch>
            <a:fillRect/>
          </a:stretch>
        </p:blipFill>
        <p:spPr bwMode="auto">
          <a:xfrm>
            <a:off x="7215188" y="3297237"/>
            <a:ext cx="33909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a:extLst>
              <a:ext uri="{FF2B5EF4-FFF2-40B4-BE49-F238E27FC236}">
                <a16:creationId xmlns:a16="http://schemas.microsoft.com/office/drawing/2014/main" id="{58D42EA6-E4BE-48A9-A5A8-41CE9B88576E}"/>
              </a:ext>
            </a:extLst>
          </p:cNvPr>
          <p:cNvSpPr txBox="1">
            <a:spLocks noChangeArrowheads="1"/>
          </p:cNvSpPr>
          <p:nvPr/>
        </p:nvSpPr>
        <p:spPr bwMode="auto">
          <a:xfrm>
            <a:off x="10058400" y="3505201"/>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000000"/>
                </a:solidFill>
              </a:rPr>
              <a:t>4</a:t>
            </a:r>
            <a:endParaRPr lang="en-US" altLang="en-US"/>
          </a:p>
        </p:txBody>
      </p:sp>
      <p:sp>
        <p:nvSpPr>
          <p:cNvPr id="64520" name="Rectangle 8">
            <a:extLst>
              <a:ext uri="{FF2B5EF4-FFF2-40B4-BE49-F238E27FC236}">
                <a16:creationId xmlns:a16="http://schemas.microsoft.com/office/drawing/2014/main" id="{F49ADE2D-7698-42FD-B140-E40B074C8D52}"/>
              </a:ext>
            </a:extLst>
          </p:cNvPr>
          <p:cNvSpPr>
            <a:spLocks noChangeArrowheads="1"/>
          </p:cNvSpPr>
          <p:nvPr/>
        </p:nvSpPr>
        <p:spPr bwMode="auto">
          <a:xfrm>
            <a:off x="9280525" y="4486275"/>
            <a:ext cx="833438" cy="6286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21" name="Rectangle 9">
            <a:extLst>
              <a:ext uri="{FF2B5EF4-FFF2-40B4-BE49-F238E27FC236}">
                <a16:creationId xmlns:a16="http://schemas.microsoft.com/office/drawing/2014/main" id="{0F626209-19B2-4E62-B6DC-464365BDDE99}"/>
              </a:ext>
            </a:extLst>
          </p:cNvPr>
          <p:cNvSpPr>
            <a:spLocks noChangeArrowheads="1"/>
          </p:cNvSpPr>
          <p:nvPr/>
        </p:nvSpPr>
        <p:spPr bwMode="auto">
          <a:xfrm>
            <a:off x="9232900" y="4460875"/>
            <a:ext cx="825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Epithelium</a:t>
            </a:r>
          </a:p>
        </p:txBody>
      </p:sp>
      <p:sp>
        <p:nvSpPr>
          <p:cNvPr id="64522" name="Rectangle 10">
            <a:extLst>
              <a:ext uri="{FF2B5EF4-FFF2-40B4-BE49-F238E27FC236}">
                <a16:creationId xmlns:a16="http://schemas.microsoft.com/office/drawing/2014/main" id="{A32BC12E-3B28-4909-BB6A-71D6F5EA9366}"/>
              </a:ext>
            </a:extLst>
          </p:cNvPr>
          <p:cNvSpPr>
            <a:spLocks noChangeArrowheads="1"/>
          </p:cNvSpPr>
          <p:nvPr/>
        </p:nvSpPr>
        <p:spPr bwMode="auto">
          <a:xfrm>
            <a:off x="9239251" y="4648200"/>
            <a:ext cx="1082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Lamina propria</a:t>
            </a:r>
          </a:p>
        </p:txBody>
      </p:sp>
      <p:sp>
        <p:nvSpPr>
          <p:cNvPr id="64523" name="Rectangle 11">
            <a:extLst>
              <a:ext uri="{FF2B5EF4-FFF2-40B4-BE49-F238E27FC236}">
                <a16:creationId xmlns:a16="http://schemas.microsoft.com/office/drawing/2014/main" id="{571FB946-5859-4830-AB55-E28E569615E5}"/>
              </a:ext>
            </a:extLst>
          </p:cNvPr>
          <p:cNvSpPr>
            <a:spLocks noChangeArrowheads="1"/>
          </p:cNvSpPr>
          <p:nvPr/>
        </p:nvSpPr>
        <p:spPr bwMode="auto">
          <a:xfrm>
            <a:off x="9223375" y="4835525"/>
            <a:ext cx="1333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Muscularis mucosae</a:t>
            </a:r>
          </a:p>
        </p:txBody>
      </p:sp>
      <p:sp>
        <p:nvSpPr>
          <p:cNvPr id="64524" name="Rectangle 12">
            <a:extLst>
              <a:ext uri="{FF2B5EF4-FFF2-40B4-BE49-F238E27FC236}">
                <a16:creationId xmlns:a16="http://schemas.microsoft.com/office/drawing/2014/main" id="{8F29DDEA-47E6-4EC8-8D34-1D28429CFA0F}"/>
              </a:ext>
            </a:extLst>
          </p:cNvPr>
          <p:cNvSpPr>
            <a:spLocks noChangeArrowheads="1"/>
          </p:cNvSpPr>
          <p:nvPr/>
        </p:nvSpPr>
        <p:spPr bwMode="auto">
          <a:xfrm>
            <a:off x="9228138" y="4973638"/>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Submucosa</a:t>
            </a:r>
          </a:p>
        </p:txBody>
      </p:sp>
      <p:sp>
        <p:nvSpPr>
          <p:cNvPr id="64525" name="Rectangle 13">
            <a:extLst>
              <a:ext uri="{FF2B5EF4-FFF2-40B4-BE49-F238E27FC236}">
                <a16:creationId xmlns:a16="http://schemas.microsoft.com/office/drawing/2014/main" id="{DF2CCE8A-AB36-4B18-8830-7B08E5471524}"/>
              </a:ext>
            </a:extLst>
          </p:cNvPr>
          <p:cNvSpPr>
            <a:spLocks noChangeArrowheads="1"/>
          </p:cNvSpPr>
          <p:nvPr/>
        </p:nvSpPr>
        <p:spPr bwMode="auto">
          <a:xfrm>
            <a:off x="9390063" y="5130800"/>
            <a:ext cx="588962"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26" name="Rectangle 14">
            <a:extLst>
              <a:ext uri="{FF2B5EF4-FFF2-40B4-BE49-F238E27FC236}">
                <a16:creationId xmlns:a16="http://schemas.microsoft.com/office/drawing/2014/main" id="{321393F2-1DE8-4356-BC43-61D9650DDF5C}"/>
              </a:ext>
            </a:extLst>
          </p:cNvPr>
          <p:cNvSpPr>
            <a:spLocks noChangeArrowheads="1"/>
          </p:cNvSpPr>
          <p:nvPr/>
        </p:nvSpPr>
        <p:spPr bwMode="auto">
          <a:xfrm>
            <a:off x="9464676" y="5241925"/>
            <a:ext cx="588963" cy="1920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27" name="Rectangle 15">
            <a:extLst>
              <a:ext uri="{FF2B5EF4-FFF2-40B4-BE49-F238E27FC236}">
                <a16:creationId xmlns:a16="http://schemas.microsoft.com/office/drawing/2014/main" id="{E3DBA01B-6CFD-4245-900D-C637D9A48A52}"/>
              </a:ext>
            </a:extLst>
          </p:cNvPr>
          <p:cNvSpPr>
            <a:spLocks noChangeArrowheads="1"/>
          </p:cNvSpPr>
          <p:nvPr/>
        </p:nvSpPr>
        <p:spPr bwMode="auto">
          <a:xfrm>
            <a:off x="9347200" y="5105400"/>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Circular muscle</a:t>
            </a:r>
          </a:p>
        </p:txBody>
      </p:sp>
      <p:sp>
        <p:nvSpPr>
          <p:cNvPr id="64528" name="Rectangle 16">
            <a:extLst>
              <a:ext uri="{FF2B5EF4-FFF2-40B4-BE49-F238E27FC236}">
                <a16:creationId xmlns:a16="http://schemas.microsoft.com/office/drawing/2014/main" id="{BBF52CEC-F0BC-4810-9E77-763B76609AEE}"/>
              </a:ext>
            </a:extLst>
          </p:cNvPr>
          <p:cNvSpPr>
            <a:spLocks noChangeArrowheads="1"/>
          </p:cNvSpPr>
          <p:nvPr/>
        </p:nvSpPr>
        <p:spPr bwMode="auto">
          <a:xfrm>
            <a:off x="9391650" y="5243513"/>
            <a:ext cx="1054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Longitudinal </a:t>
            </a:r>
          </a:p>
          <a:p>
            <a:pPr eaLnBrk="1" hangingPunct="1"/>
            <a:r>
              <a:rPr lang="en-US" altLang="en-US" sz="900">
                <a:latin typeface="Arial" panose="020B0604020202020204" pitchFamily="34" charset="0"/>
              </a:rPr>
              <a:t>        muscle</a:t>
            </a:r>
          </a:p>
        </p:txBody>
      </p:sp>
      <p:sp>
        <p:nvSpPr>
          <p:cNvPr id="64529" name="Rectangle 17">
            <a:extLst>
              <a:ext uri="{FF2B5EF4-FFF2-40B4-BE49-F238E27FC236}">
                <a16:creationId xmlns:a16="http://schemas.microsoft.com/office/drawing/2014/main" id="{A18D96A9-8DB9-41E9-B677-879B193069D8}"/>
              </a:ext>
            </a:extLst>
          </p:cNvPr>
          <p:cNvSpPr>
            <a:spLocks noChangeArrowheads="1"/>
          </p:cNvSpPr>
          <p:nvPr/>
        </p:nvSpPr>
        <p:spPr bwMode="auto">
          <a:xfrm>
            <a:off x="8720138" y="6018214"/>
            <a:ext cx="590550" cy="1920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0" name="Rectangle 18">
            <a:extLst>
              <a:ext uri="{FF2B5EF4-FFF2-40B4-BE49-F238E27FC236}">
                <a16:creationId xmlns:a16="http://schemas.microsoft.com/office/drawing/2014/main" id="{BDE89165-D1EA-48C7-B79F-70FA1AFC3903}"/>
              </a:ext>
            </a:extLst>
          </p:cNvPr>
          <p:cNvSpPr>
            <a:spLocks noChangeArrowheads="1"/>
          </p:cNvSpPr>
          <p:nvPr/>
        </p:nvSpPr>
        <p:spPr bwMode="auto">
          <a:xfrm>
            <a:off x="9007476" y="4200526"/>
            <a:ext cx="373063" cy="21431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1" name="Rectangle 19">
            <a:extLst>
              <a:ext uri="{FF2B5EF4-FFF2-40B4-BE49-F238E27FC236}">
                <a16:creationId xmlns:a16="http://schemas.microsoft.com/office/drawing/2014/main" id="{ECDF46D3-5E80-43F8-BBC6-381641D02F83}"/>
              </a:ext>
            </a:extLst>
          </p:cNvPr>
          <p:cNvSpPr>
            <a:spLocks noChangeArrowheads="1"/>
          </p:cNvSpPr>
          <p:nvPr/>
        </p:nvSpPr>
        <p:spPr bwMode="auto">
          <a:xfrm>
            <a:off x="7327900" y="5434013"/>
            <a:ext cx="292100" cy="13176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2" name="Rectangle 20">
            <a:extLst>
              <a:ext uri="{FF2B5EF4-FFF2-40B4-BE49-F238E27FC236}">
                <a16:creationId xmlns:a16="http://schemas.microsoft.com/office/drawing/2014/main" id="{ADD33B47-6C06-4811-BE9C-55B9C916FC03}"/>
              </a:ext>
            </a:extLst>
          </p:cNvPr>
          <p:cNvSpPr>
            <a:spLocks noChangeArrowheads="1"/>
          </p:cNvSpPr>
          <p:nvPr/>
        </p:nvSpPr>
        <p:spPr bwMode="auto">
          <a:xfrm>
            <a:off x="7426326" y="5621339"/>
            <a:ext cx="322263" cy="18732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3" name="Rectangle 21">
            <a:extLst>
              <a:ext uri="{FF2B5EF4-FFF2-40B4-BE49-F238E27FC236}">
                <a16:creationId xmlns:a16="http://schemas.microsoft.com/office/drawing/2014/main" id="{59B5CFB1-7A79-41EA-9EA8-0DB9C7ABB3E0}"/>
              </a:ext>
            </a:extLst>
          </p:cNvPr>
          <p:cNvSpPr>
            <a:spLocks noChangeArrowheads="1"/>
          </p:cNvSpPr>
          <p:nvPr/>
        </p:nvSpPr>
        <p:spPr bwMode="auto">
          <a:xfrm>
            <a:off x="7545388" y="5826125"/>
            <a:ext cx="392112" cy="18573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4" name="Rectangle 22">
            <a:extLst>
              <a:ext uri="{FF2B5EF4-FFF2-40B4-BE49-F238E27FC236}">
                <a16:creationId xmlns:a16="http://schemas.microsoft.com/office/drawing/2014/main" id="{FAEA140F-3301-44D8-9410-4C47DE345797}"/>
              </a:ext>
            </a:extLst>
          </p:cNvPr>
          <p:cNvSpPr>
            <a:spLocks noChangeArrowheads="1"/>
          </p:cNvSpPr>
          <p:nvPr/>
        </p:nvSpPr>
        <p:spPr bwMode="auto">
          <a:xfrm>
            <a:off x="7867651" y="5995989"/>
            <a:ext cx="366713" cy="18732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5" name="Rectangle 23">
            <a:extLst>
              <a:ext uri="{FF2B5EF4-FFF2-40B4-BE49-F238E27FC236}">
                <a16:creationId xmlns:a16="http://schemas.microsoft.com/office/drawing/2014/main" id="{045FB23A-3A3C-4BE1-91AF-7DD1FE55472C}"/>
              </a:ext>
            </a:extLst>
          </p:cNvPr>
          <p:cNvSpPr>
            <a:spLocks noChangeArrowheads="1"/>
          </p:cNvSpPr>
          <p:nvPr/>
        </p:nvSpPr>
        <p:spPr bwMode="auto">
          <a:xfrm>
            <a:off x="8945564" y="4217988"/>
            <a:ext cx="5603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Villus</a:t>
            </a:r>
          </a:p>
        </p:txBody>
      </p:sp>
      <p:sp>
        <p:nvSpPr>
          <p:cNvPr id="64536" name="Rectangle 24">
            <a:extLst>
              <a:ext uri="{FF2B5EF4-FFF2-40B4-BE49-F238E27FC236}">
                <a16:creationId xmlns:a16="http://schemas.microsoft.com/office/drawing/2014/main" id="{3DB6778C-93A7-4240-B366-9D4D8AA65A54}"/>
              </a:ext>
            </a:extLst>
          </p:cNvPr>
          <p:cNvSpPr>
            <a:spLocks noChangeArrowheads="1"/>
          </p:cNvSpPr>
          <p:nvPr/>
        </p:nvSpPr>
        <p:spPr bwMode="auto">
          <a:xfrm>
            <a:off x="7258050" y="3560763"/>
            <a:ext cx="450850" cy="2476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Arial" panose="020B0604020202020204" pitchFamily="34" charset="0"/>
            </a:endParaRPr>
          </a:p>
        </p:txBody>
      </p:sp>
      <p:sp>
        <p:nvSpPr>
          <p:cNvPr id="64537" name="Rectangle 25">
            <a:extLst>
              <a:ext uri="{FF2B5EF4-FFF2-40B4-BE49-F238E27FC236}">
                <a16:creationId xmlns:a16="http://schemas.microsoft.com/office/drawing/2014/main" id="{8AFC904D-85CD-4CD2-82FC-65CC5BE3A943}"/>
              </a:ext>
            </a:extLst>
          </p:cNvPr>
          <p:cNvSpPr>
            <a:spLocks noChangeArrowheads="1"/>
          </p:cNvSpPr>
          <p:nvPr/>
        </p:nvSpPr>
        <p:spPr bwMode="auto">
          <a:xfrm>
            <a:off x="7134226" y="3560763"/>
            <a:ext cx="773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Lymph node</a:t>
            </a:r>
          </a:p>
        </p:txBody>
      </p:sp>
      <p:sp>
        <p:nvSpPr>
          <p:cNvPr id="64538" name="Rectangle 26">
            <a:extLst>
              <a:ext uri="{FF2B5EF4-FFF2-40B4-BE49-F238E27FC236}">
                <a16:creationId xmlns:a16="http://schemas.microsoft.com/office/drawing/2014/main" id="{E1420D82-9736-47BB-A19F-EE27F394A5BB}"/>
              </a:ext>
            </a:extLst>
          </p:cNvPr>
          <p:cNvSpPr>
            <a:spLocks noChangeArrowheads="1"/>
          </p:cNvSpPr>
          <p:nvPr/>
        </p:nvSpPr>
        <p:spPr bwMode="auto">
          <a:xfrm>
            <a:off x="7075488" y="5381625"/>
            <a:ext cx="7731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Serosa</a:t>
            </a:r>
          </a:p>
        </p:txBody>
      </p:sp>
      <p:sp>
        <p:nvSpPr>
          <p:cNvPr id="64539" name="Rectangle 27">
            <a:extLst>
              <a:ext uri="{FF2B5EF4-FFF2-40B4-BE49-F238E27FC236}">
                <a16:creationId xmlns:a16="http://schemas.microsoft.com/office/drawing/2014/main" id="{E6113718-FFDF-4404-8DDF-E05A30EB58D7}"/>
              </a:ext>
            </a:extLst>
          </p:cNvPr>
          <p:cNvSpPr>
            <a:spLocks noChangeArrowheads="1"/>
          </p:cNvSpPr>
          <p:nvPr/>
        </p:nvSpPr>
        <p:spPr bwMode="auto">
          <a:xfrm>
            <a:off x="7112001" y="5575300"/>
            <a:ext cx="773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Myenteric plexus</a:t>
            </a:r>
          </a:p>
        </p:txBody>
      </p:sp>
      <p:sp>
        <p:nvSpPr>
          <p:cNvPr id="64540" name="Rectangle 28">
            <a:extLst>
              <a:ext uri="{FF2B5EF4-FFF2-40B4-BE49-F238E27FC236}">
                <a16:creationId xmlns:a16="http://schemas.microsoft.com/office/drawing/2014/main" id="{382E1AAB-5B68-4B23-8E3E-F99BEEAB45A4}"/>
              </a:ext>
            </a:extLst>
          </p:cNvPr>
          <p:cNvSpPr>
            <a:spLocks noChangeArrowheads="1"/>
          </p:cNvSpPr>
          <p:nvPr/>
        </p:nvSpPr>
        <p:spPr bwMode="auto">
          <a:xfrm>
            <a:off x="7404101" y="5826125"/>
            <a:ext cx="1012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Submucosal plexus</a:t>
            </a:r>
          </a:p>
        </p:txBody>
      </p:sp>
      <p:sp>
        <p:nvSpPr>
          <p:cNvPr id="64541" name="Rectangle 29">
            <a:extLst>
              <a:ext uri="{FF2B5EF4-FFF2-40B4-BE49-F238E27FC236}">
                <a16:creationId xmlns:a16="http://schemas.microsoft.com/office/drawing/2014/main" id="{794A7561-F16E-4FA1-910F-B52337D00ABE}"/>
              </a:ext>
            </a:extLst>
          </p:cNvPr>
          <p:cNvSpPr>
            <a:spLocks noChangeArrowheads="1"/>
          </p:cNvSpPr>
          <p:nvPr/>
        </p:nvSpPr>
        <p:spPr bwMode="auto">
          <a:xfrm>
            <a:off x="6858001" y="6248400"/>
            <a:ext cx="3286125" cy="2286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4542" name="Rectangle 30">
            <a:extLst>
              <a:ext uri="{FF2B5EF4-FFF2-40B4-BE49-F238E27FC236}">
                <a16:creationId xmlns:a16="http://schemas.microsoft.com/office/drawing/2014/main" id="{1C1F984E-D659-4A20-BCE9-4C3CA4F88A49}"/>
              </a:ext>
            </a:extLst>
          </p:cNvPr>
          <p:cNvSpPr>
            <a:spLocks noChangeArrowheads="1"/>
          </p:cNvSpPr>
          <p:nvPr/>
        </p:nvSpPr>
        <p:spPr bwMode="auto">
          <a:xfrm>
            <a:off x="7970838" y="5956300"/>
            <a:ext cx="773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Gland in submucosa</a:t>
            </a:r>
          </a:p>
        </p:txBody>
      </p:sp>
      <p:sp>
        <p:nvSpPr>
          <p:cNvPr id="64543" name="Rectangle 31">
            <a:extLst>
              <a:ext uri="{FF2B5EF4-FFF2-40B4-BE49-F238E27FC236}">
                <a16:creationId xmlns:a16="http://schemas.microsoft.com/office/drawing/2014/main" id="{8726229C-AE10-487A-8008-D7F86E5ACE10}"/>
              </a:ext>
            </a:extLst>
          </p:cNvPr>
          <p:cNvSpPr>
            <a:spLocks noChangeArrowheads="1"/>
          </p:cNvSpPr>
          <p:nvPr/>
        </p:nvSpPr>
        <p:spPr bwMode="auto">
          <a:xfrm>
            <a:off x="8688388" y="6019800"/>
            <a:ext cx="1054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latin typeface="Arial" panose="020B0604020202020204" pitchFamily="34" charset="0"/>
              </a:rPr>
              <a:t>Muscularis externa</a:t>
            </a:r>
          </a:p>
        </p:txBody>
      </p:sp>
      <p:sp>
        <p:nvSpPr>
          <p:cNvPr id="64544" name="Rectangle 32">
            <a:extLst>
              <a:ext uri="{FF2B5EF4-FFF2-40B4-BE49-F238E27FC236}">
                <a16:creationId xmlns:a16="http://schemas.microsoft.com/office/drawing/2014/main" id="{19AD4117-4E7A-47D8-A98A-7C4308980B91}"/>
              </a:ext>
            </a:extLst>
          </p:cNvPr>
          <p:cNvSpPr>
            <a:spLocks noChangeArrowheads="1"/>
          </p:cNvSpPr>
          <p:nvPr/>
        </p:nvSpPr>
        <p:spPr bwMode="auto">
          <a:xfrm>
            <a:off x="7137400" y="3581400"/>
            <a:ext cx="501650" cy="34290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16361088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73BC7EF6-9F29-426F-BD2A-8ED0E0F66A26}"/>
              </a:ext>
            </a:extLst>
          </p:cNvPr>
          <p:cNvSpPr txBox="1">
            <a:spLocks noChangeArrowheads="1"/>
          </p:cNvSpPr>
          <p:nvPr/>
        </p:nvSpPr>
        <p:spPr bwMode="auto">
          <a:xfrm>
            <a:off x="2590800" y="1295401"/>
            <a:ext cx="7239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dirty="0"/>
              <a:t>GI immune system</a:t>
            </a:r>
          </a:p>
          <a:p>
            <a:pPr eaLnBrk="1" hangingPunct="1">
              <a:spcBef>
                <a:spcPct val="50000"/>
              </a:spcBef>
            </a:pPr>
            <a:endParaRPr lang="en-US" altLang="en-US" dirty="0"/>
          </a:p>
          <a:p>
            <a:pPr eaLnBrk="1" hangingPunct="1">
              <a:spcBef>
                <a:spcPct val="50000"/>
              </a:spcBef>
            </a:pPr>
            <a:r>
              <a:rPr lang="en-US" altLang="en-US" sz="2000" dirty="0"/>
              <a:t>- half of the mass of immune cells in the body are in the GI tract</a:t>
            </a:r>
          </a:p>
          <a:p>
            <a:pPr eaLnBrk="1" hangingPunct="1">
              <a:spcBef>
                <a:spcPct val="50000"/>
              </a:spcBef>
            </a:pPr>
            <a:r>
              <a:rPr lang="en-US" altLang="en-US" sz="2000" dirty="0"/>
              <a:t>- antibody secretion to specific food antigens</a:t>
            </a:r>
          </a:p>
          <a:p>
            <a:pPr eaLnBrk="1" hangingPunct="1">
              <a:spcBef>
                <a:spcPct val="50000"/>
              </a:spcBef>
            </a:pPr>
            <a:r>
              <a:rPr lang="en-US" altLang="en-US" sz="2000" dirty="0"/>
              <a:t>- immunologic defense against pathogenic microorganisms</a:t>
            </a:r>
            <a:endParaRPr lang="en-US" altLang="en-US" dirty="0"/>
          </a:p>
        </p:txBody>
      </p:sp>
    </p:spTree>
    <p:extLst>
      <p:ext uri="{BB962C8B-B14F-4D97-AF65-F5344CB8AC3E}">
        <p14:creationId xmlns:p14="http://schemas.microsoft.com/office/powerpoint/2010/main" val="366122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DB6CD0B-C2BF-4E27-B0FF-0B8641BDD486}"/>
              </a:ext>
            </a:extLst>
          </p:cNvPr>
          <p:cNvSpPr>
            <a:spLocks noChangeArrowheads="1"/>
          </p:cNvSpPr>
          <p:nvPr/>
        </p:nvSpPr>
        <p:spPr bwMode="auto">
          <a:xfrm>
            <a:off x="2209800" y="838200"/>
            <a:ext cx="78486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latin typeface="Times" panose="02020603050405020304" pitchFamily="18" charset="0"/>
              </a:rPr>
              <a:t>Pancreatic Hormones</a:t>
            </a:r>
          </a:p>
          <a:p>
            <a:pPr eaLnBrk="1" hangingPunct="1"/>
            <a:endParaRPr lang="en-US" altLang="en-US" sz="1200" b="1"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Pancreatic hormones:	</a:t>
            </a:r>
            <a:r>
              <a:rPr lang="en-US" altLang="en-US" sz="2000" b="1" dirty="0">
                <a:latin typeface="Times" panose="02020603050405020304" pitchFamily="18" charset="0"/>
              </a:rPr>
              <a:t>insulin</a:t>
            </a:r>
          </a:p>
          <a:p>
            <a:pPr eaLnBrk="1" hangingPunct="1"/>
            <a:r>
              <a:rPr lang="en-US" altLang="en-US" sz="2000" b="1" dirty="0">
                <a:latin typeface="Times" panose="02020603050405020304" pitchFamily="18" charset="0"/>
              </a:rPr>
              <a:t>			glucagon</a:t>
            </a:r>
          </a:p>
          <a:p>
            <a:pPr eaLnBrk="1" hangingPunct="1"/>
            <a:r>
              <a:rPr lang="en-US" altLang="en-US" sz="2000" b="1" dirty="0">
                <a:latin typeface="Times" panose="02020603050405020304" pitchFamily="18" charset="0"/>
              </a:rPr>
              <a:t>			somatostatin  </a:t>
            </a:r>
          </a:p>
          <a:p>
            <a:pPr eaLnBrk="1" hangingPunct="1"/>
            <a:endParaRPr lang="en-US" altLang="en-US" sz="2000" b="1" dirty="0">
              <a:latin typeface="Times" panose="02020603050405020304" pitchFamily="18" charset="0"/>
            </a:endParaRP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produced and secreted (endocrine pancreatic secretion) by the islets of Langerhans</a:t>
            </a:r>
          </a:p>
          <a:p>
            <a:pPr eaLnBrk="1" hangingPunct="1"/>
            <a:endParaRPr lang="en-US" altLang="en-US" sz="2000" dirty="0">
              <a:latin typeface="Times" panose="02020603050405020304" pitchFamily="18" charset="0"/>
            </a:endParaRPr>
          </a:p>
          <a:p>
            <a:pPr eaLnBrk="1" hangingPunct="1"/>
            <a:r>
              <a:rPr lang="en-US" altLang="en-US" sz="2000" dirty="0">
                <a:latin typeface="Times" panose="02020603050405020304" pitchFamily="18" charset="0"/>
              </a:rPr>
              <a:t>essential for the regulation of metabolism</a:t>
            </a:r>
          </a:p>
        </p:txBody>
      </p:sp>
    </p:spTree>
    <p:extLst>
      <p:ext uri="{BB962C8B-B14F-4D97-AF65-F5344CB8AC3E}">
        <p14:creationId xmlns:p14="http://schemas.microsoft.com/office/powerpoint/2010/main" val="414191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a:extLst>
              <a:ext uri="{FF2B5EF4-FFF2-40B4-BE49-F238E27FC236}">
                <a16:creationId xmlns:a16="http://schemas.microsoft.com/office/drawing/2014/main" id="{00F75415-6F9C-4972-9EF5-25DA61527C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8B3B2A8-F66E-4D95-8ECE-0EF5630349FE}" type="slidenum">
              <a:rPr lang="ar-SA" altLang="en-US" sz="1400"/>
              <a:pPr/>
              <a:t>3</a:t>
            </a:fld>
            <a:endParaRPr lang="en-US" altLang="en-US" sz="1400"/>
          </a:p>
        </p:txBody>
      </p:sp>
      <p:sp>
        <p:nvSpPr>
          <p:cNvPr id="7173" name="Rectangle 2">
            <a:extLst>
              <a:ext uri="{FF2B5EF4-FFF2-40B4-BE49-F238E27FC236}">
                <a16:creationId xmlns:a16="http://schemas.microsoft.com/office/drawing/2014/main" id="{BA9EAAC8-5222-459A-88E7-6CDB6C378313}"/>
              </a:ext>
            </a:extLst>
          </p:cNvPr>
          <p:cNvSpPr>
            <a:spLocks noGrp="1" noChangeArrowheads="1"/>
          </p:cNvSpPr>
          <p:nvPr>
            <p:ph type="title"/>
          </p:nvPr>
        </p:nvSpPr>
        <p:spPr/>
        <p:txBody>
          <a:bodyPr/>
          <a:lstStyle/>
          <a:p>
            <a:r>
              <a:rPr lang="en-US" altLang="en-US" b="1">
                <a:solidFill>
                  <a:srgbClr val="FF0000"/>
                </a:solidFill>
              </a:rPr>
              <a:t>Organization of the GIT</a:t>
            </a:r>
            <a:endParaRPr lang="en-US" altLang="en-US">
              <a:solidFill>
                <a:srgbClr val="FF0000"/>
              </a:solidFill>
            </a:endParaRPr>
          </a:p>
        </p:txBody>
      </p:sp>
      <p:sp>
        <p:nvSpPr>
          <p:cNvPr id="7174" name="Rectangle 3">
            <a:extLst>
              <a:ext uri="{FF2B5EF4-FFF2-40B4-BE49-F238E27FC236}">
                <a16:creationId xmlns:a16="http://schemas.microsoft.com/office/drawing/2014/main" id="{2E9E3034-6F5A-4368-857B-31CAA44623A9}"/>
              </a:ext>
            </a:extLst>
          </p:cNvPr>
          <p:cNvSpPr>
            <a:spLocks noGrp="1" noChangeArrowheads="1"/>
          </p:cNvSpPr>
          <p:nvPr>
            <p:ph type="body" idx="1"/>
          </p:nvPr>
        </p:nvSpPr>
        <p:spPr>
          <a:xfrm>
            <a:off x="838200" y="1825625"/>
            <a:ext cx="10515600" cy="3471204"/>
          </a:xfrm>
        </p:spPr>
        <p:txBody>
          <a:bodyPr/>
          <a:lstStyle/>
          <a:p>
            <a:r>
              <a:rPr lang="en-US" altLang="en-US" b="1" u="sng" dirty="0">
                <a:solidFill>
                  <a:schemeClr val="accent2"/>
                </a:solidFill>
              </a:rPr>
              <a:t>The alimentary canal</a:t>
            </a:r>
            <a:r>
              <a:rPr lang="en-US" altLang="en-US" dirty="0">
                <a:solidFill>
                  <a:schemeClr val="accent2"/>
                </a:solidFill>
              </a:rPr>
              <a:t>:</a:t>
            </a:r>
            <a:r>
              <a:rPr lang="en-US" altLang="en-US" dirty="0"/>
              <a:t> mouth, pharynx, esophagus, stomach, small intestine, large intestine, rectum &amp; anal canal.</a:t>
            </a:r>
          </a:p>
          <a:p>
            <a:r>
              <a:rPr lang="en-US" altLang="en-US" b="1" u="sng" dirty="0">
                <a:solidFill>
                  <a:schemeClr val="accent2"/>
                </a:solidFill>
              </a:rPr>
              <a:t>Associated glands</a:t>
            </a:r>
            <a:r>
              <a:rPr lang="en-US" altLang="en-US" dirty="0">
                <a:solidFill>
                  <a:schemeClr val="accent2"/>
                </a:solidFill>
              </a:rPr>
              <a:t>:</a:t>
            </a:r>
            <a:r>
              <a:rPr lang="en-US" altLang="en-US" dirty="0"/>
              <a:t> salivary glands, pancreas, liver &amp; gall bladder.</a:t>
            </a:r>
          </a:p>
        </p:txBody>
      </p:sp>
    </p:spTree>
    <p:extLst>
      <p:ext uri="{BB962C8B-B14F-4D97-AF65-F5344CB8AC3E}">
        <p14:creationId xmlns:p14="http://schemas.microsoft.com/office/powerpoint/2010/main" val="386129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reeform 2">
            <a:extLst>
              <a:ext uri="{FF2B5EF4-FFF2-40B4-BE49-F238E27FC236}">
                <a16:creationId xmlns:a16="http://schemas.microsoft.com/office/drawing/2014/main" id="{05BBB28F-1E4D-4907-A0FC-133277AF101D}"/>
              </a:ext>
            </a:extLst>
          </p:cNvPr>
          <p:cNvSpPr>
            <a:spLocks/>
          </p:cNvSpPr>
          <p:nvPr/>
        </p:nvSpPr>
        <p:spPr bwMode="auto">
          <a:xfrm>
            <a:off x="3351213" y="1021556"/>
            <a:ext cx="2063750" cy="2063750"/>
          </a:xfrm>
          <a:custGeom>
            <a:avLst/>
            <a:gdLst>
              <a:gd name="T0" fmla="*/ 2063750 w 1300"/>
              <a:gd name="T1" fmla="*/ 1039813 h 1300"/>
              <a:gd name="T2" fmla="*/ 2047875 w 1300"/>
              <a:gd name="T3" fmla="*/ 1238250 h 1300"/>
              <a:gd name="T4" fmla="*/ 1987550 w 1300"/>
              <a:gd name="T5" fmla="*/ 1436688 h 1300"/>
              <a:gd name="T6" fmla="*/ 1895475 w 1300"/>
              <a:gd name="T7" fmla="*/ 1604963 h 1300"/>
              <a:gd name="T8" fmla="*/ 1757363 w 1300"/>
              <a:gd name="T9" fmla="*/ 1757363 h 1300"/>
              <a:gd name="T10" fmla="*/ 1604963 w 1300"/>
              <a:gd name="T11" fmla="*/ 1895475 h 1300"/>
              <a:gd name="T12" fmla="*/ 1436688 w 1300"/>
              <a:gd name="T13" fmla="*/ 1985963 h 1300"/>
              <a:gd name="T14" fmla="*/ 1238250 w 1300"/>
              <a:gd name="T15" fmla="*/ 2047875 h 1300"/>
              <a:gd name="T16" fmla="*/ 1039813 w 1300"/>
              <a:gd name="T17" fmla="*/ 2063750 h 1300"/>
              <a:gd name="T18" fmla="*/ 1039813 w 1300"/>
              <a:gd name="T19" fmla="*/ 2063750 h 1300"/>
              <a:gd name="T20" fmla="*/ 825500 w 1300"/>
              <a:gd name="T21" fmla="*/ 2047875 h 1300"/>
              <a:gd name="T22" fmla="*/ 627063 w 1300"/>
              <a:gd name="T23" fmla="*/ 1985963 h 1300"/>
              <a:gd name="T24" fmla="*/ 458788 w 1300"/>
              <a:gd name="T25" fmla="*/ 1895475 h 1300"/>
              <a:gd name="T26" fmla="*/ 306388 w 1300"/>
              <a:gd name="T27" fmla="*/ 1757363 h 1300"/>
              <a:gd name="T28" fmla="*/ 184150 w 1300"/>
              <a:gd name="T29" fmla="*/ 1604963 h 1300"/>
              <a:gd name="T30" fmla="*/ 76200 w 1300"/>
              <a:gd name="T31" fmla="*/ 1436688 h 1300"/>
              <a:gd name="T32" fmla="*/ 15875 w 1300"/>
              <a:gd name="T33" fmla="*/ 1238250 h 1300"/>
              <a:gd name="T34" fmla="*/ 0 w 1300"/>
              <a:gd name="T35" fmla="*/ 1039813 h 1300"/>
              <a:gd name="T36" fmla="*/ 0 w 1300"/>
              <a:gd name="T37" fmla="*/ 1039813 h 1300"/>
              <a:gd name="T38" fmla="*/ 15875 w 1300"/>
              <a:gd name="T39" fmla="*/ 825500 h 1300"/>
              <a:gd name="T40" fmla="*/ 76200 w 1300"/>
              <a:gd name="T41" fmla="*/ 627063 h 1300"/>
              <a:gd name="T42" fmla="*/ 184150 w 1300"/>
              <a:gd name="T43" fmla="*/ 458788 h 1300"/>
              <a:gd name="T44" fmla="*/ 306388 w 1300"/>
              <a:gd name="T45" fmla="*/ 306388 h 1300"/>
              <a:gd name="T46" fmla="*/ 458788 w 1300"/>
              <a:gd name="T47" fmla="*/ 184150 h 1300"/>
              <a:gd name="T48" fmla="*/ 627063 w 1300"/>
              <a:gd name="T49" fmla="*/ 76200 h 1300"/>
              <a:gd name="T50" fmla="*/ 825500 w 1300"/>
              <a:gd name="T51" fmla="*/ 15875 h 1300"/>
              <a:gd name="T52" fmla="*/ 1039813 w 1300"/>
              <a:gd name="T53" fmla="*/ 0 h 1300"/>
              <a:gd name="T54" fmla="*/ 1039813 w 1300"/>
              <a:gd name="T55" fmla="*/ 0 h 1300"/>
              <a:gd name="T56" fmla="*/ 1238250 w 1300"/>
              <a:gd name="T57" fmla="*/ 15875 h 1300"/>
              <a:gd name="T58" fmla="*/ 1436688 w 1300"/>
              <a:gd name="T59" fmla="*/ 76200 h 1300"/>
              <a:gd name="T60" fmla="*/ 1604963 w 1300"/>
              <a:gd name="T61" fmla="*/ 184150 h 1300"/>
              <a:gd name="T62" fmla="*/ 1757363 w 1300"/>
              <a:gd name="T63" fmla="*/ 306388 h 1300"/>
              <a:gd name="T64" fmla="*/ 1895475 w 1300"/>
              <a:gd name="T65" fmla="*/ 458788 h 1300"/>
              <a:gd name="T66" fmla="*/ 1987550 w 1300"/>
              <a:gd name="T67" fmla="*/ 627063 h 1300"/>
              <a:gd name="T68" fmla="*/ 2047875 w 1300"/>
              <a:gd name="T69" fmla="*/ 825500 h 1300"/>
              <a:gd name="T70" fmla="*/ 2063750 w 1300"/>
              <a:gd name="T71" fmla="*/ 1039813 h 1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00" h="1300">
                <a:moveTo>
                  <a:pt x="1300" y="655"/>
                </a:moveTo>
                <a:lnTo>
                  <a:pt x="1290" y="780"/>
                </a:lnTo>
                <a:lnTo>
                  <a:pt x="1252" y="905"/>
                </a:lnTo>
                <a:lnTo>
                  <a:pt x="1194" y="1011"/>
                </a:lnTo>
                <a:lnTo>
                  <a:pt x="1107" y="1107"/>
                </a:lnTo>
                <a:lnTo>
                  <a:pt x="1011" y="1194"/>
                </a:lnTo>
                <a:lnTo>
                  <a:pt x="905" y="1251"/>
                </a:lnTo>
                <a:lnTo>
                  <a:pt x="780" y="1290"/>
                </a:lnTo>
                <a:lnTo>
                  <a:pt x="655" y="1300"/>
                </a:lnTo>
                <a:lnTo>
                  <a:pt x="520" y="1290"/>
                </a:lnTo>
                <a:lnTo>
                  <a:pt x="395" y="1251"/>
                </a:lnTo>
                <a:lnTo>
                  <a:pt x="289" y="1194"/>
                </a:lnTo>
                <a:lnTo>
                  <a:pt x="193" y="1107"/>
                </a:lnTo>
                <a:lnTo>
                  <a:pt x="116" y="1011"/>
                </a:lnTo>
                <a:lnTo>
                  <a:pt x="48" y="905"/>
                </a:lnTo>
                <a:lnTo>
                  <a:pt x="10" y="780"/>
                </a:lnTo>
                <a:lnTo>
                  <a:pt x="0" y="655"/>
                </a:lnTo>
                <a:lnTo>
                  <a:pt x="10" y="520"/>
                </a:lnTo>
                <a:lnTo>
                  <a:pt x="48" y="395"/>
                </a:lnTo>
                <a:lnTo>
                  <a:pt x="116" y="289"/>
                </a:lnTo>
                <a:lnTo>
                  <a:pt x="193" y="193"/>
                </a:lnTo>
                <a:lnTo>
                  <a:pt x="289" y="116"/>
                </a:lnTo>
                <a:lnTo>
                  <a:pt x="395" y="48"/>
                </a:lnTo>
                <a:lnTo>
                  <a:pt x="520" y="10"/>
                </a:lnTo>
                <a:lnTo>
                  <a:pt x="655" y="0"/>
                </a:lnTo>
                <a:lnTo>
                  <a:pt x="780" y="10"/>
                </a:lnTo>
                <a:lnTo>
                  <a:pt x="905" y="48"/>
                </a:lnTo>
                <a:lnTo>
                  <a:pt x="1011" y="116"/>
                </a:lnTo>
                <a:lnTo>
                  <a:pt x="1107" y="193"/>
                </a:lnTo>
                <a:lnTo>
                  <a:pt x="1194" y="289"/>
                </a:lnTo>
                <a:lnTo>
                  <a:pt x="1252" y="395"/>
                </a:lnTo>
                <a:lnTo>
                  <a:pt x="1290" y="520"/>
                </a:lnTo>
                <a:lnTo>
                  <a:pt x="1300" y="655"/>
                </a:lnTo>
                <a:close/>
              </a:path>
            </a:pathLst>
          </a:custGeom>
          <a:solidFill>
            <a:srgbClr val="C1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7" name="Freeform 3">
            <a:extLst>
              <a:ext uri="{FF2B5EF4-FFF2-40B4-BE49-F238E27FC236}">
                <a16:creationId xmlns:a16="http://schemas.microsoft.com/office/drawing/2014/main" id="{02B9921D-AD71-4034-AC6A-96ED3550E38E}"/>
              </a:ext>
            </a:extLst>
          </p:cNvPr>
          <p:cNvSpPr>
            <a:spLocks/>
          </p:cNvSpPr>
          <p:nvPr/>
        </p:nvSpPr>
        <p:spPr bwMode="auto">
          <a:xfrm>
            <a:off x="3321050" y="976313"/>
            <a:ext cx="2063750" cy="2063750"/>
          </a:xfrm>
          <a:custGeom>
            <a:avLst/>
            <a:gdLst>
              <a:gd name="T0" fmla="*/ 2047875 w 1300"/>
              <a:gd name="T1" fmla="*/ 1238250 h 1300"/>
              <a:gd name="T2" fmla="*/ 1987550 w 1300"/>
              <a:gd name="T3" fmla="*/ 1436688 h 1300"/>
              <a:gd name="T4" fmla="*/ 1895475 w 1300"/>
              <a:gd name="T5" fmla="*/ 1604963 h 1300"/>
              <a:gd name="T6" fmla="*/ 1757363 w 1300"/>
              <a:gd name="T7" fmla="*/ 1757363 h 1300"/>
              <a:gd name="T8" fmla="*/ 1604963 w 1300"/>
              <a:gd name="T9" fmla="*/ 1895475 h 1300"/>
              <a:gd name="T10" fmla="*/ 1436688 w 1300"/>
              <a:gd name="T11" fmla="*/ 1985963 h 1300"/>
              <a:gd name="T12" fmla="*/ 1238250 w 1300"/>
              <a:gd name="T13" fmla="*/ 2047875 h 1300"/>
              <a:gd name="T14" fmla="*/ 1039813 w 1300"/>
              <a:gd name="T15" fmla="*/ 2063750 h 1300"/>
              <a:gd name="T16" fmla="*/ 1039813 w 1300"/>
              <a:gd name="T17" fmla="*/ 2063750 h 1300"/>
              <a:gd name="T18" fmla="*/ 825500 w 1300"/>
              <a:gd name="T19" fmla="*/ 2047875 h 1300"/>
              <a:gd name="T20" fmla="*/ 627063 w 1300"/>
              <a:gd name="T21" fmla="*/ 1985963 h 1300"/>
              <a:gd name="T22" fmla="*/ 458788 w 1300"/>
              <a:gd name="T23" fmla="*/ 1895475 h 1300"/>
              <a:gd name="T24" fmla="*/ 306388 w 1300"/>
              <a:gd name="T25" fmla="*/ 1757363 h 1300"/>
              <a:gd name="T26" fmla="*/ 184150 w 1300"/>
              <a:gd name="T27" fmla="*/ 1604963 h 1300"/>
              <a:gd name="T28" fmla="*/ 76200 w 1300"/>
              <a:gd name="T29" fmla="*/ 1436688 h 1300"/>
              <a:gd name="T30" fmla="*/ 15875 w 1300"/>
              <a:gd name="T31" fmla="*/ 1238250 h 1300"/>
              <a:gd name="T32" fmla="*/ 0 w 1300"/>
              <a:gd name="T33" fmla="*/ 1039813 h 1300"/>
              <a:gd name="T34" fmla="*/ 0 w 1300"/>
              <a:gd name="T35" fmla="*/ 1039813 h 1300"/>
              <a:gd name="T36" fmla="*/ 15875 w 1300"/>
              <a:gd name="T37" fmla="*/ 825500 h 1300"/>
              <a:gd name="T38" fmla="*/ 76200 w 1300"/>
              <a:gd name="T39" fmla="*/ 627063 h 1300"/>
              <a:gd name="T40" fmla="*/ 184150 w 1300"/>
              <a:gd name="T41" fmla="*/ 458788 h 1300"/>
              <a:gd name="T42" fmla="*/ 306388 w 1300"/>
              <a:gd name="T43" fmla="*/ 306388 h 1300"/>
              <a:gd name="T44" fmla="*/ 458788 w 1300"/>
              <a:gd name="T45" fmla="*/ 184150 h 1300"/>
              <a:gd name="T46" fmla="*/ 627063 w 1300"/>
              <a:gd name="T47" fmla="*/ 76200 h 1300"/>
              <a:gd name="T48" fmla="*/ 825500 w 1300"/>
              <a:gd name="T49" fmla="*/ 15875 h 1300"/>
              <a:gd name="T50" fmla="*/ 1039813 w 1300"/>
              <a:gd name="T51" fmla="*/ 0 h 1300"/>
              <a:gd name="T52" fmla="*/ 1039813 w 1300"/>
              <a:gd name="T53" fmla="*/ 0 h 1300"/>
              <a:gd name="T54" fmla="*/ 1238250 w 1300"/>
              <a:gd name="T55" fmla="*/ 15875 h 1300"/>
              <a:gd name="T56" fmla="*/ 1436688 w 1300"/>
              <a:gd name="T57" fmla="*/ 76200 h 1300"/>
              <a:gd name="T58" fmla="*/ 1604963 w 1300"/>
              <a:gd name="T59" fmla="*/ 184150 h 1300"/>
              <a:gd name="T60" fmla="*/ 1757363 w 1300"/>
              <a:gd name="T61" fmla="*/ 306388 h 1300"/>
              <a:gd name="T62" fmla="*/ 1895475 w 1300"/>
              <a:gd name="T63" fmla="*/ 458788 h 1300"/>
              <a:gd name="T64" fmla="*/ 1987550 w 1300"/>
              <a:gd name="T65" fmla="*/ 627063 h 1300"/>
              <a:gd name="T66" fmla="*/ 2047875 w 1300"/>
              <a:gd name="T67" fmla="*/ 825500 h 1300"/>
              <a:gd name="T68" fmla="*/ 2063750 w 1300"/>
              <a:gd name="T69" fmla="*/ 1039813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0" h="1300">
                <a:moveTo>
                  <a:pt x="1300" y="655"/>
                </a:moveTo>
                <a:lnTo>
                  <a:pt x="1290" y="780"/>
                </a:lnTo>
                <a:lnTo>
                  <a:pt x="1252" y="905"/>
                </a:lnTo>
                <a:lnTo>
                  <a:pt x="1194" y="1011"/>
                </a:lnTo>
                <a:lnTo>
                  <a:pt x="1107" y="1107"/>
                </a:lnTo>
                <a:lnTo>
                  <a:pt x="1011" y="1194"/>
                </a:lnTo>
                <a:lnTo>
                  <a:pt x="905" y="1251"/>
                </a:lnTo>
                <a:lnTo>
                  <a:pt x="780" y="1290"/>
                </a:lnTo>
                <a:lnTo>
                  <a:pt x="655" y="1300"/>
                </a:lnTo>
                <a:lnTo>
                  <a:pt x="520" y="1290"/>
                </a:lnTo>
                <a:lnTo>
                  <a:pt x="395" y="1251"/>
                </a:lnTo>
                <a:lnTo>
                  <a:pt x="289" y="1194"/>
                </a:lnTo>
                <a:lnTo>
                  <a:pt x="193" y="1107"/>
                </a:lnTo>
                <a:lnTo>
                  <a:pt x="116" y="1011"/>
                </a:lnTo>
                <a:lnTo>
                  <a:pt x="48" y="905"/>
                </a:lnTo>
                <a:lnTo>
                  <a:pt x="10" y="780"/>
                </a:lnTo>
                <a:lnTo>
                  <a:pt x="0" y="655"/>
                </a:lnTo>
                <a:lnTo>
                  <a:pt x="10" y="520"/>
                </a:lnTo>
                <a:lnTo>
                  <a:pt x="48" y="395"/>
                </a:lnTo>
                <a:lnTo>
                  <a:pt x="116" y="289"/>
                </a:lnTo>
                <a:lnTo>
                  <a:pt x="193" y="193"/>
                </a:lnTo>
                <a:lnTo>
                  <a:pt x="289" y="116"/>
                </a:lnTo>
                <a:lnTo>
                  <a:pt x="395" y="48"/>
                </a:lnTo>
                <a:lnTo>
                  <a:pt x="520" y="10"/>
                </a:lnTo>
                <a:lnTo>
                  <a:pt x="655" y="0"/>
                </a:lnTo>
                <a:lnTo>
                  <a:pt x="780" y="10"/>
                </a:lnTo>
                <a:lnTo>
                  <a:pt x="905" y="48"/>
                </a:lnTo>
                <a:lnTo>
                  <a:pt x="1011" y="116"/>
                </a:lnTo>
                <a:lnTo>
                  <a:pt x="1107" y="193"/>
                </a:lnTo>
                <a:lnTo>
                  <a:pt x="1194" y="289"/>
                </a:lnTo>
                <a:lnTo>
                  <a:pt x="1252" y="395"/>
                </a:lnTo>
                <a:lnTo>
                  <a:pt x="1290" y="520"/>
                </a:lnTo>
                <a:lnTo>
                  <a:pt x="1300" y="655"/>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88" name="Rectangle 4">
            <a:extLst>
              <a:ext uri="{FF2B5EF4-FFF2-40B4-BE49-F238E27FC236}">
                <a16:creationId xmlns:a16="http://schemas.microsoft.com/office/drawing/2014/main" id="{03BF89EA-C04F-4646-9DAD-03D8C4EBC3BC}"/>
              </a:ext>
            </a:extLst>
          </p:cNvPr>
          <p:cNvSpPr>
            <a:spLocks noChangeArrowheads="1"/>
          </p:cNvSpPr>
          <p:nvPr/>
        </p:nvSpPr>
        <p:spPr bwMode="auto">
          <a:xfrm>
            <a:off x="3679825" y="1609725"/>
            <a:ext cx="1227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Autonomous</a:t>
            </a:r>
            <a:endParaRPr lang="en-US" altLang="en-US" i="1"/>
          </a:p>
        </p:txBody>
      </p:sp>
      <p:sp>
        <p:nvSpPr>
          <p:cNvPr id="67589" name="Rectangle 5">
            <a:extLst>
              <a:ext uri="{FF2B5EF4-FFF2-40B4-BE49-F238E27FC236}">
                <a16:creationId xmlns:a16="http://schemas.microsoft.com/office/drawing/2014/main" id="{19E23318-BE31-4584-AF99-A43C45D6AF39}"/>
              </a:ext>
            </a:extLst>
          </p:cNvPr>
          <p:cNvSpPr>
            <a:spLocks noChangeArrowheads="1"/>
          </p:cNvSpPr>
          <p:nvPr/>
        </p:nvSpPr>
        <p:spPr bwMode="auto">
          <a:xfrm>
            <a:off x="3679826" y="1824038"/>
            <a:ext cx="14683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smooth muscle</a:t>
            </a:r>
            <a:endParaRPr lang="en-US" altLang="en-US" i="1"/>
          </a:p>
        </p:txBody>
      </p:sp>
      <p:sp>
        <p:nvSpPr>
          <p:cNvPr id="67590" name="Rectangle 6">
            <a:extLst>
              <a:ext uri="{FF2B5EF4-FFF2-40B4-BE49-F238E27FC236}">
                <a16:creationId xmlns:a16="http://schemas.microsoft.com/office/drawing/2014/main" id="{5F5CB8BE-96DF-4FCC-8AA6-3336CA77059A}"/>
              </a:ext>
            </a:extLst>
          </p:cNvPr>
          <p:cNvSpPr>
            <a:spLocks noChangeArrowheads="1"/>
          </p:cNvSpPr>
          <p:nvPr/>
        </p:nvSpPr>
        <p:spPr bwMode="auto">
          <a:xfrm>
            <a:off x="3679826" y="2036763"/>
            <a:ext cx="7662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function</a:t>
            </a:r>
            <a:endParaRPr lang="en-US" altLang="en-US" i="1"/>
          </a:p>
        </p:txBody>
      </p:sp>
      <p:sp>
        <p:nvSpPr>
          <p:cNvPr id="67591" name="Freeform 7">
            <a:extLst>
              <a:ext uri="{FF2B5EF4-FFF2-40B4-BE49-F238E27FC236}">
                <a16:creationId xmlns:a16="http://schemas.microsoft.com/office/drawing/2014/main" id="{D4EFF9F6-6309-437E-A139-571C5571692D}"/>
              </a:ext>
            </a:extLst>
          </p:cNvPr>
          <p:cNvSpPr>
            <a:spLocks/>
          </p:cNvSpPr>
          <p:nvPr/>
        </p:nvSpPr>
        <p:spPr bwMode="auto">
          <a:xfrm>
            <a:off x="5094288" y="3360738"/>
            <a:ext cx="2063750" cy="2062162"/>
          </a:xfrm>
          <a:custGeom>
            <a:avLst/>
            <a:gdLst>
              <a:gd name="T0" fmla="*/ 2063750 w 1300"/>
              <a:gd name="T1" fmla="*/ 1023937 h 1299"/>
              <a:gd name="T2" fmla="*/ 2047875 w 1300"/>
              <a:gd name="T3" fmla="*/ 1238250 h 1299"/>
              <a:gd name="T4" fmla="*/ 1985963 w 1300"/>
              <a:gd name="T5" fmla="*/ 1420812 h 1299"/>
              <a:gd name="T6" fmla="*/ 1895475 w 1300"/>
              <a:gd name="T7" fmla="*/ 1604962 h 1299"/>
              <a:gd name="T8" fmla="*/ 1757363 w 1300"/>
              <a:gd name="T9" fmla="*/ 1757362 h 1299"/>
              <a:gd name="T10" fmla="*/ 1604963 w 1300"/>
              <a:gd name="T11" fmla="*/ 1879600 h 1299"/>
              <a:gd name="T12" fmla="*/ 1436688 w 1300"/>
              <a:gd name="T13" fmla="*/ 1971675 h 1299"/>
              <a:gd name="T14" fmla="*/ 1238250 w 1300"/>
              <a:gd name="T15" fmla="*/ 2032000 h 1299"/>
              <a:gd name="T16" fmla="*/ 1038225 w 1300"/>
              <a:gd name="T17" fmla="*/ 2062162 h 1299"/>
              <a:gd name="T18" fmla="*/ 1038225 w 1300"/>
              <a:gd name="T19" fmla="*/ 2062162 h 1299"/>
              <a:gd name="T20" fmla="*/ 825500 w 1300"/>
              <a:gd name="T21" fmla="*/ 2032000 h 1299"/>
              <a:gd name="T22" fmla="*/ 627063 w 1300"/>
              <a:gd name="T23" fmla="*/ 1971675 h 1299"/>
              <a:gd name="T24" fmla="*/ 458788 w 1300"/>
              <a:gd name="T25" fmla="*/ 1879600 h 1299"/>
              <a:gd name="T26" fmla="*/ 304800 w 1300"/>
              <a:gd name="T27" fmla="*/ 1757362 h 1299"/>
              <a:gd name="T28" fmla="*/ 182563 w 1300"/>
              <a:gd name="T29" fmla="*/ 1604962 h 1299"/>
              <a:gd name="T30" fmla="*/ 76200 w 1300"/>
              <a:gd name="T31" fmla="*/ 1420812 h 1299"/>
              <a:gd name="T32" fmla="*/ 14288 w 1300"/>
              <a:gd name="T33" fmla="*/ 1238250 h 1299"/>
              <a:gd name="T34" fmla="*/ 0 w 1300"/>
              <a:gd name="T35" fmla="*/ 1023937 h 1299"/>
              <a:gd name="T36" fmla="*/ 0 w 1300"/>
              <a:gd name="T37" fmla="*/ 1023937 h 1299"/>
              <a:gd name="T38" fmla="*/ 14288 w 1300"/>
              <a:gd name="T39" fmla="*/ 825500 h 1299"/>
              <a:gd name="T40" fmla="*/ 76200 w 1300"/>
              <a:gd name="T41" fmla="*/ 625475 h 1299"/>
              <a:gd name="T42" fmla="*/ 182563 w 1300"/>
              <a:gd name="T43" fmla="*/ 442912 h 1299"/>
              <a:gd name="T44" fmla="*/ 304800 w 1300"/>
              <a:gd name="T45" fmla="*/ 290512 h 1299"/>
              <a:gd name="T46" fmla="*/ 458788 w 1300"/>
              <a:gd name="T47" fmla="*/ 168275 h 1299"/>
              <a:gd name="T48" fmla="*/ 627063 w 1300"/>
              <a:gd name="T49" fmla="*/ 76200 h 1299"/>
              <a:gd name="T50" fmla="*/ 825500 w 1300"/>
              <a:gd name="T51" fmla="*/ 14287 h 1299"/>
              <a:gd name="T52" fmla="*/ 1038225 w 1300"/>
              <a:gd name="T53" fmla="*/ 0 h 1299"/>
              <a:gd name="T54" fmla="*/ 1038225 w 1300"/>
              <a:gd name="T55" fmla="*/ 0 h 1299"/>
              <a:gd name="T56" fmla="*/ 1238250 w 1300"/>
              <a:gd name="T57" fmla="*/ 14287 h 1299"/>
              <a:gd name="T58" fmla="*/ 1436688 w 1300"/>
              <a:gd name="T59" fmla="*/ 76200 h 1299"/>
              <a:gd name="T60" fmla="*/ 1604963 w 1300"/>
              <a:gd name="T61" fmla="*/ 168275 h 1299"/>
              <a:gd name="T62" fmla="*/ 1757363 w 1300"/>
              <a:gd name="T63" fmla="*/ 290512 h 1299"/>
              <a:gd name="T64" fmla="*/ 1895475 w 1300"/>
              <a:gd name="T65" fmla="*/ 442912 h 1299"/>
              <a:gd name="T66" fmla="*/ 1985963 w 1300"/>
              <a:gd name="T67" fmla="*/ 625475 h 1299"/>
              <a:gd name="T68" fmla="*/ 2047875 w 1300"/>
              <a:gd name="T69" fmla="*/ 825500 h 1299"/>
              <a:gd name="T70" fmla="*/ 2063750 w 1300"/>
              <a:gd name="T71" fmla="*/ 1023937 h 12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00" h="1299">
                <a:moveTo>
                  <a:pt x="1300" y="645"/>
                </a:moveTo>
                <a:lnTo>
                  <a:pt x="1290" y="780"/>
                </a:lnTo>
                <a:lnTo>
                  <a:pt x="1251" y="895"/>
                </a:lnTo>
                <a:lnTo>
                  <a:pt x="1194" y="1011"/>
                </a:lnTo>
                <a:lnTo>
                  <a:pt x="1107" y="1107"/>
                </a:lnTo>
                <a:lnTo>
                  <a:pt x="1011" y="1184"/>
                </a:lnTo>
                <a:lnTo>
                  <a:pt x="905" y="1242"/>
                </a:lnTo>
                <a:lnTo>
                  <a:pt x="780" y="1280"/>
                </a:lnTo>
                <a:lnTo>
                  <a:pt x="654" y="1299"/>
                </a:lnTo>
                <a:lnTo>
                  <a:pt x="520" y="1280"/>
                </a:lnTo>
                <a:lnTo>
                  <a:pt x="395" y="1242"/>
                </a:lnTo>
                <a:lnTo>
                  <a:pt x="289" y="1184"/>
                </a:lnTo>
                <a:lnTo>
                  <a:pt x="192" y="1107"/>
                </a:lnTo>
                <a:lnTo>
                  <a:pt x="115" y="1011"/>
                </a:lnTo>
                <a:lnTo>
                  <a:pt x="48" y="895"/>
                </a:lnTo>
                <a:lnTo>
                  <a:pt x="9" y="780"/>
                </a:lnTo>
                <a:lnTo>
                  <a:pt x="0" y="645"/>
                </a:lnTo>
                <a:lnTo>
                  <a:pt x="9" y="520"/>
                </a:lnTo>
                <a:lnTo>
                  <a:pt x="48" y="394"/>
                </a:lnTo>
                <a:lnTo>
                  <a:pt x="115" y="279"/>
                </a:lnTo>
                <a:lnTo>
                  <a:pt x="192" y="183"/>
                </a:lnTo>
                <a:lnTo>
                  <a:pt x="289" y="106"/>
                </a:lnTo>
                <a:lnTo>
                  <a:pt x="395" y="48"/>
                </a:lnTo>
                <a:lnTo>
                  <a:pt x="520" y="9"/>
                </a:lnTo>
                <a:lnTo>
                  <a:pt x="654" y="0"/>
                </a:lnTo>
                <a:lnTo>
                  <a:pt x="780" y="9"/>
                </a:lnTo>
                <a:lnTo>
                  <a:pt x="905" y="48"/>
                </a:lnTo>
                <a:lnTo>
                  <a:pt x="1011" y="106"/>
                </a:lnTo>
                <a:lnTo>
                  <a:pt x="1107" y="183"/>
                </a:lnTo>
                <a:lnTo>
                  <a:pt x="1194" y="279"/>
                </a:lnTo>
                <a:lnTo>
                  <a:pt x="1251" y="394"/>
                </a:lnTo>
                <a:lnTo>
                  <a:pt x="1290" y="520"/>
                </a:lnTo>
                <a:lnTo>
                  <a:pt x="1300" y="645"/>
                </a:lnTo>
                <a:close/>
              </a:path>
            </a:pathLst>
          </a:custGeom>
          <a:solidFill>
            <a:srgbClr val="C1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2" name="Freeform 8">
            <a:extLst>
              <a:ext uri="{FF2B5EF4-FFF2-40B4-BE49-F238E27FC236}">
                <a16:creationId xmlns:a16="http://schemas.microsoft.com/office/drawing/2014/main" id="{6DA4A757-9959-447B-83DF-FF3F81567AF4}"/>
              </a:ext>
            </a:extLst>
          </p:cNvPr>
          <p:cNvSpPr>
            <a:spLocks/>
          </p:cNvSpPr>
          <p:nvPr/>
        </p:nvSpPr>
        <p:spPr bwMode="auto">
          <a:xfrm>
            <a:off x="6989763" y="976313"/>
            <a:ext cx="2062162" cy="2063750"/>
          </a:xfrm>
          <a:custGeom>
            <a:avLst/>
            <a:gdLst>
              <a:gd name="T0" fmla="*/ 2062162 w 1299"/>
              <a:gd name="T1" fmla="*/ 1039813 h 1300"/>
              <a:gd name="T2" fmla="*/ 2047875 w 1299"/>
              <a:gd name="T3" fmla="*/ 1238250 h 1300"/>
              <a:gd name="T4" fmla="*/ 1985962 w 1299"/>
              <a:gd name="T5" fmla="*/ 1436688 h 1300"/>
              <a:gd name="T6" fmla="*/ 1893887 w 1299"/>
              <a:gd name="T7" fmla="*/ 1604963 h 1300"/>
              <a:gd name="T8" fmla="*/ 1757362 w 1299"/>
              <a:gd name="T9" fmla="*/ 1757363 h 1300"/>
              <a:gd name="T10" fmla="*/ 1604962 w 1299"/>
              <a:gd name="T11" fmla="*/ 1895475 h 1300"/>
              <a:gd name="T12" fmla="*/ 1436687 w 1299"/>
              <a:gd name="T13" fmla="*/ 1985963 h 1300"/>
              <a:gd name="T14" fmla="*/ 1236662 w 1299"/>
              <a:gd name="T15" fmla="*/ 2047875 h 1300"/>
              <a:gd name="T16" fmla="*/ 1038225 w 1299"/>
              <a:gd name="T17" fmla="*/ 2063750 h 1300"/>
              <a:gd name="T18" fmla="*/ 1038225 w 1299"/>
              <a:gd name="T19" fmla="*/ 2063750 h 1300"/>
              <a:gd name="T20" fmla="*/ 825500 w 1299"/>
              <a:gd name="T21" fmla="*/ 2047875 h 1300"/>
              <a:gd name="T22" fmla="*/ 625475 w 1299"/>
              <a:gd name="T23" fmla="*/ 1985963 h 1300"/>
              <a:gd name="T24" fmla="*/ 457200 w 1299"/>
              <a:gd name="T25" fmla="*/ 1895475 h 1300"/>
              <a:gd name="T26" fmla="*/ 304800 w 1299"/>
              <a:gd name="T27" fmla="*/ 1757363 h 1300"/>
              <a:gd name="T28" fmla="*/ 182562 w 1299"/>
              <a:gd name="T29" fmla="*/ 1604963 h 1300"/>
              <a:gd name="T30" fmla="*/ 76200 w 1299"/>
              <a:gd name="T31" fmla="*/ 1436688 h 1300"/>
              <a:gd name="T32" fmla="*/ 14287 w 1299"/>
              <a:gd name="T33" fmla="*/ 1238250 h 1300"/>
              <a:gd name="T34" fmla="*/ 0 w 1299"/>
              <a:gd name="T35" fmla="*/ 1039813 h 1300"/>
              <a:gd name="T36" fmla="*/ 0 w 1299"/>
              <a:gd name="T37" fmla="*/ 1039813 h 1300"/>
              <a:gd name="T38" fmla="*/ 14287 w 1299"/>
              <a:gd name="T39" fmla="*/ 825500 h 1300"/>
              <a:gd name="T40" fmla="*/ 76200 w 1299"/>
              <a:gd name="T41" fmla="*/ 627063 h 1300"/>
              <a:gd name="T42" fmla="*/ 182562 w 1299"/>
              <a:gd name="T43" fmla="*/ 458788 h 1300"/>
              <a:gd name="T44" fmla="*/ 304800 w 1299"/>
              <a:gd name="T45" fmla="*/ 306388 h 1300"/>
              <a:gd name="T46" fmla="*/ 457200 w 1299"/>
              <a:gd name="T47" fmla="*/ 184150 h 1300"/>
              <a:gd name="T48" fmla="*/ 625475 w 1299"/>
              <a:gd name="T49" fmla="*/ 76200 h 1300"/>
              <a:gd name="T50" fmla="*/ 825500 w 1299"/>
              <a:gd name="T51" fmla="*/ 15875 h 1300"/>
              <a:gd name="T52" fmla="*/ 1038225 w 1299"/>
              <a:gd name="T53" fmla="*/ 0 h 1300"/>
              <a:gd name="T54" fmla="*/ 1038225 w 1299"/>
              <a:gd name="T55" fmla="*/ 0 h 1300"/>
              <a:gd name="T56" fmla="*/ 1236662 w 1299"/>
              <a:gd name="T57" fmla="*/ 15875 h 1300"/>
              <a:gd name="T58" fmla="*/ 1436687 w 1299"/>
              <a:gd name="T59" fmla="*/ 76200 h 1300"/>
              <a:gd name="T60" fmla="*/ 1604962 w 1299"/>
              <a:gd name="T61" fmla="*/ 184150 h 1300"/>
              <a:gd name="T62" fmla="*/ 1757362 w 1299"/>
              <a:gd name="T63" fmla="*/ 306388 h 1300"/>
              <a:gd name="T64" fmla="*/ 1893887 w 1299"/>
              <a:gd name="T65" fmla="*/ 458788 h 1300"/>
              <a:gd name="T66" fmla="*/ 1985962 w 1299"/>
              <a:gd name="T67" fmla="*/ 627063 h 1300"/>
              <a:gd name="T68" fmla="*/ 2047875 w 1299"/>
              <a:gd name="T69" fmla="*/ 825500 h 1300"/>
              <a:gd name="T70" fmla="*/ 2062162 w 1299"/>
              <a:gd name="T71" fmla="*/ 1039813 h 1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9" h="1300">
                <a:moveTo>
                  <a:pt x="1299" y="655"/>
                </a:moveTo>
                <a:lnTo>
                  <a:pt x="1290" y="780"/>
                </a:lnTo>
                <a:lnTo>
                  <a:pt x="1251" y="905"/>
                </a:lnTo>
                <a:lnTo>
                  <a:pt x="1193" y="1011"/>
                </a:lnTo>
                <a:lnTo>
                  <a:pt x="1107" y="1107"/>
                </a:lnTo>
                <a:lnTo>
                  <a:pt x="1011" y="1194"/>
                </a:lnTo>
                <a:lnTo>
                  <a:pt x="905" y="1251"/>
                </a:lnTo>
                <a:lnTo>
                  <a:pt x="779" y="1290"/>
                </a:lnTo>
                <a:lnTo>
                  <a:pt x="654" y="1300"/>
                </a:lnTo>
                <a:lnTo>
                  <a:pt x="520" y="1290"/>
                </a:lnTo>
                <a:lnTo>
                  <a:pt x="394" y="1251"/>
                </a:lnTo>
                <a:lnTo>
                  <a:pt x="288" y="1194"/>
                </a:lnTo>
                <a:lnTo>
                  <a:pt x="192" y="1107"/>
                </a:lnTo>
                <a:lnTo>
                  <a:pt x="115" y="1011"/>
                </a:lnTo>
                <a:lnTo>
                  <a:pt x="48" y="905"/>
                </a:lnTo>
                <a:lnTo>
                  <a:pt x="9" y="780"/>
                </a:lnTo>
                <a:lnTo>
                  <a:pt x="0" y="655"/>
                </a:lnTo>
                <a:lnTo>
                  <a:pt x="9" y="520"/>
                </a:lnTo>
                <a:lnTo>
                  <a:pt x="48" y="395"/>
                </a:lnTo>
                <a:lnTo>
                  <a:pt x="115" y="289"/>
                </a:lnTo>
                <a:lnTo>
                  <a:pt x="192" y="193"/>
                </a:lnTo>
                <a:lnTo>
                  <a:pt x="288" y="116"/>
                </a:lnTo>
                <a:lnTo>
                  <a:pt x="394" y="48"/>
                </a:lnTo>
                <a:lnTo>
                  <a:pt x="520" y="10"/>
                </a:lnTo>
                <a:lnTo>
                  <a:pt x="654" y="0"/>
                </a:lnTo>
                <a:lnTo>
                  <a:pt x="779" y="10"/>
                </a:lnTo>
                <a:lnTo>
                  <a:pt x="905" y="48"/>
                </a:lnTo>
                <a:lnTo>
                  <a:pt x="1011" y="116"/>
                </a:lnTo>
                <a:lnTo>
                  <a:pt x="1107" y="193"/>
                </a:lnTo>
                <a:lnTo>
                  <a:pt x="1193" y="289"/>
                </a:lnTo>
                <a:lnTo>
                  <a:pt x="1251" y="395"/>
                </a:lnTo>
                <a:lnTo>
                  <a:pt x="1290" y="520"/>
                </a:lnTo>
                <a:lnTo>
                  <a:pt x="1299" y="655"/>
                </a:lnTo>
                <a:close/>
              </a:path>
            </a:pathLst>
          </a:custGeom>
          <a:solidFill>
            <a:srgbClr val="C1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3" name="Freeform 9">
            <a:extLst>
              <a:ext uri="{FF2B5EF4-FFF2-40B4-BE49-F238E27FC236}">
                <a16:creationId xmlns:a16="http://schemas.microsoft.com/office/drawing/2014/main" id="{EB63A81E-2469-4DD0-8F7A-5D2EA8BC0E06}"/>
              </a:ext>
            </a:extLst>
          </p:cNvPr>
          <p:cNvSpPr>
            <a:spLocks/>
          </p:cNvSpPr>
          <p:nvPr/>
        </p:nvSpPr>
        <p:spPr bwMode="auto">
          <a:xfrm>
            <a:off x="5094288" y="3360738"/>
            <a:ext cx="2063750" cy="2062162"/>
          </a:xfrm>
          <a:custGeom>
            <a:avLst/>
            <a:gdLst>
              <a:gd name="T0" fmla="*/ 2047875 w 1300"/>
              <a:gd name="T1" fmla="*/ 1238250 h 1299"/>
              <a:gd name="T2" fmla="*/ 1985963 w 1300"/>
              <a:gd name="T3" fmla="*/ 1420812 h 1299"/>
              <a:gd name="T4" fmla="*/ 1895475 w 1300"/>
              <a:gd name="T5" fmla="*/ 1604962 h 1299"/>
              <a:gd name="T6" fmla="*/ 1757363 w 1300"/>
              <a:gd name="T7" fmla="*/ 1757362 h 1299"/>
              <a:gd name="T8" fmla="*/ 1604963 w 1300"/>
              <a:gd name="T9" fmla="*/ 1879600 h 1299"/>
              <a:gd name="T10" fmla="*/ 1436688 w 1300"/>
              <a:gd name="T11" fmla="*/ 1971675 h 1299"/>
              <a:gd name="T12" fmla="*/ 1238250 w 1300"/>
              <a:gd name="T13" fmla="*/ 2032000 h 1299"/>
              <a:gd name="T14" fmla="*/ 1038225 w 1300"/>
              <a:gd name="T15" fmla="*/ 2062162 h 1299"/>
              <a:gd name="T16" fmla="*/ 1038225 w 1300"/>
              <a:gd name="T17" fmla="*/ 2062162 h 1299"/>
              <a:gd name="T18" fmla="*/ 825500 w 1300"/>
              <a:gd name="T19" fmla="*/ 2032000 h 1299"/>
              <a:gd name="T20" fmla="*/ 627063 w 1300"/>
              <a:gd name="T21" fmla="*/ 1971675 h 1299"/>
              <a:gd name="T22" fmla="*/ 458788 w 1300"/>
              <a:gd name="T23" fmla="*/ 1879600 h 1299"/>
              <a:gd name="T24" fmla="*/ 304800 w 1300"/>
              <a:gd name="T25" fmla="*/ 1757362 h 1299"/>
              <a:gd name="T26" fmla="*/ 182563 w 1300"/>
              <a:gd name="T27" fmla="*/ 1604962 h 1299"/>
              <a:gd name="T28" fmla="*/ 76200 w 1300"/>
              <a:gd name="T29" fmla="*/ 1420812 h 1299"/>
              <a:gd name="T30" fmla="*/ 14288 w 1300"/>
              <a:gd name="T31" fmla="*/ 1238250 h 1299"/>
              <a:gd name="T32" fmla="*/ 0 w 1300"/>
              <a:gd name="T33" fmla="*/ 1023937 h 1299"/>
              <a:gd name="T34" fmla="*/ 0 w 1300"/>
              <a:gd name="T35" fmla="*/ 1023937 h 1299"/>
              <a:gd name="T36" fmla="*/ 14288 w 1300"/>
              <a:gd name="T37" fmla="*/ 825500 h 1299"/>
              <a:gd name="T38" fmla="*/ 76200 w 1300"/>
              <a:gd name="T39" fmla="*/ 625475 h 1299"/>
              <a:gd name="T40" fmla="*/ 182563 w 1300"/>
              <a:gd name="T41" fmla="*/ 442912 h 1299"/>
              <a:gd name="T42" fmla="*/ 304800 w 1300"/>
              <a:gd name="T43" fmla="*/ 290512 h 1299"/>
              <a:gd name="T44" fmla="*/ 458788 w 1300"/>
              <a:gd name="T45" fmla="*/ 168275 h 1299"/>
              <a:gd name="T46" fmla="*/ 627063 w 1300"/>
              <a:gd name="T47" fmla="*/ 76200 h 1299"/>
              <a:gd name="T48" fmla="*/ 825500 w 1300"/>
              <a:gd name="T49" fmla="*/ 14287 h 1299"/>
              <a:gd name="T50" fmla="*/ 1038225 w 1300"/>
              <a:gd name="T51" fmla="*/ 0 h 1299"/>
              <a:gd name="T52" fmla="*/ 1038225 w 1300"/>
              <a:gd name="T53" fmla="*/ 0 h 1299"/>
              <a:gd name="T54" fmla="*/ 1238250 w 1300"/>
              <a:gd name="T55" fmla="*/ 14287 h 1299"/>
              <a:gd name="T56" fmla="*/ 1436688 w 1300"/>
              <a:gd name="T57" fmla="*/ 76200 h 1299"/>
              <a:gd name="T58" fmla="*/ 1604963 w 1300"/>
              <a:gd name="T59" fmla="*/ 168275 h 1299"/>
              <a:gd name="T60" fmla="*/ 1757363 w 1300"/>
              <a:gd name="T61" fmla="*/ 290512 h 1299"/>
              <a:gd name="T62" fmla="*/ 1895475 w 1300"/>
              <a:gd name="T63" fmla="*/ 442912 h 1299"/>
              <a:gd name="T64" fmla="*/ 1985963 w 1300"/>
              <a:gd name="T65" fmla="*/ 625475 h 1299"/>
              <a:gd name="T66" fmla="*/ 2047875 w 1300"/>
              <a:gd name="T67" fmla="*/ 825500 h 1299"/>
              <a:gd name="T68" fmla="*/ 2063750 w 1300"/>
              <a:gd name="T69" fmla="*/ 1023937 h 1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0" h="1299">
                <a:moveTo>
                  <a:pt x="1300" y="645"/>
                </a:moveTo>
                <a:lnTo>
                  <a:pt x="1290" y="780"/>
                </a:lnTo>
                <a:lnTo>
                  <a:pt x="1251" y="895"/>
                </a:lnTo>
                <a:lnTo>
                  <a:pt x="1194" y="1011"/>
                </a:lnTo>
                <a:lnTo>
                  <a:pt x="1107" y="1107"/>
                </a:lnTo>
                <a:lnTo>
                  <a:pt x="1011" y="1184"/>
                </a:lnTo>
                <a:lnTo>
                  <a:pt x="905" y="1242"/>
                </a:lnTo>
                <a:lnTo>
                  <a:pt x="780" y="1280"/>
                </a:lnTo>
                <a:lnTo>
                  <a:pt x="654" y="1299"/>
                </a:lnTo>
                <a:lnTo>
                  <a:pt x="520" y="1280"/>
                </a:lnTo>
                <a:lnTo>
                  <a:pt x="395" y="1242"/>
                </a:lnTo>
                <a:lnTo>
                  <a:pt x="289" y="1184"/>
                </a:lnTo>
                <a:lnTo>
                  <a:pt x="192" y="1107"/>
                </a:lnTo>
                <a:lnTo>
                  <a:pt x="115" y="1011"/>
                </a:lnTo>
                <a:lnTo>
                  <a:pt x="48" y="895"/>
                </a:lnTo>
                <a:lnTo>
                  <a:pt x="9" y="780"/>
                </a:lnTo>
                <a:lnTo>
                  <a:pt x="0" y="645"/>
                </a:lnTo>
                <a:lnTo>
                  <a:pt x="9" y="520"/>
                </a:lnTo>
                <a:lnTo>
                  <a:pt x="48" y="394"/>
                </a:lnTo>
                <a:lnTo>
                  <a:pt x="115" y="279"/>
                </a:lnTo>
                <a:lnTo>
                  <a:pt x="192" y="183"/>
                </a:lnTo>
                <a:lnTo>
                  <a:pt x="289" y="106"/>
                </a:lnTo>
                <a:lnTo>
                  <a:pt x="395" y="48"/>
                </a:lnTo>
                <a:lnTo>
                  <a:pt x="520" y="9"/>
                </a:lnTo>
                <a:lnTo>
                  <a:pt x="654" y="0"/>
                </a:lnTo>
                <a:lnTo>
                  <a:pt x="780" y="9"/>
                </a:lnTo>
                <a:lnTo>
                  <a:pt x="905" y="48"/>
                </a:lnTo>
                <a:lnTo>
                  <a:pt x="1011" y="106"/>
                </a:lnTo>
                <a:lnTo>
                  <a:pt x="1107" y="183"/>
                </a:lnTo>
                <a:lnTo>
                  <a:pt x="1194" y="279"/>
                </a:lnTo>
                <a:lnTo>
                  <a:pt x="1251" y="394"/>
                </a:lnTo>
                <a:lnTo>
                  <a:pt x="1290" y="520"/>
                </a:lnTo>
                <a:lnTo>
                  <a:pt x="1300" y="645"/>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4" name="Freeform 10">
            <a:extLst>
              <a:ext uri="{FF2B5EF4-FFF2-40B4-BE49-F238E27FC236}">
                <a16:creationId xmlns:a16="http://schemas.microsoft.com/office/drawing/2014/main" id="{11608BEA-A15D-428F-9408-2722021D67F0}"/>
              </a:ext>
            </a:extLst>
          </p:cNvPr>
          <p:cNvSpPr>
            <a:spLocks/>
          </p:cNvSpPr>
          <p:nvPr/>
        </p:nvSpPr>
        <p:spPr bwMode="auto">
          <a:xfrm>
            <a:off x="6989763" y="976313"/>
            <a:ext cx="2062162" cy="2063750"/>
          </a:xfrm>
          <a:custGeom>
            <a:avLst/>
            <a:gdLst>
              <a:gd name="T0" fmla="*/ 2047875 w 1299"/>
              <a:gd name="T1" fmla="*/ 1238250 h 1300"/>
              <a:gd name="T2" fmla="*/ 1985962 w 1299"/>
              <a:gd name="T3" fmla="*/ 1436688 h 1300"/>
              <a:gd name="T4" fmla="*/ 1893887 w 1299"/>
              <a:gd name="T5" fmla="*/ 1604963 h 1300"/>
              <a:gd name="T6" fmla="*/ 1757362 w 1299"/>
              <a:gd name="T7" fmla="*/ 1757363 h 1300"/>
              <a:gd name="T8" fmla="*/ 1604962 w 1299"/>
              <a:gd name="T9" fmla="*/ 1895475 h 1300"/>
              <a:gd name="T10" fmla="*/ 1436687 w 1299"/>
              <a:gd name="T11" fmla="*/ 1985963 h 1300"/>
              <a:gd name="T12" fmla="*/ 1236662 w 1299"/>
              <a:gd name="T13" fmla="*/ 2047875 h 1300"/>
              <a:gd name="T14" fmla="*/ 1038225 w 1299"/>
              <a:gd name="T15" fmla="*/ 2063750 h 1300"/>
              <a:gd name="T16" fmla="*/ 1038225 w 1299"/>
              <a:gd name="T17" fmla="*/ 2063750 h 1300"/>
              <a:gd name="T18" fmla="*/ 825500 w 1299"/>
              <a:gd name="T19" fmla="*/ 2047875 h 1300"/>
              <a:gd name="T20" fmla="*/ 625475 w 1299"/>
              <a:gd name="T21" fmla="*/ 1985963 h 1300"/>
              <a:gd name="T22" fmla="*/ 457200 w 1299"/>
              <a:gd name="T23" fmla="*/ 1895475 h 1300"/>
              <a:gd name="T24" fmla="*/ 304800 w 1299"/>
              <a:gd name="T25" fmla="*/ 1757363 h 1300"/>
              <a:gd name="T26" fmla="*/ 182562 w 1299"/>
              <a:gd name="T27" fmla="*/ 1604963 h 1300"/>
              <a:gd name="T28" fmla="*/ 76200 w 1299"/>
              <a:gd name="T29" fmla="*/ 1436688 h 1300"/>
              <a:gd name="T30" fmla="*/ 14287 w 1299"/>
              <a:gd name="T31" fmla="*/ 1238250 h 1300"/>
              <a:gd name="T32" fmla="*/ 0 w 1299"/>
              <a:gd name="T33" fmla="*/ 1039813 h 1300"/>
              <a:gd name="T34" fmla="*/ 0 w 1299"/>
              <a:gd name="T35" fmla="*/ 1039813 h 1300"/>
              <a:gd name="T36" fmla="*/ 14287 w 1299"/>
              <a:gd name="T37" fmla="*/ 825500 h 1300"/>
              <a:gd name="T38" fmla="*/ 76200 w 1299"/>
              <a:gd name="T39" fmla="*/ 627063 h 1300"/>
              <a:gd name="T40" fmla="*/ 182562 w 1299"/>
              <a:gd name="T41" fmla="*/ 458788 h 1300"/>
              <a:gd name="T42" fmla="*/ 304800 w 1299"/>
              <a:gd name="T43" fmla="*/ 306388 h 1300"/>
              <a:gd name="T44" fmla="*/ 457200 w 1299"/>
              <a:gd name="T45" fmla="*/ 184150 h 1300"/>
              <a:gd name="T46" fmla="*/ 625475 w 1299"/>
              <a:gd name="T47" fmla="*/ 76200 h 1300"/>
              <a:gd name="T48" fmla="*/ 825500 w 1299"/>
              <a:gd name="T49" fmla="*/ 15875 h 1300"/>
              <a:gd name="T50" fmla="*/ 1038225 w 1299"/>
              <a:gd name="T51" fmla="*/ 0 h 1300"/>
              <a:gd name="T52" fmla="*/ 1038225 w 1299"/>
              <a:gd name="T53" fmla="*/ 0 h 1300"/>
              <a:gd name="T54" fmla="*/ 1236662 w 1299"/>
              <a:gd name="T55" fmla="*/ 15875 h 1300"/>
              <a:gd name="T56" fmla="*/ 1436687 w 1299"/>
              <a:gd name="T57" fmla="*/ 76200 h 1300"/>
              <a:gd name="T58" fmla="*/ 1604962 w 1299"/>
              <a:gd name="T59" fmla="*/ 184150 h 1300"/>
              <a:gd name="T60" fmla="*/ 1757362 w 1299"/>
              <a:gd name="T61" fmla="*/ 306388 h 1300"/>
              <a:gd name="T62" fmla="*/ 1893887 w 1299"/>
              <a:gd name="T63" fmla="*/ 458788 h 1300"/>
              <a:gd name="T64" fmla="*/ 1985962 w 1299"/>
              <a:gd name="T65" fmla="*/ 627063 h 1300"/>
              <a:gd name="T66" fmla="*/ 2047875 w 1299"/>
              <a:gd name="T67" fmla="*/ 825500 h 1300"/>
              <a:gd name="T68" fmla="*/ 2062162 w 1299"/>
              <a:gd name="T69" fmla="*/ 1039813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9" h="1300">
                <a:moveTo>
                  <a:pt x="1299" y="655"/>
                </a:moveTo>
                <a:lnTo>
                  <a:pt x="1290" y="780"/>
                </a:lnTo>
                <a:lnTo>
                  <a:pt x="1251" y="905"/>
                </a:lnTo>
                <a:lnTo>
                  <a:pt x="1193" y="1011"/>
                </a:lnTo>
                <a:lnTo>
                  <a:pt x="1107" y="1107"/>
                </a:lnTo>
                <a:lnTo>
                  <a:pt x="1011" y="1194"/>
                </a:lnTo>
                <a:lnTo>
                  <a:pt x="905" y="1251"/>
                </a:lnTo>
                <a:lnTo>
                  <a:pt x="779" y="1290"/>
                </a:lnTo>
                <a:lnTo>
                  <a:pt x="654" y="1300"/>
                </a:lnTo>
                <a:lnTo>
                  <a:pt x="520" y="1290"/>
                </a:lnTo>
                <a:lnTo>
                  <a:pt x="394" y="1251"/>
                </a:lnTo>
                <a:lnTo>
                  <a:pt x="288" y="1194"/>
                </a:lnTo>
                <a:lnTo>
                  <a:pt x="192" y="1107"/>
                </a:lnTo>
                <a:lnTo>
                  <a:pt x="115" y="1011"/>
                </a:lnTo>
                <a:lnTo>
                  <a:pt x="48" y="905"/>
                </a:lnTo>
                <a:lnTo>
                  <a:pt x="9" y="780"/>
                </a:lnTo>
                <a:lnTo>
                  <a:pt x="0" y="655"/>
                </a:lnTo>
                <a:lnTo>
                  <a:pt x="9" y="520"/>
                </a:lnTo>
                <a:lnTo>
                  <a:pt x="48" y="395"/>
                </a:lnTo>
                <a:lnTo>
                  <a:pt x="115" y="289"/>
                </a:lnTo>
                <a:lnTo>
                  <a:pt x="192" y="193"/>
                </a:lnTo>
                <a:lnTo>
                  <a:pt x="288" y="116"/>
                </a:lnTo>
                <a:lnTo>
                  <a:pt x="394" y="48"/>
                </a:lnTo>
                <a:lnTo>
                  <a:pt x="520" y="10"/>
                </a:lnTo>
                <a:lnTo>
                  <a:pt x="654" y="0"/>
                </a:lnTo>
                <a:lnTo>
                  <a:pt x="779" y="10"/>
                </a:lnTo>
                <a:lnTo>
                  <a:pt x="905" y="48"/>
                </a:lnTo>
                <a:lnTo>
                  <a:pt x="1011" y="116"/>
                </a:lnTo>
                <a:lnTo>
                  <a:pt x="1107" y="193"/>
                </a:lnTo>
                <a:lnTo>
                  <a:pt x="1193" y="289"/>
                </a:lnTo>
                <a:lnTo>
                  <a:pt x="1251" y="395"/>
                </a:lnTo>
                <a:lnTo>
                  <a:pt x="1290" y="520"/>
                </a:lnTo>
                <a:lnTo>
                  <a:pt x="1299" y="655"/>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5" name="Rectangle 11">
            <a:extLst>
              <a:ext uri="{FF2B5EF4-FFF2-40B4-BE49-F238E27FC236}">
                <a16:creationId xmlns:a16="http://schemas.microsoft.com/office/drawing/2014/main" id="{87088138-C2A8-4F7C-A4EB-8332D4D6F604}"/>
              </a:ext>
            </a:extLst>
          </p:cNvPr>
          <p:cNvSpPr>
            <a:spLocks noChangeArrowheads="1"/>
          </p:cNvSpPr>
          <p:nvPr/>
        </p:nvSpPr>
        <p:spPr bwMode="auto">
          <a:xfrm>
            <a:off x="7256464" y="1685925"/>
            <a:ext cx="16639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Neural regulation</a:t>
            </a:r>
            <a:endParaRPr lang="en-US" altLang="en-US" i="1"/>
          </a:p>
        </p:txBody>
      </p:sp>
      <p:sp>
        <p:nvSpPr>
          <p:cNvPr id="67596" name="Rectangle 12">
            <a:extLst>
              <a:ext uri="{FF2B5EF4-FFF2-40B4-BE49-F238E27FC236}">
                <a16:creationId xmlns:a16="http://schemas.microsoft.com/office/drawing/2014/main" id="{6F794738-296F-49BD-8257-B6B1A5136137}"/>
              </a:ext>
            </a:extLst>
          </p:cNvPr>
          <p:cNvSpPr>
            <a:spLocks noChangeArrowheads="1"/>
          </p:cNvSpPr>
          <p:nvPr/>
        </p:nvSpPr>
        <p:spPr bwMode="auto">
          <a:xfrm>
            <a:off x="7485063" y="1992313"/>
            <a:ext cx="1288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extrinsic NS (CNS)</a:t>
            </a:r>
            <a:endParaRPr lang="en-US" altLang="en-US" i="1"/>
          </a:p>
        </p:txBody>
      </p:sp>
      <p:sp>
        <p:nvSpPr>
          <p:cNvPr id="67597" name="Rectangle 13">
            <a:extLst>
              <a:ext uri="{FF2B5EF4-FFF2-40B4-BE49-F238E27FC236}">
                <a16:creationId xmlns:a16="http://schemas.microsoft.com/office/drawing/2014/main" id="{25DAF7ED-0B12-4B10-A123-875ABF04324B}"/>
              </a:ext>
            </a:extLst>
          </p:cNvPr>
          <p:cNvSpPr>
            <a:spLocks noChangeArrowheads="1"/>
          </p:cNvSpPr>
          <p:nvPr/>
        </p:nvSpPr>
        <p:spPr bwMode="auto">
          <a:xfrm>
            <a:off x="7485064" y="2297113"/>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intrinsic NS</a:t>
            </a:r>
            <a:endParaRPr lang="en-US" altLang="en-US" i="1"/>
          </a:p>
        </p:txBody>
      </p:sp>
      <p:sp>
        <p:nvSpPr>
          <p:cNvPr id="67598" name="Rectangle 14">
            <a:extLst>
              <a:ext uri="{FF2B5EF4-FFF2-40B4-BE49-F238E27FC236}">
                <a16:creationId xmlns:a16="http://schemas.microsoft.com/office/drawing/2014/main" id="{57B648A9-199D-4280-97E1-BFDBEB9AE997}"/>
              </a:ext>
            </a:extLst>
          </p:cNvPr>
          <p:cNvSpPr>
            <a:spLocks noChangeArrowheads="1"/>
          </p:cNvSpPr>
          <p:nvPr/>
        </p:nvSpPr>
        <p:spPr bwMode="auto">
          <a:xfrm>
            <a:off x="5575300" y="3763963"/>
            <a:ext cx="12631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GI hormones</a:t>
            </a:r>
            <a:endParaRPr lang="en-US" altLang="en-US" i="1"/>
          </a:p>
        </p:txBody>
      </p:sp>
      <p:sp>
        <p:nvSpPr>
          <p:cNvPr id="67599" name="Rectangle 15">
            <a:extLst>
              <a:ext uri="{FF2B5EF4-FFF2-40B4-BE49-F238E27FC236}">
                <a16:creationId xmlns:a16="http://schemas.microsoft.com/office/drawing/2014/main" id="{426812CD-F816-45A9-A157-5A9B6553879E}"/>
              </a:ext>
            </a:extLst>
          </p:cNvPr>
          <p:cNvSpPr>
            <a:spLocks noChangeArrowheads="1"/>
          </p:cNvSpPr>
          <p:nvPr/>
        </p:nvSpPr>
        <p:spPr bwMode="auto">
          <a:xfrm>
            <a:off x="5575301" y="4192588"/>
            <a:ext cx="9345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Paracrine</a:t>
            </a:r>
            <a:endParaRPr lang="en-US" altLang="en-US" i="1"/>
          </a:p>
        </p:txBody>
      </p:sp>
      <p:sp>
        <p:nvSpPr>
          <p:cNvPr id="67600" name="Rectangle 16">
            <a:extLst>
              <a:ext uri="{FF2B5EF4-FFF2-40B4-BE49-F238E27FC236}">
                <a16:creationId xmlns:a16="http://schemas.microsoft.com/office/drawing/2014/main" id="{7D9B1057-B877-4CCC-BF01-FDE4D7F3B2FB}"/>
              </a:ext>
            </a:extLst>
          </p:cNvPr>
          <p:cNvSpPr>
            <a:spLocks noChangeArrowheads="1"/>
          </p:cNvSpPr>
          <p:nvPr/>
        </p:nvSpPr>
        <p:spPr bwMode="auto">
          <a:xfrm>
            <a:off x="5575300" y="4406900"/>
            <a:ext cx="9585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a:solidFill>
                  <a:srgbClr val="000000"/>
                </a:solidFill>
                <a:latin typeface="Helvetica" panose="020B0604020202020204" pitchFamily="34" charset="0"/>
              </a:rPr>
              <a:t>mediators</a:t>
            </a:r>
            <a:endParaRPr lang="en-US" altLang="en-US" i="1"/>
          </a:p>
        </p:txBody>
      </p:sp>
      <p:sp>
        <p:nvSpPr>
          <p:cNvPr id="67601" name="Rectangle 17">
            <a:extLst>
              <a:ext uri="{FF2B5EF4-FFF2-40B4-BE49-F238E27FC236}">
                <a16:creationId xmlns:a16="http://schemas.microsoft.com/office/drawing/2014/main" id="{F08CAC6D-CA84-4AE2-9178-6E2E599678EB}"/>
              </a:ext>
            </a:extLst>
          </p:cNvPr>
          <p:cNvSpPr>
            <a:spLocks noChangeArrowheads="1"/>
          </p:cNvSpPr>
          <p:nvPr/>
        </p:nvSpPr>
        <p:spPr bwMode="auto">
          <a:xfrm>
            <a:off x="5559425" y="4787900"/>
            <a:ext cx="12679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humoral regulation</a:t>
            </a:r>
            <a:endParaRPr lang="en-US" altLang="en-US" i="1"/>
          </a:p>
        </p:txBody>
      </p:sp>
      <p:sp>
        <p:nvSpPr>
          <p:cNvPr id="67602" name="Freeform 18">
            <a:extLst>
              <a:ext uri="{FF2B5EF4-FFF2-40B4-BE49-F238E27FC236}">
                <a16:creationId xmlns:a16="http://schemas.microsoft.com/office/drawing/2014/main" id="{6B6D3A8C-8E07-425B-BDBA-D8719D506A51}"/>
              </a:ext>
            </a:extLst>
          </p:cNvPr>
          <p:cNvSpPr>
            <a:spLocks/>
          </p:cNvSpPr>
          <p:nvPr/>
        </p:nvSpPr>
        <p:spPr bwMode="auto">
          <a:xfrm>
            <a:off x="6835775" y="2901951"/>
            <a:ext cx="534988" cy="627063"/>
          </a:xfrm>
          <a:custGeom>
            <a:avLst/>
            <a:gdLst>
              <a:gd name="T0" fmla="*/ 520700 w 337"/>
              <a:gd name="T1" fmla="*/ 0 h 395"/>
              <a:gd name="T2" fmla="*/ 534988 w 337"/>
              <a:gd name="T3" fmla="*/ 15875 h 395"/>
              <a:gd name="T4" fmla="*/ 15875 w 337"/>
              <a:gd name="T5" fmla="*/ 627063 h 395"/>
              <a:gd name="T6" fmla="*/ 0 w 337"/>
              <a:gd name="T7" fmla="*/ 611188 h 395"/>
              <a:gd name="T8" fmla="*/ 520700 w 337"/>
              <a:gd name="T9" fmla="*/ 0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5">
                <a:moveTo>
                  <a:pt x="328" y="0"/>
                </a:moveTo>
                <a:lnTo>
                  <a:pt x="337" y="10"/>
                </a:lnTo>
                <a:lnTo>
                  <a:pt x="10" y="395"/>
                </a:lnTo>
                <a:lnTo>
                  <a:pt x="0" y="385"/>
                </a:lnTo>
                <a:lnTo>
                  <a:pt x="3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3" name="Freeform 19">
            <a:extLst>
              <a:ext uri="{FF2B5EF4-FFF2-40B4-BE49-F238E27FC236}">
                <a16:creationId xmlns:a16="http://schemas.microsoft.com/office/drawing/2014/main" id="{1F42C541-5C08-44DE-ADAA-970B2750A27B}"/>
              </a:ext>
            </a:extLst>
          </p:cNvPr>
          <p:cNvSpPr>
            <a:spLocks/>
          </p:cNvSpPr>
          <p:nvPr/>
        </p:nvSpPr>
        <p:spPr bwMode="auto">
          <a:xfrm>
            <a:off x="7248525" y="2840038"/>
            <a:ext cx="184150" cy="184150"/>
          </a:xfrm>
          <a:custGeom>
            <a:avLst/>
            <a:gdLst>
              <a:gd name="T0" fmla="*/ 0 w 116"/>
              <a:gd name="T1" fmla="*/ 92075 h 116"/>
              <a:gd name="T2" fmla="*/ 46038 w 116"/>
              <a:gd name="T3" fmla="*/ 153988 h 116"/>
              <a:gd name="T4" fmla="*/ 107950 w 116"/>
              <a:gd name="T5" fmla="*/ 184150 h 116"/>
              <a:gd name="T6" fmla="*/ 107950 w 116"/>
              <a:gd name="T7" fmla="*/ 184150 h 116"/>
              <a:gd name="T8" fmla="*/ 184150 w 116"/>
              <a:gd name="T9" fmla="*/ 0 h 116"/>
              <a:gd name="T10" fmla="*/ 184150 w 116"/>
              <a:gd name="T11" fmla="*/ 0 h 116"/>
              <a:gd name="T12" fmla="*/ 0 w 116"/>
              <a:gd name="T13" fmla="*/ 92075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6">
                <a:moveTo>
                  <a:pt x="0" y="58"/>
                </a:moveTo>
                <a:lnTo>
                  <a:pt x="29" y="97"/>
                </a:lnTo>
                <a:lnTo>
                  <a:pt x="68" y="116"/>
                </a:lnTo>
                <a:lnTo>
                  <a:pt x="116" y="0"/>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4" name="Freeform 20">
            <a:extLst>
              <a:ext uri="{FF2B5EF4-FFF2-40B4-BE49-F238E27FC236}">
                <a16:creationId xmlns:a16="http://schemas.microsoft.com/office/drawing/2014/main" id="{D47218C9-9E63-4C5B-9738-0ED252D06B49}"/>
              </a:ext>
            </a:extLst>
          </p:cNvPr>
          <p:cNvSpPr>
            <a:spLocks/>
          </p:cNvSpPr>
          <p:nvPr/>
        </p:nvSpPr>
        <p:spPr bwMode="auto">
          <a:xfrm>
            <a:off x="6775451" y="3406775"/>
            <a:ext cx="182563" cy="198438"/>
          </a:xfrm>
          <a:custGeom>
            <a:avLst/>
            <a:gdLst>
              <a:gd name="T0" fmla="*/ 76200 w 115"/>
              <a:gd name="T1" fmla="*/ 0 h 125"/>
              <a:gd name="T2" fmla="*/ 138113 w 115"/>
              <a:gd name="T3" fmla="*/ 46038 h 125"/>
              <a:gd name="T4" fmla="*/ 182563 w 115"/>
              <a:gd name="T5" fmla="*/ 90488 h 125"/>
              <a:gd name="T6" fmla="*/ 182563 w 115"/>
              <a:gd name="T7" fmla="*/ 90488 h 125"/>
              <a:gd name="T8" fmla="*/ 0 w 115"/>
              <a:gd name="T9" fmla="*/ 198438 h 125"/>
              <a:gd name="T10" fmla="*/ 0 w 115"/>
              <a:gd name="T11" fmla="*/ 198438 h 125"/>
              <a:gd name="T12" fmla="*/ 76200 w 11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25">
                <a:moveTo>
                  <a:pt x="48" y="0"/>
                </a:moveTo>
                <a:lnTo>
                  <a:pt x="87" y="29"/>
                </a:lnTo>
                <a:lnTo>
                  <a:pt x="115" y="57"/>
                </a:lnTo>
                <a:lnTo>
                  <a:pt x="0" y="125"/>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5" name="Rectangle 21">
            <a:extLst>
              <a:ext uri="{FF2B5EF4-FFF2-40B4-BE49-F238E27FC236}">
                <a16:creationId xmlns:a16="http://schemas.microsoft.com/office/drawing/2014/main" id="{6F8FD73A-DEA4-4EE5-B8CF-11A78422EFEA}"/>
              </a:ext>
            </a:extLst>
          </p:cNvPr>
          <p:cNvSpPr>
            <a:spLocks noChangeArrowheads="1"/>
          </p:cNvSpPr>
          <p:nvPr/>
        </p:nvSpPr>
        <p:spPr bwMode="auto">
          <a:xfrm>
            <a:off x="5491163" y="2076451"/>
            <a:ext cx="14224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7606" name="Freeform 22">
            <a:extLst>
              <a:ext uri="{FF2B5EF4-FFF2-40B4-BE49-F238E27FC236}">
                <a16:creationId xmlns:a16="http://schemas.microsoft.com/office/drawing/2014/main" id="{D3E2DCC3-FE99-4117-9C12-2715BD255A5A}"/>
              </a:ext>
            </a:extLst>
          </p:cNvPr>
          <p:cNvSpPr>
            <a:spLocks/>
          </p:cNvSpPr>
          <p:nvPr/>
        </p:nvSpPr>
        <p:spPr bwMode="auto">
          <a:xfrm>
            <a:off x="6805614" y="2016126"/>
            <a:ext cx="198437" cy="136525"/>
          </a:xfrm>
          <a:custGeom>
            <a:avLst/>
            <a:gdLst>
              <a:gd name="T0" fmla="*/ 15875 w 125"/>
              <a:gd name="T1" fmla="*/ 0 h 86"/>
              <a:gd name="T2" fmla="*/ 0 w 125"/>
              <a:gd name="T3" fmla="*/ 60325 h 86"/>
              <a:gd name="T4" fmla="*/ 15875 w 125"/>
              <a:gd name="T5" fmla="*/ 136525 h 86"/>
              <a:gd name="T6" fmla="*/ 15875 w 125"/>
              <a:gd name="T7" fmla="*/ 136525 h 86"/>
              <a:gd name="T8" fmla="*/ 198437 w 125"/>
              <a:gd name="T9" fmla="*/ 60325 h 86"/>
              <a:gd name="T10" fmla="*/ 198437 w 125"/>
              <a:gd name="T11" fmla="*/ 60325 h 86"/>
              <a:gd name="T12" fmla="*/ 15875 w 125"/>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86">
                <a:moveTo>
                  <a:pt x="10" y="0"/>
                </a:moveTo>
                <a:lnTo>
                  <a:pt x="0" y="38"/>
                </a:lnTo>
                <a:lnTo>
                  <a:pt x="10" y="86"/>
                </a:lnTo>
                <a:lnTo>
                  <a:pt x="125" y="38"/>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7" name="Freeform 23">
            <a:extLst>
              <a:ext uri="{FF2B5EF4-FFF2-40B4-BE49-F238E27FC236}">
                <a16:creationId xmlns:a16="http://schemas.microsoft.com/office/drawing/2014/main" id="{13F99BB9-8707-47CA-BFEF-DEBA6A0BEAF0}"/>
              </a:ext>
            </a:extLst>
          </p:cNvPr>
          <p:cNvSpPr>
            <a:spLocks/>
          </p:cNvSpPr>
          <p:nvPr/>
        </p:nvSpPr>
        <p:spPr bwMode="auto">
          <a:xfrm>
            <a:off x="5384800" y="2016126"/>
            <a:ext cx="198438" cy="136525"/>
          </a:xfrm>
          <a:custGeom>
            <a:avLst/>
            <a:gdLst>
              <a:gd name="T0" fmla="*/ 198438 w 125"/>
              <a:gd name="T1" fmla="*/ 0 h 86"/>
              <a:gd name="T2" fmla="*/ 198438 w 125"/>
              <a:gd name="T3" fmla="*/ 60325 h 86"/>
              <a:gd name="T4" fmla="*/ 198438 w 125"/>
              <a:gd name="T5" fmla="*/ 136525 h 86"/>
              <a:gd name="T6" fmla="*/ 198438 w 125"/>
              <a:gd name="T7" fmla="*/ 136525 h 86"/>
              <a:gd name="T8" fmla="*/ 0 w 125"/>
              <a:gd name="T9" fmla="*/ 60325 h 86"/>
              <a:gd name="T10" fmla="*/ 0 w 125"/>
              <a:gd name="T11" fmla="*/ 60325 h 86"/>
              <a:gd name="T12" fmla="*/ 198438 w 125"/>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86">
                <a:moveTo>
                  <a:pt x="125" y="0"/>
                </a:moveTo>
                <a:lnTo>
                  <a:pt x="125" y="38"/>
                </a:lnTo>
                <a:lnTo>
                  <a:pt x="125" y="86"/>
                </a:lnTo>
                <a:lnTo>
                  <a:pt x="0" y="38"/>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8" name="Freeform 24">
            <a:extLst>
              <a:ext uri="{FF2B5EF4-FFF2-40B4-BE49-F238E27FC236}">
                <a16:creationId xmlns:a16="http://schemas.microsoft.com/office/drawing/2014/main" id="{BF7D500B-F58B-4C0D-A007-51FC8039258D}"/>
              </a:ext>
            </a:extLst>
          </p:cNvPr>
          <p:cNvSpPr>
            <a:spLocks/>
          </p:cNvSpPr>
          <p:nvPr/>
        </p:nvSpPr>
        <p:spPr bwMode="auto">
          <a:xfrm>
            <a:off x="4956176" y="2947989"/>
            <a:ext cx="442913" cy="657225"/>
          </a:xfrm>
          <a:custGeom>
            <a:avLst/>
            <a:gdLst>
              <a:gd name="T0" fmla="*/ 442913 w 279"/>
              <a:gd name="T1" fmla="*/ 641350 h 414"/>
              <a:gd name="T2" fmla="*/ 428625 w 279"/>
              <a:gd name="T3" fmla="*/ 657225 h 414"/>
              <a:gd name="T4" fmla="*/ 0 w 279"/>
              <a:gd name="T5" fmla="*/ 14288 h 414"/>
              <a:gd name="T6" fmla="*/ 15875 w 279"/>
              <a:gd name="T7" fmla="*/ 0 h 414"/>
              <a:gd name="T8" fmla="*/ 442913 w 279"/>
              <a:gd name="T9" fmla="*/ 641350 h 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414">
                <a:moveTo>
                  <a:pt x="279" y="404"/>
                </a:moveTo>
                <a:lnTo>
                  <a:pt x="270" y="414"/>
                </a:lnTo>
                <a:lnTo>
                  <a:pt x="0" y="9"/>
                </a:lnTo>
                <a:lnTo>
                  <a:pt x="10" y="0"/>
                </a:lnTo>
                <a:lnTo>
                  <a:pt x="279" y="4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9" name="Freeform 25">
            <a:extLst>
              <a:ext uri="{FF2B5EF4-FFF2-40B4-BE49-F238E27FC236}">
                <a16:creationId xmlns:a16="http://schemas.microsoft.com/office/drawing/2014/main" id="{0282DFA4-FDCA-4C76-B080-D57B9E0C9140}"/>
              </a:ext>
            </a:extLst>
          </p:cNvPr>
          <p:cNvSpPr>
            <a:spLocks/>
          </p:cNvSpPr>
          <p:nvPr/>
        </p:nvSpPr>
        <p:spPr bwMode="auto">
          <a:xfrm>
            <a:off x="5292725" y="3482975"/>
            <a:ext cx="152400" cy="198438"/>
          </a:xfrm>
          <a:custGeom>
            <a:avLst/>
            <a:gdLst>
              <a:gd name="T0" fmla="*/ 106363 w 96"/>
              <a:gd name="T1" fmla="*/ 0 h 125"/>
              <a:gd name="T2" fmla="*/ 46038 w 96"/>
              <a:gd name="T3" fmla="*/ 30163 h 125"/>
              <a:gd name="T4" fmla="*/ 0 w 96"/>
              <a:gd name="T5" fmla="*/ 76200 h 125"/>
              <a:gd name="T6" fmla="*/ 0 w 96"/>
              <a:gd name="T7" fmla="*/ 76200 h 125"/>
              <a:gd name="T8" fmla="*/ 152400 w 96"/>
              <a:gd name="T9" fmla="*/ 198438 h 125"/>
              <a:gd name="T10" fmla="*/ 152400 w 96"/>
              <a:gd name="T11" fmla="*/ 198438 h 125"/>
              <a:gd name="T12" fmla="*/ 106363 w 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25">
                <a:moveTo>
                  <a:pt x="67" y="0"/>
                </a:moveTo>
                <a:lnTo>
                  <a:pt x="29" y="19"/>
                </a:lnTo>
                <a:lnTo>
                  <a:pt x="0" y="48"/>
                </a:lnTo>
                <a:lnTo>
                  <a:pt x="96" y="12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0" name="Freeform 26">
            <a:extLst>
              <a:ext uri="{FF2B5EF4-FFF2-40B4-BE49-F238E27FC236}">
                <a16:creationId xmlns:a16="http://schemas.microsoft.com/office/drawing/2014/main" id="{8F66F5EC-510A-4524-9A09-9280B9BF4B32}"/>
              </a:ext>
            </a:extLst>
          </p:cNvPr>
          <p:cNvSpPr>
            <a:spLocks/>
          </p:cNvSpPr>
          <p:nvPr/>
        </p:nvSpPr>
        <p:spPr bwMode="auto">
          <a:xfrm>
            <a:off x="4910139" y="2871789"/>
            <a:ext cx="168275" cy="198437"/>
          </a:xfrm>
          <a:custGeom>
            <a:avLst/>
            <a:gdLst>
              <a:gd name="T0" fmla="*/ 168275 w 106"/>
              <a:gd name="T1" fmla="*/ 122237 h 125"/>
              <a:gd name="T2" fmla="*/ 107950 w 106"/>
              <a:gd name="T3" fmla="*/ 168275 h 125"/>
              <a:gd name="T4" fmla="*/ 46038 w 106"/>
              <a:gd name="T5" fmla="*/ 198437 h 125"/>
              <a:gd name="T6" fmla="*/ 46038 w 106"/>
              <a:gd name="T7" fmla="*/ 198437 h 125"/>
              <a:gd name="T8" fmla="*/ 0 w 106"/>
              <a:gd name="T9" fmla="*/ 0 h 125"/>
              <a:gd name="T10" fmla="*/ 0 w 106"/>
              <a:gd name="T11" fmla="*/ 0 h 125"/>
              <a:gd name="T12" fmla="*/ 168275 w 106"/>
              <a:gd name="T13" fmla="*/ 122237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25">
                <a:moveTo>
                  <a:pt x="106" y="77"/>
                </a:moveTo>
                <a:lnTo>
                  <a:pt x="68" y="106"/>
                </a:lnTo>
                <a:lnTo>
                  <a:pt x="29" y="125"/>
                </a:lnTo>
                <a:lnTo>
                  <a:pt x="0" y="0"/>
                </a:lnTo>
                <a:lnTo>
                  <a:pt x="106"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1" name="Rectangle 27">
            <a:extLst>
              <a:ext uri="{FF2B5EF4-FFF2-40B4-BE49-F238E27FC236}">
                <a16:creationId xmlns:a16="http://schemas.microsoft.com/office/drawing/2014/main" id="{4F081147-8393-429F-AA46-DD8A2ADC6523}"/>
              </a:ext>
            </a:extLst>
          </p:cNvPr>
          <p:cNvSpPr>
            <a:spLocks noChangeArrowheads="1"/>
          </p:cNvSpPr>
          <p:nvPr/>
        </p:nvSpPr>
        <p:spPr bwMode="auto">
          <a:xfrm>
            <a:off x="3725863" y="2327275"/>
            <a:ext cx="12711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pacemaker activity</a:t>
            </a:r>
            <a:endParaRPr lang="en-US" altLang="en-US" i="1"/>
          </a:p>
        </p:txBody>
      </p:sp>
      <p:sp>
        <p:nvSpPr>
          <p:cNvPr id="67612" name="Rectangle 28">
            <a:extLst>
              <a:ext uri="{FF2B5EF4-FFF2-40B4-BE49-F238E27FC236}">
                <a16:creationId xmlns:a16="http://schemas.microsoft.com/office/drawing/2014/main" id="{2C5D7008-970C-4815-96C2-9FB65DF79881}"/>
              </a:ext>
            </a:extLst>
          </p:cNvPr>
          <p:cNvSpPr>
            <a:spLocks noChangeArrowheads="1"/>
          </p:cNvSpPr>
          <p:nvPr/>
        </p:nvSpPr>
        <p:spPr bwMode="auto">
          <a:xfrm>
            <a:off x="3725863" y="2481263"/>
            <a:ext cx="1216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Helvetica" panose="020B0604020202020204" pitchFamily="34" charset="0"/>
              </a:rPr>
              <a:t>electrical coupling</a:t>
            </a:r>
            <a:endParaRPr lang="en-US" altLang="en-US" i="1"/>
          </a:p>
        </p:txBody>
      </p:sp>
      <p:sp>
        <p:nvSpPr>
          <p:cNvPr id="67613" name="Rectangle 29">
            <a:extLst>
              <a:ext uri="{FF2B5EF4-FFF2-40B4-BE49-F238E27FC236}">
                <a16:creationId xmlns:a16="http://schemas.microsoft.com/office/drawing/2014/main" id="{4BB70647-62E8-4470-864A-0907498D5C82}"/>
              </a:ext>
            </a:extLst>
          </p:cNvPr>
          <p:cNvSpPr>
            <a:spLocks noChangeArrowheads="1"/>
          </p:cNvSpPr>
          <p:nvPr/>
        </p:nvSpPr>
        <p:spPr bwMode="auto">
          <a:xfrm>
            <a:off x="2598234" y="307975"/>
            <a:ext cx="4650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Times" panose="02020603050405020304" pitchFamily="18" charset="0"/>
              </a:rPr>
              <a:t>Regulation of GI function</a:t>
            </a:r>
          </a:p>
        </p:txBody>
      </p:sp>
      <p:sp>
        <p:nvSpPr>
          <p:cNvPr id="67614" name="Rectangle 30">
            <a:extLst>
              <a:ext uri="{FF2B5EF4-FFF2-40B4-BE49-F238E27FC236}">
                <a16:creationId xmlns:a16="http://schemas.microsoft.com/office/drawing/2014/main" id="{14C46A78-82CD-4BAA-9B45-D3EC86121188}"/>
              </a:ext>
            </a:extLst>
          </p:cNvPr>
          <p:cNvSpPr>
            <a:spLocks noChangeArrowheads="1"/>
          </p:cNvSpPr>
          <p:nvPr/>
        </p:nvSpPr>
        <p:spPr bwMode="auto">
          <a:xfrm>
            <a:off x="4343400" y="5638801"/>
            <a:ext cx="36501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t>&gt; high degree of integration</a:t>
            </a:r>
          </a:p>
          <a:p>
            <a:pPr eaLnBrk="1" hangingPunct="1"/>
            <a:r>
              <a:rPr lang="en-US" altLang="en-US" sz="2400" dirty="0"/>
              <a:t>&gt; high degree of autonomy</a:t>
            </a:r>
          </a:p>
        </p:txBody>
      </p:sp>
    </p:spTree>
    <p:extLst>
      <p:ext uri="{BB962C8B-B14F-4D97-AF65-F5344CB8AC3E}">
        <p14:creationId xmlns:p14="http://schemas.microsoft.com/office/powerpoint/2010/main" val="46155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7AAFEEF-85D1-4082-A158-54886E3BA8CD}"/>
              </a:ext>
            </a:extLst>
          </p:cNvPr>
          <p:cNvSpPr>
            <a:spLocks noChangeArrowheads="1"/>
          </p:cNvSpPr>
          <p:nvPr/>
        </p:nvSpPr>
        <p:spPr bwMode="auto">
          <a:xfrm>
            <a:off x="2997200" y="1035050"/>
            <a:ext cx="6502400" cy="5378450"/>
          </a:xfrm>
          <a:prstGeom prst="rect">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11" name="Rectangle 3">
            <a:extLst>
              <a:ext uri="{FF2B5EF4-FFF2-40B4-BE49-F238E27FC236}">
                <a16:creationId xmlns:a16="http://schemas.microsoft.com/office/drawing/2014/main" id="{A074F424-280B-4170-A02E-99613F27824C}"/>
              </a:ext>
            </a:extLst>
          </p:cNvPr>
          <p:cNvSpPr>
            <a:spLocks noGrp="1" noChangeArrowheads="1"/>
          </p:cNvSpPr>
          <p:nvPr>
            <p:ph type="title"/>
          </p:nvPr>
        </p:nvSpPr>
        <p:spPr>
          <a:xfrm>
            <a:off x="1137424" y="152400"/>
            <a:ext cx="8768576" cy="1143000"/>
          </a:xfrm>
          <a:noFill/>
        </p:spPr>
        <p:txBody>
          <a:bodyPr>
            <a:normAutofit/>
          </a:bodyPr>
          <a:lstStyle/>
          <a:p>
            <a:r>
              <a:rPr lang="en-US" altLang="en-US" sz="3200" dirty="0"/>
              <a:t>Example: acid secretion by gastric parietal cell....</a:t>
            </a:r>
          </a:p>
        </p:txBody>
      </p:sp>
      <p:pic>
        <p:nvPicPr>
          <p:cNvPr id="68612" name="Picture 4">
            <a:extLst>
              <a:ext uri="{FF2B5EF4-FFF2-40B4-BE49-F238E27FC236}">
                <a16:creationId xmlns:a16="http://schemas.microsoft.com/office/drawing/2014/main" id="{2DEF63EB-3AF4-425C-A0C9-A8A7365D6191}"/>
              </a:ext>
            </a:extLst>
          </p:cNvPr>
          <p:cNvPicPr>
            <a:picLocks noGrp="1" noChangeArrowheads="1"/>
          </p:cNvPicPr>
          <p:nvPr>
            <p:ph type="chart" idx="1"/>
          </p:nvPr>
        </p:nvPicPr>
        <p:blipFill>
          <a:blip r:embed="rId2">
            <a:extLst>
              <a:ext uri="{28A0092B-C50C-407E-A947-70E740481C1C}">
                <a14:useLocalDpi xmlns:a14="http://schemas.microsoft.com/office/drawing/2010/main" val="0"/>
              </a:ext>
            </a:extLst>
          </a:blip>
          <a:srcRect r="1149" b="14998"/>
          <a:stretch>
            <a:fillRect/>
          </a:stretch>
        </p:blipFill>
        <p:spPr bwMode="auto">
          <a:xfrm>
            <a:off x="3117851" y="1085850"/>
            <a:ext cx="6289675" cy="5200650"/>
          </a:xfrm>
          <a:noFill/>
          <a:extLst>
            <a:ext uri="{909E8E84-426E-40DD-AFC4-6F175D3DCCD1}">
              <a14:hiddenFill xmlns:a14="http://schemas.microsoft.com/office/drawing/2010/main">
                <a:solidFill>
                  <a:srgbClr val="FFFFFF"/>
                </a:solidFill>
              </a14:hiddenFill>
            </a:ext>
          </a:extLst>
        </p:spPr>
      </p:pic>
      <p:sp>
        <p:nvSpPr>
          <p:cNvPr id="68613" name="Rectangle 5">
            <a:extLst>
              <a:ext uri="{FF2B5EF4-FFF2-40B4-BE49-F238E27FC236}">
                <a16:creationId xmlns:a16="http://schemas.microsoft.com/office/drawing/2014/main" id="{055518BB-A054-4991-925E-7B67833AA92F}"/>
              </a:ext>
            </a:extLst>
          </p:cNvPr>
          <p:cNvSpPr>
            <a:spLocks noChangeArrowheads="1"/>
          </p:cNvSpPr>
          <p:nvPr/>
        </p:nvSpPr>
        <p:spPr bwMode="auto">
          <a:xfrm>
            <a:off x="3167064" y="5295901"/>
            <a:ext cx="2251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t>+ gastric motility</a:t>
            </a:r>
          </a:p>
          <a:p>
            <a:pPr eaLnBrk="1" hangingPunct="1"/>
            <a:r>
              <a:rPr lang="en-US" altLang="en-US" sz="1600"/>
              <a:t>enhances mixing of food </a:t>
            </a:r>
          </a:p>
          <a:p>
            <a:pPr eaLnBrk="1" hangingPunct="1"/>
            <a:r>
              <a:rPr lang="en-US" altLang="en-US" sz="1600"/>
              <a:t>and disgestive juices</a:t>
            </a:r>
          </a:p>
        </p:txBody>
      </p:sp>
      <p:sp>
        <p:nvSpPr>
          <p:cNvPr id="68615" name="Line 7">
            <a:extLst>
              <a:ext uri="{FF2B5EF4-FFF2-40B4-BE49-F238E27FC236}">
                <a16:creationId xmlns:a16="http://schemas.microsoft.com/office/drawing/2014/main" id="{557F0F05-323B-4290-AD8C-BCB2338B30DA}"/>
              </a:ext>
            </a:extLst>
          </p:cNvPr>
          <p:cNvSpPr>
            <a:spLocks noChangeShapeType="1"/>
          </p:cNvSpPr>
          <p:nvPr/>
        </p:nvSpPr>
        <p:spPr bwMode="auto">
          <a:xfrm flipV="1">
            <a:off x="4648201" y="1443038"/>
            <a:ext cx="1108075" cy="766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6" name="Line 8">
            <a:extLst>
              <a:ext uri="{FF2B5EF4-FFF2-40B4-BE49-F238E27FC236}">
                <a16:creationId xmlns:a16="http://schemas.microsoft.com/office/drawing/2014/main" id="{56F889C8-1B4C-4248-9F88-BFC0BBD9891E}"/>
              </a:ext>
            </a:extLst>
          </p:cNvPr>
          <p:cNvSpPr>
            <a:spLocks noChangeShapeType="1"/>
          </p:cNvSpPr>
          <p:nvPr/>
        </p:nvSpPr>
        <p:spPr bwMode="auto">
          <a:xfrm flipH="1" flipV="1">
            <a:off x="6648451" y="1435101"/>
            <a:ext cx="1350963" cy="8858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7" name="Rectangle 9">
            <a:extLst>
              <a:ext uri="{FF2B5EF4-FFF2-40B4-BE49-F238E27FC236}">
                <a16:creationId xmlns:a16="http://schemas.microsoft.com/office/drawing/2014/main" id="{CB775809-B9FE-45E0-A673-877F17142E33}"/>
              </a:ext>
            </a:extLst>
          </p:cNvPr>
          <p:cNvSpPr>
            <a:spLocks noChangeArrowheads="1"/>
          </p:cNvSpPr>
          <p:nvPr/>
        </p:nvSpPr>
        <p:spPr bwMode="auto">
          <a:xfrm>
            <a:off x="8229600" y="1828800"/>
            <a:ext cx="431800" cy="2667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18" name="Rectangle 10">
            <a:extLst>
              <a:ext uri="{FF2B5EF4-FFF2-40B4-BE49-F238E27FC236}">
                <a16:creationId xmlns:a16="http://schemas.microsoft.com/office/drawing/2014/main" id="{1F47736B-4FEF-406C-B22C-3D2A6C41B46A}"/>
              </a:ext>
            </a:extLst>
          </p:cNvPr>
          <p:cNvSpPr>
            <a:spLocks noChangeArrowheads="1"/>
          </p:cNvSpPr>
          <p:nvPr/>
        </p:nvSpPr>
        <p:spPr bwMode="auto">
          <a:xfrm>
            <a:off x="3632200" y="1752600"/>
            <a:ext cx="736600" cy="2921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19" name="Rectangle 11">
            <a:extLst>
              <a:ext uri="{FF2B5EF4-FFF2-40B4-BE49-F238E27FC236}">
                <a16:creationId xmlns:a16="http://schemas.microsoft.com/office/drawing/2014/main" id="{1DE32F2A-638F-41B9-86B3-5183BDFBFD2B}"/>
              </a:ext>
            </a:extLst>
          </p:cNvPr>
          <p:cNvSpPr>
            <a:spLocks noChangeArrowheads="1"/>
          </p:cNvSpPr>
          <p:nvPr/>
        </p:nvSpPr>
        <p:spPr bwMode="auto">
          <a:xfrm>
            <a:off x="3581400" y="1981200"/>
            <a:ext cx="431800" cy="2667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20" name="Text Box 13">
            <a:extLst>
              <a:ext uri="{FF2B5EF4-FFF2-40B4-BE49-F238E27FC236}">
                <a16:creationId xmlns:a16="http://schemas.microsoft.com/office/drawing/2014/main" id="{8C1EE877-2A17-4A44-9093-C89BB45844AF}"/>
              </a:ext>
            </a:extLst>
          </p:cNvPr>
          <p:cNvSpPr txBox="1">
            <a:spLocks noChangeArrowheads="1"/>
          </p:cNvSpPr>
          <p:nvPr/>
        </p:nvSpPr>
        <p:spPr bwMode="auto">
          <a:xfrm>
            <a:off x="3552825" y="1620839"/>
            <a:ext cx="1049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rPr>
              <a:t>cholinergic </a:t>
            </a:r>
          </a:p>
          <a:p>
            <a:pPr eaLnBrk="1" hangingPunct="1"/>
            <a:r>
              <a:rPr lang="en-US" altLang="en-US" sz="1000">
                <a:latin typeface="Arial" panose="020B0604020202020204" pitchFamily="34" charset="0"/>
              </a:rPr>
              <a:t>nerve terminals</a:t>
            </a:r>
            <a:endParaRPr lang="en-US" altLang="en-US">
              <a:latin typeface="Arial" panose="020B0604020202020204" pitchFamily="34" charset="0"/>
            </a:endParaRPr>
          </a:p>
        </p:txBody>
      </p:sp>
      <p:sp>
        <p:nvSpPr>
          <p:cNvPr id="68621" name="Text Box 14">
            <a:extLst>
              <a:ext uri="{FF2B5EF4-FFF2-40B4-BE49-F238E27FC236}">
                <a16:creationId xmlns:a16="http://schemas.microsoft.com/office/drawing/2014/main" id="{96F331D9-FE98-4C51-B2DB-4F0F386DF5B1}"/>
              </a:ext>
            </a:extLst>
          </p:cNvPr>
          <p:cNvSpPr txBox="1">
            <a:spLocks noChangeArrowheads="1"/>
          </p:cNvSpPr>
          <p:nvPr/>
        </p:nvSpPr>
        <p:spPr bwMode="auto">
          <a:xfrm>
            <a:off x="8140700" y="1892301"/>
            <a:ext cx="579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rPr>
              <a:t>G-cells</a:t>
            </a:r>
            <a:endParaRPr lang="en-US" altLang="en-US">
              <a:latin typeface="Arial" panose="020B0604020202020204" pitchFamily="34" charset="0"/>
            </a:endParaRPr>
          </a:p>
        </p:txBody>
      </p:sp>
      <p:sp>
        <p:nvSpPr>
          <p:cNvPr id="68622" name="Rectangle 15">
            <a:extLst>
              <a:ext uri="{FF2B5EF4-FFF2-40B4-BE49-F238E27FC236}">
                <a16:creationId xmlns:a16="http://schemas.microsoft.com/office/drawing/2014/main" id="{FD4FFC1C-F53F-474E-B32F-9BBD3F67CE91}"/>
              </a:ext>
            </a:extLst>
          </p:cNvPr>
          <p:cNvSpPr>
            <a:spLocks noChangeArrowheads="1"/>
          </p:cNvSpPr>
          <p:nvPr/>
        </p:nvSpPr>
        <p:spPr bwMode="auto">
          <a:xfrm>
            <a:off x="6019800" y="5943600"/>
            <a:ext cx="431800" cy="2667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8623" name="Text Box 16">
            <a:extLst>
              <a:ext uri="{FF2B5EF4-FFF2-40B4-BE49-F238E27FC236}">
                <a16:creationId xmlns:a16="http://schemas.microsoft.com/office/drawing/2014/main" id="{54D4ACB4-B67E-4A5B-80CE-945D28FCC76C}"/>
              </a:ext>
            </a:extLst>
          </p:cNvPr>
          <p:cNvSpPr txBox="1">
            <a:spLocks noChangeArrowheads="1"/>
          </p:cNvSpPr>
          <p:nvPr/>
        </p:nvSpPr>
        <p:spPr bwMode="auto">
          <a:xfrm>
            <a:off x="6108700" y="5934076"/>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rPr>
              <a:t>H</a:t>
            </a:r>
            <a:r>
              <a:rPr lang="en-US" altLang="en-US" baseline="30000">
                <a:latin typeface="Arial" panose="020B0604020202020204" pitchFamily="34" charset="0"/>
              </a:rPr>
              <a:t>+</a:t>
            </a:r>
            <a:endParaRPr lang="en-US" altLang="en-US">
              <a:latin typeface="Arial" panose="020B0604020202020204" pitchFamily="34" charset="0"/>
            </a:endParaRPr>
          </a:p>
        </p:txBody>
      </p:sp>
    </p:spTree>
    <p:extLst>
      <p:ext uri="{BB962C8B-B14F-4D97-AF65-F5344CB8AC3E}">
        <p14:creationId xmlns:p14="http://schemas.microsoft.com/office/powerpoint/2010/main" val="227797376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9631D9E-3ECE-4D0F-8BE9-3F917BE800CD}"/>
              </a:ext>
            </a:extLst>
          </p:cNvPr>
          <p:cNvSpPr>
            <a:spLocks noChangeArrowheads="1"/>
          </p:cNvSpPr>
          <p:nvPr/>
        </p:nvSpPr>
        <p:spPr bwMode="auto">
          <a:xfrm>
            <a:off x="2925764" y="1814513"/>
            <a:ext cx="6567487" cy="193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solidFill>
                <a:srgbClr val="FAFD00"/>
              </a:solidFill>
            </a:endParaRPr>
          </a:p>
          <a:p>
            <a:pPr eaLnBrk="1" hangingPunct="1"/>
            <a:r>
              <a:rPr lang="en-US" altLang="en-US" sz="2400" dirty="0"/>
              <a:t>muscular contractions that mix and move the </a:t>
            </a:r>
          </a:p>
          <a:p>
            <a:pPr eaLnBrk="1" hangingPunct="1"/>
            <a:r>
              <a:rPr lang="en-US" altLang="en-US" sz="2400" dirty="0"/>
              <a:t>contents of the gastro-intestinal tract to the appropriate sites of digestion and absorption </a:t>
            </a:r>
          </a:p>
          <a:p>
            <a:pPr eaLnBrk="1" hangingPunct="1"/>
            <a:endParaRPr lang="en-US" altLang="en-US" sz="2400" dirty="0">
              <a:solidFill>
                <a:srgbClr val="FAFD00"/>
              </a:solidFill>
            </a:endParaRPr>
          </a:p>
        </p:txBody>
      </p:sp>
      <p:sp>
        <p:nvSpPr>
          <p:cNvPr id="69635" name="Rectangle 3">
            <a:extLst>
              <a:ext uri="{FF2B5EF4-FFF2-40B4-BE49-F238E27FC236}">
                <a16:creationId xmlns:a16="http://schemas.microsoft.com/office/drawing/2014/main" id="{CAF15DF2-8039-4905-84E1-7CB435C4F1E1}"/>
              </a:ext>
            </a:extLst>
          </p:cNvPr>
          <p:cNvSpPr>
            <a:spLocks noChangeArrowheads="1"/>
          </p:cNvSpPr>
          <p:nvPr/>
        </p:nvSpPr>
        <p:spPr bwMode="auto">
          <a:xfrm>
            <a:off x="4329114" y="733426"/>
            <a:ext cx="2029401"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t>MOTILITY	</a:t>
            </a:r>
          </a:p>
          <a:p>
            <a:pPr eaLnBrk="1" hangingPunct="1"/>
            <a:endParaRPr lang="en-US" altLang="en-US" sz="3200" dirty="0">
              <a:solidFill>
                <a:srgbClr val="FAFD00"/>
              </a:solidFill>
            </a:endParaRPr>
          </a:p>
        </p:txBody>
      </p:sp>
    </p:spTree>
    <p:extLst>
      <p:ext uri="{BB962C8B-B14F-4D97-AF65-F5344CB8AC3E}">
        <p14:creationId xmlns:p14="http://schemas.microsoft.com/office/powerpoint/2010/main" val="3499159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9738F39-A9E7-4802-BD95-B0FC7CF000A7}"/>
              </a:ext>
            </a:extLst>
          </p:cNvPr>
          <p:cNvSpPr>
            <a:spLocks noGrp="1" noChangeArrowheads="1"/>
          </p:cNvSpPr>
          <p:nvPr>
            <p:ph type="title"/>
          </p:nvPr>
        </p:nvSpPr>
        <p:spPr>
          <a:xfrm>
            <a:off x="2286000" y="152400"/>
            <a:ext cx="7772400" cy="1143000"/>
          </a:xfrm>
          <a:noFill/>
        </p:spPr>
        <p:txBody>
          <a:bodyPr/>
          <a:lstStyle/>
          <a:p>
            <a:r>
              <a:rPr lang="en-US" altLang="en-US" dirty="0"/>
              <a:t>Patterns of GI motility</a:t>
            </a:r>
          </a:p>
        </p:txBody>
      </p:sp>
      <p:sp>
        <p:nvSpPr>
          <p:cNvPr id="70659" name="Rectangle 3">
            <a:extLst>
              <a:ext uri="{FF2B5EF4-FFF2-40B4-BE49-F238E27FC236}">
                <a16:creationId xmlns:a16="http://schemas.microsoft.com/office/drawing/2014/main" id="{036A795C-39AF-4855-8326-A9AF7803F88E}"/>
              </a:ext>
            </a:extLst>
          </p:cNvPr>
          <p:cNvSpPr>
            <a:spLocks noChangeArrowheads="1"/>
          </p:cNvSpPr>
          <p:nvPr/>
        </p:nvSpPr>
        <p:spPr bwMode="auto">
          <a:xfrm>
            <a:off x="2652714" y="1349376"/>
            <a:ext cx="6467475" cy="535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t>Type of contraction	Organ/structure</a:t>
            </a:r>
          </a:p>
          <a:p>
            <a:pPr eaLnBrk="1" hangingPunct="1"/>
            <a:endParaRPr lang="en-US" altLang="en-US" sz="2000" dirty="0"/>
          </a:p>
          <a:p>
            <a:pPr eaLnBrk="1" hangingPunct="1"/>
            <a:endParaRPr lang="en-US" altLang="en-US" dirty="0"/>
          </a:p>
          <a:p>
            <a:pPr eaLnBrk="1" hangingPunct="1"/>
            <a:r>
              <a:rPr lang="en-US" altLang="en-US" dirty="0"/>
              <a:t>• </a:t>
            </a:r>
            <a:r>
              <a:rPr lang="en-US" altLang="en-US" b="1" dirty="0"/>
              <a:t>Tonic</a:t>
            </a:r>
          </a:p>
          <a:p>
            <a:pPr eaLnBrk="1" hangingPunct="1"/>
            <a:r>
              <a:rPr lang="en-US" altLang="en-US" b="1" dirty="0"/>
              <a:t>  contractions</a:t>
            </a:r>
            <a:r>
              <a:rPr lang="en-US" altLang="en-US" dirty="0"/>
              <a:t>		upper and lower esophageal sphincters</a:t>
            </a:r>
          </a:p>
          <a:p>
            <a:pPr eaLnBrk="1" hangingPunct="1"/>
            <a:r>
              <a:rPr lang="en-US" altLang="en-US" dirty="0"/>
              <a:t>			pyloric valve</a:t>
            </a:r>
          </a:p>
          <a:p>
            <a:pPr eaLnBrk="1" hangingPunct="1"/>
            <a:r>
              <a:rPr lang="en-US" altLang="en-US" dirty="0"/>
              <a:t>			sphincter of Oddi</a:t>
            </a:r>
          </a:p>
          <a:p>
            <a:pPr eaLnBrk="1" hangingPunct="1"/>
            <a:r>
              <a:rPr lang="en-US" altLang="en-US" dirty="0"/>
              <a:t>			ileocecal valve</a:t>
            </a:r>
          </a:p>
          <a:p>
            <a:pPr eaLnBrk="1" hangingPunct="1"/>
            <a:r>
              <a:rPr lang="en-US" altLang="en-US" dirty="0"/>
              <a:t>			internal anal sphincter</a:t>
            </a:r>
          </a:p>
          <a:p>
            <a:pPr eaLnBrk="1" hangingPunct="1"/>
            <a:endParaRPr lang="en-US" altLang="en-US" dirty="0"/>
          </a:p>
          <a:p>
            <a:pPr eaLnBrk="1" hangingPunct="1"/>
            <a:endParaRPr lang="en-US" altLang="en-US" dirty="0"/>
          </a:p>
          <a:p>
            <a:pPr eaLnBrk="1" hangingPunct="1"/>
            <a:r>
              <a:rPr lang="en-US" altLang="en-US" dirty="0"/>
              <a:t>• </a:t>
            </a:r>
            <a:r>
              <a:rPr lang="en-US" altLang="en-US" b="1" dirty="0"/>
              <a:t>Propulsive</a:t>
            </a:r>
          </a:p>
          <a:p>
            <a:pPr eaLnBrk="1" hangingPunct="1"/>
            <a:r>
              <a:rPr lang="en-US" altLang="en-US" b="1" dirty="0"/>
              <a:t>  peristalsis</a:t>
            </a:r>
            <a:r>
              <a:rPr lang="en-US" altLang="en-US" dirty="0"/>
              <a:t>		esophagus</a:t>
            </a:r>
          </a:p>
          <a:p>
            <a:pPr eaLnBrk="1" hangingPunct="1"/>
            <a:r>
              <a:rPr lang="en-US" altLang="en-US" dirty="0"/>
              <a:t>			lower 2 thirds of stomach</a:t>
            </a:r>
          </a:p>
          <a:p>
            <a:pPr eaLnBrk="1" hangingPunct="1"/>
            <a:r>
              <a:rPr lang="en-US" altLang="en-US" dirty="0"/>
              <a:t>			small intestine</a:t>
            </a:r>
          </a:p>
          <a:p>
            <a:pPr eaLnBrk="1" hangingPunct="1"/>
            <a:r>
              <a:rPr lang="en-US" altLang="en-US" dirty="0"/>
              <a:t>			rectum</a:t>
            </a:r>
          </a:p>
          <a:p>
            <a:pPr eaLnBrk="1" hangingPunct="1"/>
            <a:endParaRPr lang="en-US" altLang="en-US" sz="1600" dirty="0"/>
          </a:p>
          <a:p>
            <a:pPr eaLnBrk="1" hangingPunct="1"/>
            <a:endParaRPr lang="en-US" altLang="en-US" sz="1600" dirty="0">
              <a:solidFill>
                <a:srgbClr val="FAFD00"/>
              </a:solidFill>
            </a:endParaRPr>
          </a:p>
        </p:txBody>
      </p:sp>
    </p:spTree>
    <p:extLst>
      <p:ext uri="{BB962C8B-B14F-4D97-AF65-F5344CB8AC3E}">
        <p14:creationId xmlns:p14="http://schemas.microsoft.com/office/powerpoint/2010/main" val="22933858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A20D551-081C-46AF-887C-CBC67C25E12B}"/>
              </a:ext>
            </a:extLst>
          </p:cNvPr>
          <p:cNvSpPr>
            <a:spLocks noGrp="1" noChangeArrowheads="1"/>
          </p:cNvSpPr>
          <p:nvPr>
            <p:ph type="title"/>
          </p:nvPr>
        </p:nvSpPr>
        <p:spPr>
          <a:xfrm>
            <a:off x="2133600" y="76200"/>
            <a:ext cx="7772400" cy="1143000"/>
          </a:xfrm>
          <a:noFill/>
        </p:spPr>
        <p:txBody>
          <a:bodyPr/>
          <a:lstStyle/>
          <a:p>
            <a:r>
              <a:rPr lang="en-US" altLang="en-US" dirty="0"/>
              <a:t>Patterns of GI motility (</a:t>
            </a:r>
            <a:r>
              <a:rPr lang="en-US" altLang="en-US" dirty="0" err="1"/>
              <a:t>cont</a:t>
            </a:r>
            <a:r>
              <a:rPr lang="en-US" altLang="en-US" dirty="0"/>
              <a:t>)</a:t>
            </a:r>
          </a:p>
        </p:txBody>
      </p:sp>
      <p:sp>
        <p:nvSpPr>
          <p:cNvPr id="71683" name="Rectangle 3">
            <a:extLst>
              <a:ext uri="{FF2B5EF4-FFF2-40B4-BE49-F238E27FC236}">
                <a16:creationId xmlns:a16="http://schemas.microsoft.com/office/drawing/2014/main" id="{C51BDCA2-850C-4986-A6F7-ECEC8EC16D97}"/>
              </a:ext>
            </a:extLst>
          </p:cNvPr>
          <p:cNvSpPr>
            <a:spLocks noChangeArrowheads="1"/>
          </p:cNvSpPr>
          <p:nvPr/>
        </p:nvSpPr>
        <p:spPr bwMode="auto">
          <a:xfrm>
            <a:off x="2133600" y="1115199"/>
            <a:ext cx="7071487" cy="50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t>Type of contraction	Organ/structure</a:t>
            </a:r>
          </a:p>
          <a:p>
            <a:pPr eaLnBrk="1" hangingPunct="1"/>
            <a:endParaRPr lang="en-US" altLang="en-US" dirty="0"/>
          </a:p>
          <a:p>
            <a:pPr eaLnBrk="1" hangingPunct="1"/>
            <a:endParaRPr lang="en-US" altLang="en-US" sz="1600" dirty="0"/>
          </a:p>
          <a:p>
            <a:pPr eaLnBrk="1" hangingPunct="1"/>
            <a:r>
              <a:rPr lang="en-US" altLang="en-US" dirty="0"/>
              <a:t>• </a:t>
            </a:r>
            <a:r>
              <a:rPr lang="en-US" altLang="en-US" b="1" dirty="0"/>
              <a:t>Reverse  </a:t>
            </a:r>
          </a:p>
          <a:p>
            <a:pPr eaLnBrk="1" hangingPunct="1"/>
            <a:r>
              <a:rPr lang="en-US" altLang="en-US" b="1" dirty="0"/>
              <a:t>  peristalsis</a:t>
            </a:r>
            <a:endParaRPr lang="en-US" altLang="en-US" dirty="0"/>
          </a:p>
          <a:p>
            <a:pPr eaLnBrk="1" hangingPunct="1"/>
            <a:r>
              <a:rPr lang="en-US" altLang="en-US" dirty="0"/>
              <a:t>  (</a:t>
            </a:r>
            <a:r>
              <a:rPr lang="en-US" altLang="en-US" dirty="0" err="1"/>
              <a:t>antipropulsion</a:t>
            </a:r>
            <a:r>
              <a:rPr lang="en-US" altLang="en-US" dirty="0"/>
              <a:t>)		proximal colon</a:t>
            </a:r>
          </a:p>
          <a:p>
            <a:pPr eaLnBrk="1" hangingPunct="1"/>
            <a:endParaRPr lang="en-US" altLang="en-US" dirty="0"/>
          </a:p>
          <a:p>
            <a:pPr eaLnBrk="1" hangingPunct="1"/>
            <a:endParaRPr lang="en-US" altLang="en-US" dirty="0"/>
          </a:p>
          <a:p>
            <a:pPr eaLnBrk="1" hangingPunct="1"/>
            <a:r>
              <a:rPr lang="en-US" altLang="en-US" dirty="0"/>
              <a:t>• </a:t>
            </a:r>
            <a:r>
              <a:rPr lang="en-US" altLang="en-US" b="1" dirty="0"/>
              <a:t>Mass </a:t>
            </a:r>
          </a:p>
          <a:p>
            <a:pPr eaLnBrk="1" hangingPunct="1"/>
            <a:r>
              <a:rPr lang="en-US" altLang="en-US" b="1" dirty="0"/>
              <a:t>  movements</a:t>
            </a:r>
            <a:r>
              <a:rPr lang="en-US" altLang="en-US" dirty="0"/>
              <a:t>		ascending, transverse and descending colon</a:t>
            </a:r>
          </a:p>
          <a:p>
            <a:pPr eaLnBrk="1" hangingPunct="1"/>
            <a:endParaRPr lang="en-US" altLang="en-US" dirty="0"/>
          </a:p>
          <a:p>
            <a:pPr eaLnBrk="1" hangingPunct="1"/>
            <a:endParaRPr lang="en-US" altLang="en-US" dirty="0"/>
          </a:p>
          <a:p>
            <a:pPr eaLnBrk="1" hangingPunct="1"/>
            <a:r>
              <a:rPr lang="en-US" altLang="en-US" dirty="0"/>
              <a:t>• </a:t>
            </a:r>
            <a:r>
              <a:rPr lang="en-US" altLang="en-US" b="1" dirty="0" err="1"/>
              <a:t>Nonpropulsive</a:t>
            </a:r>
            <a:r>
              <a:rPr lang="en-US" altLang="en-US" b="1" dirty="0"/>
              <a:t>  </a:t>
            </a:r>
          </a:p>
          <a:p>
            <a:pPr eaLnBrk="1" hangingPunct="1"/>
            <a:r>
              <a:rPr lang="en-US" altLang="en-US" b="1" dirty="0"/>
              <a:t>  segmentation</a:t>
            </a:r>
            <a:r>
              <a:rPr lang="en-US" altLang="en-US" dirty="0"/>
              <a:t>		small intestine</a:t>
            </a:r>
          </a:p>
          <a:p>
            <a:pPr eaLnBrk="1" hangingPunct="1"/>
            <a:endParaRPr lang="en-US" altLang="en-US" dirty="0"/>
          </a:p>
          <a:p>
            <a:pPr eaLnBrk="1" hangingPunct="1"/>
            <a:endParaRPr lang="en-US" altLang="en-US" dirty="0"/>
          </a:p>
          <a:p>
            <a:pPr eaLnBrk="1" hangingPunct="1"/>
            <a:r>
              <a:rPr lang="en-US" altLang="en-US" dirty="0"/>
              <a:t>• </a:t>
            </a:r>
            <a:r>
              <a:rPr lang="en-US" altLang="en-US" b="1" dirty="0"/>
              <a:t>Haustration</a:t>
            </a:r>
            <a:r>
              <a:rPr lang="en-US" altLang="en-US" dirty="0"/>
              <a:t>		ascending, transverse and descending colon</a:t>
            </a:r>
          </a:p>
          <a:p>
            <a:pPr eaLnBrk="1" hangingPunct="1"/>
            <a:endParaRPr lang="en-US" altLang="en-US" dirty="0">
              <a:solidFill>
                <a:srgbClr val="FAFD00"/>
              </a:solidFill>
            </a:endParaRPr>
          </a:p>
        </p:txBody>
      </p:sp>
    </p:spTree>
    <p:extLst>
      <p:ext uri="{BB962C8B-B14F-4D97-AF65-F5344CB8AC3E}">
        <p14:creationId xmlns:p14="http://schemas.microsoft.com/office/powerpoint/2010/main" val="36921100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926B035-62DA-43FD-B8E0-EB7B51EA2C28}"/>
              </a:ext>
            </a:extLst>
          </p:cNvPr>
          <p:cNvSpPr>
            <a:spLocks noChangeArrowheads="1"/>
          </p:cNvSpPr>
          <p:nvPr/>
        </p:nvSpPr>
        <p:spPr bwMode="auto">
          <a:xfrm>
            <a:off x="21336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dirty="0">
                <a:latin typeface="Times New Roman" panose="02020603050405020304" pitchFamily="18" charset="0"/>
              </a:rPr>
              <a:t>Patterns of GI motility (</a:t>
            </a:r>
            <a:r>
              <a:rPr lang="en-US" altLang="en-US" sz="4400" dirty="0" err="1">
                <a:latin typeface="Times New Roman" panose="02020603050405020304" pitchFamily="18" charset="0"/>
              </a:rPr>
              <a:t>cont</a:t>
            </a:r>
            <a:r>
              <a:rPr lang="en-US" altLang="en-US" sz="4400" dirty="0">
                <a:latin typeface="Times New Roman" panose="02020603050405020304" pitchFamily="18" charset="0"/>
              </a:rPr>
              <a:t>)</a:t>
            </a:r>
          </a:p>
        </p:txBody>
      </p:sp>
      <p:sp>
        <p:nvSpPr>
          <p:cNvPr id="72707" name="Rectangle 3">
            <a:extLst>
              <a:ext uri="{FF2B5EF4-FFF2-40B4-BE49-F238E27FC236}">
                <a16:creationId xmlns:a16="http://schemas.microsoft.com/office/drawing/2014/main" id="{B709AEFF-BE01-4AB2-83E4-95F0CAF8DECE}"/>
              </a:ext>
            </a:extLst>
          </p:cNvPr>
          <p:cNvSpPr>
            <a:spLocks noChangeArrowheads="1"/>
          </p:cNvSpPr>
          <p:nvPr/>
        </p:nvSpPr>
        <p:spPr bwMode="auto">
          <a:xfrm>
            <a:off x="2971801" y="2057400"/>
            <a:ext cx="661110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a:p>
            <a:pPr eaLnBrk="1" hangingPunct="1"/>
            <a:endParaRPr lang="en-US" altLang="en-US" dirty="0"/>
          </a:p>
          <a:p>
            <a:pPr eaLnBrk="1" hangingPunct="1"/>
            <a:r>
              <a:rPr lang="en-US" altLang="en-US" dirty="0"/>
              <a:t>• </a:t>
            </a:r>
            <a:r>
              <a:rPr lang="en-US" altLang="en-US" b="1" dirty="0"/>
              <a:t>Migrating  </a:t>
            </a:r>
          </a:p>
          <a:p>
            <a:pPr eaLnBrk="1" hangingPunct="1"/>
            <a:r>
              <a:rPr lang="en-US" altLang="en-US" b="1" dirty="0"/>
              <a:t> motor complex =</a:t>
            </a:r>
          </a:p>
          <a:p>
            <a:pPr eaLnBrk="1" hangingPunct="1"/>
            <a:r>
              <a:rPr lang="en-US" altLang="en-US" b="1" dirty="0"/>
              <a:t>migrating myoelectric</a:t>
            </a:r>
          </a:p>
          <a:p>
            <a:pPr eaLnBrk="1" hangingPunct="1"/>
            <a:r>
              <a:rPr lang="en-US" altLang="en-US" b="1" dirty="0"/>
              <a:t>complex</a:t>
            </a:r>
            <a:r>
              <a:rPr lang="en-US" altLang="en-US" dirty="0"/>
              <a:t>				fasting/empty small intestine</a:t>
            </a:r>
          </a:p>
          <a:p>
            <a:pPr eaLnBrk="1" hangingPunct="1"/>
            <a:endParaRPr lang="en-US" altLang="en-US" dirty="0"/>
          </a:p>
          <a:p>
            <a:pPr eaLnBrk="1" hangingPunct="1"/>
            <a:r>
              <a:rPr lang="en-US" altLang="en-US" dirty="0"/>
              <a:t>				</a:t>
            </a:r>
          </a:p>
        </p:txBody>
      </p:sp>
    </p:spTree>
    <p:extLst>
      <p:ext uri="{BB962C8B-B14F-4D97-AF65-F5344CB8AC3E}">
        <p14:creationId xmlns:p14="http://schemas.microsoft.com/office/powerpoint/2010/main" val="1353603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5006C7E-D90A-4BA7-8E0C-CA3B8A68B2F3}"/>
              </a:ext>
            </a:extLst>
          </p:cNvPr>
          <p:cNvSpPr>
            <a:spLocks noGrp="1" noChangeArrowheads="1"/>
          </p:cNvSpPr>
          <p:nvPr>
            <p:ph type="title"/>
          </p:nvPr>
        </p:nvSpPr>
        <p:spPr>
          <a:xfrm>
            <a:off x="2209800" y="228600"/>
            <a:ext cx="7772400" cy="1143000"/>
          </a:xfrm>
          <a:noFill/>
        </p:spPr>
        <p:txBody>
          <a:bodyPr/>
          <a:lstStyle/>
          <a:p>
            <a:r>
              <a:rPr lang="en-US" altLang="en-US" dirty="0"/>
              <a:t>Esophagus</a:t>
            </a:r>
          </a:p>
        </p:txBody>
      </p:sp>
      <p:sp>
        <p:nvSpPr>
          <p:cNvPr id="73731" name="Rectangle 3">
            <a:extLst>
              <a:ext uri="{FF2B5EF4-FFF2-40B4-BE49-F238E27FC236}">
                <a16:creationId xmlns:a16="http://schemas.microsoft.com/office/drawing/2014/main" id="{2A3F9E81-1482-45CC-A1C1-59AA6B0E566F}"/>
              </a:ext>
            </a:extLst>
          </p:cNvPr>
          <p:cNvSpPr>
            <a:spLocks noChangeArrowheads="1"/>
          </p:cNvSpPr>
          <p:nvPr/>
        </p:nvSpPr>
        <p:spPr bwMode="auto">
          <a:xfrm>
            <a:off x="1778000" y="1371600"/>
            <a:ext cx="8204200" cy="501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t>Tubular conduit (about 20 cm long) for food transport from mouth to stomach.</a:t>
            </a:r>
          </a:p>
          <a:p>
            <a:pPr eaLnBrk="1" hangingPunct="1"/>
            <a:endParaRPr lang="en-US" altLang="en-US" sz="2000" dirty="0"/>
          </a:p>
          <a:p>
            <a:pPr eaLnBrk="1" hangingPunct="1"/>
            <a:endParaRPr lang="en-US" altLang="en-US" sz="2000" dirty="0"/>
          </a:p>
          <a:p>
            <a:pPr eaLnBrk="1" hangingPunct="1"/>
            <a:r>
              <a:rPr lang="en-US" altLang="en-US" sz="2000" b="1" dirty="0"/>
              <a:t>Structural and regulatory aspects</a:t>
            </a:r>
            <a:r>
              <a:rPr lang="en-US" altLang="en-US" sz="2000" dirty="0"/>
              <a:t>:</a:t>
            </a:r>
          </a:p>
          <a:p>
            <a:pPr eaLnBrk="1" hangingPunct="1"/>
            <a:r>
              <a:rPr lang="en-US" altLang="en-US" sz="2000" dirty="0"/>
              <a:t>• Upper third of the esophagus: circular and longitudinal muscle layers are 	striated; 	</a:t>
            </a:r>
          </a:p>
          <a:p>
            <a:pPr eaLnBrk="1" hangingPunct="1"/>
            <a:r>
              <a:rPr lang="en-US" altLang="en-US" sz="2000" dirty="0"/>
              <a:t>	innervation via cranial nerve.</a:t>
            </a:r>
          </a:p>
          <a:p>
            <a:pPr eaLnBrk="1" hangingPunct="1"/>
            <a:endParaRPr lang="en-US" altLang="en-US" sz="2000" dirty="0"/>
          </a:p>
          <a:p>
            <a:pPr eaLnBrk="1" hangingPunct="1"/>
            <a:r>
              <a:rPr lang="en-US" altLang="en-US" sz="2000" dirty="0"/>
              <a:t>• Middle third: coexistence of skeletal and smooth muscle. </a:t>
            </a:r>
          </a:p>
          <a:p>
            <a:pPr eaLnBrk="1" hangingPunct="1"/>
            <a:r>
              <a:rPr lang="en-US" altLang="en-US" sz="2000" dirty="0"/>
              <a:t>	Primary	innervation from </a:t>
            </a:r>
            <a:r>
              <a:rPr lang="en-US" altLang="en-US" sz="2000" dirty="0" err="1"/>
              <a:t>vagus</a:t>
            </a:r>
            <a:r>
              <a:rPr lang="en-US" altLang="en-US" sz="2000" dirty="0"/>
              <a:t> nerve; </a:t>
            </a:r>
          </a:p>
          <a:p>
            <a:pPr eaLnBrk="1" hangingPunct="1"/>
            <a:r>
              <a:rPr lang="en-US" altLang="en-US" sz="2000" dirty="0"/>
              <a:t>	nerve input from neurons of myenteric plexus</a:t>
            </a:r>
          </a:p>
          <a:p>
            <a:pPr eaLnBrk="1" hangingPunct="1"/>
            <a:endParaRPr lang="en-US" altLang="en-US" sz="2000" dirty="0"/>
          </a:p>
          <a:p>
            <a:pPr eaLnBrk="1" hangingPunct="1"/>
            <a:r>
              <a:rPr lang="en-US" altLang="en-US" sz="2000" dirty="0"/>
              <a:t>• Lower third: smooth muscle, enteric nerve system (input from </a:t>
            </a:r>
            <a:r>
              <a:rPr lang="en-US" altLang="en-US" sz="2000" dirty="0" err="1"/>
              <a:t>vagus</a:t>
            </a:r>
            <a:r>
              <a:rPr lang="en-US" altLang="en-US" sz="2000" dirty="0"/>
              <a:t> nerve to </a:t>
            </a:r>
          </a:p>
          <a:p>
            <a:pPr eaLnBrk="1" hangingPunct="1"/>
            <a:r>
              <a:rPr lang="en-US" altLang="en-US" sz="2000" dirty="0"/>
              <a:t>	enteric nerve system).</a:t>
            </a:r>
          </a:p>
        </p:txBody>
      </p:sp>
    </p:spTree>
    <p:extLst>
      <p:ext uri="{BB962C8B-B14F-4D97-AF65-F5344CB8AC3E}">
        <p14:creationId xmlns:p14="http://schemas.microsoft.com/office/powerpoint/2010/main" val="21356161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a:extLst>
              <a:ext uri="{FF2B5EF4-FFF2-40B4-BE49-F238E27FC236}">
                <a16:creationId xmlns:a16="http://schemas.microsoft.com/office/drawing/2014/main" id="{25FE03EA-0A37-470B-9800-7E1D3CE6BF6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2FA978-B36F-48FE-8AEE-9159C7FD460F}" type="datetime1">
              <a:rPr lang="en-US" altLang="en-US" sz="1400"/>
              <a:pPr/>
              <a:t>12/8/2022</a:t>
            </a:fld>
            <a:endParaRPr lang="en-US" altLang="en-US" sz="1400"/>
          </a:p>
        </p:txBody>
      </p:sp>
      <p:sp>
        <p:nvSpPr>
          <p:cNvPr id="28676" name="Slide Number Placeholder 5">
            <a:extLst>
              <a:ext uri="{FF2B5EF4-FFF2-40B4-BE49-F238E27FC236}">
                <a16:creationId xmlns:a16="http://schemas.microsoft.com/office/drawing/2014/main" id="{A6D8F944-1277-4E45-88D7-A18E10C224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15DDDB-2F01-4B3E-B359-665AAF2A1425}" type="slidenum">
              <a:rPr lang="ar-SA" altLang="en-US" sz="1400"/>
              <a:pPr/>
              <a:t>37</a:t>
            </a:fld>
            <a:endParaRPr lang="en-US" altLang="en-US" sz="1400"/>
          </a:p>
        </p:txBody>
      </p:sp>
      <p:sp>
        <p:nvSpPr>
          <p:cNvPr id="28677" name="Rectangle 1026">
            <a:extLst>
              <a:ext uri="{FF2B5EF4-FFF2-40B4-BE49-F238E27FC236}">
                <a16:creationId xmlns:a16="http://schemas.microsoft.com/office/drawing/2014/main" id="{2B6AB21C-07A3-407F-BD1E-04796B65BE88}"/>
              </a:ext>
            </a:extLst>
          </p:cNvPr>
          <p:cNvSpPr>
            <a:spLocks noGrp="1" noChangeArrowheads="1"/>
          </p:cNvSpPr>
          <p:nvPr>
            <p:ph type="title"/>
          </p:nvPr>
        </p:nvSpPr>
        <p:spPr>
          <a:xfrm>
            <a:off x="2209800" y="609600"/>
            <a:ext cx="7772400" cy="533400"/>
          </a:xfrm>
        </p:spPr>
        <p:txBody>
          <a:bodyPr>
            <a:normAutofit fontScale="90000"/>
          </a:bodyPr>
          <a:lstStyle/>
          <a:p>
            <a:r>
              <a:rPr lang="en-US" altLang="en-US" b="1">
                <a:solidFill>
                  <a:srgbClr val="FF0000"/>
                </a:solidFill>
              </a:rPr>
              <a:t>Esophagus</a:t>
            </a:r>
          </a:p>
        </p:txBody>
      </p:sp>
      <p:sp>
        <p:nvSpPr>
          <p:cNvPr id="35843" name="Rectangle 1027">
            <a:extLst>
              <a:ext uri="{FF2B5EF4-FFF2-40B4-BE49-F238E27FC236}">
                <a16:creationId xmlns:a16="http://schemas.microsoft.com/office/drawing/2014/main" id="{4CFA5F05-77DD-4C8C-8136-B84123C27886}"/>
              </a:ext>
            </a:extLst>
          </p:cNvPr>
          <p:cNvSpPr>
            <a:spLocks noGrp="1" noChangeArrowheads="1"/>
          </p:cNvSpPr>
          <p:nvPr>
            <p:ph type="body" idx="1"/>
          </p:nvPr>
        </p:nvSpPr>
        <p:spPr>
          <a:xfrm>
            <a:off x="2209800" y="1371600"/>
            <a:ext cx="7772400" cy="4724400"/>
          </a:xfrm>
        </p:spPr>
        <p:txBody>
          <a:bodyPr/>
          <a:lstStyle/>
          <a:p>
            <a:r>
              <a:rPr lang="en-US" altLang="en-US" u="sng">
                <a:solidFill>
                  <a:schemeClr val="accent2"/>
                </a:solidFill>
              </a:rPr>
              <a:t>Function:</a:t>
            </a:r>
            <a:r>
              <a:rPr lang="en-US" altLang="en-US">
                <a:solidFill>
                  <a:schemeClr val="accent2"/>
                </a:solidFill>
              </a:rPr>
              <a:t> </a:t>
            </a:r>
          </a:p>
          <a:p>
            <a:pPr lvl="1"/>
            <a:r>
              <a:rPr lang="en-US" altLang="en-US"/>
              <a:t>swallowing or deglutition, which is the process of moving food from the mouth through the esophagus into the stomach</a:t>
            </a:r>
          </a:p>
          <a:p>
            <a:pPr lvl="1"/>
            <a:r>
              <a:rPr lang="en-US" altLang="en-US"/>
              <a:t>No  digestion or absorption</a:t>
            </a:r>
          </a:p>
          <a:p>
            <a:pPr lvl="1"/>
            <a:r>
              <a:rPr lang="en-US" altLang="en-US"/>
              <a:t>Secretions: mucus</a:t>
            </a:r>
          </a:p>
          <a:p>
            <a:pPr>
              <a:buFontTx/>
              <a:buNone/>
            </a:pPr>
            <a:endParaRPr lang="en-US" altLang="en-US"/>
          </a:p>
        </p:txBody>
      </p:sp>
    </p:spTree>
    <p:extLst>
      <p:ext uri="{BB962C8B-B14F-4D97-AF65-F5344CB8AC3E}">
        <p14:creationId xmlns:p14="http://schemas.microsoft.com/office/powerpoint/2010/main" val="741728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20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20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20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20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a:extLst>
              <a:ext uri="{FF2B5EF4-FFF2-40B4-BE49-F238E27FC236}">
                <a16:creationId xmlns:a16="http://schemas.microsoft.com/office/drawing/2014/main" id="{C1A76C4A-8BA5-4799-9072-861BAD605FB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A0DCE3-7F54-4BD4-BECC-21E78EB533BD}" type="datetime1">
              <a:rPr lang="en-US" altLang="en-US" sz="1400"/>
              <a:pPr/>
              <a:t>12/8/2022</a:t>
            </a:fld>
            <a:endParaRPr lang="en-US" altLang="en-US" sz="1400"/>
          </a:p>
        </p:txBody>
      </p:sp>
      <p:sp>
        <p:nvSpPr>
          <p:cNvPr id="30724" name="Slide Number Placeholder 5">
            <a:extLst>
              <a:ext uri="{FF2B5EF4-FFF2-40B4-BE49-F238E27FC236}">
                <a16:creationId xmlns:a16="http://schemas.microsoft.com/office/drawing/2014/main" id="{996C315D-84ED-45DC-93B0-BB193D4659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B99E9D-86B9-45F7-A423-353F2F9BE5D1}" type="slidenum">
              <a:rPr lang="ar-SA" altLang="en-US" sz="1400"/>
              <a:pPr/>
              <a:t>38</a:t>
            </a:fld>
            <a:endParaRPr lang="en-US" altLang="en-US" sz="1400"/>
          </a:p>
        </p:txBody>
      </p:sp>
      <p:sp>
        <p:nvSpPr>
          <p:cNvPr id="30725" name="Rectangle 2">
            <a:extLst>
              <a:ext uri="{FF2B5EF4-FFF2-40B4-BE49-F238E27FC236}">
                <a16:creationId xmlns:a16="http://schemas.microsoft.com/office/drawing/2014/main" id="{0B6104C8-E4B9-4C2E-9C08-C10DD2B4F813}"/>
              </a:ext>
            </a:extLst>
          </p:cNvPr>
          <p:cNvSpPr>
            <a:spLocks noGrp="1" noChangeArrowheads="1"/>
          </p:cNvSpPr>
          <p:nvPr>
            <p:ph type="title"/>
          </p:nvPr>
        </p:nvSpPr>
        <p:spPr>
          <a:xfrm>
            <a:off x="2133600" y="381000"/>
            <a:ext cx="7772400" cy="609600"/>
          </a:xfrm>
        </p:spPr>
        <p:txBody>
          <a:bodyPr>
            <a:normAutofit fontScale="90000"/>
          </a:bodyPr>
          <a:lstStyle/>
          <a:p>
            <a:r>
              <a:rPr lang="en-US" altLang="en-US" sz="4000" b="1">
                <a:solidFill>
                  <a:srgbClr val="FF0000"/>
                </a:solidFill>
              </a:rPr>
              <a:t>Swallowing</a:t>
            </a:r>
          </a:p>
        </p:txBody>
      </p:sp>
      <p:sp>
        <p:nvSpPr>
          <p:cNvPr id="113667" name="Rectangle 3">
            <a:extLst>
              <a:ext uri="{FF2B5EF4-FFF2-40B4-BE49-F238E27FC236}">
                <a16:creationId xmlns:a16="http://schemas.microsoft.com/office/drawing/2014/main" id="{3A055B76-29DD-4FA0-A74F-4CB94B93AC2C}"/>
              </a:ext>
            </a:extLst>
          </p:cNvPr>
          <p:cNvSpPr>
            <a:spLocks noGrp="1" noChangeArrowheads="1"/>
          </p:cNvSpPr>
          <p:nvPr>
            <p:ph type="body" idx="1"/>
          </p:nvPr>
        </p:nvSpPr>
        <p:spPr>
          <a:xfrm>
            <a:off x="2209800" y="1295400"/>
            <a:ext cx="7772400" cy="4800600"/>
          </a:xfrm>
        </p:spPr>
        <p:txBody>
          <a:bodyPr/>
          <a:lstStyle/>
          <a:p>
            <a:r>
              <a:rPr lang="en-US" altLang="en-US"/>
              <a:t>Swallowing can be initiated voluntarily but then it is under reflex control.</a:t>
            </a:r>
          </a:p>
          <a:p>
            <a:pPr>
              <a:buFontTx/>
              <a:buNone/>
            </a:pPr>
            <a:r>
              <a:rPr lang="en-US" altLang="en-US">
                <a:solidFill>
                  <a:schemeClr val="accent2"/>
                </a:solidFill>
              </a:rPr>
              <a:t>Swallowing reflex:</a:t>
            </a:r>
          </a:p>
          <a:p>
            <a:r>
              <a:rPr lang="en-US" altLang="en-US">
                <a:solidFill>
                  <a:srgbClr val="00CC00"/>
                </a:solidFill>
              </a:rPr>
              <a:t>Receptors</a:t>
            </a:r>
            <a:r>
              <a:rPr lang="en-US" altLang="en-US"/>
              <a:t>: touch receptors in pharynx.</a:t>
            </a:r>
          </a:p>
          <a:p>
            <a:r>
              <a:rPr lang="en-US" altLang="en-US">
                <a:solidFill>
                  <a:srgbClr val="00CC00"/>
                </a:solidFill>
              </a:rPr>
              <a:t>Afferent</a:t>
            </a:r>
            <a:r>
              <a:rPr lang="en-US" altLang="en-US"/>
              <a:t>: sensory impulses from receptors.</a:t>
            </a:r>
          </a:p>
          <a:p>
            <a:r>
              <a:rPr lang="en-US" altLang="en-US">
                <a:solidFill>
                  <a:srgbClr val="00CC00"/>
                </a:solidFill>
              </a:rPr>
              <a:t>Centre</a:t>
            </a:r>
            <a:r>
              <a:rPr lang="en-US" altLang="en-US"/>
              <a:t>: swallowing centre in brain stem.</a:t>
            </a:r>
          </a:p>
          <a:p>
            <a:r>
              <a:rPr lang="en-US" altLang="en-US">
                <a:solidFill>
                  <a:srgbClr val="00CC00"/>
                </a:solidFill>
              </a:rPr>
              <a:t>Efferent</a:t>
            </a:r>
            <a:r>
              <a:rPr lang="en-US" altLang="en-US"/>
              <a:t>: parasympathetic nerves to muscles of pharynx and esophagus. </a:t>
            </a:r>
          </a:p>
        </p:txBody>
      </p:sp>
    </p:spTree>
    <p:extLst>
      <p:ext uri="{BB962C8B-B14F-4D97-AF65-F5344CB8AC3E}">
        <p14:creationId xmlns:p14="http://schemas.microsoft.com/office/powerpoint/2010/main" val="413051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20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20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20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2000" fill="hold"/>
                                        <p:tgtEl>
                                          <p:spTgt spid="113667">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136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 calcmode="lin" valueType="num">
                                      <p:cBhvr additive="base">
                                        <p:cTn id="31" dur="2000" fill="hold"/>
                                        <p:tgtEl>
                                          <p:spTgt spid="113667">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136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3667">
                                            <p:txEl>
                                              <p:pRg st="5" end="5"/>
                                            </p:txEl>
                                          </p:spTgt>
                                        </p:tgtEl>
                                        <p:attrNameLst>
                                          <p:attrName>style.visibility</p:attrName>
                                        </p:attrNameLst>
                                      </p:cBhvr>
                                      <p:to>
                                        <p:strVal val="visible"/>
                                      </p:to>
                                    </p:set>
                                    <p:anim calcmode="lin" valueType="num">
                                      <p:cBhvr additive="base">
                                        <p:cTn id="37" dur="2000" fill="hold"/>
                                        <p:tgtEl>
                                          <p:spTgt spid="113667">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136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a:extLst>
              <a:ext uri="{FF2B5EF4-FFF2-40B4-BE49-F238E27FC236}">
                <a16:creationId xmlns:a16="http://schemas.microsoft.com/office/drawing/2014/main" id="{E6559A06-FFAF-44FC-A1E9-37D1D3D2AE3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3E3F54-9656-4E03-A0D3-98614C9683BC}" type="datetime1">
              <a:rPr lang="en-US" altLang="en-US" sz="1400"/>
              <a:pPr/>
              <a:t>12/8/2022</a:t>
            </a:fld>
            <a:endParaRPr lang="en-US" altLang="en-US" sz="1400"/>
          </a:p>
        </p:txBody>
      </p:sp>
      <p:sp>
        <p:nvSpPr>
          <p:cNvPr id="31748" name="Slide Number Placeholder 5">
            <a:extLst>
              <a:ext uri="{FF2B5EF4-FFF2-40B4-BE49-F238E27FC236}">
                <a16:creationId xmlns:a16="http://schemas.microsoft.com/office/drawing/2014/main" id="{1025D7C0-6224-4800-B787-A1B3B73019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37E73F-11FF-457F-B353-4E0FD9A5FEB4}" type="slidenum">
              <a:rPr lang="ar-SA" altLang="en-US" sz="1400"/>
              <a:pPr/>
              <a:t>39</a:t>
            </a:fld>
            <a:endParaRPr lang="en-US" altLang="en-US" sz="1400"/>
          </a:p>
        </p:txBody>
      </p:sp>
      <p:sp>
        <p:nvSpPr>
          <p:cNvPr id="31749" name="Rectangle 1026">
            <a:extLst>
              <a:ext uri="{FF2B5EF4-FFF2-40B4-BE49-F238E27FC236}">
                <a16:creationId xmlns:a16="http://schemas.microsoft.com/office/drawing/2014/main" id="{C5FB3D57-36A9-4303-AC07-F992D2AD7EEB}"/>
              </a:ext>
            </a:extLst>
          </p:cNvPr>
          <p:cNvSpPr>
            <a:spLocks noGrp="1" noChangeArrowheads="1"/>
          </p:cNvSpPr>
          <p:nvPr>
            <p:ph type="title"/>
          </p:nvPr>
        </p:nvSpPr>
        <p:spPr>
          <a:xfrm>
            <a:off x="2209800" y="609600"/>
            <a:ext cx="7772400" cy="685800"/>
          </a:xfrm>
        </p:spPr>
        <p:txBody>
          <a:bodyPr>
            <a:normAutofit fontScale="90000"/>
          </a:bodyPr>
          <a:lstStyle/>
          <a:p>
            <a:r>
              <a:rPr lang="en-US" altLang="en-US" b="1">
                <a:solidFill>
                  <a:srgbClr val="FF0000"/>
                </a:solidFill>
              </a:rPr>
              <a:t>Mechanism of Swallowing</a:t>
            </a:r>
          </a:p>
        </p:txBody>
      </p:sp>
      <p:sp>
        <p:nvSpPr>
          <p:cNvPr id="36867" name="Rectangle 1027">
            <a:extLst>
              <a:ext uri="{FF2B5EF4-FFF2-40B4-BE49-F238E27FC236}">
                <a16:creationId xmlns:a16="http://schemas.microsoft.com/office/drawing/2014/main" id="{B87BD221-1FC7-406C-AD55-7AB49AF79B64}"/>
              </a:ext>
            </a:extLst>
          </p:cNvPr>
          <p:cNvSpPr>
            <a:spLocks noGrp="1" noChangeArrowheads="1"/>
          </p:cNvSpPr>
          <p:nvPr>
            <p:ph type="body" idx="1"/>
          </p:nvPr>
        </p:nvSpPr>
        <p:spPr>
          <a:xfrm>
            <a:off x="2209800" y="1371600"/>
            <a:ext cx="7772400" cy="5181600"/>
          </a:xfrm>
        </p:spPr>
        <p:txBody>
          <a:bodyPr/>
          <a:lstStyle/>
          <a:p>
            <a:r>
              <a:rPr lang="en-US" altLang="en-US" b="1">
                <a:solidFill>
                  <a:schemeClr val="accent2"/>
                </a:solidFill>
              </a:rPr>
              <a:t>3 stages:</a:t>
            </a:r>
          </a:p>
          <a:p>
            <a:pPr lvl="1"/>
            <a:r>
              <a:rPr lang="en-US" altLang="en-US" b="1" u="sng">
                <a:solidFill>
                  <a:srgbClr val="00CC00"/>
                </a:solidFill>
              </a:rPr>
              <a:t>Oral or Voluntary:</a:t>
            </a:r>
            <a:r>
              <a:rPr lang="en-US" altLang="en-US">
                <a:solidFill>
                  <a:srgbClr val="00CC00"/>
                </a:solidFill>
              </a:rPr>
              <a:t> </a:t>
            </a:r>
            <a:r>
              <a:rPr lang="en-US" altLang="en-US"/>
              <a:t>bolus of food is passed into the pharynx by upward and backward movement of tongue against palate. This stimulates the touch receptors that initiate the swallowing reflex.</a:t>
            </a:r>
          </a:p>
          <a:p>
            <a:pPr lvl="1"/>
            <a:r>
              <a:rPr lang="en-US" altLang="en-US" b="1" u="sng">
                <a:solidFill>
                  <a:srgbClr val="00CC00"/>
                </a:solidFill>
              </a:rPr>
              <a:t>Pharyngeal:</a:t>
            </a:r>
            <a:r>
              <a:rPr lang="en-US" altLang="en-US"/>
              <a:t> involuntary passage of bolus through the pharynx into esophagus. Respiratory passageways are closed &amp; respiration is inhibited (protective reflexes).</a:t>
            </a:r>
          </a:p>
          <a:p>
            <a:pPr lvl="1"/>
            <a:r>
              <a:rPr lang="en-US" altLang="en-US" b="1" u="sng">
                <a:solidFill>
                  <a:srgbClr val="00CC00"/>
                </a:solidFill>
              </a:rPr>
              <a:t>Esophageal:</a:t>
            </a:r>
            <a:r>
              <a:rPr lang="en-US" altLang="en-US"/>
              <a:t> involuntary passage of bolus from esophagus to stomach by peristaltic movements of esophagus.</a:t>
            </a:r>
          </a:p>
          <a:p>
            <a:endParaRPr lang="en-US" altLang="en-US"/>
          </a:p>
        </p:txBody>
      </p:sp>
    </p:spTree>
    <p:extLst>
      <p:ext uri="{BB962C8B-B14F-4D97-AF65-F5344CB8AC3E}">
        <p14:creationId xmlns:p14="http://schemas.microsoft.com/office/powerpoint/2010/main" val="3410498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20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20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20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20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75F3673-8BEE-446F-A394-2F5DDB4520AC}"/>
              </a:ext>
            </a:extLst>
          </p:cNvPr>
          <p:cNvPicPr>
            <a:picLocks noGrp="1" noChangeArrowheads="1"/>
          </p:cNvPicPr>
          <p:nvPr>
            <p:ph type="chart" idx="1"/>
          </p:nvPr>
        </p:nvPicPr>
        <p:blipFill>
          <a:blip r:embed="rId2" cstate="hqprint">
            <a:extLst>
              <a:ext uri="{28A0092B-C50C-407E-A947-70E740481C1C}">
                <a14:useLocalDpi xmlns:a14="http://schemas.microsoft.com/office/drawing/2010/main" val="0"/>
              </a:ext>
            </a:extLst>
          </a:blip>
          <a:srcRect b="11584"/>
          <a:stretch>
            <a:fillRect/>
          </a:stretch>
        </p:blipFill>
        <p:spPr bwMode="auto">
          <a:xfrm>
            <a:off x="2346326" y="228600"/>
            <a:ext cx="6873875" cy="6324600"/>
          </a:xfrm>
        </p:spPr>
      </p:pic>
      <p:sp>
        <p:nvSpPr>
          <p:cNvPr id="7172" name="Rectangle 4">
            <a:extLst>
              <a:ext uri="{FF2B5EF4-FFF2-40B4-BE49-F238E27FC236}">
                <a16:creationId xmlns:a16="http://schemas.microsoft.com/office/drawing/2014/main" id="{C3E4A6E8-C89F-4A6A-A9B6-3F372F83958F}"/>
              </a:ext>
            </a:extLst>
          </p:cNvPr>
          <p:cNvSpPr>
            <a:spLocks noChangeArrowheads="1"/>
          </p:cNvSpPr>
          <p:nvPr/>
        </p:nvSpPr>
        <p:spPr bwMode="auto">
          <a:xfrm>
            <a:off x="3429000" y="457200"/>
            <a:ext cx="338138" cy="134938"/>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3" name="Rectangle 5">
            <a:extLst>
              <a:ext uri="{FF2B5EF4-FFF2-40B4-BE49-F238E27FC236}">
                <a16:creationId xmlns:a16="http://schemas.microsoft.com/office/drawing/2014/main" id="{641C350E-835B-44DD-8DAC-0F88E8716B97}"/>
              </a:ext>
            </a:extLst>
          </p:cNvPr>
          <p:cNvSpPr>
            <a:spLocks noChangeArrowheads="1"/>
          </p:cNvSpPr>
          <p:nvPr/>
        </p:nvSpPr>
        <p:spPr bwMode="auto">
          <a:xfrm>
            <a:off x="3454400" y="1414464"/>
            <a:ext cx="414338" cy="134937"/>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4" name="Rectangle 6">
            <a:extLst>
              <a:ext uri="{FF2B5EF4-FFF2-40B4-BE49-F238E27FC236}">
                <a16:creationId xmlns:a16="http://schemas.microsoft.com/office/drawing/2014/main" id="{2F5CB4DC-14C5-4088-A9F8-FF1BBF6432DC}"/>
              </a:ext>
            </a:extLst>
          </p:cNvPr>
          <p:cNvSpPr>
            <a:spLocks noChangeArrowheads="1"/>
          </p:cNvSpPr>
          <p:nvPr/>
        </p:nvSpPr>
        <p:spPr bwMode="auto">
          <a:xfrm>
            <a:off x="3454401" y="1685925"/>
            <a:ext cx="557213" cy="13335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5" name="Rectangle 7">
            <a:extLst>
              <a:ext uri="{FF2B5EF4-FFF2-40B4-BE49-F238E27FC236}">
                <a16:creationId xmlns:a16="http://schemas.microsoft.com/office/drawing/2014/main" id="{BCBB7E8C-2B8E-4A4A-A89F-1E55C67588AA}"/>
              </a:ext>
            </a:extLst>
          </p:cNvPr>
          <p:cNvSpPr>
            <a:spLocks noChangeArrowheads="1"/>
          </p:cNvSpPr>
          <p:nvPr/>
        </p:nvSpPr>
        <p:spPr bwMode="auto">
          <a:xfrm>
            <a:off x="7248526" y="2278063"/>
            <a:ext cx="481013" cy="13335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6" name="Rectangle 8">
            <a:extLst>
              <a:ext uri="{FF2B5EF4-FFF2-40B4-BE49-F238E27FC236}">
                <a16:creationId xmlns:a16="http://schemas.microsoft.com/office/drawing/2014/main" id="{BB0C8F48-BC8A-4421-864A-D54E60DC4E54}"/>
              </a:ext>
            </a:extLst>
          </p:cNvPr>
          <p:cNvSpPr>
            <a:spLocks noChangeArrowheads="1"/>
          </p:cNvSpPr>
          <p:nvPr/>
        </p:nvSpPr>
        <p:spPr bwMode="auto">
          <a:xfrm>
            <a:off x="7656513" y="3979864"/>
            <a:ext cx="709612" cy="141287"/>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7" name="Rectangle 9">
            <a:extLst>
              <a:ext uri="{FF2B5EF4-FFF2-40B4-BE49-F238E27FC236}">
                <a16:creationId xmlns:a16="http://schemas.microsoft.com/office/drawing/2014/main" id="{10B3D517-B73A-43DF-915F-70A95259C941}"/>
              </a:ext>
            </a:extLst>
          </p:cNvPr>
          <p:cNvSpPr>
            <a:spLocks noChangeArrowheads="1"/>
          </p:cNvSpPr>
          <p:nvPr/>
        </p:nvSpPr>
        <p:spPr bwMode="auto">
          <a:xfrm>
            <a:off x="3513138" y="4573589"/>
            <a:ext cx="742950" cy="142875"/>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8" name="Rectangle 10">
            <a:extLst>
              <a:ext uri="{FF2B5EF4-FFF2-40B4-BE49-F238E27FC236}">
                <a16:creationId xmlns:a16="http://schemas.microsoft.com/office/drawing/2014/main" id="{7BFF2F0B-3080-40A0-9D7B-5594A6565EDB}"/>
              </a:ext>
            </a:extLst>
          </p:cNvPr>
          <p:cNvSpPr>
            <a:spLocks noChangeArrowheads="1"/>
          </p:cNvSpPr>
          <p:nvPr/>
        </p:nvSpPr>
        <p:spPr bwMode="auto">
          <a:xfrm>
            <a:off x="4435475" y="6105525"/>
            <a:ext cx="1174750" cy="134938"/>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79" name="Rectangle 11">
            <a:extLst>
              <a:ext uri="{FF2B5EF4-FFF2-40B4-BE49-F238E27FC236}">
                <a16:creationId xmlns:a16="http://schemas.microsoft.com/office/drawing/2014/main" id="{8A7F7090-425C-4AC9-881C-1588B80A3E78}"/>
              </a:ext>
            </a:extLst>
          </p:cNvPr>
          <p:cNvSpPr>
            <a:spLocks noChangeArrowheads="1"/>
          </p:cNvSpPr>
          <p:nvPr/>
        </p:nvSpPr>
        <p:spPr bwMode="auto">
          <a:xfrm>
            <a:off x="3556001" y="3649663"/>
            <a:ext cx="479425" cy="15081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0" name="Rectangle 12">
            <a:extLst>
              <a:ext uri="{FF2B5EF4-FFF2-40B4-BE49-F238E27FC236}">
                <a16:creationId xmlns:a16="http://schemas.microsoft.com/office/drawing/2014/main" id="{314B513D-C776-4BCC-A92B-13D22C870253}"/>
              </a:ext>
            </a:extLst>
          </p:cNvPr>
          <p:cNvSpPr>
            <a:spLocks noChangeArrowheads="1"/>
          </p:cNvSpPr>
          <p:nvPr/>
        </p:nvSpPr>
        <p:spPr bwMode="auto">
          <a:xfrm>
            <a:off x="3624263" y="2768600"/>
            <a:ext cx="563562" cy="15875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1" name="Rectangle 13">
            <a:extLst>
              <a:ext uri="{FF2B5EF4-FFF2-40B4-BE49-F238E27FC236}">
                <a16:creationId xmlns:a16="http://schemas.microsoft.com/office/drawing/2014/main" id="{CA1F966A-20A9-4AAB-9918-D2F5E53CA3FD}"/>
              </a:ext>
            </a:extLst>
          </p:cNvPr>
          <p:cNvSpPr>
            <a:spLocks noChangeArrowheads="1"/>
          </p:cNvSpPr>
          <p:nvPr/>
        </p:nvSpPr>
        <p:spPr bwMode="auto">
          <a:xfrm>
            <a:off x="3463926" y="2090738"/>
            <a:ext cx="258763" cy="15875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2" name="Rectangle 14">
            <a:extLst>
              <a:ext uri="{FF2B5EF4-FFF2-40B4-BE49-F238E27FC236}">
                <a16:creationId xmlns:a16="http://schemas.microsoft.com/office/drawing/2014/main" id="{9A8F5262-8972-4A31-B6BC-866DDF57CE53}"/>
              </a:ext>
            </a:extLst>
          </p:cNvPr>
          <p:cNvSpPr>
            <a:spLocks noChangeArrowheads="1"/>
          </p:cNvSpPr>
          <p:nvPr/>
        </p:nvSpPr>
        <p:spPr bwMode="auto">
          <a:xfrm>
            <a:off x="3963988" y="1031876"/>
            <a:ext cx="690562" cy="1428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3" name="Rectangle 15">
            <a:extLst>
              <a:ext uri="{FF2B5EF4-FFF2-40B4-BE49-F238E27FC236}">
                <a16:creationId xmlns:a16="http://schemas.microsoft.com/office/drawing/2014/main" id="{8D443963-6FEA-4DC7-9EA2-A1F25076C6A3}"/>
              </a:ext>
            </a:extLst>
          </p:cNvPr>
          <p:cNvSpPr>
            <a:spLocks noChangeArrowheads="1"/>
          </p:cNvSpPr>
          <p:nvPr/>
        </p:nvSpPr>
        <p:spPr bwMode="auto">
          <a:xfrm>
            <a:off x="7010401" y="381000"/>
            <a:ext cx="995363" cy="56515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4" name="Rectangle 16">
            <a:extLst>
              <a:ext uri="{FF2B5EF4-FFF2-40B4-BE49-F238E27FC236}">
                <a16:creationId xmlns:a16="http://schemas.microsoft.com/office/drawing/2014/main" id="{5FC0145A-60CE-4E94-ABD8-CEBE1B38AB18}"/>
              </a:ext>
            </a:extLst>
          </p:cNvPr>
          <p:cNvSpPr>
            <a:spLocks noChangeArrowheads="1"/>
          </p:cNvSpPr>
          <p:nvPr/>
        </p:nvSpPr>
        <p:spPr bwMode="auto">
          <a:xfrm>
            <a:off x="6340475" y="1809751"/>
            <a:ext cx="514350" cy="250825"/>
          </a:xfrm>
          <a:prstGeom prst="rect">
            <a:avLst/>
          </a:prstGeom>
          <a:solidFill>
            <a:srgbClr val="FFFFFF"/>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5" name="Text Box 17">
            <a:extLst>
              <a:ext uri="{FF2B5EF4-FFF2-40B4-BE49-F238E27FC236}">
                <a16:creationId xmlns:a16="http://schemas.microsoft.com/office/drawing/2014/main" id="{356E60EA-5E93-445A-A9EF-084503E1A6D1}"/>
              </a:ext>
            </a:extLst>
          </p:cNvPr>
          <p:cNvSpPr txBox="1">
            <a:spLocks noChangeArrowheads="1"/>
          </p:cNvSpPr>
          <p:nvPr/>
        </p:nvSpPr>
        <p:spPr bwMode="auto">
          <a:xfrm>
            <a:off x="6273801" y="1752600"/>
            <a:ext cx="650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latin typeface="Arial" panose="020B0604020202020204" pitchFamily="34" charset="0"/>
              </a:rPr>
              <a:t>Delay of </a:t>
            </a:r>
          </a:p>
          <a:p>
            <a:pPr eaLnBrk="1" hangingPunct="1"/>
            <a:r>
              <a:rPr lang="en-US" altLang="en-US" sz="800">
                <a:latin typeface="Arial" panose="020B0604020202020204" pitchFamily="34" charset="0"/>
              </a:rPr>
              <a:t>3 seconds</a:t>
            </a:r>
            <a:endParaRPr lang="en-US" altLang="en-US"/>
          </a:p>
        </p:txBody>
      </p:sp>
      <p:sp>
        <p:nvSpPr>
          <p:cNvPr id="7186" name="Rectangle 18">
            <a:extLst>
              <a:ext uri="{FF2B5EF4-FFF2-40B4-BE49-F238E27FC236}">
                <a16:creationId xmlns:a16="http://schemas.microsoft.com/office/drawing/2014/main" id="{9ECDE4F9-814C-4597-A6CF-7FF2F993FEE5}"/>
              </a:ext>
            </a:extLst>
          </p:cNvPr>
          <p:cNvSpPr>
            <a:spLocks noChangeArrowheads="1"/>
          </p:cNvSpPr>
          <p:nvPr/>
        </p:nvSpPr>
        <p:spPr bwMode="auto">
          <a:xfrm>
            <a:off x="4735514" y="5211763"/>
            <a:ext cx="263525" cy="2286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7" name="Rectangle 19">
            <a:extLst>
              <a:ext uri="{FF2B5EF4-FFF2-40B4-BE49-F238E27FC236}">
                <a16:creationId xmlns:a16="http://schemas.microsoft.com/office/drawing/2014/main" id="{5F64B038-0881-472A-B87F-B3CD7D83DFDC}"/>
              </a:ext>
            </a:extLst>
          </p:cNvPr>
          <p:cNvSpPr>
            <a:spLocks noChangeArrowheads="1"/>
          </p:cNvSpPr>
          <p:nvPr/>
        </p:nvSpPr>
        <p:spPr bwMode="auto">
          <a:xfrm>
            <a:off x="5043488" y="4908551"/>
            <a:ext cx="311150" cy="239713"/>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8" name="Rectangle 20">
            <a:extLst>
              <a:ext uri="{FF2B5EF4-FFF2-40B4-BE49-F238E27FC236}">
                <a16:creationId xmlns:a16="http://schemas.microsoft.com/office/drawing/2014/main" id="{ACDB4960-D8B8-42E3-BA33-380BB88AFAEA}"/>
              </a:ext>
            </a:extLst>
          </p:cNvPr>
          <p:cNvSpPr>
            <a:spLocks noChangeArrowheads="1"/>
          </p:cNvSpPr>
          <p:nvPr/>
        </p:nvSpPr>
        <p:spPr bwMode="auto">
          <a:xfrm>
            <a:off x="7508876" y="3300414"/>
            <a:ext cx="455613" cy="1682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89" name="Rectangle 21">
            <a:extLst>
              <a:ext uri="{FF2B5EF4-FFF2-40B4-BE49-F238E27FC236}">
                <a16:creationId xmlns:a16="http://schemas.microsoft.com/office/drawing/2014/main" id="{608611E2-55A7-4536-923C-FB453F88FDEC}"/>
              </a:ext>
            </a:extLst>
          </p:cNvPr>
          <p:cNvSpPr>
            <a:spLocks noChangeArrowheads="1"/>
          </p:cNvSpPr>
          <p:nvPr/>
        </p:nvSpPr>
        <p:spPr bwMode="auto">
          <a:xfrm>
            <a:off x="6237289" y="5897564"/>
            <a:ext cx="587375" cy="1555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90" name="Rectangle 22">
            <a:extLst>
              <a:ext uri="{FF2B5EF4-FFF2-40B4-BE49-F238E27FC236}">
                <a16:creationId xmlns:a16="http://schemas.microsoft.com/office/drawing/2014/main" id="{6B23727A-95A9-4C72-9B29-26BC8FFDF807}"/>
              </a:ext>
            </a:extLst>
          </p:cNvPr>
          <p:cNvSpPr>
            <a:spLocks noChangeArrowheads="1"/>
          </p:cNvSpPr>
          <p:nvPr/>
        </p:nvSpPr>
        <p:spPr bwMode="auto">
          <a:xfrm>
            <a:off x="3995738" y="3857626"/>
            <a:ext cx="450850" cy="1428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91" name="Rectangle 23">
            <a:extLst>
              <a:ext uri="{FF2B5EF4-FFF2-40B4-BE49-F238E27FC236}">
                <a16:creationId xmlns:a16="http://schemas.microsoft.com/office/drawing/2014/main" id="{614D215A-941C-497A-AAE0-45866A9F9B02}"/>
              </a:ext>
            </a:extLst>
          </p:cNvPr>
          <p:cNvSpPr>
            <a:spLocks noChangeArrowheads="1"/>
          </p:cNvSpPr>
          <p:nvPr/>
        </p:nvSpPr>
        <p:spPr bwMode="auto">
          <a:xfrm>
            <a:off x="3911600" y="3482976"/>
            <a:ext cx="533400" cy="1301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192" name="Rectangle 24">
            <a:extLst>
              <a:ext uri="{FF2B5EF4-FFF2-40B4-BE49-F238E27FC236}">
                <a16:creationId xmlns:a16="http://schemas.microsoft.com/office/drawing/2014/main" id="{0C37C4C8-4E7A-460D-A7D0-AE7E0D23C588}"/>
              </a:ext>
            </a:extLst>
          </p:cNvPr>
          <p:cNvSpPr>
            <a:spLocks noChangeArrowheads="1"/>
          </p:cNvSpPr>
          <p:nvPr/>
        </p:nvSpPr>
        <p:spPr bwMode="auto">
          <a:xfrm>
            <a:off x="7045325" y="1409701"/>
            <a:ext cx="846138" cy="373063"/>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26877701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a:extLst>
              <a:ext uri="{FF2B5EF4-FFF2-40B4-BE49-F238E27FC236}">
                <a16:creationId xmlns:a16="http://schemas.microsoft.com/office/drawing/2014/main" id="{5F697E23-C9E7-4D0F-83AF-BEFA5CFC524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7426EB-4DAE-4A65-8E07-BD1762838CFD}" type="datetime1">
              <a:rPr lang="en-US" altLang="en-US" sz="1400"/>
              <a:pPr/>
              <a:t>12/8/2022</a:t>
            </a:fld>
            <a:endParaRPr lang="en-US" altLang="en-US" sz="1400"/>
          </a:p>
        </p:txBody>
      </p:sp>
      <p:sp>
        <p:nvSpPr>
          <p:cNvPr id="29700" name="Slide Number Placeholder 3">
            <a:extLst>
              <a:ext uri="{FF2B5EF4-FFF2-40B4-BE49-F238E27FC236}">
                <a16:creationId xmlns:a16="http://schemas.microsoft.com/office/drawing/2014/main" id="{F78C5ABC-C311-4672-B453-089587AEDE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80E1132-DBA0-4ED9-959A-A8C03D6FCFBF}" type="slidenum">
              <a:rPr lang="ar-SA" altLang="en-US" sz="1400"/>
              <a:pPr/>
              <a:t>40</a:t>
            </a:fld>
            <a:endParaRPr lang="en-US" altLang="en-US" sz="1400"/>
          </a:p>
        </p:txBody>
      </p:sp>
      <p:pic>
        <p:nvPicPr>
          <p:cNvPr id="29701" name="Picture 4" descr="blood 2 010">
            <a:extLst>
              <a:ext uri="{FF2B5EF4-FFF2-40B4-BE49-F238E27FC236}">
                <a16:creationId xmlns:a16="http://schemas.microsoft.com/office/drawing/2014/main" id="{A9016328-B000-409D-9F55-F064BBF3F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0"/>
            <a:ext cx="7620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173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1F346984-6788-44A3-A783-B20906079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576" y="381001"/>
            <a:ext cx="5529263"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a:extLst>
              <a:ext uri="{FF2B5EF4-FFF2-40B4-BE49-F238E27FC236}">
                <a16:creationId xmlns:a16="http://schemas.microsoft.com/office/drawing/2014/main" id="{1C1E7803-A63D-4A69-B8C0-1C38D4D91E2D}"/>
              </a:ext>
            </a:extLst>
          </p:cNvPr>
          <p:cNvSpPr>
            <a:spLocks noChangeArrowheads="1"/>
          </p:cNvSpPr>
          <p:nvPr/>
        </p:nvSpPr>
        <p:spPr bwMode="auto">
          <a:xfrm>
            <a:off x="2514600" y="5876925"/>
            <a:ext cx="23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Swallowing mechanism</a:t>
            </a:r>
            <a:endParaRPr lang="en-US" altLang="en-US"/>
          </a:p>
        </p:txBody>
      </p:sp>
    </p:spTree>
    <p:extLst>
      <p:ext uri="{BB962C8B-B14F-4D97-AF65-F5344CB8AC3E}">
        <p14:creationId xmlns:p14="http://schemas.microsoft.com/office/powerpoint/2010/main" val="2886948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a:extLst>
              <a:ext uri="{FF2B5EF4-FFF2-40B4-BE49-F238E27FC236}">
                <a16:creationId xmlns:a16="http://schemas.microsoft.com/office/drawing/2014/main" id="{B93BD993-41DD-4174-B429-0712270041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065F1D-8A19-48CE-925C-F20786F95693}" type="slidenum">
              <a:rPr lang="ar-SA" altLang="en-US" sz="1400"/>
              <a:pPr/>
              <a:t>42</a:t>
            </a:fld>
            <a:endParaRPr lang="en-US" altLang="en-US" sz="1400"/>
          </a:p>
        </p:txBody>
      </p:sp>
      <p:pic>
        <p:nvPicPr>
          <p:cNvPr id="33797" name="Picture 4" descr="blood 2 009">
            <a:extLst>
              <a:ext uri="{FF2B5EF4-FFF2-40B4-BE49-F238E27FC236}">
                <a16:creationId xmlns:a16="http://schemas.microsoft.com/office/drawing/2014/main" id="{64C6BF42-36F2-4249-823C-0A7761342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899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295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a:extLst>
              <a:ext uri="{FF2B5EF4-FFF2-40B4-BE49-F238E27FC236}">
                <a16:creationId xmlns:a16="http://schemas.microsoft.com/office/drawing/2014/main" id="{415E8D1E-8261-4A3B-9705-2219113E221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614923E-C0FA-433E-8FCB-3ECB2E38383C}" type="datetime1">
              <a:rPr lang="en-US" altLang="en-US" sz="1400"/>
              <a:pPr/>
              <a:t>12/8/2022</a:t>
            </a:fld>
            <a:endParaRPr lang="en-US" altLang="en-US" sz="1400"/>
          </a:p>
        </p:txBody>
      </p:sp>
      <p:sp>
        <p:nvSpPr>
          <p:cNvPr id="34820" name="Slide Number Placeholder 3">
            <a:extLst>
              <a:ext uri="{FF2B5EF4-FFF2-40B4-BE49-F238E27FC236}">
                <a16:creationId xmlns:a16="http://schemas.microsoft.com/office/drawing/2014/main" id="{BAA4D00E-8C45-4228-B3D4-88C3A0C96A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1760AD-1DB1-469C-8699-0A8FCF1FFF42}" type="slidenum">
              <a:rPr lang="ar-SA" altLang="en-US" sz="1400"/>
              <a:pPr/>
              <a:t>43</a:t>
            </a:fld>
            <a:endParaRPr lang="en-US" altLang="en-US" sz="1400"/>
          </a:p>
        </p:txBody>
      </p:sp>
      <p:pic>
        <p:nvPicPr>
          <p:cNvPr id="34821" name="Picture 4" descr="Ext 003">
            <a:extLst>
              <a:ext uri="{FF2B5EF4-FFF2-40B4-BE49-F238E27FC236}">
                <a16:creationId xmlns:a16="http://schemas.microsoft.com/office/drawing/2014/main" id="{2C4814BF-24C8-4B0C-BAFA-9C1BB7F05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56"/>
          <a:stretch>
            <a:fillRect/>
          </a:stretch>
        </p:blipFill>
        <p:spPr bwMode="auto">
          <a:xfrm>
            <a:off x="1676400" y="6858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857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a:extLst>
              <a:ext uri="{FF2B5EF4-FFF2-40B4-BE49-F238E27FC236}">
                <a16:creationId xmlns:a16="http://schemas.microsoft.com/office/drawing/2014/main" id="{24E0B73D-04DC-426A-AA29-A24C9964D19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70DC39-7208-4E8D-B10B-29FA539E493D}" type="datetime1">
              <a:rPr lang="en-US" altLang="en-US" sz="1400"/>
              <a:pPr/>
              <a:t>12/8/2022</a:t>
            </a:fld>
            <a:endParaRPr lang="en-US" altLang="en-US" sz="1400"/>
          </a:p>
        </p:txBody>
      </p:sp>
      <p:sp>
        <p:nvSpPr>
          <p:cNvPr id="35844" name="Slide Number Placeholder 3">
            <a:extLst>
              <a:ext uri="{FF2B5EF4-FFF2-40B4-BE49-F238E27FC236}">
                <a16:creationId xmlns:a16="http://schemas.microsoft.com/office/drawing/2014/main" id="{CD90A458-C56D-45B5-98E5-D45300263A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5DA620-3822-4D4E-BD75-9C3505A6116B}" type="slidenum">
              <a:rPr lang="ar-SA" altLang="en-US" sz="1400"/>
              <a:pPr/>
              <a:t>44</a:t>
            </a:fld>
            <a:endParaRPr lang="en-US" altLang="en-US" sz="1400"/>
          </a:p>
        </p:txBody>
      </p:sp>
      <p:pic>
        <p:nvPicPr>
          <p:cNvPr id="35845" name="Picture 4" descr="Ext 004">
            <a:extLst>
              <a:ext uri="{FF2B5EF4-FFF2-40B4-BE49-F238E27FC236}">
                <a16:creationId xmlns:a16="http://schemas.microsoft.com/office/drawing/2014/main" id="{BF3A1C9F-B1E5-4721-A047-4E2B0A5C9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045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a:extLst>
              <a:ext uri="{FF2B5EF4-FFF2-40B4-BE49-F238E27FC236}">
                <a16:creationId xmlns:a16="http://schemas.microsoft.com/office/drawing/2014/main" id="{D1A29D2E-1AB3-4A1B-8A4C-61731975C7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266797-02E1-4A2B-820B-231293B20CE7}" type="datetime1">
              <a:rPr lang="en-US" altLang="en-US" sz="1400"/>
              <a:pPr/>
              <a:t>12/8/2022</a:t>
            </a:fld>
            <a:endParaRPr lang="en-US" altLang="en-US" sz="1400"/>
          </a:p>
        </p:txBody>
      </p:sp>
      <p:sp>
        <p:nvSpPr>
          <p:cNvPr id="32772" name="Slide Number Placeholder 3">
            <a:extLst>
              <a:ext uri="{FF2B5EF4-FFF2-40B4-BE49-F238E27FC236}">
                <a16:creationId xmlns:a16="http://schemas.microsoft.com/office/drawing/2014/main" id="{C67B9A2B-EB50-4CDE-9600-72598AE398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F1B1FD-DA27-409E-BF84-5023E8FB74AF}" type="slidenum">
              <a:rPr lang="ar-SA" altLang="en-US" sz="1400"/>
              <a:pPr/>
              <a:t>45</a:t>
            </a:fld>
            <a:endParaRPr lang="en-US" altLang="en-US" sz="1400"/>
          </a:p>
        </p:txBody>
      </p:sp>
      <p:sp>
        <p:nvSpPr>
          <p:cNvPr id="32773" name="Rectangle 4">
            <a:extLst>
              <a:ext uri="{FF2B5EF4-FFF2-40B4-BE49-F238E27FC236}">
                <a16:creationId xmlns:a16="http://schemas.microsoft.com/office/drawing/2014/main" id="{58F0BE33-A3BF-4E73-BE22-731E6EEA7D92}"/>
              </a:ext>
            </a:extLst>
          </p:cNvPr>
          <p:cNvSpPr>
            <a:spLocks noChangeArrowheads="1"/>
          </p:cNvSpPr>
          <p:nvPr/>
        </p:nvSpPr>
        <p:spPr bwMode="auto">
          <a:xfrm>
            <a:off x="1905000" y="5334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rgbClr val="FF0000"/>
                </a:solidFill>
              </a:rPr>
              <a:t>Protective reflexes during pharyngeal phase of swallowing:</a:t>
            </a:r>
          </a:p>
        </p:txBody>
      </p:sp>
      <p:sp>
        <p:nvSpPr>
          <p:cNvPr id="138245" name="Rectangle 5">
            <a:extLst>
              <a:ext uri="{FF2B5EF4-FFF2-40B4-BE49-F238E27FC236}">
                <a16:creationId xmlns:a16="http://schemas.microsoft.com/office/drawing/2014/main" id="{1F54F5ED-32D1-4D9F-A48A-C7C4C02D4B29}"/>
              </a:ext>
            </a:extLst>
          </p:cNvPr>
          <p:cNvSpPr>
            <a:spLocks noChangeArrowheads="1"/>
          </p:cNvSpPr>
          <p:nvPr/>
        </p:nvSpPr>
        <p:spPr bwMode="auto">
          <a:xfrm>
            <a:off x="2057400" y="1676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FontTx/>
              <a:buAutoNum type="alphaLcParenR"/>
            </a:pPr>
            <a:r>
              <a:rPr lang="en-GB" altLang="en-US" b="1" u="sng">
                <a:solidFill>
                  <a:schemeClr val="accent2"/>
                </a:solidFill>
              </a:rPr>
              <a:t>Elevation of the soft palate</a:t>
            </a:r>
            <a:r>
              <a:rPr lang="en-GB" altLang="en-US">
                <a:solidFill>
                  <a:schemeClr val="accent2"/>
                </a:solidFill>
              </a:rPr>
              <a:t>:</a:t>
            </a:r>
            <a:r>
              <a:rPr lang="en-GB" altLang="en-US"/>
              <a:t> closes posterior nasal openings, thus preventing food reflux into the nasal cavities.</a:t>
            </a:r>
          </a:p>
          <a:p>
            <a:pPr>
              <a:lnSpc>
                <a:spcPct val="90000"/>
              </a:lnSpc>
              <a:spcBef>
                <a:spcPct val="20000"/>
              </a:spcBef>
              <a:buFontTx/>
              <a:buAutoNum type="alphaLcParenR"/>
            </a:pPr>
            <a:r>
              <a:rPr lang="en-GB" altLang="en-US" b="1" u="sng">
                <a:solidFill>
                  <a:schemeClr val="accent2"/>
                </a:solidFill>
              </a:rPr>
              <a:t>Elevation of the larynx against the epiglottis</a:t>
            </a:r>
            <a:r>
              <a:rPr lang="en-GB" altLang="en-US"/>
              <a:t>: closes the superior laryngeal orifice (glottis), thus preventing food entrance into the trachea. </a:t>
            </a:r>
          </a:p>
          <a:p>
            <a:pPr>
              <a:lnSpc>
                <a:spcPct val="90000"/>
              </a:lnSpc>
              <a:spcBef>
                <a:spcPct val="20000"/>
              </a:spcBef>
              <a:buFontTx/>
              <a:buAutoNum type="alphaLcParenR"/>
            </a:pPr>
            <a:r>
              <a:rPr lang="en-GB" altLang="en-US" b="1" u="sng">
                <a:solidFill>
                  <a:schemeClr val="accent2"/>
                </a:solidFill>
              </a:rPr>
              <a:t>Approximation of the vocal cords</a:t>
            </a:r>
            <a:r>
              <a:rPr lang="en-GB" altLang="en-US"/>
              <a:t>: This also closes the glottis, but its role is much more important than that of the epiglottis. </a:t>
            </a:r>
          </a:p>
          <a:p>
            <a:pPr>
              <a:lnSpc>
                <a:spcPct val="90000"/>
              </a:lnSpc>
              <a:spcBef>
                <a:spcPct val="20000"/>
              </a:spcBef>
            </a:pPr>
            <a:r>
              <a:rPr lang="en-GB" altLang="en-US" b="1"/>
              <a:t>d)</a:t>
            </a:r>
            <a:r>
              <a:rPr lang="en-GB" altLang="en-US"/>
              <a:t> </a:t>
            </a:r>
            <a:r>
              <a:rPr lang="en-GB" altLang="en-US" b="1" u="sng">
                <a:solidFill>
                  <a:schemeClr val="accent2"/>
                </a:solidFill>
              </a:rPr>
              <a:t>Temporary apnea</a:t>
            </a:r>
            <a:r>
              <a:rPr lang="en-GB" altLang="en-US"/>
              <a:t>: stoppage of breathing for few seconds which also prevents food entrance into the trachea.</a:t>
            </a:r>
            <a:endParaRPr lang="en-GB" altLang="en-US" b="1"/>
          </a:p>
          <a:p>
            <a:pPr>
              <a:lnSpc>
                <a:spcPct val="90000"/>
              </a:lnSpc>
              <a:spcBef>
                <a:spcPct val="20000"/>
              </a:spcBef>
            </a:pPr>
            <a:endParaRPr lang="en-GB" altLang="en-US"/>
          </a:p>
        </p:txBody>
      </p:sp>
    </p:spTree>
    <p:extLst>
      <p:ext uri="{BB962C8B-B14F-4D97-AF65-F5344CB8AC3E}">
        <p14:creationId xmlns:p14="http://schemas.microsoft.com/office/powerpoint/2010/main" val="2772716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5">
                                            <p:txEl>
                                              <p:pRg st="0" end="0"/>
                                            </p:txEl>
                                          </p:spTgt>
                                        </p:tgtEl>
                                        <p:attrNameLst>
                                          <p:attrName>style.visibility</p:attrName>
                                        </p:attrNameLst>
                                      </p:cBhvr>
                                      <p:to>
                                        <p:strVal val="visible"/>
                                      </p:to>
                                    </p:set>
                                    <p:anim calcmode="lin" valueType="num">
                                      <p:cBhvr additive="base">
                                        <p:cTn id="7" dur="2000" fill="hold"/>
                                        <p:tgtEl>
                                          <p:spTgt spid="13824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382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8245">
                                            <p:txEl>
                                              <p:pRg st="1" end="1"/>
                                            </p:txEl>
                                          </p:spTgt>
                                        </p:tgtEl>
                                        <p:attrNameLst>
                                          <p:attrName>style.visibility</p:attrName>
                                        </p:attrNameLst>
                                      </p:cBhvr>
                                      <p:to>
                                        <p:strVal val="visible"/>
                                      </p:to>
                                    </p:set>
                                    <p:anim calcmode="lin" valueType="num">
                                      <p:cBhvr additive="base">
                                        <p:cTn id="13" dur="2000" fill="hold"/>
                                        <p:tgtEl>
                                          <p:spTgt spid="13824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382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8245">
                                            <p:txEl>
                                              <p:pRg st="2" end="2"/>
                                            </p:txEl>
                                          </p:spTgt>
                                        </p:tgtEl>
                                        <p:attrNameLst>
                                          <p:attrName>style.visibility</p:attrName>
                                        </p:attrNameLst>
                                      </p:cBhvr>
                                      <p:to>
                                        <p:strVal val="visible"/>
                                      </p:to>
                                    </p:set>
                                    <p:anim calcmode="lin" valueType="num">
                                      <p:cBhvr additive="base">
                                        <p:cTn id="19" dur="2000" fill="hold"/>
                                        <p:tgtEl>
                                          <p:spTgt spid="13824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382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8245">
                                            <p:txEl>
                                              <p:pRg st="3" end="3"/>
                                            </p:txEl>
                                          </p:spTgt>
                                        </p:tgtEl>
                                        <p:attrNameLst>
                                          <p:attrName>style.visibility</p:attrName>
                                        </p:attrNameLst>
                                      </p:cBhvr>
                                      <p:to>
                                        <p:strVal val="visible"/>
                                      </p:to>
                                    </p:set>
                                    <p:anim calcmode="lin" valueType="num">
                                      <p:cBhvr additive="base">
                                        <p:cTn id="25" dur="2000" fill="hold"/>
                                        <p:tgtEl>
                                          <p:spTgt spid="138245">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3824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a:extLst>
              <a:ext uri="{FF2B5EF4-FFF2-40B4-BE49-F238E27FC236}">
                <a16:creationId xmlns:a16="http://schemas.microsoft.com/office/drawing/2014/main" id="{86EB9CE0-2111-453E-A4FE-33C831C8A86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712697-C6A0-4500-920E-DC8B4F4DAC2A}" type="datetime1">
              <a:rPr lang="en-US" altLang="en-US" sz="1400"/>
              <a:pPr/>
              <a:t>12/8/2022</a:t>
            </a:fld>
            <a:endParaRPr lang="en-US" altLang="en-US" sz="1400"/>
          </a:p>
        </p:txBody>
      </p:sp>
      <p:sp>
        <p:nvSpPr>
          <p:cNvPr id="19460" name="Slide Number Placeholder 3">
            <a:extLst>
              <a:ext uri="{FF2B5EF4-FFF2-40B4-BE49-F238E27FC236}">
                <a16:creationId xmlns:a16="http://schemas.microsoft.com/office/drawing/2014/main" id="{3A3811F4-157B-46A1-9DCB-0D25355F81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E205D-C438-40B2-82E2-17B54DEC30E6}" type="slidenum">
              <a:rPr lang="ar-SA" altLang="en-US" sz="1400"/>
              <a:pPr/>
              <a:t>46</a:t>
            </a:fld>
            <a:endParaRPr lang="en-US" altLang="en-US" sz="1400"/>
          </a:p>
        </p:txBody>
      </p:sp>
      <p:sp>
        <p:nvSpPr>
          <p:cNvPr id="19461" name="Rectangle 4">
            <a:extLst>
              <a:ext uri="{FF2B5EF4-FFF2-40B4-BE49-F238E27FC236}">
                <a16:creationId xmlns:a16="http://schemas.microsoft.com/office/drawing/2014/main" id="{D22EC273-C21A-4CDB-8B5D-6A0909FF777A}"/>
              </a:ext>
            </a:extLst>
          </p:cNvPr>
          <p:cNvSpPr>
            <a:spLocks noChangeArrowheads="1"/>
          </p:cNvSpPr>
          <p:nvPr/>
        </p:nvSpPr>
        <p:spPr bwMode="auto">
          <a:xfrm>
            <a:off x="2209800" y="609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chemeClr val="accent2"/>
                </a:solidFill>
              </a:rPr>
              <a:t>II- Mouth, Salivary glands &amp; Esophagus</a:t>
            </a:r>
            <a:br>
              <a:rPr lang="en-US" altLang="en-US" sz="3200">
                <a:solidFill>
                  <a:schemeClr val="tx2"/>
                </a:solidFill>
              </a:rPr>
            </a:br>
            <a:r>
              <a:rPr lang="en-US" altLang="en-US" sz="3200">
                <a:solidFill>
                  <a:srgbClr val="FF0000"/>
                </a:solidFill>
              </a:rPr>
              <a:t>Learning Objectives</a:t>
            </a:r>
            <a:endParaRPr lang="en-US" altLang="en-US" sz="4400">
              <a:solidFill>
                <a:srgbClr val="FF0000"/>
              </a:solidFill>
            </a:endParaRPr>
          </a:p>
        </p:txBody>
      </p:sp>
      <p:sp>
        <p:nvSpPr>
          <p:cNvPr id="150533" name="Rectangle 5">
            <a:extLst>
              <a:ext uri="{FF2B5EF4-FFF2-40B4-BE49-F238E27FC236}">
                <a16:creationId xmlns:a16="http://schemas.microsoft.com/office/drawing/2014/main" id="{52F3205C-3BC1-468F-8AD0-91E11B98A13F}"/>
              </a:ext>
            </a:extLst>
          </p:cNvPr>
          <p:cNvSpPr>
            <a:spLocks noChangeArrowheads="1"/>
          </p:cNvSpPr>
          <p:nvPr/>
        </p:nvSpPr>
        <p:spPr bwMode="auto">
          <a:xfrm>
            <a:off x="2133600" y="1676400"/>
            <a:ext cx="800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ts val="2800"/>
              <a:buFontTx/>
              <a:buChar char="•"/>
            </a:pPr>
            <a:r>
              <a:rPr lang="en-US" altLang="en-US" sz="3200" dirty="0"/>
              <a:t>Name the salivary glands.</a:t>
            </a:r>
          </a:p>
          <a:p>
            <a:pPr>
              <a:spcBef>
                <a:spcPct val="20000"/>
              </a:spcBef>
              <a:buClr>
                <a:schemeClr val="tx1"/>
              </a:buClr>
              <a:buSzPts val="2800"/>
              <a:buFontTx/>
              <a:buChar char="•"/>
            </a:pPr>
            <a:r>
              <a:rPr lang="en-US" altLang="en-US" sz="3200" dirty="0"/>
              <a:t>Describe the salivary secretion: volume, pH and composition.</a:t>
            </a:r>
          </a:p>
          <a:p>
            <a:pPr>
              <a:spcBef>
                <a:spcPct val="20000"/>
              </a:spcBef>
              <a:buClr>
                <a:schemeClr val="tx1"/>
              </a:buClr>
              <a:buSzPts val="2800"/>
              <a:buFontTx/>
              <a:buChar char="•"/>
            </a:pPr>
            <a:r>
              <a:rPr lang="en-US" altLang="en-US" sz="3200" dirty="0"/>
              <a:t>Describe the different functions of saliva.</a:t>
            </a:r>
          </a:p>
          <a:p>
            <a:pPr>
              <a:spcBef>
                <a:spcPct val="20000"/>
              </a:spcBef>
              <a:buClr>
                <a:schemeClr val="tx1"/>
              </a:buClr>
              <a:buSzPts val="2800"/>
              <a:buFontTx/>
              <a:buChar char="•"/>
            </a:pPr>
            <a:r>
              <a:rPr lang="en-US" altLang="en-US" sz="3200" dirty="0"/>
              <a:t>Describe the regulation of salivary secretions.</a:t>
            </a:r>
          </a:p>
          <a:p>
            <a:pPr>
              <a:spcBef>
                <a:spcPct val="20000"/>
              </a:spcBef>
              <a:buClr>
                <a:schemeClr val="tx1"/>
              </a:buClr>
              <a:buSzPts val="2800"/>
              <a:buFontTx/>
              <a:buChar char="•"/>
            </a:pPr>
            <a:r>
              <a:rPr lang="en-US" altLang="en-US" sz="3200" dirty="0"/>
              <a:t>Name functions of esophagus.</a:t>
            </a:r>
          </a:p>
          <a:p>
            <a:pPr>
              <a:spcBef>
                <a:spcPct val="20000"/>
              </a:spcBef>
              <a:buClr>
                <a:schemeClr val="tx1"/>
              </a:buClr>
              <a:buSzPts val="2800"/>
              <a:buFontTx/>
              <a:buChar char="•"/>
            </a:pPr>
            <a:r>
              <a:rPr lang="en-US" altLang="en-US" sz="3200" dirty="0"/>
              <a:t>Describe the mechanism of swallowing.</a:t>
            </a:r>
          </a:p>
          <a:p>
            <a:pPr>
              <a:spcBef>
                <a:spcPct val="20000"/>
              </a:spcBef>
              <a:buFontTx/>
              <a:buChar char="•"/>
            </a:pPr>
            <a:endParaRPr lang="en-US" altLang="en-US" sz="3200" dirty="0"/>
          </a:p>
          <a:p>
            <a:pPr>
              <a:spcBef>
                <a:spcPct val="20000"/>
              </a:spcBef>
              <a:buFontTx/>
              <a:buChar char="•"/>
            </a:pPr>
            <a:endParaRPr lang="en-US" altLang="en-US" sz="3200" dirty="0"/>
          </a:p>
        </p:txBody>
      </p:sp>
    </p:spTree>
    <p:extLst>
      <p:ext uri="{BB962C8B-B14F-4D97-AF65-F5344CB8AC3E}">
        <p14:creationId xmlns:p14="http://schemas.microsoft.com/office/powerpoint/2010/main" val="3051044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3">
                                            <p:txEl>
                                              <p:pRg st="0" end="0"/>
                                            </p:txEl>
                                          </p:spTgt>
                                        </p:tgtEl>
                                        <p:attrNameLst>
                                          <p:attrName>style.visibility</p:attrName>
                                        </p:attrNameLst>
                                      </p:cBhvr>
                                      <p:to>
                                        <p:strVal val="visible"/>
                                      </p:to>
                                    </p:set>
                                    <p:anim calcmode="lin" valueType="num">
                                      <p:cBhvr additive="base">
                                        <p:cTn id="7" dur="2000" fill="hold"/>
                                        <p:tgtEl>
                                          <p:spTgt spid="15053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05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0533">
                                            <p:txEl>
                                              <p:pRg st="1" end="1"/>
                                            </p:txEl>
                                          </p:spTgt>
                                        </p:tgtEl>
                                        <p:attrNameLst>
                                          <p:attrName>style.visibility</p:attrName>
                                        </p:attrNameLst>
                                      </p:cBhvr>
                                      <p:to>
                                        <p:strVal val="visible"/>
                                      </p:to>
                                    </p:set>
                                    <p:anim calcmode="lin" valueType="num">
                                      <p:cBhvr additive="base">
                                        <p:cTn id="13" dur="2000" fill="hold"/>
                                        <p:tgtEl>
                                          <p:spTgt spid="15053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505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0533">
                                            <p:txEl>
                                              <p:pRg st="2" end="2"/>
                                            </p:txEl>
                                          </p:spTgt>
                                        </p:tgtEl>
                                        <p:attrNameLst>
                                          <p:attrName>style.visibility</p:attrName>
                                        </p:attrNameLst>
                                      </p:cBhvr>
                                      <p:to>
                                        <p:strVal val="visible"/>
                                      </p:to>
                                    </p:set>
                                    <p:anim calcmode="lin" valueType="num">
                                      <p:cBhvr additive="base">
                                        <p:cTn id="19" dur="2000" fill="hold"/>
                                        <p:tgtEl>
                                          <p:spTgt spid="15053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505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0533">
                                            <p:txEl>
                                              <p:pRg st="3" end="3"/>
                                            </p:txEl>
                                          </p:spTgt>
                                        </p:tgtEl>
                                        <p:attrNameLst>
                                          <p:attrName>style.visibility</p:attrName>
                                        </p:attrNameLst>
                                      </p:cBhvr>
                                      <p:to>
                                        <p:strVal val="visible"/>
                                      </p:to>
                                    </p:set>
                                    <p:anim calcmode="lin" valueType="num">
                                      <p:cBhvr additive="base">
                                        <p:cTn id="25" dur="2000" fill="hold"/>
                                        <p:tgtEl>
                                          <p:spTgt spid="15053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505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0533">
                                            <p:txEl>
                                              <p:pRg st="4" end="4"/>
                                            </p:txEl>
                                          </p:spTgt>
                                        </p:tgtEl>
                                        <p:attrNameLst>
                                          <p:attrName>style.visibility</p:attrName>
                                        </p:attrNameLst>
                                      </p:cBhvr>
                                      <p:to>
                                        <p:strVal val="visible"/>
                                      </p:to>
                                    </p:set>
                                    <p:anim calcmode="lin" valueType="num">
                                      <p:cBhvr additive="base">
                                        <p:cTn id="31" dur="2000" fill="hold"/>
                                        <p:tgtEl>
                                          <p:spTgt spid="15053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5053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0533">
                                            <p:txEl>
                                              <p:pRg st="5" end="5"/>
                                            </p:txEl>
                                          </p:spTgt>
                                        </p:tgtEl>
                                        <p:attrNameLst>
                                          <p:attrName>style.visibility</p:attrName>
                                        </p:attrNameLst>
                                      </p:cBhvr>
                                      <p:to>
                                        <p:strVal val="visible"/>
                                      </p:to>
                                    </p:set>
                                    <p:anim calcmode="lin" valueType="num">
                                      <p:cBhvr additive="base">
                                        <p:cTn id="37" dur="2000" fill="hold"/>
                                        <p:tgtEl>
                                          <p:spTgt spid="15053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5053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a:extLst>
              <a:ext uri="{FF2B5EF4-FFF2-40B4-BE49-F238E27FC236}">
                <a16:creationId xmlns:a16="http://schemas.microsoft.com/office/drawing/2014/main" id="{78604D70-FCB7-49F6-B7E8-804DFFE9418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258C7F-0F61-4948-BFC1-C31A05FA86D6}" type="datetime1">
              <a:rPr lang="en-US" altLang="en-US" sz="1400"/>
              <a:pPr/>
              <a:t>12/8/2022</a:t>
            </a:fld>
            <a:endParaRPr lang="en-US" altLang="en-US" sz="1400"/>
          </a:p>
        </p:txBody>
      </p:sp>
      <p:sp>
        <p:nvSpPr>
          <p:cNvPr id="20484" name="Slide Number Placeholder 5">
            <a:extLst>
              <a:ext uri="{FF2B5EF4-FFF2-40B4-BE49-F238E27FC236}">
                <a16:creationId xmlns:a16="http://schemas.microsoft.com/office/drawing/2014/main" id="{C07AFC1C-B148-45D1-8EDA-E0D2521C64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43389F-C402-41DA-905A-74C809D283DD}" type="slidenum">
              <a:rPr lang="ar-SA" altLang="en-US" sz="1400"/>
              <a:pPr/>
              <a:t>47</a:t>
            </a:fld>
            <a:endParaRPr lang="en-US" altLang="en-US" sz="1400"/>
          </a:p>
        </p:txBody>
      </p:sp>
      <p:sp>
        <p:nvSpPr>
          <p:cNvPr id="20485" name="Rectangle 2">
            <a:extLst>
              <a:ext uri="{FF2B5EF4-FFF2-40B4-BE49-F238E27FC236}">
                <a16:creationId xmlns:a16="http://schemas.microsoft.com/office/drawing/2014/main" id="{543AB8B4-AB23-40E8-B140-E464EE490B19}"/>
              </a:ext>
            </a:extLst>
          </p:cNvPr>
          <p:cNvSpPr>
            <a:spLocks noGrp="1" noChangeArrowheads="1"/>
          </p:cNvSpPr>
          <p:nvPr>
            <p:ph type="title"/>
          </p:nvPr>
        </p:nvSpPr>
        <p:spPr>
          <a:xfrm>
            <a:off x="2209800" y="609600"/>
            <a:ext cx="7772400" cy="533400"/>
          </a:xfrm>
        </p:spPr>
        <p:txBody>
          <a:bodyPr>
            <a:normAutofit fontScale="90000"/>
          </a:bodyPr>
          <a:lstStyle/>
          <a:p>
            <a:r>
              <a:rPr lang="en-US" altLang="en-US" sz="4000" b="1">
                <a:solidFill>
                  <a:srgbClr val="FF0000"/>
                </a:solidFill>
              </a:rPr>
              <a:t>The Salivary glands</a:t>
            </a:r>
            <a:endParaRPr lang="en-US" altLang="en-US" sz="4000">
              <a:solidFill>
                <a:srgbClr val="FF0000"/>
              </a:solidFill>
            </a:endParaRPr>
          </a:p>
        </p:txBody>
      </p:sp>
      <p:sp>
        <p:nvSpPr>
          <p:cNvPr id="14339" name="Rectangle 3">
            <a:extLst>
              <a:ext uri="{FF2B5EF4-FFF2-40B4-BE49-F238E27FC236}">
                <a16:creationId xmlns:a16="http://schemas.microsoft.com/office/drawing/2014/main" id="{08279CE6-4306-43DA-B05F-F04CDA316765}"/>
              </a:ext>
            </a:extLst>
          </p:cNvPr>
          <p:cNvSpPr>
            <a:spLocks noGrp="1" noChangeArrowheads="1"/>
          </p:cNvSpPr>
          <p:nvPr>
            <p:ph type="body" idx="1"/>
          </p:nvPr>
        </p:nvSpPr>
        <p:spPr>
          <a:xfrm>
            <a:off x="2209800" y="1447800"/>
            <a:ext cx="7772400" cy="4648200"/>
          </a:xfrm>
        </p:spPr>
        <p:txBody>
          <a:bodyPr/>
          <a:lstStyle/>
          <a:p>
            <a:r>
              <a:rPr lang="en-US" altLang="en-US"/>
              <a:t>3 paired salivary glands made of ducts and acini that make between 1-1.5 liters/day with a pH of 6-7</a:t>
            </a:r>
          </a:p>
          <a:p>
            <a:pPr>
              <a:buFontTx/>
              <a:buNone/>
            </a:pPr>
            <a:endParaRPr lang="en-US" altLang="en-US"/>
          </a:p>
          <a:p>
            <a:r>
              <a:rPr lang="en-US" altLang="en-US"/>
              <a:t>Parotid glands</a:t>
            </a:r>
          </a:p>
          <a:p>
            <a:r>
              <a:rPr lang="en-US" altLang="en-US"/>
              <a:t>Submandibular or submaxillary glands</a:t>
            </a:r>
          </a:p>
          <a:p>
            <a:r>
              <a:rPr lang="en-US" altLang="en-US"/>
              <a:t>Sublingual glands</a:t>
            </a:r>
          </a:p>
        </p:txBody>
      </p:sp>
    </p:spTree>
    <p:extLst>
      <p:ext uri="{BB962C8B-B14F-4D97-AF65-F5344CB8AC3E}">
        <p14:creationId xmlns:p14="http://schemas.microsoft.com/office/powerpoint/2010/main" val="1199057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2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20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20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20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a:extLst>
              <a:ext uri="{FF2B5EF4-FFF2-40B4-BE49-F238E27FC236}">
                <a16:creationId xmlns:a16="http://schemas.microsoft.com/office/drawing/2014/main" id="{B6BAF849-A18A-428A-B6ED-3B17A6337F7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3F5512-ED21-4674-B96F-DFD399FF60BE}" type="datetime1">
              <a:rPr lang="en-US" altLang="en-US" sz="1400"/>
              <a:pPr/>
              <a:t>12/8/2022</a:t>
            </a:fld>
            <a:endParaRPr lang="en-US" altLang="en-US" sz="1400"/>
          </a:p>
        </p:txBody>
      </p:sp>
      <p:sp>
        <p:nvSpPr>
          <p:cNvPr id="22532" name="Slide Number Placeholder 5">
            <a:extLst>
              <a:ext uri="{FF2B5EF4-FFF2-40B4-BE49-F238E27FC236}">
                <a16:creationId xmlns:a16="http://schemas.microsoft.com/office/drawing/2014/main" id="{2D46A51B-F1B9-4D15-A52C-2C1CF8B102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5B0D25-FC14-4F71-8EF1-B6F53EA07C6B}" type="slidenum">
              <a:rPr lang="ar-SA" altLang="en-US" sz="1400"/>
              <a:pPr/>
              <a:t>48</a:t>
            </a:fld>
            <a:endParaRPr lang="en-US" altLang="en-US" sz="1400"/>
          </a:p>
        </p:txBody>
      </p:sp>
      <p:sp>
        <p:nvSpPr>
          <p:cNvPr id="22533" name="Rectangle 2">
            <a:extLst>
              <a:ext uri="{FF2B5EF4-FFF2-40B4-BE49-F238E27FC236}">
                <a16:creationId xmlns:a16="http://schemas.microsoft.com/office/drawing/2014/main" id="{3D10FCED-EEB0-47ED-8631-C54F045B6BE9}"/>
              </a:ext>
            </a:extLst>
          </p:cNvPr>
          <p:cNvSpPr>
            <a:spLocks noGrp="1" noChangeArrowheads="1"/>
          </p:cNvSpPr>
          <p:nvPr>
            <p:ph type="title"/>
          </p:nvPr>
        </p:nvSpPr>
        <p:spPr>
          <a:xfrm>
            <a:off x="2209800" y="609600"/>
            <a:ext cx="7772400" cy="533400"/>
          </a:xfrm>
        </p:spPr>
        <p:txBody>
          <a:bodyPr>
            <a:normAutofit fontScale="90000"/>
          </a:bodyPr>
          <a:lstStyle/>
          <a:p>
            <a:r>
              <a:rPr lang="en-US" altLang="en-US" b="1">
                <a:solidFill>
                  <a:srgbClr val="FF0000"/>
                </a:solidFill>
              </a:rPr>
              <a:t>Composition of Saliva</a:t>
            </a:r>
            <a:endParaRPr lang="en-US" altLang="en-US">
              <a:solidFill>
                <a:srgbClr val="FF0000"/>
              </a:solidFill>
            </a:endParaRPr>
          </a:p>
        </p:txBody>
      </p:sp>
      <p:sp>
        <p:nvSpPr>
          <p:cNvPr id="15363" name="Rectangle 3">
            <a:extLst>
              <a:ext uri="{FF2B5EF4-FFF2-40B4-BE49-F238E27FC236}">
                <a16:creationId xmlns:a16="http://schemas.microsoft.com/office/drawing/2014/main" id="{08AB8264-5226-482D-BAF6-D0145D501B3C}"/>
              </a:ext>
            </a:extLst>
          </p:cNvPr>
          <p:cNvSpPr>
            <a:spLocks noGrp="1" noChangeArrowheads="1"/>
          </p:cNvSpPr>
          <p:nvPr>
            <p:ph type="body" idx="1"/>
          </p:nvPr>
        </p:nvSpPr>
        <p:spPr>
          <a:xfrm>
            <a:off x="2209800" y="1371600"/>
            <a:ext cx="7772400" cy="4724400"/>
          </a:xfrm>
        </p:spPr>
        <p:txBody>
          <a:bodyPr/>
          <a:lstStyle/>
          <a:p>
            <a:r>
              <a:rPr lang="en-US" altLang="en-US"/>
              <a:t>Mostly water 99.5%</a:t>
            </a:r>
          </a:p>
          <a:p>
            <a:r>
              <a:rPr lang="en-US" altLang="en-US"/>
              <a:t>Ionic content: low in Na</a:t>
            </a:r>
            <a:r>
              <a:rPr lang="en-US" altLang="en-US" baseline="30000"/>
              <a:t>+</a:t>
            </a:r>
            <a:r>
              <a:rPr lang="en-US" altLang="en-US"/>
              <a:t> and Cl</a:t>
            </a:r>
            <a:r>
              <a:rPr lang="en-US" altLang="en-US" baseline="30000"/>
              <a:t>-</a:t>
            </a:r>
            <a:r>
              <a:rPr lang="en-US" altLang="en-US"/>
              <a:t>, high in K</a:t>
            </a:r>
            <a:r>
              <a:rPr lang="en-US" altLang="en-US" baseline="30000"/>
              <a:t>+</a:t>
            </a:r>
            <a:r>
              <a:rPr lang="en-US" altLang="en-US"/>
              <a:t> and HCO</a:t>
            </a:r>
            <a:r>
              <a:rPr lang="en-US" altLang="en-US" baseline="-25000"/>
              <a:t>3</a:t>
            </a:r>
            <a:r>
              <a:rPr lang="en-US" altLang="en-US" baseline="30000"/>
              <a:t>-</a:t>
            </a:r>
            <a:endParaRPr lang="en-US" altLang="en-US"/>
          </a:p>
          <a:p>
            <a:r>
              <a:rPr lang="en-US" altLang="en-US"/>
              <a:t>Enzymes: lingual lipase and </a:t>
            </a:r>
            <a:r>
              <a:rPr lang="en-US" altLang="en-US">
                <a:sym typeface="Symbol" panose="05050102010706020507" pitchFamily="18" charset="2"/>
              </a:rPr>
              <a:t>-amylase</a:t>
            </a:r>
            <a:r>
              <a:rPr lang="en-US" altLang="en-US"/>
              <a:t> (ptyalin</a:t>
            </a:r>
            <a:r>
              <a:rPr lang="en-US" altLang="en-US">
                <a:sym typeface="Symbol" panose="05050102010706020507" pitchFamily="18" charset="2"/>
              </a:rPr>
              <a:t>).</a:t>
            </a:r>
          </a:p>
          <a:p>
            <a:r>
              <a:rPr lang="en-US" altLang="en-US">
                <a:sym typeface="Symbol" panose="05050102010706020507" pitchFamily="18" charset="2"/>
              </a:rPr>
              <a:t>Mucins</a:t>
            </a:r>
          </a:p>
          <a:p>
            <a:r>
              <a:rPr lang="en-US" altLang="en-US"/>
              <a:t>Lysozymes: proteolytic enzyme</a:t>
            </a:r>
          </a:p>
          <a:p>
            <a:r>
              <a:rPr lang="en-US" altLang="en-US"/>
              <a:t>Immunoglobulin A (IgA)</a:t>
            </a:r>
          </a:p>
          <a:p>
            <a:endParaRPr lang="en-US" altLang="en-US"/>
          </a:p>
          <a:p>
            <a:pPr>
              <a:buFontTx/>
              <a:buNone/>
            </a:pPr>
            <a:endParaRPr lang="en-US" altLang="en-US"/>
          </a:p>
        </p:txBody>
      </p:sp>
    </p:spTree>
    <p:extLst>
      <p:ext uri="{BB962C8B-B14F-4D97-AF65-F5344CB8AC3E}">
        <p14:creationId xmlns:p14="http://schemas.microsoft.com/office/powerpoint/2010/main" val="402692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2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20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20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20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2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20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a:extLst>
              <a:ext uri="{FF2B5EF4-FFF2-40B4-BE49-F238E27FC236}">
                <a16:creationId xmlns:a16="http://schemas.microsoft.com/office/drawing/2014/main" id="{B7336C6A-6C57-4B78-8983-4F0B4AD94B9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614951-1D9B-41BF-8CF5-16BB136E3568}" type="datetime1">
              <a:rPr lang="en-US" altLang="en-US" sz="1400"/>
              <a:pPr/>
              <a:t>12/8/2022</a:t>
            </a:fld>
            <a:endParaRPr lang="en-US" altLang="en-US" sz="1400"/>
          </a:p>
        </p:txBody>
      </p:sp>
      <p:sp>
        <p:nvSpPr>
          <p:cNvPr id="23556" name="Slide Number Placeholder 5">
            <a:extLst>
              <a:ext uri="{FF2B5EF4-FFF2-40B4-BE49-F238E27FC236}">
                <a16:creationId xmlns:a16="http://schemas.microsoft.com/office/drawing/2014/main" id="{2B473A03-9378-45D0-88E2-117FECD2E6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DB428E-BD01-48EB-80AA-B4E8571C5307}" type="slidenum">
              <a:rPr lang="ar-SA" altLang="en-US" sz="1400"/>
              <a:pPr/>
              <a:t>49</a:t>
            </a:fld>
            <a:endParaRPr lang="en-US" altLang="en-US" sz="1400"/>
          </a:p>
        </p:txBody>
      </p:sp>
      <p:sp>
        <p:nvSpPr>
          <p:cNvPr id="23557" name="Rectangle 14">
            <a:extLst>
              <a:ext uri="{FF2B5EF4-FFF2-40B4-BE49-F238E27FC236}">
                <a16:creationId xmlns:a16="http://schemas.microsoft.com/office/drawing/2014/main" id="{221EA83B-5FB9-45CF-BBB3-98676EBC5F6F}"/>
              </a:ext>
            </a:extLst>
          </p:cNvPr>
          <p:cNvSpPr>
            <a:spLocks noGrp="1" noChangeArrowheads="1"/>
          </p:cNvSpPr>
          <p:nvPr>
            <p:ph type="title"/>
          </p:nvPr>
        </p:nvSpPr>
        <p:spPr>
          <a:xfrm>
            <a:off x="2133600" y="228600"/>
            <a:ext cx="7772400" cy="152400"/>
          </a:xfrm>
          <a:noFill/>
        </p:spPr>
        <p:txBody>
          <a:bodyPr>
            <a:normAutofit fontScale="90000"/>
          </a:bodyPr>
          <a:lstStyle/>
          <a:p>
            <a:r>
              <a:rPr lang="en-US" altLang="en-US" sz="3600">
                <a:solidFill>
                  <a:srgbClr val="FF0000"/>
                </a:solidFill>
              </a:rPr>
              <a:t>Functions of saliva</a:t>
            </a:r>
          </a:p>
        </p:txBody>
      </p:sp>
      <p:sp>
        <p:nvSpPr>
          <p:cNvPr id="20495" name="Rectangle 15">
            <a:extLst>
              <a:ext uri="{FF2B5EF4-FFF2-40B4-BE49-F238E27FC236}">
                <a16:creationId xmlns:a16="http://schemas.microsoft.com/office/drawing/2014/main" id="{0051DDEA-B9E3-45D4-86FA-BCF05BD7FAA9}"/>
              </a:ext>
            </a:extLst>
          </p:cNvPr>
          <p:cNvSpPr>
            <a:spLocks noGrp="1" noChangeArrowheads="1"/>
          </p:cNvSpPr>
          <p:nvPr>
            <p:ph type="body" idx="1"/>
          </p:nvPr>
        </p:nvSpPr>
        <p:spPr>
          <a:xfrm>
            <a:off x="1752600" y="609600"/>
            <a:ext cx="8763000" cy="5867400"/>
          </a:xfrm>
          <a:noFill/>
        </p:spPr>
        <p:txBody>
          <a:bodyPr/>
          <a:lstStyle/>
          <a:p>
            <a:pPr marL="609600" indent="-609600"/>
            <a:r>
              <a:rPr lang="en-US" altLang="en-US" b="1" i="1" u="sng">
                <a:solidFill>
                  <a:schemeClr val="accent2"/>
                </a:solidFill>
              </a:rPr>
              <a:t>Digestive functions</a:t>
            </a:r>
            <a:r>
              <a:rPr lang="en-US" altLang="en-US">
                <a:solidFill>
                  <a:schemeClr val="accent2"/>
                </a:solidFill>
              </a:rPr>
              <a:t>:</a:t>
            </a:r>
          </a:p>
          <a:p>
            <a:pPr marL="609600" indent="-609600"/>
            <a:r>
              <a:rPr lang="en-US" altLang="en-US" sz="2400"/>
              <a:t>Amylase breaks down starch, and lingual lipase breaks down triglycerides (active in the stomach).</a:t>
            </a:r>
          </a:p>
          <a:p>
            <a:pPr marL="609600" indent="-609600"/>
            <a:r>
              <a:rPr lang="en-US" altLang="en-US" sz="2400"/>
              <a:t>It dissolves food materials so it can be sensed by taste buds.</a:t>
            </a:r>
          </a:p>
          <a:p>
            <a:pPr marL="609600" indent="-609600"/>
            <a:r>
              <a:rPr lang="en-US" altLang="en-US" b="1" i="1" u="sng">
                <a:solidFill>
                  <a:schemeClr val="accent2"/>
                </a:solidFill>
              </a:rPr>
              <a:t>Lubrication</a:t>
            </a:r>
            <a:r>
              <a:rPr lang="en-US" altLang="en-US">
                <a:solidFill>
                  <a:schemeClr val="accent2"/>
                </a:solidFill>
              </a:rPr>
              <a:t>:</a:t>
            </a:r>
          </a:p>
          <a:p>
            <a:pPr marL="609600" indent="-609600"/>
            <a:r>
              <a:rPr lang="en-US" altLang="en-US" sz="2400"/>
              <a:t>Keeps mouth moist and thus facilitates movements of lips and tongue during speech.</a:t>
            </a:r>
          </a:p>
          <a:p>
            <a:pPr marL="609600" indent="-609600"/>
            <a:r>
              <a:rPr lang="en-US" altLang="en-US" sz="2400"/>
              <a:t>Moistens food and thus facilitates swallowing.</a:t>
            </a:r>
          </a:p>
          <a:p>
            <a:pPr marL="609600" indent="-609600"/>
            <a:r>
              <a:rPr lang="en-US" altLang="en-US" b="1" i="1" u="sng">
                <a:solidFill>
                  <a:schemeClr val="accent2"/>
                </a:solidFill>
              </a:rPr>
              <a:t>Protection</a:t>
            </a:r>
            <a:r>
              <a:rPr lang="en-US" altLang="en-US">
                <a:solidFill>
                  <a:schemeClr val="accent2"/>
                </a:solidFill>
              </a:rPr>
              <a:t>:</a:t>
            </a:r>
          </a:p>
          <a:p>
            <a:pPr marL="609600" indent="-609600"/>
            <a:r>
              <a:rPr lang="en-US" altLang="en-US" sz="2400"/>
              <a:t>Keeps mouth and teeth clean by dissolving and washing food particles from between the teeth.</a:t>
            </a:r>
          </a:p>
          <a:p>
            <a:pPr marL="609600" indent="-609600"/>
            <a:r>
              <a:rPr lang="en-US" altLang="en-US" sz="2400"/>
              <a:t>Has an anti-bacterial action.</a:t>
            </a:r>
          </a:p>
          <a:p>
            <a:pPr marL="609600" indent="-609600"/>
            <a:r>
              <a:rPr lang="en-US" altLang="en-US" sz="2400"/>
              <a:t>Buffers acidic gastric secretions.</a:t>
            </a:r>
          </a:p>
        </p:txBody>
      </p:sp>
    </p:spTree>
    <p:extLst>
      <p:ext uri="{BB962C8B-B14F-4D97-AF65-F5344CB8AC3E}">
        <p14:creationId xmlns:p14="http://schemas.microsoft.com/office/powerpoint/2010/main" val="2726205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5">
                                            <p:txEl>
                                              <p:pRg st="0" end="0"/>
                                            </p:txEl>
                                          </p:spTgt>
                                        </p:tgtEl>
                                        <p:attrNameLst>
                                          <p:attrName>style.visibility</p:attrName>
                                        </p:attrNameLst>
                                      </p:cBhvr>
                                      <p:to>
                                        <p:strVal val="visible"/>
                                      </p:to>
                                    </p:set>
                                    <p:anim calcmode="lin" valueType="num">
                                      <p:cBhvr additive="base">
                                        <p:cTn id="7" dur="2000" fill="hold"/>
                                        <p:tgtEl>
                                          <p:spTgt spid="2049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04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95">
                                            <p:txEl>
                                              <p:pRg st="1" end="1"/>
                                            </p:txEl>
                                          </p:spTgt>
                                        </p:tgtEl>
                                        <p:attrNameLst>
                                          <p:attrName>style.visibility</p:attrName>
                                        </p:attrNameLst>
                                      </p:cBhvr>
                                      <p:to>
                                        <p:strVal val="visible"/>
                                      </p:to>
                                    </p:set>
                                    <p:anim calcmode="lin" valueType="num">
                                      <p:cBhvr additive="base">
                                        <p:cTn id="13" dur="2000" fill="hold"/>
                                        <p:tgtEl>
                                          <p:spTgt spid="2049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04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95">
                                            <p:txEl>
                                              <p:pRg st="2" end="2"/>
                                            </p:txEl>
                                          </p:spTgt>
                                        </p:tgtEl>
                                        <p:attrNameLst>
                                          <p:attrName>style.visibility</p:attrName>
                                        </p:attrNameLst>
                                      </p:cBhvr>
                                      <p:to>
                                        <p:strVal val="visible"/>
                                      </p:to>
                                    </p:set>
                                    <p:anim calcmode="lin" valueType="num">
                                      <p:cBhvr additive="base">
                                        <p:cTn id="19" dur="2000" fill="hold"/>
                                        <p:tgtEl>
                                          <p:spTgt spid="2049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04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95">
                                            <p:txEl>
                                              <p:pRg st="3" end="3"/>
                                            </p:txEl>
                                          </p:spTgt>
                                        </p:tgtEl>
                                        <p:attrNameLst>
                                          <p:attrName>style.visibility</p:attrName>
                                        </p:attrNameLst>
                                      </p:cBhvr>
                                      <p:to>
                                        <p:strVal val="visible"/>
                                      </p:to>
                                    </p:set>
                                    <p:anim calcmode="lin" valueType="num">
                                      <p:cBhvr additive="base">
                                        <p:cTn id="25" dur="2000" fill="hold"/>
                                        <p:tgtEl>
                                          <p:spTgt spid="20495">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04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95">
                                            <p:txEl>
                                              <p:pRg st="4" end="4"/>
                                            </p:txEl>
                                          </p:spTgt>
                                        </p:tgtEl>
                                        <p:attrNameLst>
                                          <p:attrName>style.visibility</p:attrName>
                                        </p:attrNameLst>
                                      </p:cBhvr>
                                      <p:to>
                                        <p:strVal val="visible"/>
                                      </p:to>
                                    </p:set>
                                    <p:anim calcmode="lin" valueType="num">
                                      <p:cBhvr additive="base">
                                        <p:cTn id="31" dur="2000" fill="hold"/>
                                        <p:tgtEl>
                                          <p:spTgt spid="20495">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04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495">
                                            <p:txEl>
                                              <p:pRg st="5" end="5"/>
                                            </p:txEl>
                                          </p:spTgt>
                                        </p:tgtEl>
                                        <p:attrNameLst>
                                          <p:attrName>style.visibility</p:attrName>
                                        </p:attrNameLst>
                                      </p:cBhvr>
                                      <p:to>
                                        <p:strVal val="visible"/>
                                      </p:to>
                                    </p:set>
                                    <p:anim calcmode="lin" valueType="num">
                                      <p:cBhvr additive="base">
                                        <p:cTn id="37" dur="2000" fill="hold"/>
                                        <p:tgtEl>
                                          <p:spTgt spid="20495">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04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495">
                                            <p:txEl>
                                              <p:pRg st="6" end="6"/>
                                            </p:txEl>
                                          </p:spTgt>
                                        </p:tgtEl>
                                        <p:attrNameLst>
                                          <p:attrName>style.visibility</p:attrName>
                                        </p:attrNameLst>
                                      </p:cBhvr>
                                      <p:to>
                                        <p:strVal val="visible"/>
                                      </p:to>
                                    </p:set>
                                    <p:anim calcmode="lin" valueType="num">
                                      <p:cBhvr additive="base">
                                        <p:cTn id="43" dur="2000" fill="hold"/>
                                        <p:tgtEl>
                                          <p:spTgt spid="20495">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204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495">
                                            <p:txEl>
                                              <p:pRg st="7" end="7"/>
                                            </p:txEl>
                                          </p:spTgt>
                                        </p:tgtEl>
                                        <p:attrNameLst>
                                          <p:attrName>style.visibility</p:attrName>
                                        </p:attrNameLst>
                                      </p:cBhvr>
                                      <p:to>
                                        <p:strVal val="visible"/>
                                      </p:to>
                                    </p:set>
                                    <p:anim calcmode="lin" valueType="num">
                                      <p:cBhvr additive="base">
                                        <p:cTn id="49" dur="2000" fill="hold"/>
                                        <p:tgtEl>
                                          <p:spTgt spid="20495">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204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495">
                                            <p:txEl>
                                              <p:pRg st="8" end="8"/>
                                            </p:txEl>
                                          </p:spTgt>
                                        </p:tgtEl>
                                        <p:attrNameLst>
                                          <p:attrName>style.visibility</p:attrName>
                                        </p:attrNameLst>
                                      </p:cBhvr>
                                      <p:to>
                                        <p:strVal val="visible"/>
                                      </p:to>
                                    </p:set>
                                    <p:anim calcmode="lin" valueType="num">
                                      <p:cBhvr additive="base">
                                        <p:cTn id="55" dur="2000" fill="hold"/>
                                        <p:tgtEl>
                                          <p:spTgt spid="20495">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204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495">
                                            <p:txEl>
                                              <p:pRg st="9" end="9"/>
                                            </p:txEl>
                                          </p:spTgt>
                                        </p:tgtEl>
                                        <p:attrNameLst>
                                          <p:attrName>style.visibility</p:attrName>
                                        </p:attrNameLst>
                                      </p:cBhvr>
                                      <p:to>
                                        <p:strVal val="visible"/>
                                      </p:to>
                                    </p:set>
                                    <p:anim calcmode="lin" valueType="num">
                                      <p:cBhvr additive="base">
                                        <p:cTn id="61" dur="2000" fill="hold"/>
                                        <p:tgtEl>
                                          <p:spTgt spid="20495">
                                            <p:txEl>
                                              <p:pRg st="9" end="9"/>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2049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C1E7EA1-0155-4981-AEED-B4BF0EAA1775}"/>
              </a:ext>
            </a:extLst>
          </p:cNvPr>
          <p:cNvPicPr>
            <a:picLocks noGrp="1" noChangeArrowheads="1"/>
          </p:cNvPicPr>
          <p:nvPr>
            <p:ph type="chart" idx="1"/>
          </p:nvPr>
        </p:nvPicPr>
        <p:blipFill>
          <a:blip r:embed="rId3" cstate="hqprint">
            <a:extLst>
              <a:ext uri="{28A0092B-C50C-407E-A947-70E740481C1C}">
                <a14:useLocalDpi xmlns:a14="http://schemas.microsoft.com/office/drawing/2010/main" val="0"/>
              </a:ext>
            </a:extLst>
          </a:blip>
          <a:srcRect b="11584"/>
          <a:stretch>
            <a:fillRect/>
          </a:stretch>
        </p:blipFill>
        <p:spPr bwMode="auto">
          <a:xfrm>
            <a:off x="3124201" y="228600"/>
            <a:ext cx="5884863" cy="6324600"/>
          </a:xfrm>
        </p:spPr>
      </p:pic>
      <p:sp>
        <p:nvSpPr>
          <p:cNvPr id="8195" name="Text Box 3">
            <a:extLst>
              <a:ext uri="{FF2B5EF4-FFF2-40B4-BE49-F238E27FC236}">
                <a16:creationId xmlns:a16="http://schemas.microsoft.com/office/drawing/2014/main" id="{199B7BEC-DB31-4AAD-91D6-2C611E1BE88B}"/>
              </a:ext>
            </a:extLst>
          </p:cNvPr>
          <p:cNvSpPr txBox="1">
            <a:spLocks noChangeArrowheads="1"/>
          </p:cNvSpPr>
          <p:nvPr/>
        </p:nvSpPr>
        <p:spPr bwMode="auto">
          <a:xfrm>
            <a:off x="6965950" y="304800"/>
            <a:ext cx="1912938" cy="592138"/>
          </a:xfrm>
          <a:prstGeom prst="rect">
            <a:avLst/>
          </a:prstGeom>
          <a:solidFill>
            <a:srgbClr val="00279F"/>
          </a:solidFill>
          <a:ln w="12700">
            <a:solidFill>
              <a:srgbClr val="0027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AFD00"/>
                </a:solidFill>
              </a:rPr>
              <a:t>Sphincters</a:t>
            </a:r>
            <a:endParaRPr lang="en-US" altLang="en-US" sz="3200"/>
          </a:p>
        </p:txBody>
      </p:sp>
      <p:sp>
        <p:nvSpPr>
          <p:cNvPr id="8196" name="Oval 4">
            <a:extLst>
              <a:ext uri="{FF2B5EF4-FFF2-40B4-BE49-F238E27FC236}">
                <a16:creationId xmlns:a16="http://schemas.microsoft.com/office/drawing/2014/main" id="{331CC3E6-1362-4FF2-81A5-83298740B9B4}"/>
              </a:ext>
            </a:extLst>
          </p:cNvPr>
          <p:cNvSpPr>
            <a:spLocks noChangeArrowheads="1"/>
          </p:cNvSpPr>
          <p:nvPr/>
        </p:nvSpPr>
        <p:spPr bwMode="auto">
          <a:xfrm>
            <a:off x="6248400" y="990600"/>
            <a:ext cx="1143000" cy="304800"/>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197" name="Oval 5">
            <a:extLst>
              <a:ext uri="{FF2B5EF4-FFF2-40B4-BE49-F238E27FC236}">
                <a16:creationId xmlns:a16="http://schemas.microsoft.com/office/drawing/2014/main" id="{47BAE491-2897-4CA1-9B54-8700B2A53A9E}"/>
              </a:ext>
            </a:extLst>
          </p:cNvPr>
          <p:cNvSpPr>
            <a:spLocks noChangeArrowheads="1"/>
          </p:cNvSpPr>
          <p:nvPr/>
        </p:nvSpPr>
        <p:spPr bwMode="auto">
          <a:xfrm>
            <a:off x="6019800" y="914400"/>
            <a:ext cx="152400" cy="1524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3200">
              <a:solidFill>
                <a:srgbClr val="FAFD00"/>
              </a:solidFill>
            </a:endParaRPr>
          </a:p>
        </p:txBody>
      </p:sp>
      <p:sp>
        <p:nvSpPr>
          <p:cNvPr id="8198" name="Oval 6">
            <a:extLst>
              <a:ext uri="{FF2B5EF4-FFF2-40B4-BE49-F238E27FC236}">
                <a16:creationId xmlns:a16="http://schemas.microsoft.com/office/drawing/2014/main" id="{DDB8E82D-8474-43C9-BD02-E9CBADE2D63B}"/>
              </a:ext>
            </a:extLst>
          </p:cNvPr>
          <p:cNvSpPr>
            <a:spLocks noChangeArrowheads="1"/>
          </p:cNvSpPr>
          <p:nvPr/>
        </p:nvSpPr>
        <p:spPr bwMode="auto">
          <a:xfrm>
            <a:off x="5300663" y="3657600"/>
            <a:ext cx="152400" cy="1524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3200">
              <a:solidFill>
                <a:srgbClr val="FAFD00"/>
              </a:solidFill>
            </a:endParaRPr>
          </a:p>
        </p:txBody>
      </p:sp>
      <p:sp>
        <p:nvSpPr>
          <p:cNvPr id="8199" name="Oval 7">
            <a:extLst>
              <a:ext uri="{FF2B5EF4-FFF2-40B4-BE49-F238E27FC236}">
                <a16:creationId xmlns:a16="http://schemas.microsoft.com/office/drawing/2014/main" id="{8E9B350F-A9A4-440F-B105-AB86190AEFCF}"/>
              </a:ext>
            </a:extLst>
          </p:cNvPr>
          <p:cNvSpPr>
            <a:spLocks noChangeArrowheads="1"/>
          </p:cNvSpPr>
          <p:nvPr/>
        </p:nvSpPr>
        <p:spPr bwMode="auto">
          <a:xfrm>
            <a:off x="5435601" y="3268663"/>
            <a:ext cx="238125" cy="220662"/>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3200">
              <a:solidFill>
                <a:srgbClr val="FAFD00"/>
              </a:solidFill>
            </a:endParaRPr>
          </a:p>
        </p:txBody>
      </p:sp>
      <p:sp>
        <p:nvSpPr>
          <p:cNvPr id="8200" name="Oval 8">
            <a:extLst>
              <a:ext uri="{FF2B5EF4-FFF2-40B4-BE49-F238E27FC236}">
                <a16:creationId xmlns:a16="http://schemas.microsoft.com/office/drawing/2014/main" id="{B4CC2A57-0786-40F4-B885-517A67FD3834}"/>
              </a:ext>
            </a:extLst>
          </p:cNvPr>
          <p:cNvSpPr>
            <a:spLocks noChangeArrowheads="1"/>
          </p:cNvSpPr>
          <p:nvPr/>
        </p:nvSpPr>
        <p:spPr bwMode="auto">
          <a:xfrm>
            <a:off x="7221538" y="2563813"/>
            <a:ext cx="1465262" cy="177800"/>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201" name="Oval 9">
            <a:extLst>
              <a:ext uri="{FF2B5EF4-FFF2-40B4-BE49-F238E27FC236}">
                <a16:creationId xmlns:a16="http://schemas.microsoft.com/office/drawing/2014/main" id="{485B6FC8-7A59-4C23-9C0F-D1EADE1CA442}"/>
              </a:ext>
            </a:extLst>
          </p:cNvPr>
          <p:cNvSpPr>
            <a:spLocks noChangeArrowheads="1"/>
          </p:cNvSpPr>
          <p:nvPr/>
        </p:nvSpPr>
        <p:spPr bwMode="auto">
          <a:xfrm>
            <a:off x="3497264" y="3309938"/>
            <a:ext cx="998537" cy="195262"/>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202" name="Oval 10">
            <a:extLst>
              <a:ext uri="{FF2B5EF4-FFF2-40B4-BE49-F238E27FC236}">
                <a16:creationId xmlns:a16="http://schemas.microsoft.com/office/drawing/2014/main" id="{8186EE04-BE69-489C-8900-56F017339AD0}"/>
              </a:ext>
            </a:extLst>
          </p:cNvPr>
          <p:cNvSpPr>
            <a:spLocks noChangeArrowheads="1"/>
          </p:cNvSpPr>
          <p:nvPr/>
        </p:nvSpPr>
        <p:spPr bwMode="auto">
          <a:xfrm>
            <a:off x="4953001" y="5141913"/>
            <a:ext cx="238125" cy="220662"/>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3200">
              <a:solidFill>
                <a:srgbClr val="FAFD00"/>
              </a:solidFill>
            </a:endParaRPr>
          </a:p>
        </p:txBody>
      </p:sp>
      <p:sp>
        <p:nvSpPr>
          <p:cNvPr id="8203" name="Oval 11">
            <a:extLst>
              <a:ext uri="{FF2B5EF4-FFF2-40B4-BE49-F238E27FC236}">
                <a16:creationId xmlns:a16="http://schemas.microsoft.com/office/drawing/2014/main" id="{025D3871-A007-4B89-B297-2E429D8C75F7}"/>
              </a:ext>
            </a:extLst>
          </p:cNvPr>
          <p:cNvSpPr>
            <a:spLocks noChangeArrowheads="1"/>
          </p:cNvSpPr>
          <p:nvPr/>
        </p:nvSpPr>
        <p:spPr bwMode="auto">
          <a:xfrm>
            <a:off x="4392613" y="6086476"/>
            <a:ext cx="1338262" cy="193675"/>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204" name="Oval 12">
            <a:extLst>
              <a:ext uri="{FF2B5EF4-FFF2-40B4-BE49-F238E27FC236}">
                <a16:creationId xmlns:a16="http://schemas.microsoft.com/office/drawing/2014/main" id="{54811B74-4BD1-41CB-A131-2954F6CCA042}"/>
              </a:ext>
            </a:extLst>
          </p:cNvPr>
          <p:cNvSpPr>
            <a:spLocks noChangeArrowheads="1"/>
          </p:cNvSpPr>
          <p:nvPr/>
        </p:nvSpPr>
        <p:spPr bwMode="auto">
          <a:xfrm>
            <a:off x="5849939" y="6062663"/>
            <a:ext cx="238125" cy="220662"/>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3200">
              <a:solidFill>
                <a:srgbClr val="FAFD00"/>
              </a:solidFill>
            </a:endParaRPr>
          </a:p>
        </p:txBody>
      </p:sp>
      <p:sp>
        <p:nvSpPr>
          <p:cNvPr id="8205" name="Oval 13">
            <a:extLst>
              <a:ext uri="{FF2B5EF4-FFF2-40B4-BE49-F238E27FC236}">
                <a16:creationId xmlns:a16="http://schemas.microsoft.com/office/drawing/2014/main" id="{B6EBE83F-17F4-4A53-A96A-DE62DDF95CE2}"/>
              </a:ext>
            </a:extLst>
          </p:cNvPr>
          <p:cNvSpPr>
            <a:spLocks noChangeArrowheads="1"/>
          </p:cNvSpPr>
          <p:nvPr/>
        </p:nvSpPr>
        <p:spPr bwMode="auto">
          <a:xfrm>
            <a:off x="6172201" y="2184401"/>
            <a:ext cx="238125" cy="220663"/>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3200">
              <a:solidFill>
                <a:srgbClr val="FAFD00"/>
              </a:solidFill>
            </a:endParaRPr>
          </a:p>
        </p:txBody>
      </p:sp>
      <p:sp>
        <p:nvSpPr>
          <p:cNvPr id="8206" name="Oval 14">
            <a:extLst>
              <a:ext uri="{FF2B5EF4-FFF2-40B4-BE49-F238E27FC236}">
                <a16:creationId xmlns:a16="http://schemas.microsoft.com/office/drawing/2014/main" id="{DAB66380-6CCA-4EC0-BD76-ACDDC782E1F0}"/>
              </a:ext>
            </a:extLst>
          </p:cNvPr>
          <p:cNvSpPr>
            <a:spLocks noChangeArrowheads="1"/>
          </p:cNvSpPr>
          <p:nvPr/>
        </p:nvSpPr>
        <p:spPr bwMode="auto">
          <a:xfrm>
            <a:off x="7231064" y="2886076"/>
            <a:ext cx="922337" cy="161925"/>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207" name="Oval 15">
            <a:extLst>
              <a:ext uri="{FF2B5EF4-FFF2-40B4-BE49-F238E27FC236}">
                <a16:creationId xmlns:a16="http://schemas.microsoft.com/office/drawing/2014/main" id="{0518B6FA-51F6-4F87-AA1C-8FC8946A4E1D}"/>
              </a:ext>
            </a:extLst>
          </p:cNvPr>
          <p:cNvSpPr>
            <a:spLocks noChangeArrowheads="1"/>
          </p:cNvSpPr>
          <p:nvPr/>
        </p:nvSpPr>
        <p:spPr bwMode="auto">
          <a:xfrm>
            <a:off x="7569200" y="4595814"/>
            <a:ext cx="922338" cy="161925"/>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208" name="Line 16">
            <a:extLst>
              <a:ext uri="{FF2B5EF4-FFF2-40B4-BE49-F238E27FC236}">
                <a16:creationId xmlns:a16="http://schemas.microsoft.com/office/drawing/2014/main" id="{186A47CD-BCF3-43AC-9FEB-E48E54AF2A1F}"/>
              </a:ext>
            </a:extLst>
          </p:cNvPr>
          <p:cNvSpPr>
            <a:spLocks noChangeShapeType="1"/>
          </p:cNvSpPr>
          <p:nvPr/>
        </p:nvSpPr>
        <p:spPr bwMode="auto">
          <a:xfrm flipV="1">
            <a:off x="5638800" y="2971800"/>
            <a:ext cx="1600200" cy="3810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Line 17">
            <a:extLst>
              <a:ext uri="{FF2B5EF4-FFF2-40B4-BE49-F238E27FC236}">
                <a16:creationId xmlns:a16="http://schemas.microsoft.com/office/drawing/2014/main" id="{C18AF023-E59B-4671-BCD8-8BED6DAF131A}"/>
              </a:ext>
            </a:extLst>
          </p:cNvPr>
          <p:cNvSpPr>
            <a:spLocks noChangeShapeType="1"/>
          </p:cNvSpPr>
          <p:nvPr/>
        </p:nvSpPr>
        <p:spPr bwMode="auto">
          <a:xfrm>
            <a:off x="6375400" y="2349500"/>
            <a:ext cx="825500" cy="3048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Line 18">
            <a:extLst>
              <a:ext uri="{FF2B5EF4-FFF2-40B4-BE49-F238E27FC236}">
                <a16:creationId xmlns:a16="http://schemas.microsoft.com/office/drawing/2014/main" id="{255AD202-DA77-4A9F-A690-8252DB357765}"/>
              </a:ext>
            </a:extLst>
          </p:cNvPr>
          <p:cNvSpPr>
            <a:spLocks noChangeShapeType="1"/>
          </p:cNvSpPr>
          <p:nvPr/>
        </p:nvSpPr>
        <p:spPr bwMode="auto">
          <a:xfrm>
            <a:off x="6172200" y="990600"/>
            <a:ext cx="152400" cy="762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Line 19">
            <a:extLst>
              <a:ext uri="{FF2B5EF4-FFF2-40B4-BE49-F238E27FC236}">
                <a16:creationId xmlns:a16="http://schemas.microsoft.com/office/drawing/2014/main" id="{D24D151F-ADD8-4B6B-83CB-B817BC804DEC}"/>
              </a:ext>
            </a:extLst>
          </p:cNvPr>
          <p:cNvSpPr>
            <a:spLocks noChangeShapeType="1"/>
          </p:cNvSpPr>
          <p:nvPr/>
        </p:nvSpPr>
        <p:spPr bwMode="auto">
          <a:xfrm>
            <a:off x="4495800" y="3429000"/>
            <a:ext cx="820738" cy="287338"/>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Line 20">
            <a:extLst>
              <a:ext uri="{FF2B5EF4-FFF2-40B4-BE49-F238E27FC236}">
                <a16:creationId xmlns:a16="http://schemas.microsoft.com/office/drawing/2014/main" id="{7BBA60F9-2B6C-41F6-B544-FD893131C779}"/>
              </a:ext>
            </a:extLst>
          </p:cNvPr>
          <p:cNvSpPr>
            <a:spLocks noChangeShapeType="1"/>
          </p:cNvSpPr>
          <p:nvPr/>
        </p:nvSpPr>
        <p:spPr bwMode="auto">
          <a:xfrm flipV="1">
            <a:off x="5189538" y="5222876"/>
            <a:ext cx="1592262" cy="42863"/>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 name="Line 21">
            <a:extLst>
              <a:ext uri="{FF2B5EF4-FFF2-40B4-BE49-F238E27FC236}">
                <a16:creationId xmlns:a16="http://schemas.microsoft.com/office/drawing/2014/main" id="{FEC10CAC-2E85-4BA5-8E71-9A3AE86BC416}"/>
              </a:ext>
            </a:extLst>
          </p:cNvPr>
          <p:cNvSpPr>
            <a:spLocks noChangeShapeType="1"/>
          </p:cNvSpPr>
          <p:nvPr/>
        </p:nvSpPr>
        <p:spPr bwMode="auto">
          <a:xfrm flipV="1">
            <a:off x="6788150" y="4697414"/>
            <a:ext cx="814388" cy="541337"/>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22">
            <a:extLst>
              <a:ext uri="{FF2B5EF4-FFF2-40B4-BE49-F238E27FC236}">
                <a16:creationId xmlns:a16="http://schemas.microsoft.com/office/drawing/2014/main" id="{87BC89D0-D057-4C54-AA11-633BB8B329A5}"/>
              </a:ext>
            </a:extLst>
          </p:cNvPr>
          <p:cNvSpPr>
            <a:spLocks noChangeShapeType="1"/>
          </p:cNvSpPr>
          <p:nvPr/>
        </p:nvSpPr>
        <p:spPr bwMode="auto">
          <a:xfrm>
            <a:off x="5721351" y="6170613"/>
            <a:ext cx="136525"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6344339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blood 2 008">
            <a:extLst>
              <a:ext uri="{FF2B5EF4-FFF2-40B4-BE49-F238E27FC236}">
                <a16:creationId xmlns:a16="http://schemas.microsoft.com/office/drawing/2014/main" id="{7943495C-872B-45EF-B3A3-186E4BE94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8001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5">
            <a:extLst>
              <a:ext uri="{FF2B5EF4-FFF2-40B4-BE49-F238E27FC236}">
                <a16:creationId xmlns:a16="http://schemas.microsoft.com/office/drawing/2014/main" id="{E2187E35-635C-4DA3-812F-27E6CCD7C9D4}"/>
              </a:ext>
            </a:extLst>
          </p:cNvPr>
          <p:cNvSpPr txBox="1">
            <a:spLocks noChangeArrowheads="1"/>
          </p:cNvSpPr>
          <p:nvPr/>
        </p:nvSpPr>
        <p:spPr bwMode="auto">
          <a:xfrm>
            <a:off x="2133600" y="1143001"/>
            <a:ext cx="6858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4" name="TextBox 6">
            <a:extLst>
              <a:ext uri="{FF2B5EF4-FFF2-40B4-BE49-F238E27FC236}">
                <a16:creationId xmlns:a16="http://schemas.microsoft.com/office/drawing/2014/main" id="{1AB22AB8-A5B8-41EB-BCFD-023FFF4BA6BF}"/>
              </a:ext>
            </a:extLst>
          </p:cNvPr>
          <p:cNvSpPr txBox="1">
            <a:spLocks noChangeArrowheads="1"/>
          </p:cNvSpPr>
          <p:nvPr/>
        </p:nvSpPr>
        <p:spPr bwMode="auto">
          <a:xfrm>
            <a:off x="2057400" y="2057401"/>
            <a:ext cx="838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5" name="TextBox 7">
            <a:extLst>
              <a:ext uri="{FF2B5EF4-FFF2-40B4-BE49-F238E27FC236}">
                <a16:creationId xmlns:a16="http://schemas.microsoft.com/office/drawing/2014/main" id="{723407BB-DF1C-4ABF-A61B-DB2D66F5DF18}"/>
              </a:ext>
            </a:extLst>
          </p:cNvPr>
          <p:cNvSpPr txBox="1">
            <a:spLocks noChangeArrowheads="1"/>
          </p:cNvSpPr>
          <p:nvPr/>
        </p:nvSpPr>
        <p:spPr bwMode="auto">
          <a:xfrm>
            <a:off x="1981200" y="2514601"/>
            <a:ext cx="914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6" name="TextBox 9">
            <a:extLst>
              <a:ext uri="{FF2B5EF4-FFF2-40B4-BE49-F238E27FC236}">
                <a16:creationId xmlns:a16="http://schemas.microsoft.com/office/drawing/2014/main" id="{ED42FA07-968F-4B2E-8D56-CFAF66AFDBC8}"/>
              </a:ext>
            </a:extLst>
          </p:cNvPr>
          <p:cNvSpPr txBox="1">
            <a:spLocks noChangeArrowheads="1"/>
          </p:cNvSpPr>
          <p:nvPr/>
        </p:nvSpPr>
        <p:spPr bwMode="auto">
          <a:xfrm>
            <a:off x="2057400" y="2895600"/>
            <a:ext cx="838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7" name="TextBox 10">
            <a:extLst>
              <a:ext uri="{FF2B5EF4-FFF2-40B4-BE49-F238E27FC236}">
                <a16:creationId xmlns:a16="http://schemas.microsoft.com/office/drawing/2014/main" id="{CB0BC192-CDCA-4199-A715-FD466D54B9FE}"/>
              </a:ext>
            </a:extLst>
          </p:cNvPr>
          <p:cNvSpPr txBox="1">
            <a:spLocks noChangeArrowheads="1"/>
          </p:cNvSpPr>
          <p:nvPr/>
        </p:nvSpPr>
        <p:spPr bwMode="auto">
          <a:xfrm>
            <a:off x="2133600" y="5181601"/>
            <a:ext cx="762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8" name="TextBox 11">
            <a:extLst>
              <a:ext uri="{FF2B5EF4-FFF2-40B4-BE49-F238E27FC236}">
                <a16:creationId xmlns:a16="http://schemas.microsoft.com/office/drawing/2014/main" id="{5DAEEFF9-B645-40FE-A53E-D7D308D38500}"/>
              </a:ext>
            </a:extLst>
          </p:cNvPr>
          <p:cNvSpPr txBox="1">
            <a:spLocks noChangeArrowheads="1"/>
          </p:cNvSpPr>
          <p:nvPr/>
        </p:nvSpPr>
        <p:spPr bwMode="auto">
          <a:xfrm>
            <a:off x="1981200" y="5562601"/>
            <a:ext cx="914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896112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a:extLst>
              <a:ext uri="{FF2B5EF4-FFF2-40B4-BE49-F238E27FC236}">
                <a16:creationId xmlns:a16="http://schemas.microsoft.com/office/drawing/2014/main" id="{2CCC0304-8739-4885-BB12-C67731181E9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174559-6AA4-4B0D-AE5D-74FDA97CF335}" type="datetime1">
              <a:rPr lang="en-US" altLang="en-US" sz="1400"/>
              <a:pPr/>
              <a:t>12/8/2022</a:t>
            </a:fld>
            <a:endParaRPr lang="en-US" altLang="en-US" sz="1400"/>
          </a:p>
        </p:txBody>
      </p:sp>
      <p:sp>
        <p:nvSpPr>
          <p:cNvPr id="24580" name="Slide Number Placeholder 5">
            <a:extLst>
              <a:ext uri="{FF2B5EF4-FFF2-40B4-BE49-F238E27FC236}">
                <a16:creationId xmlns:a16="http://schemas.microsoft.com/office/drawing/2014/main" id="{9C61AD35-5DF8-45A6-AB95-9CA41993E3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2A7C10-0216-41AE-AB91-171D7C15D601}" type="slidenum">
              <a:rPr lang="ar-SA" altLang="en-US" sz="1400"/>
              <a:pPr/>
              <a:t>51</a:t>
            </a:fld>
            <a:endParaRPr lang="en-US" altLang="en-US" sz="1400"/>
          </a:p>
        </p:txBody>
      </p:sp>
      <p:sp>
        <p:nvSpPr>
          <p:cNvPr id="24581" name="Rectangle 2">
            <a:extLst>
              <a:ext uri="{FF2B5EF4-FFF2-40B4-BE49-F238E27FC236}">
                <a16:creationId xmlns:a16="http://schemas.microsoft.com/office/drawing/2014/main" id="{ADC3F78D-9A13-47D2-9D6E-0C951BE3880B}"/>
              </a:ext>
            </a:extLst>
          </p:cNvPr>
          <p:cNvSpPr>
            <a:spLocks noGrp="1" noChangeArrowheads="1"/>
          </p:cNvSpPr>
          <p:nvPr>
            <p:ph type="title"/>
          </p:nvPr>
        </p:nvSpPr>
        <p:spPr>
          <a:xfrm>
            <a:off x="2209800" y="381000"/>
            <a:ext cx="7772400" cy="228600"/>
          </a:xfrm>
        </p:spPr>
        <p:txBody>
          <a:bodyPr>
            <a:normAutofit fontScale="90000"/>
          </a:bodyPr>
          <a:lstStyle/>
          <a:p>
            <a:r>
              <a:rPr lang="en-US" altLang="en-US" sz="4000" b="1">
                <a:solidFill>
                  <a:srgbClr val="FF0000"/>
                </a:solidFill>
              </a:rPr>
              <a:t>Regulation of Salivary secretion</a:t>
            </a:r>
          </a:p>
        </p:txBody>
      </p:sp>
      <p:sp>
        <p:nvSpPr>
          <p:cNvPr id="134147" name="Rectangle 3">
            <a:extLst>
              <a:ext uri="{FF2B5EF4-FFF2-40B4-BE49-F238E27FC236}">
                <a16:creationId xmlns:a16="http://schemas.microsoft.com/office/drawing/2014/main" id="{E58E46BC-CF5A-40B7-B737-E06BEFDD7EA4}"/>
              </a:ext>
            </a:extLst>
          </p:cNvPr>
          <p:cNvSpPr>
            <a:spLocks noGrp="1" noChangeArrowheads="1"/>
          </p:cNvSpPr>
          <p:nvPr>
            <p:ph type="body" idx="1"/>
          </p:nvPr>
        </p:nvSpPr>
        <p:spPr>
          <a:xfrm>
            <a:off x="2209800" y="1295400"/>
            <a:ext cx="7772400" cy="4800600"/>
          </a:xfrm>
        </p:spPr>
        <p:txBody>
          <a:bodyPr/>
          <a:lstStyle/>
          <a:p>
            <a:pPr marL="812800" indent="-812800">
              <a:buNone/>
            </a:pPr>
            <a:r>
              <a:rPr lang="en-US" altLang="en-US">
                <a:solidFill>
                  <a:schemeClr val="accent2"/>
                </a:solidFill>
              </a:rPr>
              <a:t>A) Simple or unconditioned:</a:t>
            </a:r>
            <a:r>
              <a:rPr lang="en-US" altLang="en-US"/>
              <a:t> The presence of food in the mouth results in reflex secretion of saliva.</a:t>
            </a:r>
            <a:endParaRPr lang="en-US" altLang="en-US" u="sng"/>
          </a:p>
          <a:p>
            <a:pPr marL="812800" indent="-812800"/>
            <a:r>
              <a:rPr lang="en-US" altLang="en-US" u="sng">
                <a:solidFill>
                  <a:srgbClr val="FF0000"/>
                </a:solidFill>
              </a:rPr>
              <a:t>Stimulus:</a:t>
            </a:r>
            <a:r>
              <a:rPr lang="en-US" altLang="en-US"/>
              <a:t> presence of food in the mouth.</a:t>
            </a:r>
            <a:endParaRPr lang="en-US" altLang="en-US" u="sng"/>
          </a:p>
          <a:p>
            <a:pPr marL="812800" indent="-812800"/>
            <a:r>
              <a:rPr lang="en-US" altLang="en-US" u="sng">
                <a:solidFill>
                  <a:srgbClr val="FF0000"/>
                </a:solidFill>
              </a:rPr>
              <a:t>Receptors:</a:t>
            </a:r>
            <a:r>
              <a:rPr lang="en-US" altLang="en-US"/>
              <a:t> taste buds.</a:t>
            </a:r>
            <a:endParaRPr lang="en-US" altLang="en-US" u="sng"/>
          </a:p>
          <a:p>
            <a:pPr marL="812800" indent="-812800"/>
            <a:r>
              <a:rPr lang="en-US" altLang="en-US" u="sng">
                <a:solidFill>
                  <a:srgbClr val="FF0000"/>
                </a:solidFill>
              </a:rPr>
              <a:t>Afferent:</a:t>
            </a:r>
            <a:r>
              <a:rPr lang="en-US" altLang="en-US"/>
              <a:t> nerves from taste buds carry impulses to salivary centre.</a:t>
            </a:r>
            <a:endParaRPr lang="en-US" altLang="en-US" u="sng"/>
          </a:p>
          <a:p>
            <a:pPr marL="812800" indent="-812800"/>
            <a:r>
              <a:rPr lang="en-US" altLang="en-US" u="sng">
                <a:solidFill>
                  <a:srgbClr val="FF0000"/>
                </a:solidFill>
              </a:rPr>
              <a:t>Centre:</a:t>
            </a:r>
            <a:r>
              <a:rPr lang="en-US" altLang="en-US"/>
              <a:t> salivary centre in medulla oblongata (in brain stem).</a:t>
            </a:r>
          </a:p>
          <a:p>
            <a:pPr marL="812800" indent="-812800"/>
            <a:r>
              <a:rPr lang="en-US" altLang="en-US" u="sng">
                <a:solidFill>
                  <a:srgbClr val="FF0000"/>
                </a:solidFill>
              </a:rPr>
              <a:t>Efferent:</a:t>
            </a:r>
            <a:r>
              <a:rPr lang="en-US" altLang="en-US"/>
              <a:t> autonomic nerves supplying salivary glands.</a:t>
            </a:r>
          </a:p>
        </p:txBody>
      </p:sp>
    </p:spTree>
    <p:extLst>
      <p:ext uri="{BB962C8B-B14F-4D97-AF65-F5344CB8AC3E}">
        <p14:creationId xmlns:p14="http://schemas.microsoft.com/office/powerpoint/2010/main" val="1007335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2000" fill="hold"/>
                                        <p:tgtEl>
                                          <p:spTgt spid="13414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additive="base">
                                        <p:cTn id="13" dur="2000" fill="hold"/>
                                        <p:tgtEl>
                                          <p:spTgt spid="13414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34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 calcmode="lin" valueType="num">
                                      <p:cBhvr additive="base">
                                        <p:cTn id="19" dur="20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anim calcmode="lin" valueType="num">
                                      <p:cBhvr additive="base">
                                        <p:cTn id="25" dur="2000" fill="hold"/>
                                        <p:tgtEl>
                                          <p:spTgt spid="134147">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34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4147">
                                            <p:txEl>
                                              <p:pRg st="4" end="4"/>
                                            </p:txEl>
                                          </p:spTgt>
                                        </p:tgtEl>
                                        <p:attrNameLst>
                                          <p:attrName>style.visibility</p:attrName>
                                        </p:attrNameLst>
                                      </p:cBhvr>
                                      <p:to>
                                        <p:strVal val="visible"/>
                                      </p:to>
                                    </p:set>
                                    <p:anim calcmode="lin" valueType="num">
                                      <p:cBhvr additive="base">
                                        <p:cTn id="31" dur="2000" fill="hold"/>
                                        <p:tgtEl>
                                          <p:spTgt spid="134147">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34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4147">
                                            <p:txEl>
                                              <p:pRg st="5" end="5"/>
                                            </p:txEl>
                                          </p:spTgt>
                                        </p:tgtEl>
                                        <p:attrNameLst>
                                          <p:attrName>style.visibility</p:attrName>
                                        </p:attrNameLst>
                                      </p:cBhvr>
                                      <p:to>
                                        <p:strVal val="visible"/>
                                      </p:to>
                                    </p:set>
                                    <p:anim calcmode="lin" valueType="num">
                                      <p:cBhvr additive="base">
                                        <p:cTn id="37" dur="2000" fill="hold"/>
                                        <p:tgtEl>
                                          <p:spTgt spid="134147">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341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76A7817C-3C13-46EB-BCFC-4AE4DC4036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7779E8-AD50-42FD-BCB1-50799FA81BA2}" type="datetime1">
              <a:rPr lang="en-US" altLang="en-US" sz="1400"/>
              <a:pPr/>
              <a:t>12/8/2022</a:t>
            </a:fld>
            <a:endParaRPr lang="en-US" altLang="en-US" sz="1400"/>
          </a:p>
        </p:txBody>
      </p:sp>
      <p:sp>
        <p:nvSpPr>
          <p:cNvPr id="25604" name="Slide Number Placeholder 5">
            <a:extLst>
              <a:ext uri="{FF2B5EF4-FFF2-40B4-BE49-F238E27FC236}">
                <a16:creationId xmlns:a16="http://schemas.microsoft.com/office/drawing/2014/main" id="{1B22597F-FE22-40BD-B7D3-B9178CD678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54CD24-5ED4-4008-8BF9-78BA49727A39}" type="slidenum">
              <a:rPr lang="ar-SA" altLang="en-US" sz="1400"/>
              <a:pPr/>
              <a:t>52</a:t>
            </a:fld>
            <a:endParaRPr lang="en-US" altLang="en-US" sz="1400"/>
          </a:p>
        </p:txBody>
      </p:sp>
      <p:sp>
        <p:nvSpPr>
          <p:cNvPr id="25605" name="Rectangle 2">
            <a:extLst>
              <a:ext uri="{FF2B5EF4-FFF2-40B4-BE49-F238E27FC236}">
                <a16:creationId xmlns:a16="http://schemas.microsoft.com/office/drawing/2014/main" id="{6C574EC1-4DAE-4F94-BD21-6884C1F54E22}"/>
              </a:ext>
            </a:extLst>
          </p:cNvPr>
          <p:cNvSpPr>
            <a:spLocks noGrp="1" noChangeArrowheads="1"/>
          </p:cNvSpPr>
          <p:nvPr>
            <p:ph type="title"/>
          </p:nvPr>
        </p:nvSpPr>
        <p:spPr>
          <a:xfrm>
            <a:off x="2209800" y="304800"/>
            <a:ext cx="7772400" cy="457200"/>
          </a:xfrm>
        </p:spPr>
        <p:txBody>
          <a:bodyPr>
            <a:normAutofit fontScale="90000"/>
          </a:bodyPr>
          <a:lstStyle/>
          <a:p>
            <a:endParaRPr lang="en-US" altLang="en-US" sz="4000"/>
          </a:p>
        </p:txBody>
      </p:sp>
      <p:sp>
        <p:nvSpPr>
          <p:cNvPr id="21507" name="Rectangle 3">
            <a:extLst>
              <a:ext uri="{FF2B5EF4-FFF2-40B4-BE49-F238E27FC236}">
                <a16:creationId xmlns:a16="http://schemas.microsoft.com/office/drawing/2014/main" id="{2141DF8D-32C2-4655-86A4-AC85B6289C93}"/>
              </a:ext>
            </a:extLst>
          </p:cNvPr>
          <p:cNvSpPr>
            <a:spLocks noGrp="1" noChangeArrowheads="1"/>
          </p:cNvSpPr>
          <p:nvPr>
            <p:ph type="body" idx="1"/>
          </p:nvPr>
        </p:nvSpPr>
        <p:spPr>
          <a:xfrm>
            <a:off x="1752600" y="1219200"/>
            <a:ext cx="8763000" cy="4876800"/>
          </a:xfrm>
        </p:spPr>
        <p:txBody>
          <a:bodyPr/>
          <a:lstStyle/>
          <a:p>
            <a:pPr marL="812800" indent="-812800">
              <a:buNone/>
            </a:pPr>
            <a:r>
              <a:rPr lang="en-US" altLang="en-US">
                <a:solidFill>
                  <a:srgbClr val="FF0000"/>
                </a:solidFill>
              </a:rPr>
              <a:t>B) Conditioned</a:t>
            </a:r>
          </a:p>
          <a:p>
            <a:pPr marL="812800" indent="-812800">
              <a:buFontTx/>
              <a:buAutoNum type="alphaUcParenR"/>
            </a:pPr>
            <a:endParaRPr lang="en-US" altLang="en-US">
              <a:solidFill>
                <a:srgbClr val="FF0000"/>
              </a:solidFill>
            </a:endParaRPr>
          </a:p>
          <a:p>
            <a:pPr marL="1168400" lvl="1" indent="-711200">
              <a:buFontTx/>
              <a:buChar char="•"/>
            </a:pPr>
            <a:r>
              <a:rPr lang="en-US" altLang="en-US" sz="3200"/>
              <a:t>An acquired reflex and needs training. </a:t>
            </a:r>
          </a:p>
          <a:p>
            <a:pPr marL="1168400" lvl="1" indent="-711200">
              <a:buFontTx/>
              <a:buChar char="•"/>
            </a:pPr>
            <a:r>
              <a:rPr lang="en-US" altLang="en-US" sz="3200"/>
              <a:t>The centre is in the cerebral cortex. </a:t>
            </a:r>
          </a:p>
          <a:p>
            <a:pPr marL="1168400" lvl="1" indent="-711200">
              <a:buFontTx/>
              <a:buChar char="•"/>
            </a:pPr>
            <a:r>
              <a:rPr lang="en-US" altLang="en-US" sz="3200"/>
              <a:t>The sight, smell, thought of food in the absence of food in the mouth increase salivary secretion.</a:t>
            </a:r>
          </a:p>
        </p:txBody>
      </p:sp>
    </p:spTree>
    <p:extLst>
      <p:ext uri="{BB962C8B-B14F-4D97-AF65-F5344CB8AC3E}">
        <p14:creationId xmlns:p14="http://schemas.microsoft.com/office/powerpoint/2010/main" val="2284054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20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20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20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20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a:extLst>
              <a:ext uri="{FF2B5EF4-FFF2-40B4-BE49-F238E27FC236}">
                <a16:creationId xmlns:a16="http://schemas.microsoft.com/office/drawing/2014/main" id="{8875D594-F890-46BE-9B1F-F6B8B7A353F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17EA81-38E0-41AA-98D6-6BF1A6232174}" type="datetime1">
              <a:rPr lang="en-US" altLang="en-US" sz="1400"/>
              <a:pPr/>
              <a:t>12/8/2022</a:t>
            </a:fld>
            <a:endParaRPr lang="en-US" altLang="en-US" sz="1400"/>
          </a:p>
        </p:txBody>
      </p:sp>
      <p:sp>
        <p:nvSpPr>
          <p:cNvPr id="26628" name="Slide Number Placeholder 5">
            <a:extLst>
              <a:ext uri="{FF2B5EF4-FFF2-40B4-BE49-F238E27FC236}">
                <a16:creationId xmlns:a16="http://schemas.microsoft.com/office/drawing/2014/main" id="{6BB1F77A-FB10-4174-8132-4B11E46EA2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637FCA-8D41-49E8-9058-150B813B0E7C}" type="slidenum">
              <a:rPr lang="ar-SA" altLang="en-US" sz="1400"/>
              <a:pPr/>
              <a:t>53</a:t>
            </a:fld>
            <a:endParaRPr lang="en-US" altLang="en-US" sz="1400"/>
          </a:p>
        </p:txBody>
      </p:sp>
      <p:sp>
        <p:nvSpPr>
          <p:cNvPr id="26629" name="Rectangle 2">
            <a:extLst>
              <a:ext uri="{FF2B5EF4-FFF2-40B4-BE49-F238E27FC236}">
                <a16:creationId xmlns:a16="http://schemas.microsoft.com/office/drawing/2014/main" id="{1BEE2C6E-DA54-4629-9886-E45788C061E2}"/>
              </a:ext>
            </a:extLst>
          </p:cNvPr>
          <p:cNvSpPr>
            <a:spLocks noGrp="1" noChangeArrowheads="1"/>
          </p:cNvSpPr>
          <p:nvPr>
            <p:ph type="title"/>
          </p:nvPr>
        </p:nvSpPr>
        <p:spPr>
          <a:xfrm>
            <a:off x="1981200" y="609600"/>
            <a:ext cx="8229600" cy="1143000"/>
          </a:xfrm>
        </p:spPr>
        <p:txBody>
          <a:bodyPr/>
          <a:lstStyle/>
          <a:p>
            <a:pPr algn="l">
              <a:buFontTx/>
              <a:buChar char="•"/>
            </a:pPr>
            <a:r>
              <a:rPr lang="en-US" altLang="en-US" sz="3200"/>
              <a:t>  </a:t>
            </a:r>
            <a:r>
              <a:rPr lang="en-US" altLang="en-US" sz="3200">
                <a:solidFill>
                  <a:schemeClr val="accent2"/>
                </a:solidFill>
              </a:rPr>
              <a:t>Salivary secretions are regulated by nervous       	mechanisms only</a:t>
            </a:r>
          </a:p>
        </p:txBody>
      </p:sp>
      <p:sp>
        <p:nvSpPr>
          <p:cNvPr id="135171" name="Rectangle 3">
            <a:extLst>
              <a:ext uri="{FF2B5EF4-FFF2-40B4-BE49-F238E27FC236}">
                <a16:creationId xmlns:a16="http://schemas.microsoft.com/office/drawing/2014/main" id="{021B335E-16FA-4F0D-B26D-EA4024A3F299}"/>
              </a:ext>
            </a:extLst>
          </p:cNvPr>
          <p:cNvSpPr>
            <a:spLocks noGrp="1" noChangeArrowheads="1"/>
          </p:cNvSpPr>
          <p:nvPr>
            <p:ph type="body" idx="1"/>
          </p:nvPr>
        </p:nvSpPr>
        <p:spPr/>
        <p:txBody>
          <a:bodyPr/>
          <a:lstStyle/>
          <a:p>
            <a:r>
              <a:rPr lang="en-US" altLang="en-US"/>
              <a:t>Parasympathetic stimulation, produces flow of watery saliva that is rich in enzymes.</a:t>
            </a:r>
          </a:p>
          <a:p>
            <a:r>
              <a:rPr lang="en-US" altLang="en-US"/>
              <a:t>Sympathetic stimulation produces a much smaller volume of thick saliva that is rich in mucus.</a:t>
            </a:r>
          </a:p>
          <a:p>
            <a:pPr>
              <a:buFontTx/>
              <a:buNone/>
            </a:pPr>
            <a:endParaRPr lang="en-US" altLang="en-US"/>
          </a:p>
        </p:txBody>
      </p:sp>
    </p:spTree>
    <p:extLst>
      <p:ext uri="{BB962C8B-B14F-4D97-AF65-F5344CB8AC3E}">
        <p14:creationId xmlns:p14="http://schemas.microsoft.com/office/powerpoint/2010/main" val="1232358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20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additive="base">
                                        <p:cTn id="13" dur="20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a:extLst>
              <a:ext uri="{FF2B5EF4-FFF2-40B4-BE49-F238E27FC236}">
                <a16:creationId xmlns:a16="http://schemas.microsoft.com/office/drawing/2014/main" id="{EC323786-8FA6-4FE6-B5AE-B1079B04CC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1105AA-4021-4EB4-84BA-2A05EBB0F986}" type="datetime1">
              <a:rPr lang="en-US" altLang="en-US" sz="1400"/>
              <a:pPr/>
              <a:t>12/8/2022</a:t>
            </a:fld>
            <a:endParaRPr lang="en-US" altLang="en-US" sz="1400"/>
          </a:p>
        </p:txBody>
      </p:sp>
      <p:sp>
        <p:nvSpPr>
          <p:cNvPr id="36868" name="Slide Number Placeholder 5">
            <a:extLst>
              <a:ext uri="{FF2B5EF4-FFF2-40B4-BE49-F238E27FC236}">
                <a16:creationId xmlns:a16="http://schemas.microsoft.com/office/drawing/2014/main" id="{0ACEDC13-18EE-4266-824B-6EF378C8BA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CDC41E-2E13-4CCB-9B5A-7A870C62C931}" type="slidenum">
              <a:rPr lang="ar-SA" altLang="en-US" sz="1400"/>
              <a:pPr/>
              <a:t>54</a:t>
            </a:fld>
            <a:endParaRPr lang="en-US" altLang="en-US" sz="1400"/>
          </a:p>
        </p:txBody>
      </p:sp>
      <p:sp>
        <p:nvSpPr>
          <p:cNvPr id="36869" name="Rectangle 2">
            <a:extLst>
              <a:ext uri="{FF2B5EF4-FFF2-40B4-BE49-F238E27FC236}">
                <a16:creationId xmlns:a16="http://schemas.microsoft.com/office/drawing/2014/main" id="{3674731E-DB39-438A-9D4D-8EC6C341FBB0}"/>
              </a:ext>
            </a:extLst>
          </p:cNvPr>
          <p:cNvSpPr>
            <a:spLocks noGrp="1" noChangeArrowheads="1"/>
          </p:cNvSpPr>
          <p:nvPr>
            <p:ph type="title"/>
          </p:nvPr>
        </p:nvSpPr>
        <p:spPr>
          <a:xfrm>
            <a:off x="2209800" y="381000"/>
            <a:ext cx="7772400" cy="1371600"/>
          </a:xfrm>
        </p:spPr>
        <p:txBody>
          <a:bodyPr/>
          <a:lstStyle/>
          <a:p>
            <a:r>
              <a:rPr lang="en-US" altLang="en-US" b="1">
                <a:solidFill>
                  <a:srgbClr val="FF0000"/>
                </a:solidFill>
              </a:rPr>
              <a:t>III- The Stomach</a:t>
            </a:r>
            <a:br>
              <a:rPr lang="en-US" altLang="en-US" b="1"/>
            </a:br>
            <a:r>
              <a:rPr lang="en-US" altLang="en-US" sz="3600" b="1">
                <a:solidFill>
                  <a:schemeClr val="accent2"/>
                </a:solidFill>
              </a:rPr>
              <a:t>Learning Objectives</a:t>
            </a:r>
          </a:p>
        </p:txBody>
      </p:sp>
      <p:sp>
        <p:nvSpPr>
          <p:cNvPr id="142339" name="Rectangle 3">
            <a:extLst>
              <a:ext uri="{FF2B5EF4-FFF2-40B4-BE49-F238E27FC236}">
                <a16:creationId xmlns:a16="http://schemas.microsoft.com/office/drawing/2014/main" id="{85E45B94-0CD8-4A5C-86CB-2DD2200FF020}"/>
              </a:ext>
            </a:extLst>
          </p:cNvPr>
          <p:cNvSpPr>
            <a:spLocks noGrp="1" noChangeArrowheads="1"/>
          </p:cNvSpPr>
          <p:nvPr>
            <p:ph type="body" idx="1"/>
          </p:nvPr>
        </p:nvSpPr>
        <p:spPr/>
        <p:txBody>
          <a:bodyPr/>
          <a:lstStyle/>
          <a:p>
            <a:pPr marL="609600" indent="-609600"/>
            <a:r>
              <a:rPr lang="en-US" altLang="en-US"/>
              <a:t>Describe the gross anatomy and histology of the stomach. </a:t>
            </a:r>
            <a:endParaRPr lang="en-GB" altLang="en-US"/>
          </a:p>
          <a:p>
            <a:pPr marL="609600" indent="-609600"/>
            <a:r>
              <a:rPr lang="en-US" altLang="en-US"/>
              <a:t>Describe the different functions of the stomach.</a:t>
            </a:r>
            <a:endParaRPr lang="en-GB" altLang="en-US"/>
          </a:p>
          <a:p>
            <a:pPr marL="609600" indent="-609600"/>
            <a:r>
              <a:rPr lang="en-US" altLang="en-US"/>
              <a:t>Describe the composition of gastric secretion and the function of each constituent.</a:t>
            </a:r>
            <a:endParaRPr lang="en-GB" altLang="en-US"/>
          </a:p>
          <a:p>
            <a:pPr marL="609600" indent="-609600"/>
            <a:r>
              <a:rPr lang="en-US" altLang="en-US"/>
              <a:t>Describe the different mechanisms that regulate gastric secretions.</a:t>
            </a:r>
          </a:p>
          <a:p>
            <a:pPr marL="609600" indent="-609600"/>
            <a:endParaRPr lang="en-US" altLang="en-US"/>
          </a:p>
        </p:txBody>
      </p:sp>
    </p:spTree>
    <p:extLst>
      <p:ext uri="{BB962C8B-B14F-4D97-AF65-F5344CB8AC3E}">
        <p14:creationId xmlns:p14="http://schemas.microsoft.com/office/powerpoint/2010/main" val="1980608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20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2000" fill="hold"/>
                                        <p:tgtEl>
                                          <p:spTgt spid="14233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42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2000" fill="hold"/>
                                        <p:tgtEl>
                                          <p:spTgt spid="14233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42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 calcmode="lin" valueType="num">
                                      <p:cBhvr additive="base">
                                        <p:cTn id="25" dur="2000" fill="hold"/>
                                        <p:tgtEl>
                                          <p:spTgt spid="142339">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2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a:extLst>
              <a:ext uri="{FF2B5EF4-FFF2-40B4-BE49-F238E27FC236}">
                <a16:creationId xmlns:a16="http://schemas.microsoft.com/office/drawing/2014/main" id="{833E366F-DB77-490D-A489-B21BC7DC432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2B9DE5-A393-4B7E-81A4-E2D66E221C9D}" type="datetime1">
              <a:rPr lang="en-US" altLang="en-US" sz="1400"/>
              <a:pPr/>
              <a:t>12/8/2022</a:t>
            </a:fld>
            <a:endParaRPr lang="en-US" altLang="en-US" sz="1400"/>
          </a:p>
        </p:txBody>
      </p:sp>
      <p:sp>
        <p:nvSpPr>
          <p:cNvPr id="39939" name="Slide Number Placeholder 3">
            <a:extLst>
              <a:ext uri="{FF2B5EF4-FFF2-40B4-BE49-F238E27FC236}">
                <a16:creationId xmlns:a16="http://schemas.microsoft.com/office/drawing/2014/main" id="{C8D64F93-F106-4340-8C5A-B38C8BB7E0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B09CCD-222F-4697-BBB8-8F16D5220E31}" type="slidenum">
              <a:rPr lang="ar-SA" altLang="en-US" sz="1400"/>
              <a:pPr/>
              <a:t>55</a:t>
            </a:fld>
            <a:endParaRPr lang="en-US" altLang="en-US" sz="1400"/>
          </a:p>
        </p:txBody>
      </p:sp>
      <p:pic>
        <p:nvPicPr>
          <p:cNvPr id="39940" name="Picture 5" descr="Ext 006">
            <a:extLst>
              <a:ext uri="{FF2B5EF4-FFF2-40B4-BE49-F238E27FC236}">
                <a16:creationId xmlns:a16="http://schemas.microsoft.com/office/drawing/2014/main" id="{3F1D1E4A-1D23-4935-BE5B-BBF684872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8153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196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a:extLst>
              <a:ext uri="{FF2B5EF4-FFF2-40B4-BE49-F238E27FC236}">
                <a16:creationId xmlns:a16="http://schemas.microsoft.com/office/drawing/2014/main" id="{8FDD1664-E0E7-49CF-B13D-F53A26DDB9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436A60-7656-47C9-83CD-421DB218AA5E}" type="datetime1">
              <a:rPr lang="en-US" altLang="en-US" sz="1400"/>
              <a:pPr/>
              <a:t>12/8/2022</a:t>
            </a:fld>
            <a:endParaRPr lang="en-US" altLang="en-US" sz="1400"/>
          </a:p>
        </p:txBody>
      </p:sp>
      <p:sp>
        <p:nvSpPr>
          <p:cNvPr id="40964" name="Slide Number Placeholder 5">
            <a:extLst>
              <a:ext uri="{FF2B5EF4-FFF2-40B4-BE49-F238E27FC236}">
                <a16:creationId xmlns:a16="http://schemas.microsoft.com/office/drawing/2014/main" id="{7993C51B-7530-44AD-95A8-CF551A4AB9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09AAAF-92EC-4137-9759-F394ED681C19}" type="slidenum">
              <a:rPr lang="ar-SA" altLang="en-US" sz="1400"/>
              <a:pPr/>
              <a:t>56</a:t>
            </a:fld>
            <a:endParaRPr lang="en-US" altLang="en-US" sz="1400"/>
          </a:p>
        </p:txBody>
      </p:sp>
      <p:sp>
        <p:nvSpPr>
          <p:cNvPr id="40965" name="Rectangle 2">
            <a:extLst>
              <a:ext uri="{FF2B5EF4-FFF2-40B4-BE49-F238E27FC236}">
                <a16:creationId xmlns:a16="http://schemas.microsoft.com/office/drawing/2014/main" id="{862A310C-F375-4BEA-8C3B-446A8B4F5278}"/>
              </a:ext>
            </a:extLst>
          </p:cNvPr>
          <p:cNvSpPr>
            <a:spLocks noGrp="1" noChangeArrowheads="1"/>
          </p:cNvSpPr>
          <p:nvPr>
            <p:ph type="title"/>
          </p:nvPr>
        </p:nvSpPr>
        <p:spPr>
          <a:xfrm>
            <a:off x="2209800" y="381000"/>
            <a:ext cx="7772400" cy="533400"/>
          </a:xfrm>
        </p:spPr>
        <p:txBody>
          <a:bodyPr>
            <a:normAutofit fontScale="90000"/>
          </a:bodyPr>
          <a:lstStyle/>
          <a:p>
            <a:r>
              <a:rPr lang="en-US" altLang="en-US" sz="4000" b="1">
                <a:solidFill>
                  <a:srgbClr val="FF0000"/>
                </a:solidFill>
              </a:rPr>
              <a:t>Stomach</a:t>
            </a:r>
          </a:p>
        </p:txBody>
      </p:sp>
      <p:sp>
        <p:nvSpPr>
          <p:cNvPr id="2" name="Rectangle 3">
            <a:extLst>
              <a:ext uri="{FF2B5EF4-FFF2-40B4-BE49-F238E27FC236}">
                <a16:creationId xmlns:a16="http://schemas.microsoft.com/office/drawing/2014/main" id="{961497EA-5781-41C8-AA46-66F2B54FE115}"/>
              </a:ext>
            </a:extLst>
          </p:cNvPr>
          <p:cNvSpPr>
            <a:spLocks noGrp="1" noChangeArrowheads="1"/>
          </p:cNvSpPr>
          <p:nvPr>
            <p:ph type="body" idx="1"/>
          </p:nvPr>
        </p:nvSpPr>
        <p:spPr>
          <a:xfrm>
            <a:off x="2057400" y="990600"/>
            <a:ext cx="7772400" cy="5486400"/>
          </a:xfrm>
        </p:spPr>
        <p:txBody>
          <a:bodyPr/>
          <a:lstStyle/>
          <a:p>
            <a:pPr>
              <a:buFontTx/>
              <a:buNone/>
            </a:pPr>
            <a:r>
              <a:rPr lang="en-US" altLang="en-US" b="1">
                <a:solidFill>
                  <a:schemeClr val="accent2"/>
                </a:solidFill>
              </a:rPr>
              <a:t>Functions of the stomach:</a:t>
            </a:r>
          </a:p>
          <a:p>
            <a:pPr lvl="1"/>
            <a:r>
              <a:rPr lang="en-US" altLang="en-US">
                <a:solidFill>
                  <a:srgbClr val="00CC00"/>
                </a:solidFill>
              </a:rPr>
              <a:t>Motor:</a:t>
            </a:r>
          </a:p>
          <a:p>
            <a:pPr lvl="2"/>
            <a:r>
              <a:rPr lang="en-US" altLang="en-US"/>
              <a:t>Storage</a:t>
            </a:r>
          </a:p>
          <a:p>
            <a:pPr lvl="2"/>
            <a:r>
              <a:rPr lang="en-US" altLang="en-US"/>
              <a:t>Mixing</a:t>
            </a:r>
          </a:p>
          <a:p>
            <a:pPr lvl="2"/>
            <a:r>
              <a:rPr lang="en-US" altLang="en-US"/>
              <a:t>Emptying</a:t>
            </a:r>
          </a:p>
          <a:p>
            <a:pPr lvl="1"/>
            <a:r>
              <a:rPr lang="en-US" altLang="en-US">
                <a:solidFill>
                  <a:srgbClr val="00CC00"/>
                </a:solidFill>
              </a:rPr>
              <a:t>Secretory:</a:t>
            </a:r>
          </a:p>
          <a:p>
            <a:pPr lvl="2"/>
            <a:r>
              <a:rPr lang="en-US" altLang="en-US"/>
              <a:t>Exocrine (HCL, mucus, intrinsic factor, pepsinogen)</a:t>
            </a:r>
          </a:p>
          <a:p>
            <a:pPr lvl="2"/>
            <a:r>
              <a:rPr lang="en-US" altLang="en-US"/>
              <a:t>Endocrine (Gastrin)</a:t>
            </a:r>
          </a:p>
          <a:p>
            <a:pPr lvl="1"/>
            <a:r>
              <a:rPr lang="en-US" altLang="en-US">
                <a:solidFill>
                  <a:srgbClr val="00CC00"/>
                </a:solidFill>
                <a:cs typeface="Times New Roman" panose="02020603050405020304" pitchFamily="18" charset="0"/>
              </a:rPr>
              <a:t>Digestive</a:t>
            </a:r>
            <a:r>
              <a:rPr lang="en-US" altLang="en-US">
                <a:cs typeface="Times New Roman" panose="02020603050405020304" pitchFamily="18" charset="0"/>
              </a:rPr>
              <a:t> (proteins and lipids)</a:t>
            </a:r>
          </a:p>
          <a:p>
            <a:pPr lvl="1"/>
            <a:r>
              <a:rPr lang="en-US" altLang="en-US">
                <a:solidFill>
                  <a:srgbClr val="00CC00"/>
                </a:solidFill>
                <a:cs typeface="Times New Roman" panose="02020603050405020304" pitchFamily="18" charset="0"/>
              </a:rPr>
              <a:t>Absorption:</a:t>
            </a:r>
            <a:r>
              <a:rPr lang="en-US" altLang="en-US">
                <a:cs typeface="Times New Roman" panose="02020603050405020304" pitchFamily="18" charset="0"/>
              </a:rPr>
              <a:t> water, ions, alcohol and aspirin</a:t>
            </a:r>
          </a:p>
        </p:txBody>
      </p:sp>
    </p:spTree>
    <p:extLst>
      <p:ext uri="{BB962C8B-B14F-4D97-AF65-F5344CB8AC3E}">
        <p14:creationId xmlns:p14="http://schemas.microsoft.com/office/powerpoint/2010/main" val="1053697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2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20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a:extLst>
              <a:ext uri="{FF2B5EF4-FFF2-40B4-BE49-F238E27FC236}">
                <a16:creationId xmlns:a16="http://schemas.microsoft.com/office/drawing/2014/main" id="{A4D7AC76-219A-48FC-907D-5881ACE580C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D7C4AF-5A49-4D6D-A460-D0C28C5F7FC3}" type="datetime1">
              <a:rPr lang="en-US" altLang="en-US" sz="1400"/>
              <a:pPr/>
              <a:t>12/8/2022</a:t>
            </a:fld>
            <a:endParaRPr lang="en-US" altLang="en-US" sz="1400"/>
          </a:p>
        </p:txBody>
      </p:sp>
      <p:sp>
        <p:nvSpPr>
          <p:cNvPr id="41988" name="Slide Number Placeholder 5">
            <a:extLst>
              <a:ext uri="{FF2B5EF4-FFF2-40B4-BE49-F238E27FC236}">
                <a16:creationId xmlns:a16="http://schemas.microsoft.com/office/drawing/2014/main" id="{8C6BD0B1-F5DF-4DAF-BD09-7C1A2F245F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5749EA-3DA5-44F0-8C6B-6D4F0E5E25BC}" type="slidenum">
              <a:rPr lang="ar-SA" altLang="en-US" sz="1400"/>
              <a:pPr/>
              <a:t>57</a:t>
            </a:fld>
            <a:endParaRPr lang="en-US" altLang="en-US" sz="1400"/>
          </a:p>
        </p:txBody>
      </p:sp>
      <p:sp>
        <p:nvSpPr>
          <p:cNvPr id="41989" name="Rectangle 2">
            <a:extLst>
              <a:ext uri="{FF2B5EF4-FFF2-40B4-BE49-F238E27FC236}">
                <a16:creationId xmlns:a16="http://schemas.microsoft.com/office/drawing/2014/main" id="{B83B0FF0-208C-4695-8CF6-A29294E6C3C7}"/>
              </a:ext>
            </a:extLst>
          </p:cNvPr>
          <p:cNvSpPr>
            <a:spLocks noGrp="1" noChangeArrowheads="1"/>
          </p:cNvSpPr>
          <p:nvPr>
            <p:ph type="title"/>
          </p:nvPr>
        </p:nvSpPr>
        <p:spPr/>
        <p:txBody>
          <a:bodyPr/>
          <a:lstStyle/>
          <a:p>
            <a:r>
              <a:rPr lang="en-US" altLang="en-US" b="1">
                <a:solidFill>
                  <a:srgbClr val="FF0000"/>
                </a:solidFill>
              </a:rPr>
              <a:t>Gastric secretion</a:t>
            </a:r>
          </a:p>
        </p:txBody>
      </p:sp>
      <p:sp>
        <p:nvSpPr>
          <p:cNvPr id="24579" name="Rectangle 3">
            <a:extLst>
              <a:ext uri="{FF2B5EF4-FFF2-40B4-BE49-F238E27FC236}">
                <a16:creationId xmlns:a16="http://schemas.microsoft.com/office/drawing/2014/main" id="{1D9061B7-9611-4DEB-9E2C-F3C3FDC3F106}"/>
              </a:ext>
            </a:extLst>
          </p:cNvPr>
          <p:cNvSpPr>
            <a:spLocks noGrp="1" noChangeArrowheads="1"/>
          </p:cNvSpPr>
          <p:nvPr>
            <p:ph type="body" idx="1"/>
          </p:nvPr>
        </p:nvSpPr>
        <p:spPr/>
        <p:txBody>
          <a:bodyPr/>
          <a:lstStyle/>
          <a:p>
            <a:pPr>
              <a:lnSpc>
                <a:spcPct val="90000"/>
              </a:lnSpc>
            </a:pPr>
            <a:r>
              <a:rPr lang="en-US" altLang="en-US"/>
              <a:t>3 L/day, highly acidic (pH 1-2).</a:t>
            </a:r>
          </a:p>
          <a:p>
            <a:pPr>
              <a:lnSpc>
                <a:spcPct val="90000"/>
              </a:lnSpc>
            </a:pPr>
            <a:r>
              <a:rPr lang="en-US" altLang="en-US"/>
              <a:t>Composition and function:</a:t>
            </a:r>
          </a:p>
          <a:p>
            <a:pPr>
              <a:lnSpc>
                <a:spcPct val="90000"/>
              </a:lnSpc>
              <a:buFont typeface="Wingdings" panose="05000000000000000000" pitchFamily="2" charset="2"/>
              <a:buChar char="Ø"/>
            </a:pPr>
            <a:r>
              <a:rPr lang="en-US" altLang="en-US"/>
              <a:t>Mucus (from mucus cells): protection</a:t>
            </a:r>
          </a:p>
          <a:p>
            <a:pPr>
              <a:lnSpc>
                <a:spcPct val="90000"/>
              </a:lnSpc>
              <a:buFont typeface="Wingdings" panose="05000000000000000000" pitchFamily="2" charset="2"/>
              <a:buChar char="Ø"/>
            </a:pPr>
            <a:r>
              <a:rPr lang="en-US" altLang="en-US"/>
              <a:t>Enzymes (from chief cells): pepsin, lipase: digestion.</a:t>
            </a:r>
          </a:p>
          <a:p>
            <a:pPr>
              <a:lnSpc>
                <a:spcPct val="90000"/>
              </a:lnSpc>
              <a:buFont typeface="Wingdings" panose="05000000000000000000" pitchFamily="2" charset="2"/>
              <a:buChar char="Ø"/>
            </a:pPr>
            <a:r>
              <a:rPr lang="en-US" altLang="en-US"/>
              <a:t>Intrinsic factor &amp; HCL (from parital cells): Intrinsic factor is important for vit B</a:t>
            </a:r>
            <a:r>
              <a:rPr lang="en-US" altLang="en-US" baseline="-25000"/>
              <a:t>12</a:t>
            </a:r>
            <a:r>
              <a:rPr lang="en-US" altLang="en-US"/>
              <a:t> absorption from small intestine.</a:t>
            </a:r>
          </a:p>
        </p:txBody>
      </p:sp>
    </p:spTree>
    <p:extLst>
      <p:ext uri="{BB962C8B-B14F-4D97-AF65-F5344CB8AC3E}">
        <p14:creationId xmlns:p14="http://schemas.microsoft.com/office/powerpoint/2010/main" val="2838654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20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20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20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20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20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a:extLst>
              <a:ext uri="{FF2B5EF4-FFF2-40B4-BE49-F238E27FC236}">
                <a16:creationId xmlns:a16="http://schemas.microsoft.com/office/drawing/2014/main" id="{539DA30E-5E05-4B90-B365-C6A2EC7F2A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81347F-F574-47A5-9B15-B52C842CE5D4}" type="datetime1">
              <a:rPr lang="en-US" altLang="en-US" sz="1400"/>
              <a:pPr/>
              <a:t>12/8/2022</a:t>
            </a:fld>
            <a:endParaRPr lang="en-US" altLang="en-US" sz="1400"/>
          </a:p>
        </p:txBody>
      </p:sp>
      <p:sp>
        <p:nvSpPr>
          <p:cNvPr id="43012" name="Slide Number Placeholder 3">
            <a:extLst>
              <a:ext uri="{FF2B5EF4-FFF2-40B4-BE49-F238E27FC236}">
                <a16:creationId xmlns:a16="http://schemas.microsoft.com/office/drawing/2014/main" id="{AAC27B61-A71F-4D69-A536-9C29A50301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350B41-8A50-41CF-9C7F-4F7542716D16}" type="slidenum">
              <a:rPr lang="ar-SA" altLang="en-US" sz="1400"/>
              <a:pPr/>
              <a:t>58</a:t>
            </a:fld>
            <a:endParaRPr lang="en-US" altLang="en-US" sz="1400"/>
          </a:p>
        </p:txBody>
      </p:sp>
      <p:pic>
        <p:nvPicPr>
          <p:cNvPr id="43013" name="Picture 4" descr="Ext 006">
            <a:extLst>
              <a:ext uri="{FF2B5EF4-FFF2-40B4-BE49-F238E27FC236}">
                <a16:creationId xmlns:a16="http://schemas.microsoft.com/office/drawing/2014/main" id="{DA057AB3-3752-45DC-8B11-57631D2F7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44" b="2499"/>
          <a:stretch>
            <a:fillRect/>
          </a:stretch>
        </p:blipFill>
        <p:spPr bwMode="auto">
          <a:xfrm>
            <a:off x="2514600" y="0"/>
            <a:ext cx="7848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220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a:extLst>
              <a:ext uri="{FF2B5EF4-FFF2-40B4-BE49-F238E27FC236}">
                <a16:creationId xmlns:a16="http://schemas.microsoft.com/office/drawing/2014/main" id="{B687D396-95BC-4A5E-88CC-ABBB4132372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DAE68A-5295-4692-B2C8-65A92BA0DA59}" type="datetime1">
              <a:rPr lang="en-US" altLang="en-US" sz="1400"/>
              <a:pPr/>
              <a:t>12/8/2022</a:t>
            </a:fld>
            <a:endParaRPr lang="en-US" altLang="en-US" sz="1400"/>
          </a:p>
        </p:txBody>
      </p:sp>
      <p:sp>
        <p:nvSpPr>
          <p:cNvPr id="44036" name="Slide Number Placeholder 5">
            <a:extLst>
              <a:ext uri="{FF2B5EF4-FFF2-40B4-BE49-F238E27FC236}">
                <a16:creationId xmlns:a16="http://schemas.microsoft.com/office/drawing/2014/main" id="{A1787BE3-B6C0-4B25-9B0C-F534156D14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C2A941-D06C-4D39-B838-6A7C500477A9}" type="slidenum">
              <a:rPr lang="ar-SA" altLang="en-US" sz="1400"/>
              <a:pPr/>
              <a:t>59</a:t>
            </a:fld>
            <a:endParaRPr lang="en-US" altLang="en-US" sz="1400"/>
          </a:p>
        </p:txBody>
      </p:sp>
      <p:sp>
        <p:nvSpPr>
          <p:cNvPr id="25603" name="Rectangle 3">
            <a:extLst>
              <a:ext uri="{FF2B5EF4-FFF2-40B4-BE49-F238E27FC236}">
                <a16:creationId xmlns:a16="http://schemas.microsoft.com/office/drawing/2014/main" id="{95E3D54B-2926-4762-B77F-C45EAA287E87}"/>
              </a:ext>
            </a:extLst>
          </p:cNvPr>
          <p:cNvSpPr>
            <a:spLocks noGrp="1" noChangeArrowheads="1"/>
          </p:cNvSpPr>
          <p:nvPr>
            <p:ph type="body" idx="1"/>
          </p:nvPr>
        </p:nvSpPr>
        <p:spPr>
          <a:xfrm>
            <a:off x="2209800" y="533400"/>
            <a:ext cx="7772400" cy="5105400"/>
          </a:xfrm>
        </p:spPr>
        <p:txBody>
          <a:bodyPr/>
          <a:lstStyle/>
          <a:p>
            <a:pPr algn="ctr">
              <a:buFontTx/>
              <a:buChar char=" "/>
            </a:pPr>
            <a:r>
              <a:rPr lang="en-US" altLang="en-US" sz="4000" b="1">
                <a:solidFill>
                  <a:srgbClr val="FF0000"/>
                </a:solidFill>
              </a:rPr>
              <a:t>Functions of HCL</a:t>
            </a:r>
          </a:p>
          <a:p>
            <a:pPr>
              <a:buFontTx/>
              <a:buChar char=" "/>
            </a:pPr>
            <a:endParaRPr lang="en-US" altLang="en-US"/>
          </a:p>
          <a:p>
            <a:r>
              <a:rPr lang="en-US" altLang="en-US"/>
              <a:t>Kills ingested bacteria.</a:t>
            </a:r>
          </a:p>
          <a:p>
            <a:r>
              <a:rPr lang="en-US" altLang="en-US"/>
              <a:t>Aids protein digestion (activates pepsinogen into pepsin).</a:t>
            </a:r>
          </a:p>
          <a:p>
            <a:r>
              <a:rPr lang="en-US" altLang="en-US"/>
              <a:t>Provides the optimum pH for pepsin action.</a:t>
            </a:r>
          </a:p>
          <a:p>
            <a:r>
              <a:rPr lang="en-US" altLang="en-US"/>
              <a:t>Stimulates the secretion of hormones that promote the flow of bile and pancreatic juice.</a:t>
            </a:r>
          </a:p>
          <a:p>
            <a:pPr>
              <a:buFontTx/>
              <a:buNone/>
            </a:pPr>
            <a:endParaRPr lang="en-US" altLang="en-US"/>
          </a:p>
        </p:txBody>
      </p:sp>
    </p:spTree>
    <p:extLst>
      <p:ext uri="{BB962C8B-B14F-4D97-AF65-F5344CB8AC3E}">
        <p14:creationId xmlns:p14="http://schemas.microsoft.com/office/powerpoint/2010/main" val="786170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20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20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20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 calcmode="lin" valueType="num">
                                      <p:cBhvr additive="base">
                                        <p:cTn id="25" dur="20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20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56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a:extLst>
              <a:ext uri="{FF2B5EF4-FFF2-40B4-BE49-F238E27FC236}">
                <a16:creationId xmlns:a16="http://schemas.microsoft.com/office/drawing/2014/main" id="{60EF7A0B-6EA7-4056-BC41-3ED9A2F867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D9EEDD-400F-4B89-B647-566EEAA8147C}" type="datetime1">
              <a:rPr lang="en-US" altLang="en-US" sz="1400"/>
              <a:pPr/>
              <a:t>12/8/2022</a:t>
            </a:fld>
            <a:endParaRPr lang="en-US" altLang="en-US" sz="1400"/>
          </a:p>
        </p:txBody>
      </p:sp>
      <p:sp>
        <p:nvSpPr>
          <p:cNvPr id="21507" name="Footer Placeholder 2">
            <a:extLst>
              <a:ext uri="{FF2B5EF4-FFF2-40B4-BE49-F238E27FC236}">
                <a16:creationId xmlns:a16="http://schemas.microsoft.com/office/drawing/2014/main" id="{0E236684-0B46-49B6-8DAD-50CEE9CB9B0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GIT physiology                                       2nd year Lab &amp; Nutrition</a:t>
            </a:r>
          </a:p>
        </p:txBody>
      </p:sp>
      <p:sp>
        <p:nvSpPr>
          <p:cNvPr id="21508" name="Slide Number Placeholder 3">
            <a:extLst>
              <a:ext uri="{FF2B5EF4-FFF2-40B4-BE49-F238E27FC236}">
                <a16:creationId xmlns:a16="http://schemas.microsoft.com/office/drawing/2014/main" id="{8CE8EDEC-DB9A-408A-A80D-9FB74A7EEE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149852-3F93-4354-BB1A-7E4B0986D586}" type="slidenum">
              <a:rPr lang="ar-SA" altLang="en-US" sz="1400"/>
              <a:pPr/>
              <a:t>6</a:t>
            </a:fld>
            <a:endParaRPr lang="en-US" altLang="en-US" sz="1400"/>
          </a:p>
        </p:txBody>
      </p:sp>
      <p:pic>
        <p:nvPicPr>
          <p:cNvPr id="21509" name="Picture 4" descr="23 009">
            <a:extLst>
              <a:ext uri="{FF2B5EF4-FFF2-40B4-BE49-F238E27FC236}">
                <a16:creationId xmlns:a16="http://schemas.microsoft.com/office/drawing/2014/main" id="{D921E97A-8838-40EC-B1D9-EEAB23CE2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654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a:extLst>
              <a:ext uri="{FF2B5EF4-FFF2-40B4-BE49-F238E27FC236}">
                <a16:creationId xmlns:a16="http://schemas.microsoft.com/office/drawing/2014/main" id="{7A545C9D-A54B-49B6-A31E-F8FE9860DB5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BA3165-CEA8-4C71-A1AE-5F0B8E98E38C}" type="datetime1">
              <a:rPr lang="en-US" altLang="en-US" sz="1400"/>
              <a:pPr/>
              <a:t>12/8/2022</a:t>
            </a:fld>
            <a:endParaRPr lang="en-US" altLang="en-US" sz="1400"/>
          </a:p>
        </p:txBody>
      </p:sp>
      <p:sp>
        <p:nvSpPr>
          <p:cNvPr id="45060" name="Slide Number Placeholder 5">
            <a:extLst>
              <a:ext uri="{FF2B5EF4-FFF2-40B4-BE49-F238E27FC236}">
                <a16:creationId xmlns:a16="http://schemas.microsoft.com/office/drawing/2014/main" id="{84305106-11FA-4534-B7CE-4ECF51AA04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01B5AD-03F9-4539-9656-3A5689EE253B}" type="slidenum">
              <a:rPr lang="ar-SA" altLang="en-US" sz="1400"/>
              <a:pPr/>
              <a:t>60</a:t>
            </a:fld>
            <a:endParaRPr lang="en-US" altLang="en-US" sz="1400"/>
          </a:p>
        </p:txBody>
      </p:sp>
      <p:sp>
        <p:nvSpPr>
          <p:cNvPr id="45061" name="Rectangle 2">
            <a:extLst>
              <a:ext uri="{FF2B5EF4-FFF2-40B4-BE49-F238E27FC236}">
                <a16:creationId xmlns:a16="http://schemas.microsoft.com/office/drawing/2014/main" id="{CC601823-43E0-41AF-AF54-F9481746116C}"/>
              </a:ext>
            </a:extLst>
          </p:cNvPr>
          <p:cNvSpPr>
            <a:spLocks noGrp="1" noChangeArrowheads="1"/>
          </p:cNvSpPr>
          <p:nvPr>
            <p:ph type="title"/>
          </p:nvPr>
        </p:nvSpPr>
        <p:spPr/>
        <p:txBody>
          <a:bodyPr/>
          <a:lstStyle/>
          <a:p>
            <a:r>
              <a:rPr lang="en-US" altLang="en-US">
                <a:solidFill>
                  <a:schemeClr val="accent2"/>
                </a:solidFill>
              </a:rPr>
              <a:t>Regulation of Gastric secretion</a:t>
            </a:r>
          </a:p>
        </p:txBody>
      </p:sp>
      <p:sp>
        <p:nvSpPr>
          <p:cNvPr id="26627" name="Rectangle 3">
            <a:extLst>
              <a:ext uri="{FF2B5EF4-FFF2-40B4-BE49-F238E27FC236}">
                <a16:creationId xmlns:a16="http://schemas.microsoft.com/office/drawing/2014/main" id="{BE637CDA-0D35-4192-B462-D57708B11ABA}"/>
              </a:ext>
            </a:extLst>
          </p:cNvPr>
          <p:cNvSpPr>
            <a:spLocks noGrp="1" noChangeArrowheads="1"/>
          </p:cNvSpPr>
          <p:nvPr>
            <p:ph type="body" idx="1"/>
          </p:nvPr>
        </p:nvSpPr>
        <p:spPr/>
        <p:txBody>
          <a:bodyPr/>
          <a:lstStyle/>
          <a:p>
            <a:pPr>
              <a:buFontTx/>
              <a:buChar char=" "/>
            </a:pPr>
            <a:r>
              <a:rPr lang="en-US" altLang="en-US" sz="4000">
                <a:solidFill>
                  <a:srgbClr val="FF0000"/>
                </a:solidFill>
              </a:rPr>
              <a:t>3 phases:</a:t>
            </a:r>
            <a:endParaRPr lang="en-US" altLang="en-US" sz="4000"/>
          </a:p>
          <a:p>
            <a:endParaRPr lang="en-US" altLang="en-US"/>
          </a:p>
          <a:p>
            <a:r>
              <a:rPr lang="en-US" altLang="en-US"/>
              <a:t>Cephalic</a:t>
            </a:r>
          </a:p>
          <a:p>
            <a:r>
              <a:rPr lang="en-US" altLang="en-US"/>
              <a:t>Gastric</a:t>
            </a:r>
          </a:p>
          <a:p>
            <a:r>
              <a:rPr lang="en-US" altLang="en-US"/>
              <a:t>Intestinal</a:t>
            </a:r>
          </a:p>
        </p:txBody>
      </p:sp>
    </p:spTree>
    <p:extLst>
      <p:ext uri="{BB962C8B-B14F-4D97-AF65-F5344CB8AC3E}">
        <p14:creationId xmlns:p14="http://schemas.microsoft.com/office/powerpoint/2010/main" val="9619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20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20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20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 calcmode="lin" valueType="num">
                                      <p:cBhvr additive="base">
                                        <p:cTn id="25" dur="20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a:extLst>
              <a:ext uri="{FF2B5EF4-FFF2-40B4-BE49-F238E27FC236}">
                <a16:creationId xmlns:a16="http://schemas.microsoft.com/office/drawing/2014/main" id="{5E74DB32-C229-44E3-B952-7973917C9C6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360BED-6390-418D-B7FF-951893F176B7}" type="datetime1">
              <a:rPr lang="en-US" altLang="en-US" sz="1400"/>
              <a:pPr/>
              <a:t>12/8/2022</a:t>
            </a:fld>
            <a:endParaRPr lang="en-US" altLang="en-US" sz="1400"/>
          </a:p>
        </p:txBody>
      </p:sp>
      <p:sp>
        <p:nvSpPr>
          <p:cNvPr id="46084" name="Slide Number Placeholder 5">
            <a:extLst>
              <a:ext uri="{FF2B5EF4-FFF2-40B4-BE49-F238E27FC236}">
                <a16:creationId xmlns:a16="http://schemas.microsoft.com/office/drawing/2014/main" id="{558D5DD9-2879-4CC0-BDCA-7216BFEA49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554139-98E6-41FA-96E2-C8DBAC1535D0}" type="slidenum">
              <a:rPr lang="ar-SA" altLang="en-US" sz="1400"/>
              <a:pPr/>
              <a:t>61</a:t>
            </a:fld>
            <a:endParaRPr lang="en-US" altLang="en-US" sz="1400"/>
          </a:p>
        </p:txBody>
      </p:sp>
      <p:sp>
        <p:nvSpPr>
          <p:cNvPr id="46085" name="Rectangle 2">
            <a:extLst>
              <a:ext uri="{FF2B5EF4-FFF2-40B4-BE49-F238E27FC236}">
                <a16:creationId xmlns:a16="http://schemas.microsoft.com/office/drawing/2014/main" id="{0C2CAA04-63A7-4A54-8CAE-6E876C5A4EE1}"/>
              </a:ext>
            </a:extLst>
          </p:cNvPr>
          <p:cNvSpPr>
            <a:spLocks noGrp="1" noChangeArrowheads="1"/>
          </p:cNvSpPr>
          <p:nvPr>
            <p:ph type="title"/>
          </p:nvPr>
        </p:nvSpPr>
        <p:spPr/>
        <p:txBody>
          <a:bodyPr>
            <a:normAutofit fontScale="90000"/>
          </a:bodyPr>
          <a:lstStyle/>
          <a:p>
            <a:r>
              <a:rPr lang="en-US" altLang="en-US">
                <a:solidFill>
                  <a:srgbClr val="FF0000"/>
                </a:solidFill>
              </a:rPr>
              <a:t>Cephalic phase (nervous)</a:t>
            </a:r>
            <a:br>
              <a:rPr lang="en-US" altLang="en-US">
                <a:solidFill>
                  <a:srgbClr val="FF0000"/>
                </a:solidFill>
              </a:rPr>
            </a:br>
            <a:br>
              <a:rPr lang="en-US" altLang="en-US">
                <a:solidFill>
                  <a:srgbClr val="FF0000"/>
                </a:solidFill>
              </a:rPr>
            </a:br>
            <a:endParaRPr lang="en-US" altLang="en-US">
              <a:solidFill>
                <a:srgbClr val="FF0000"/>
              </a:solidFill>
            </a:endParaRPr>
          </a:p>
        </p:txBody>
      </p:sp>
      <p:sp>
        <p:nvSpPr>
          <p:cNvPr id="27651" name="Rectangle 3">
            <a:extLst>
              <a:ext uri="{FF2B5EF4-FFF2-40B4-BE49-F238E27FC236}">
                <a16:creationId xmlns:a16="http://schemas.microsoft.com/office/drawing/2014/main" id="{1513778D-1AE3-4E6B-A887-671D3C1DE6BC}"/>
              </a:ext>
            </a:extLst>
          </p:cNvPr>
          <p:cNvSpPr>
            <a:spLocks noGrp="1" noChangeArrowheads="1"/>
          </p:cNvSpPr>
          <p:nvPr>
            <p:ph type="body" idx="1"/>
          </p:nvPr>
        </p:nvSpPr>
        <p:spPr>
          <a:xfrm>
            <a:off x="2209800" y="1143000"/>
            <a:ext cx="7772400" cy="4953000"/>
          </a:xfrm>
        </p:spPr>
        <p:txBody>
          <a:bodyPr/>
          <a:lstStyle/>
          <a:p>
            <a:pPr>
              <a:buFontTx/>
              <a:buChar char=" "/>
            </a:pPr>
            <a:r>
              <a:rPr lang="en-US" altLang="en-US">
                <a:solidFill>
                  <a:schemeClr val="accent2"/>
                </a:solidFill>
              </a:rPr>
              <a:t>Conditioned:</a:t>
            </a:r>
          </a:p>
          <a:p>
            <a:r>
              <a:rPr lang="en-US" altLang="en-US"/>
              <a:t>stimulus: smell, sight, thought of food</a:t>
            </a:r>
          </a:p>
          <a:p>
            <a:r>
              <a:rPr lang="en-US" altLang="en-US"/>
              <a:t>centre: brain</a:t>
            </a:r>
          </a:p>
          <a:p>
            <a:r>
              <a:rPr lang="en-US" altLang="en-US"/>
              <a:t>efferent: along vagus nerve</a:t>
            </a:r>
          </a:p>
          <a:p>
            <a:pPr>
              <a:buFontTx/>
              <a:buChar char=" "/>
            </a:pPr>
            <a:r>
              <a:rPr lang="en-US" altLang="en-US">
                <a:solidFill>
                  <a:schemeClr val="accent2"/>
                </a:solidFill>
              </a:rPr>
              <a:t>Unconditioned:</a:t>
            </a:r>
          </a:p>
          <a:p>
            <a:r>
              <a:rPr lang="en-US" altLang="en-US"/>
              <a:t>stimulus: taste of food</a:t>
            </a:r>
          </a:p>
          <a:p>
            <a:r>
              <a:rPr lang="en-US" altLang="en-US"/>
              <a:t>centre: medulla oblongata</a:t>
            </a:r>
          </a:p>
          <a:p>
            <a:r>
              <a:rPr lang="en-US" altLang="en-US"/>
              <a:t>efferent: along vagus nerve</a:t>
            </a:r>
            <a:endParaRPr lang="en-US" altLang="en-US">
              <a:solidFill>
                <a:srgbClr val="FF0000"/>
              </a:solidFill>
            </a:endParaRPr>
          </a:p>
          <a:p>
            <a:pPr>
              <a:buFontTx/>
              <a:buChar char=" "/>
            </a:pPr>
            <a:endParaRPr lang="en-US" altLang="en-US"/>
          </a:p>
          <a:p>
            <a:endParaRPr lang="en-US" altLang="en-US"/>
          </a:p>
        </p:txBody>
      </p:sp>
    </p:spTree>
    <p:extLst>
      <p:ext uri="{BB962C8B-B14F-4D97-AF65-F5344CB8AC3E}">
        <p14:creationId xmlns:p14="http://schemas.microsoft.com/office/powerpoint/2010/main" val="149004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2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20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20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20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20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20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20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20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a:extLst>
              <a:ext uri="{FF2B5EF4-FFF2-40B4-BE49-F238E27FC236}">
                <a16:creationId xmlns:a16="http://schemas.microsoft.com/office/drawing/2014/main" id="{280868F0-8DF7-40D1-A081-92EC9C9530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115501-842C-40A4-89FA-3480BD40F49A}" type="datetime1">
              <a:rPr lang="en-US" altLang="en-US" sz="1400"/>
              <a:pPr/>
              <a:t>12/8/2022</a:t>
            </a:fld>
            <a:endParaRPr lang="en-US" altLang="en-US" sz="1400"/>
          </a:p>
        </p:txBody>
      </p:sp>
      <p:sp>
        <p:nvSpPr>
          <p:cNvPr id="47108" name="Slide Number Placeholder 5">
            <a:extLst>
              <a:ext uri="{FF2B5EF4-FFF2-40B4-BE49-F238E27FC236}">
                <a16:creationId xmlns:a16="http://schemas.microsoft.com/office/drawing/2014/main" id="{8441F7AA-FD3A-42EF-9E36-849E7E87ED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A0E2FD-F9C6-4ED9-8043-822BFD013A68}" type="slidenum">
              <a:rPr lang="ar-SA" altLang="en-US" sz="1400"/>
              <a:pPr/>
              <a:t>62</a:t>
            </a:fld>
            <a:endParaRPr lang="en-US" altLang="en-US" sz="1400"/>
          </a:p>
        </p:txBody>
      </p:sp>
      <p:sp>
        <p:nvSpPr>
          <p:cNvPr id="47109" name="Rectangle 2">
            <a:extLst>
              <a:ext uri="{FF2B5EF4-FFF2-40B4-BE49-F238E27FC236}">
                <a16:creationId xmlns:a16="http://schemas.microsoft.com/office/drawing/2014/main" id="{6FAFC0DD-E348-48B2-BF70-10719EE88F1F}"/>
              </a:ext>
            </a:extLst>
          </p:cNvPr>
          <p:cNvSpPr>
            <a:spLocks noGrp="1" noChangeArrowheads="1"/>
          </p:cNvSpPr>
          <p:nvPr>
            <p:ph type="title"/>
          </p:nvPr>
        </p:nvSpPr>
        <p:spPr/>
        <p:txBody>
          <a:bodyPr/>
          <a:lstStyle/>
          <a:p>
            <a:r>
              <a:rPr lang="en-US" altLang="en-US">
                <a:solidFill>
                  <a:srgbClr val="FF0000"/>
                </a:solidFill>
              </a:rPr>
              <a:t>Gastric phase</a:t>
            </a:r>
          </a:p>
        </p:txBody>
      </p:sp>
      <p:sp>
        <p:nvSpPr>
          <p:cNvPr id="28675" name="Rectangle 3">
            <a:extLst>
              <a:ext uri="{FF2B5EF4-FFF2-40B4-BE49-F238E27FC236}">
                <a16:creationId xmlns:a16="http://schemas.microsoft.com/office/drawing/2014/main" id="{95A09EB2-87B0-4A6A-9469-3FA9F8FF7A9B}"/>
              </a:ext>
            </a:extLst>
          </p:cNvPr>
          <p:cNvSpPr>
            <a:spLocks noGrp="1" noChangeArrowheads="1"/>
          </p:cNvSpPr>
          <p:nvPr>
            <p:ph type="body" idx="1"/>
          </p:nvPr>
        </p:nvSpPr>
        <p:spPr/>
        <p:txBody>
          <a:bodyPr/>
          <a:lstStyle/>
          <a:p>
            <a:pPr>
              <a:buFontTx/>
              <a:buChar char=" "/>
            </a:pPr>
            <a:r>
              <a:rPr lang="en-US" altLang="en-US">
                <a:solidFill>
                  <a:schemeClr val="accent2"/>
                </a:solidFill>
              </a:rPr>
              <a:t>Stimulus:</a:t>
            </a:r>
            <a:r>
              <a:rPr lang="en-US" altLang="en-US">
                <a:solidFill>
                  <a:srgbClr val="FF0000"/>
                </a:solidFill>
              </a:rPr>
              <a:t> </a:t>
            </a:r>
            <a:r>
              <a:rPr lang="en-US" altLang="en-US"/>
              <a:t>food distending stomach</a:t>
            </a:r>
            <a:endParaRPr lang="en-US" altLang="en-US">
              <a:solidFill>
                <a:srgbClr val="FF0000"/>
              </a:solidFill>
            </a:endParaRPr>
          </a:p>
          <a:p>
            <a:endParaRPr lang="en-US" altLang="en-US">
              <a:solidFill>
                <a:srgbClr val="FF0000"/>
              </a:solidFill>
            </a:endParaRPr>
          </a:p>
          <a:p>
            <a:r>
              <a:rPr lang="en-US" altLang="en-US">
                <a:solidFill>
                  <a:srgbClr val="FF0000"/>
                </a:solidFill>
              </a:rPr>
              <a:t>Nervous:</a:t>
            </a:r>
            <a:r>
              <a:rPr lang="en-US" altLang="en-US"/>
              <a:t> through vagus: continued gastric secretion and motility.</a:t>
            </a:r>
          </a:p>
          <a:p>
            <a:r>
              <a:rPr lang="en-US" altLang="en-US">
                <a:solidFill>
                  <a:srgbClr val="FF0000"/>
                </a:solidFill>
              </a:rPr>
              <a:t>Hormonal</a:t>
            </a:r>
            <a:r>
              <a:rPr lang="en-US" altLang="en-US"/>
              <a:t>: (Gastrin) produces secretion rich in acid and pepsinogen</a:t>
            </a:r>
          </a:p>
          <a:p>
            <a:endParaRPr lang="en-US" altLang="en-US"/>
          </a:p>
        </p:txBody>
      </p:sp>
    </p:spTree>
    <p:extLst>
      <p:ext uri="{BB962C8B-B14F-4D97-AF65-F5344CB8AC3E}">
        <p14:creationId xmlns:p14="http://schemas.microsoft.com/office/powerpoint/2010/main" val="3870185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20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20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 calcmode="lin" valueType="num">
                                      <p:cBhvr additive="base">
                                        <p:cTn id="19" dur="20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a:extLst>
              <a:ext uri="{FF2B5EF4-FFF2-40B4-BE49-F238E27FC236}">
                <a16:creationId xmlns:a16="http://schemas.microsoft.com/office/drawing/2014/main" id="{7F0F0B28-AE27-415B-9499-6028011724C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12F235-C446-42A7-971D-74A6B564383C}" type="datetime1">
              <a:rPr lang="en-US" altLang="en-US" sz="1400"/>
              <a:pPr/>
              <a:t>12/8/2022</a:t>
            </a:fld>
            <a:endParaRPr lang="en-US" altLang="en-US" sz="1400"/>
          </a:p>
        </p:txBody>
      </p:sp>
      <p:sp>
        <p:nvSpPr>
          <p:cNvPr id="48132" name="Slide Number Placeholder 5">
            <a:extLst>
              <a:ext uri="{FF2B5EF4-FFF2-40B4-BE49-F238E27FC236}">
                <a16:creationId xmlns:a16="http://schemas.microsoft.com/office/drawing/2014/main" id="{84EC0DFD-7A46-47DB-B19E-EAC799653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4D123A-6358-4A69-9A94-8135E8350A73}" type="slidenum">
              <a:rPr lang="ar-SA" altLang="en-US" sz="1400"/>
              <a:pPr/>
              <a:t>63</a:t>
            </a:fld>
            <a:endParaRPr lang="en-US" altLang="en-US" sz="1400"/>
          </a:p>
        </p:txBody>
      </p:sp>
      <p:sp>
        <p:nvSpPr>
          <p:cNvPr id="48133" name="Rectangle 2">
            <a:extLst>
              <a:ext uri="{FF2B5EF4-FFF2-40B4-BE49-F238E27FC236}">
                <a16:creationId xmlns:a16="http://schemas.microsoft.com/office/drawing/2014/main" id="{C10FF08D-A33D-484E-8D27-82EB62A1AE7F}"/>
              </a:ext>
            </a:extLst>
          </p:cNvPr>
          <p:cNvSpPr>
            <a:spLocks noGrp="1" noChangeArrowheads="1"/>
          </p:cNvSpPr>
          <p:nvPr>
            <p:ph type="title"/>
          </p:nvPr>
        </p:nvSpPr>
        <p:spPr/>
        <p:txBody>
          <a:bodyPr>
            <a:normAutofit fontScale="90000"/>
          </a:bodyPr>
          <a:lstStyle/>
          <a:p>
            <a:r>
              <a:rPr lang="en-US" altLang="en-US">
                <a:solidFill>
                  <a:srgbClr val="FF0000"/>
                </a:solidFill>
              </a:rPr>
              <a:t>Intestinal phase</a:t>
            </a:r>
            <a:br>
              <a:rPr lang="en-US" altLang="en-US"/>
            </a:br>
            <a:br>
              <a:rPr lang="en-US" altLang="en-US"/>
            </a:br>
            <a:endParaRPr lang="en-US" altLang="en-US"/>
          </a:p>
        </p:txBody>
      </p:sp>
      <p:sp>
        <p:nvSpPr>
          <p:cNvPr id="29699" name="Rectangle 3">
            <a:extLst>
              <a:ext uri="{FF2B5EF4-FFF2-40B4-BE49-F238E27FC236}">
                <a16:creationId xmlns:a16="http://schemas.microsoft.com/office/drawing/2014/main" id="{B4AC57AF-34E6-4A23-AF33-54CFCC3B6789}"/>
              </a:ext>
            </a:extLst>
          </p:cNvPr>
          <p:cNvSpPr>
            <a:spLocks noGrp="1" noChangeArrowheads="1"/>
          </p:cNvSpPr>
          <p:nvPr>
            <p:ph type="body" idx="1"/>
          </p:nvPr>
        </p:nvSpPr>
        <p:spPr>
          <a:xfrm>
            <a:off x="2057400" y="1143000"/>
            <a:ext cx="7772400" cy="5257800"/>
          </a:xfrm>
        </p:spPr>
        <p:txBody>
          <a:bodyPr/>
          <a:lstStyle/>
          <a:p>
            <a:pPr>
              <a:buFontTx/>
              <a:buChar char=" "/>
            </a:pPr>
            <a:r>
              <a:rPr lang="en-US" altLang="en-US">
                <a:solidFill>
                  <a:schemeClr val="accent2"/>
                </a:solidFill>
              </a:rPr>
              <a:t>Stimulus</a:t>
            </a:r>
            <a:r>
              <a:rPr lang="en-US" altLang="en-US"/>
              <a:t>: food distending duodenum.</a:t>
            </a:r>
          </a:p>
          <a:p>
            <a:pPr>
              <a:buFontTx/>
              <a:buChar char=" "/>
            </a:pPr>
            <a:endParaRPr lang="en-US" altLang="en-US"/>
          </a:p>
          <a:p>
            <a:r>
              <a:rPr lang="en-US" altLang="en-US">
                <a:solidFill>
                  <a:srgbClr val="FF0000"/>
                </a:solidFill>
              </a:rPr>
              <a:t>Nervous</a:t>
            </a:r>
            <a:r>
              <a:rPr lang="en-US" altLang="en-US"/>
              <a:t>: inhibits gastric secretion and motility.</a:t>
            </a:r>
          </a:p>
          <a:p>
            <a:endParaRPr lang="en-US" altLang="en-US"/>
          </a:p>
          <a:p>
            <a:r>
              <a:rPr lang="en-US" altLang="en-US">
                <a:solidFill>
                  <a:srgbClr val="FF0000"/>
                </a:solidFill>
              </a:rPr>
              <a:t>Hormonal:</a:t>
            </a:r>
            <a:r>
              <a:rPr lang="en-US" altLang="en-US"/>
              <a:t> (secretin and CCK) inhibits gastrin release, gastric secretion and motility.</a:t>
            </a:r>
          </a:p>
        </p:txBody>
      </p:sp>
    </p:spTree>
    <p:extLst>
      <p:ext uri="{BB962C8B-B14F-4D97-AF65-F5344CB8AC3E}">
        <p14:creationId xmlns:p14="http://schemas.microsoft.com/office/powerpoint/2010/main" val="1467749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20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20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20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a:extLst>
              <a:ext uri="{FF2B5EF4-FFF2-40B4-BE49-F238E27FC236}">
                <a16:creationId xmlns:a16="http://schemas.microsoft.com/office/drawing/2014/main" id="{5BFFEC19-1ED5-4C75-B5AA-8622FB73625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D585DC-2E70-4229-AEED-D2F22769A0C6}" type="datetime1">
              <a:rPr lang="en-US" altLang="en-US" sz="1400"/>
              <a:pPr/>
              <a:t>12/8/2022</a:t>
            </a:fld>
            <a:endParaRPr lang="en-US" altLang="en-US" sz="1400"/>
          </a:p>
        </p:txBody>
      </p:sp>
      <p:sp>
        <p:nvSpPr>
          <p:cNvPr id="49156" name="Slide Number Placeholder 3">
            <a:extLst>
              <a:ext uri="{FF2B5EF4-FFF2-40B4-BE49-F238E27FC236}">
                <a16:creationId xmlns:a16="http://schemas.microsoft.com/office/drawing/2014/main" id="{E0DB4611-96CE-49B3-8506-EB38060976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793874-028B-4363-AECE-349D980BDD43}" type="slidenum">
              <a:rPr lang="ar-SA" altLang="en-US" sz="1400"/>
              <a:pPr/>
              <a:t>64</a:t>
            </a:fld>
            <a:endParaRPr lang="en-US" altLang="en-US" sz="1400"/>
          </a:p>
        </p:txBody>
      </p:sp>
      <p:pic>
        <p:nvPicPr>
          <p:cNvPr id="49157" name="Picture 4" descr="23 013">
            <a:extLst>
              <a:ext uri="{FF2B5EF4-FFF2-40B4-BE49-F238E27FC236}">
                <a16:creationId xmlns:a16="http://schemas.microsoft.com/office/drawing/2014/main" id="{670187FE-E745-4A1C-9742-8575C0AF1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118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a:extLst>
              <a:ext uri="{FF2B5EF4-FFF2-40B4-BE49-F238E27FC236}">
                <a16:creationId xmlns:a16="http://schemas.microsoft.com/office/drawing/2014/main" id="{99C0FD25-C0F7-44CC-999C-A1ADFD1A8A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509F8F-E5E6-48D8-80DC-5A98AA27262E}" type="datetime1">
              <a:rPr lang="en-US" altLang="en-US" sz="1400"/>
              <a:pPr/>
              <a:t>12/8/2022</a:t>
            </a:fld>
            <a:endParaRPr lang="en-US" altLang="en-US" sz="1400"/>
          </a:p>
        </p:txBody>
      </p:sp>
      <p:sp>
        <p:nvSpPr>
          <p:cNvPr id="50180" name="Slide Number Placeholder 5">
            <a:extLst>
              <a:ext uri="{FF2B5EF4-FFF2-40B4-BE49-F238E27FC236}">
                <a16:creationId xmlns:a16="http://schemas.microsoft.com/office/drawing/2014/main" id="{92C05E84-0BC0-4200-B22E-ACCEB7D8A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8C52F2-4DAA-40E2-8299-517F292D93BB}" type="slidenum">
              <a:rPr lang="ar-SA" altLang="en-US" sz="1400"/>
              <a:pPr/>
              <a:t>65</a:t>
            </a:fld>
            <a:endParaRPr lang="en-US" altLang="en-US" sz="1400"/>
          </a:p>
        </p:txBody>
      </p:sp>
      <p:sp>
        <p:nvSpPr>
          <p:cNvPr id="50181" name="Rectangle 2">
            <a:extLst>
              <a:ext uri="{FF2B5EF4-FFF2-40B4-BE49-F238E27FC236}">
                <a16:creationId xmlns:a16="http://schemas.microsoft.com/office/drawing/2014/main" id="{DCDF654B-0560-4FAA-8132-34B64617AB55}"/>
              </a:ext>
            </a:extLst>
          </p:cNvPr>
          <p:cNvSpPr>
            <a:spLocks noGrp="1" noChangeArrowheads="1"/>
          </p:cNvSpPr>
          <p:nvPr>
            <p:ph type="title"/>
          </p:nvPr>
        </p:nvSpPr>
        <p:spPr/>
        <p:txBody>
          <a:bodyPr/>
          <a:lstStyle/>
          <a:p>
            <a:r>
              <a:rPr lang="en-US" altLang="en-US" sz="4000" b="1">
                <a:solidFill>
                  <a:srgbClr val="FF0000"/>
                </a:solidFill>
              </a:rPr>
              <a:t>IV- Exocrine Pancreas</a:t>
            </a:r>
            <a:br>
              <a:rPr lang="en-US" altLang="en-US" sz="4000" b="1"/>
            </a:br>
            <a:r>
              <a:rPr lang="en-US" altLang="en-US" sz="3600" b="1">
                <a:solidFill>
                  <a:schemeClr val="accent2"/>
                </a:solidFill>
              </a:rPr>
              <a:t>Learning Objectives</a:t>
            </a:r>
          </a:p>
        </p:txBody>
      </p:sp>
      <p:sp>
        <p:nvSpPr>
          <p:cNvPr id="50182" name="Rectangle 3">
            <a:extLst>
              <a:ext uri="{FF2B5EF4-FFF2-40B4-BE49-F238E27FC236}">
                <a16:creationId xmlns:a16="http://schemas.microsoft.com/office/drawing/2014/main" id="{6DA4F447-65F5-4AFD-9BEB-B35B394D1E79}"/>
              </a:ext>
            </a:extLst>
          </p:cNvPr>
          <p:cNvSpPr>
            <a:spLocks noGrp="1" noChangeArrowheads="1"/>
          </p:cNvSpPr>
          <p:nvPr>
            <p:ph type="body" idx="1"/>
          </p:nvPr>
        </p:nvSpPr>
        <p:spPr/>
        <p:txBody>
          <a:bodyPr/>
          <a:lstStyle/>
          <a:p>
            <a:r>
              <a:rPr lang="en-US" altLang="en-US"/>
              <a:t>Describe the composition and function of pancreatic secretions.</a:t>
            </a:r>
          </a:p>
          <a:p>
            <a:r>
              <a:rPr lang="en-US" altLang="en-US"/>
              <a:t>Describe the hormonal and nervous regulation of pancreatic secretion.</a:t>
            </a:r>
          </a:p>
        </p:txBody>
      </p:sp>
    </p:spTree>
    <p:extLst>
      <p:ext uri="{BB962C8B-B14F-4D97-AF65-F5344CB8AC3E}">
        <p14:creationId xmlns:p14="http://schemas.microsoft.com/office/powerpoint/2010/main" val="1702433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a:extLst>
              <a:ext uri="{FF2B5EF4-FFF2-40B4-BE49-F238E27FC236}">
                <a16:creationId xmlns:a16="http://schemas.microsoft.com/office/drawing/2014/main" id="{95F90A6F-5E1D-40A6-A15F-0B4554D269A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08749B-5CF1-4DFE-AC4C-EC070DB567A4}" type="datetime1">
              <a:rPr lang="en-US" altLang="en-US" sz="1400"/>
              <a:pPr/>
              <a:t>12/8/2022</a:t>
            </a:fld>
            <a:endParaRPr lang="en-US" altLang="en-US" sz="1400"/>
          </a:p>
        </p:txBody>
      </p:sp>
      <p:sp>
        <p:nvSpPr>
          <p:cNvPr id="52228" name="Slide Number Placeholder 5">
            <a:extLst>
              <a:ext uri="{FF2B5EF4-FFF2-40B4-BE49-F238E27FC236}">
                <a16:creationId xmlns:a16="http://schemas.microsoft.com/office/drawing/2014/main" id="{E7EDF310-1209-4278-93BD-454E030D12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8B6947-51F8-4A5E-873B-898ACA3B8EB7}" type="slidenum">
              <a:rPr lang="ar-SA" altLang="en-US" sz="1400"/>
              <a:pPr/>
              <a:t>66</a:t>
            </a:fld>
            <a:endParaRPr lang="en-US" altLang="en-US" sz="1400"/>
          </a:p>
        </p:txBody>
      </p:sp>
      <p:sp>
        <p:nvSpPr>
          <p:cNvPr id="52229" name="Rectangle 2">
            <a:extLst>
              <a:ext uri="{FF2B5EF4-FFF2-40B4-BE49-F238E27FC236}">
                <a16:creationId xmlns:a16="http://schemas.microsoft.com/office/drawing/2014/main" id="{D2CA93A7-922F-4F6D-8679-E03575F58401}"/>
              </a:ext>
            </a:extLst>
          </p:cNvPr>
          <p:cNvSpPr>
            <a:spLocks noGrp="1" noChangeArrowheads="1"/>
          </p:cNvSpPr>
          <p:nvPr>
            <p:ph type="title"/>
          </p:nvPr>
        </p:nvSpPr>
        <p:spPr>
          <a:xfrm>
            <a:off x="2209800" y="304800"/>
            <a:ext cx="7772400" cy="1447800"/>
          </a:xfrm>
        </p:spPr>
        <p:txBody>
          <a:bodyPr/>
          <a:lstStyle/>
          <a:p>
            <a:r>
              <a:rPr lang="en-US" altLang="en-US" sz="3200" b="1">
                <a:solidFill>
                  <a:srgbClr val="FF0000"/>
                </a:solidFill>
              </a:rPr>
              <a:t>Composition and function of pancreatic secretion</a:t>
            </a:r>
            <a:endParaRPr lang="en-US" altLang="en-US" sz="3200">
              <a:solidFill>
                <a:srgbClr val="FF0000"/>
              </a:solidFill>
            </a:endParaRPr>
          </a:p>
        </p:txBody>
      </p:sp>
      <p:sp>
        <p:nvSpPr>
          <p:cNvPr id="52230" name="Rectangle 3">
            <a:extLst>
              <a:ext uri="{FF2B5EF4-FFF2-40B4-BE49-F238E27FC236}">
                <a16:creationId xmlns:a16="http://schemas.microsoft.com/office/drawing/2014/main" id="{75333D94-5ADD-4E53-B3D3-8ABACF36265C}"/>
              </a:ext>
            </a:extLst>
          </p:cNvPr>
          <p:cNvSpPr>
            <a:spLocks noGrp="1" noChangeArrowheads="1"/>
          </p:cNvSpPr>
          <p:nvPr>
            <p:ph type="body" idx="1"/>
          </p:nvPr>
        </p:nvSpPr>
        <p:spPr/>
        <p:txBody>
          <a:bodyPr/>
          <a:lstStyle/>
          <a:p>
            <a:pPr>
              <a:lnSpc>
                <a:spcPct val="90000"/>
              </a:lnSpc>
            </a:pPr>
            <a:r>
              <a:rPr lang="en-US" altLang="en-US"/>
              <a:t>1.5 L/day, alkaline (pH 8)</a:t>
            </a:r>
          </a:p>
          <a:p>
            <a:pPr>
              <a:lnSpc>
                <a:spcPct val="90000"/>
              </a:lnSpc>
            </a:pPr>
            <a:r>
              <a:rPr lang="en-US" altLang="en-US"/>
              <a:t>Composition and function:</a:t>
            </a:r>
          </a:p>
          <a:p>
            <a:pPr lvl="1">
              <a:lnSpc>
                <a:spcPct val="90000"/>
              </a:lnSpc>
            </a:pPr>
            <a:r>
              <a:rPr lang="en-US" altLang="en-US"/>
              <a:t>Digestive enzymes: peptidases (trypsin and chymotrypsin), lipases, and amylase.</a:t>
            </a:r>
          </a:p>
          <a:p>
            <a:pPr lvl="1">
              <a:lnSpc>
                <a:spcPct val="90000"/>
              </a:lnSpc>
            </a:pPr>
            <a:r>
              <a:rPr lang="en-US" altLang="en-US"/>
              <a:t>Water</a:t>
            </a:r>
          </a:p>
          <a:p>
            <a:pPr lvl="1">
              <a:lnSpc>
                <a:spcPct val="90000"/>
              </a:lnSpc>
            </a:pPr>
            <a:r>
              <a:rPr lang="en-US" altLang="en-US"/>
              <a:t>HCO</a:t>
            </a:r>
            <a:r>
              <a:rPr lang="en-US" altLang="en-US" baseline="-25000"/>
              <a:t>3</a:t>
            </a:r>
            <a:r>
              <a:rPr lang="en-US" altLang="en-US" baseline="30000"/>
              <a:t>-</a:t>
            </a:r>
            <a:r>
              <a:rPr lang="en-US" altLang="en-US"/>
              <a:t>: </a:t>
            </a:r>
          </a:p>
          <a:p>
            <a:pPr lvl="2">
              <a:lnSpc>
                <a:spcPct val="90000"/>
              </a:lnSpc>
            </a:pPr>
            <a:r>
              <a:rPr lang="en-US" altLang="en-US"/>
              <a:t>neutralize the gastric acid</a:t>
            </a:r>
          </a:p>
          <a:p>
            <a:pPr lvl="2">
              <a:lnSpc>
                <a:spcPct val="90000"/>
              </a:lnSpc>
            </a:pPr>
            <a:r>
              <a:rPr lang="en-US" altLang="en-US"/>
              <a:t>Provides optimum medium for action of pancreatic enzymes.</a:t>
            </a:r>
          </a:p>
          <a:p>
            <a:pPr lvl="1">
              <a:lnSpc>
                <a:spcPct val="90000"/>
              </a:lnSpc>
            </a:pPr>
            <a:endParaRPr lang="en-US" altLang="en-US"/>
          </a:p>
        </p:txBody>
      </p:sp>
    </p:spTree>
    <p:extLst>
      <p:ext uri="{BB962C8B-B14F-4D97-AF65-F5344CB8AC3E}">
        <p14:creationId xmlns:p14="http://schemas.microsoft.com/office/powerpoint/2010/main" val="3420790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a:extLst>
              <a:ext uri="{FF2B5EF4-FFF2-40B4-BE49-F238E27FC236}">
                <a16:creationId xmlns:a16="http://schemas.microsoft.com/office/drawing/2014/main" id="{E11FDD54-DA01-468A-901A-23DCB699D2D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907EDC-B9B0-4060-A9F0-53DD6CB33212}" type="datetime1">
              <a:rPr lang="en-US" altLang="en-US" sz="1400"/>
              <a:pPr/>
              <a:t>12/8/2022</a:t>
            </a:fld>
            <a:endParaRPr lang="en-US" altLang="en-US" sz="1400"/>
          </a:p>
        </p:txBody>
      </p:sp>
      <p:sp>
        <p:nvSpPr>
          <p:cNvPr id="53252" name="Slide Number Placeholder 5">
            <a:extLst>
              <a:ext uri="{FF2B5EF4-FFF2-40B4-BE49-F238E27FC236}">
                <a16:creationId xmlns:a16="http://schemas.microsoft.com/office/drawing/2014/main" id="{152A034A-20FB-4288-B89C-F925191550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F99B77-5A27-4217-BDD4-B108E5563812}" type="slidenum">
              <a:rPr lang="ar-SA" altLang="en-US" sz="1400"/>
              <a:pPr/>
              <a:t>67</a:t>
            </a:fld>
            <a:endParaRPr lang="en-US" altLang="en-US" sz="1400"/>
          </a:p>
        </p:txBody>
      </p:sp>
      <p:sp>
        <p:nvSpPr>
          <p:cNvPr id="53253" name="Rectangle 2">
            <a:extLst>
              <a:ext uri="{FF2B5EF4-FFF2-40B4-BE49-F238E27FC236}">
                <a16:creationId xmlns:a16="http://schemas.microsoft.com/office/drawing/2014/main" id="{158C7FFF-FB5E-4163-A506-82D8D637A50C}"/>
              </a:ext>
            </a:extLst>
          </p:cNvPr>
          <p:cNvSpPr>
            <a:spLocks noGrp="1" noChangeArrowheads="1"/>
          </p:cNvSpPr>
          <p:nvPr>
            <p:ph type="title"/>
          </p:nvPr>
        </p:nvSpPr>
        <p:spPr>
          <a:xfrm>
            <a:off x="2209800" y="304800"/>
            <a:ext cx="7772400" cy="1143000"/>
          </a:xfrm>
        </p:spPr>
        <p:txBody>
          <a:bodyPr>
            <a:normAutofit fontScale="90000"/>
          </a:bodyPr>
          <a:lstStyle/>
          <a:p>
            <a:r>
              <a:rPr lang="en-US" altLang="en-US">
                <a:solidFill>
                  <a:srgbClr val="FF0000"/>
                </a:solidFill>
              </a:rPr>
              <a:t>Regulation of pancreatic secretion</a:t>
            </a:r>
          </a:p>
        </p:txBody>
      </p:sp>
      <p:sp>
        <p:nvSpPr>
          <p:cNvPr id="53254" name="Rectangle 3">
            <a:extLst>
              <a:ext uri="{FF2B5EF4-FFF2-40B4-BE49-F238E27FC236}">
                <a16:creationId xmlns:a16="http://schemas.microsoft.com/office/drawing/2014/main" id="{08655199-8784-4617-ABE8-B8A4EBFF61DF}"/>
              </a:ext>
            </a:extLst>
          </p:cNvPr>
          <p:cNvSpPr>
            <a:spLocks noGrp="1" noChangeArrowheads="1"/>
          </p:cNvSpPr>
          <p:nvPr>
            <p:ph type="body" idx="1"/>
          </p:nvPr>
        </p:nvSpPr>
        <p:spPr>
          <a:xfrm>
            <a:off x="2209800" y="1676400"/>
            <a:ext cx="7772400" cy="4114800"/>
          </a:xfrm>
        </p:spPr>
        <p:txBody>
          <a:bodyPr/>
          <a:lstStyle/>
          <a:p>
            <a:pPr>
              <a:lnSpc>
                <a:spcPct val="80000"/>
              </a:lnSpc>
              <a:buFontTx/>
              <a:buChar char=" "/>
            </a:pPr>
            <a:endParaRPr lang="en-US" altLang="en-US" sz="2000" b="1">
              <a:solidFill>
                <a:srgbClr val="FF0000"/>
              </a:solidFill>
            </a:endParaRPr>
          </a:p>
          <a:p>
            <a:pPr>
              <a:lnSpc>
                <a:spcPct val="80000"/>
              </a:lnSpc>
              <a:buFontTx/>
              <a:buChar char=" "/>
            </a:pPr>
            <a:r>
              <a:rPr lang="en-US" altLang="en-US" sz="2400" b="1">
                <a:solidFill>
                  <a:srgbClr val="00CC00"/>
                </a:solidFill>
              </a:rPr>
              <a:t>Mainly hormonal:</a:t>
            </a:r>
          </a:p>
          <a:p>
            <a:pPr>
              <a:lnSpc>
                <a:spcPct val="80000"/>
              </a:lnSpc>
            </a:pPr>
            <a:r>
              <a:rPr lang="en-US" altLang="en-US" u="sng">
                <a:solidFill>
                  <a:schemeClr val="accent2"/>
                </a:solidFill>
              </a:rPr>
              <a:t>Secretin</a:t>
            </a:r>
            <a:r>
              <a:rPr lang="en-US" altLang="en-US">
                <a:solidFill>
                  <a:schemeClr val="accent2"/>
                </a:solidFill>
              </a:rPr>
              <a:t>:</a:t>
            </a:r>
            <a:r>
              <a:rPr lang="en-US" altLang="en-US"/>
              <a:t> acid chyme in duodenum stimulates secretions rich in water and HCO</a:t>
            </a:r>
            <a:r>
              <a:rPr lang="en-US" altLang="en-US" baseline="-25000"/>
              <a:t>3</a:t>
            </a:r>
            <a:r>
              <a:rPr lang="en-US" altLang="en-US" baseline="30000"/>
              <a:t>-</a:t>
            </a:r>
            <a:r>
              <a:rPr lang="en-US" altLang="en-US"/>
              <a:t> but poor in enzymes</a:t>
            </a:r>
          </a:p>
          <a:p>
            <a:pPr>
              <a:lnSpc>
                <a:spcPct val="80000"/>
              </a:lnSpc>
            </a:pPr>
            <a:r>
              <a:rPr lang="en-US" altLang="en-US" u="sng">
                <a:solidFill>
                  <a:schemeClr val="accent2"/>
                </a:solidFill>
              </a:rPr>
              <a:t>CCK</a:t>
            </a:r>
            <a:r>
              <a:rPr lang="en-US" altLang="en-US">
                <a:solidFill>
                  <a:schemeClr val="accent2"/>
                </a:solidFill>
              </a:rPr>
              <a:t>:</a:t>
            </a:r>
            <a:r>
              <a:rPr lang="en-US" altLang="en-US"/>
              <a:t> digestive products of proteins and fat in duodenum stimulates secretions</a:t>
            </a:r>
            <a:r>
              <a:rPr lang="en-US" altLang="en-US">
                <a:solidFill>
                  <a:srgbClr val="FF0000"/>
                </a:solidFill>
              </a:rPr>
              <a:t> </a:t>
            </a:r>
            <a:r>
              <a:rPr lang="en-US" altLang="en-US"/>
              <a:t>of pancreatic juice</a:t>
            </a:r>
            <a:r>
              <a:rPr lang="en-US" altLang="en-US">
                <a:solidFill>
                  <a:srgbClr val="FF0000"/>
                </a:solidFill>
              </a:rPr>
              <a:t> </a:t>
            </a:r>
            <a:r>
              <a:rPr lang="en-US" altLang="en-US"/>
              <a:t>rich in enzymes.</a:t>
            </a:r>
          </a:p>
          <a:p>
            <a:pPr>
              <a:lnSpc>
                <a:spcPct val="80000"/>
              </a:lnSpc>
              <a:buFontTx/>
              <a:buNone/>
            </a:pPr>
            <a:endParaRPr lang="en-US" altLang="en-US">
              <a:solidFill>
                <a:srgbClr val="FF0000"/>
              </a:solidFill>
            </a:endParaRPr>
          </a:p>
          <a:p>
            <a:pPr>
              <a:lnSpc>
                <a:spcPct val="80000"/>
              </a:lnSpc>
              <a:buFontTx/>
              <a:buNone/>
            </a:pPr>
            <a:r>
              <a:rPr lang="en-US" altLang="en-US" sz="2400" b="1">
                <a:solidFill>
                  <a:schemeClr val="accent2"/>
                </a:solidFill>
              </a:rPr>
              <a:t>Both hormones are secreted by upper intestinal cells.</a:t>
            </a:r>
          </a:p>
        </p:txBody>
      </p:sp>
    </p:spTree>
    <p:extLst>
      <p:ext uri="{BB962C8B-B14F-4D97-AF65-F5344CB8AC3E}">
        <p14:creationId xmlns:p14="http://schemas.microsoft.com/office/powerpoint/2010/main" val="1900088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a:extLst>
              <a:ext uri="{FF2B5EF4-FFF2-40B4-BE49-F238E27FC236}">
                <a16:creationId xmlns:a16="http://schemas.microsoft.com/office/drawing/2014/main" id="{9DEC1BE5-F08A-406F-9CA5-79F53C22B8F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96211B-3A14-42BF-B389-BCB40597D624}" type="datetime1">
              <a:rPr lang="en-US" altLang="en-US" sz="1400"/>
              <a:pPr/>
              <a:t>12/8/2022</a:t>
            </a:fld>
            <a:endParaRPr lang="en-US" altLang="en-US" sz="1400"/>
          </a:p>
        </p:txBody>
      </p:sp>
      <p:sp>
        <p:nvSpPr>
          <p:cNvPr id="54276" name="Slide Number Placeholder 3">
            <a:extLst>
              <a:ext uri="{FF2B5EF4-FFF2-40B4-BE49-F238E27FC236}">
                <a16:creationId xmlns:a16="http://schemas.microsoft.com/office/drawing/2014/main" id="{8F1B7104-1FDD-4D3A-B67B-29A21CF361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BB9BC7-7298-45DC-860B-0FFB4F89DB97}" type="slidenum">
              <a:rPr lang="ar-SA" altLang="en-US" sz="1400"/>
              <a:pPr/>
              <a:t>68</a:t>
            </a:fld>
            <a:endParaRPr lang="en-US" altLang="en-US" sz="1400"/>
          </a:p>
        </p:txBody>
      </p:sp>
      <p:pic>
        <p:nvPicPr>
          <p:cNvPr id="54277" name="Picture 4" descr="blood 2 022">
            <a:extLst>
              <a:ext uri="{FF2B5EF4-FFF2-40B4-BE49-F238E27FC236}">
                <a16:creationId xmlns:a16="http://schemas.microsoft.com/office/drawing/2014/main" id="{87CD4686-5BDE-457B-A232-7C7C70CFB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7391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918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a:extLst>
              <a:ext uri="{FF2B5EF4-FFF2-40B4-BE49-F238E27FC236}">
                <a16:creationId xmlns:a16="http://schemas.microsoft.com/office/drawing/2014/main" id="{E9C03641-F08A-47C9-9913-4D53F34A316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FD92E4-33D8-416F-B0E6-1E30044D3E31}" type="datetime1">
              <a:rPr lang="en-US" altLang="en-US" sz="1400"/>
              <a:pPr/>
              <a:t>12/8/2022</a:t>
            </a:fld>
            <a:endParaRPr lang="en-US" altLang="en-US" sz="1400"/>
          </a:p>
        </p:txBody>
      </p:sp>
      <p:sp>
        <p:nvSpPr>
          <p:cNvPr id="55300" name="Slide Number Placeholder 3">
            <a:extLst>
              <a:ext uri="{FF2B5EF4-FFF2-40B4-BE49-F238E27FC236}">
                <a16:creationId xmlns:a16="http://schemas.microsoft.com/office/drawing/2014/main" id="{7F0020F0-A4D6-4FB8-852F-E70114A186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EA7607-475C-4488-9B62-FB29BF007FC8}" type="slidenum">
              <a:rPr lang="ar-SA" altLang="en-US" sz="1400"/>
              <a:pPr/>
              <a:t>69</a:t>
            </a:fld>
            <a:endParaRPr lang="en-US" altLang="en-US" sz="1400"/>
          </a:p>
        </p:txBody>
      </p:sp>
      <p:sp>
        <p:nvSpPr>
          <p:cNvPr id="55301" name="Rectangle 2">
            <a:extLst>
              <a:ext uri="{FF2B5EF4-FFF2-40B4-BE49-F238E27FC236}">
                <a16:creationId xmlns:a16="http://schemas.microsoft.com/office/drawing/2014/main" id="{2A7771AE-A934-4E2E-989B-D7F9CDDAE400}"/>
              </a:ext>
            </a:extLst>
          </p:cNvPr>
          <p:cNvSpPr>
            <a:spLocks noGrp="1" noChangeArrowheads="1"/>
          </p:cNvSpPr>
          <p:nvPr>
            <p:ph type="title" idx="4294967295"/>
          </p:nvPr>
        </p:nvSpPr>
        <p:spPr>
          <a:xfrm>
            <a:off x="2362200" y="762000"/>
            <a:ext cx="7772400" cy="1143000"/>
          </a:xfrm>
        </p:spPr>
        <p:txBody>
          <a:bodyPr>
            <a:normAutofit fontScale="90000"/>
          </a:bodyPr>
          <a:lstStyle/>
          <a:p>
            <a:r>
              <a:rPr lang="en-US" altLang="en-US">
                <a:solidFill>
                  <a:srgbClr val="FF0000"/>
                </a:solidFill>
              </a:rPr>
              <a:t>Nervous control of pancreatic secretion</a:t>
            </a:r>
            <a:br>
              <a:rPr lang="en-US" altLang="en-US"/>
            </a:br>
            <a:endParaRPr lang="en-US" altLang="en-US"/>
          </a:p>
        </p:txBody>
      </p:sp>
      <p:sp>
        <p:nvSpPr>
          <p:cNvPr id="55302" name="Rectangle 3">
            <a:extLst>
              <a:ext uri="{FF2B5EF4-FFF2-40B4-BE49-F238E27FC236}">
                <a16:creationId xmlns:a16="http://schemas.microsoft.com/office/drawing/2014/main" id="{F4D0F2A4-2E74-4E68-AE61-DBE43047833B}"/>
              </a:ext>
            </a:extLst>
          </p:cNvPr>
          <p:cNvSpPr>
            <a:spLocks noGrp="1" noChangeArrowheads="1"/>
          </p:cNvSpPr>
          <p:nvPr>
            <p:ph type="body" idx="4294967295"/>
          </p:nvPr>
        </p:nvSpPr>
        <p:spPr>
          <a:xfrm>
            <a:off x="2286000" y="2286000"/>
            <a:ext cx="7772400" cy="4114800"/>
          </a:xfrm>
        </p:spPr>
        <p:txBody>
          <a:bodyPr/>
          <a:lstStyle/>
          <a:p>
            <a:r>
              <a:rPr lang="en-US" altLang="en-US"/>
              <a:t>Parasympathetic impulses along vagus nerves stimulate secretion of pancreatic enzymes.</a:t>
            </a:r>
          </a:p>
        </p:txBody>
      </p:sp>
    </p:spTree>
    <p:extLst>
      <p:ext uri="{BB962C8B-B14F-4D97-AF65-F5344CB8AC3E}">
        <p14:creationId xmlns:p14="http://schemas.microsoft.com/office/powerpoint/2010/main" val="205569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A9799BCE-8267-45F1-A194-190B0327A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09600"/>
            <a:ext cx="510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a:extLst>
              <a:ext uri="{FF2B5EF4-FFF2-40B4-BE49-F238E27FC236}">
                <a16:creationId xmlns:a16="http://schemas.microsoft.com/office/drawing/2014/main" id="{81424E19-6F2E-4A1B-93FE-D4E978888F4B}"/>
              </a:ext>
            </a:extLst>
          </p:cNvPr>
          <p:cNvSpPr>
            <a:spLocks noChangeArrowheads="1"/>
          </p:cNvSpPr>
          <p:nvPr/>
        </p:nvSpPr>
        <p:spPr bwMode="auto">
          <a:xfrm>
            <a:off x="2209800" y="5878514"/>
            <a:ext cx="372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Frutiger-Light"/>
              </a:rPr>
              <a:t>Physiological anatomy of the stomach</a:t>
            </a:r>
            <a:endParaRPr lang="en-US" altLang="en-US"/>
          </a:p>
        </p:txBody>
      </p:sp>
    </p:spTree>
    <p:extLst>
      <p:ext uri="{BB962C8B-B14F-4D97-AF65-F5344CB8AC3E}">
        <p14:creationId xmlns:p14="http://schemas.microsoft.com/office/powerpoint/2010/main" val="37945960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a:extLst>
              <a:ext uri="{FF2B5EF4-FFF2-40B4-BE49-F238E27FC236}">
                <a16:creationId xmlns:a16="http://schemas.microsoft.com/office/drawing/2014/main" id="{44653A10-5CDD-416B-8E27-2052E6EB90E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8BE0C7-265A-406C-AF84-D12B6E972011}" type="datetime1">
              <a:rPr lang="en-US" altLang="en-US" sz="1400"/>
              <a:pPr/>
              <a:t>12/8/2022</a:t>
            </a:fld>
            <a:endParaRPr lang="en-US" altLang="en-US" sz="1400"/>
          </a:p>
        </p:txBody>
      </p:sp>
      <p:sp>
        <p:nvSpPr>
          <p:cNvPr id="56324" name="Slide Number Placeholder 3">
            <a:extLst>
              <a:ext uri="{FF2B5EF4-FFF2-40B4-BE49-F238E27FC236}">
                <a16:creationId xmlns:a16="http://schemas.microsoft.com/office/drawing/2014/main" id="{22F12AE1-1961-427E-91E1-A5FD0EDB6E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42DABF-8C50-4EE3-AA1C-F19B271DB6AA}" type="slidenum">
              <a:rPr lang="ar-SA" altLang="en-US" sz="1400"/>
              <a:pPr/>
              <a:t>70</a:t>
            </a:fld>
            <a:endParaRPr lang="en-US" altLang="en-US" sz="1400"/>
          </a:p>
        </p:txBody>
      </p:sp>
      <p:sp>
        <p:nvSpPr>
          <p:cNvPr id="56325" name="Rectangle 4">
            <a:extLst>
              <a:ext uri="{FF2B5EF4-FFF2-40B4-BE49-F238E27FC236}">
                <a16:creationId xmlns:a16="http://schemas.microsoft.com/office/drawing/2014/main" id="{2649880D-8A76-41FE-BFF6-7483D13AF6FD}"/>
              </a:ext>
            </a:extLst>
          </p:cNvPr>
          <p:cNvSpPr>
            <a:spLocks noChangeArrowheads="1"/>
          </p:cNvSpPr>
          <p:nvPr/>
        </p:nvSpPr>
        <p:spPr bwMode="auto">
          <a:xfrm>
            <a:off x="22098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sz="4000" b="1">
                <a:solidFill>
                  <a:srgbClr val="FF0000"/>
                </a:solidFill>
              </a:rPr>
              <a:t>V- The Biliary System</a:t>
            </a:r>
            <a:br>
              <a:rPr lang="en-GB" altLang="en-US" sz="4000" b="1">
                <a:solidFill>
                  <a:srgbClr val="FF0000"/>
                </a:solidFill>
              </a:rPr>
            </a:br>
            <a:r>
              <a:rPr lang="en-GB" altLang="en-US" sz="3600" b="1">
                <a:solidFill>
                  <a:schemeClr val="accent2"/>
                </a:solidFill>
              </a:rPr>
              <a:t>Learning Objectives</a:t>
            </a:r>
            <a:endParaRPr lang="en-US" altLang="en-US" sz="3600" b="1">
              <a:solidFill>
                <a:schemeClr val="accent2"/>
              </a:solidFill>
            </a:endParaRPr>
          </a:p>
        </p:txBody>
      </p:sp>
      <p:sp>
        <p:nvSpPr>
          <p:cNvPr id="56326" name="Rectangle 5">
            <a:extLst>
              <a:ext uri="{FF2B5EF4-FFF2-40B4-BE49-F238E27FC236}">
                <a16:creationId xmlns:a16="http://schemas.microsoft.com/office/drawing/2014/main" id="{697E93EE-2E6C-4885-B456-EF96A72E132B}"/>
              </a:ext>
            </a:extLst>
          </p:cNvPr>
          <p:cNvSpPr>
            <a:spLocks noChangeArrowheads="1"/>
          </p:cNvSpPr>
          <p:nvPr/>
        </p:nvSpPr>
        <p:spPr bwMode="auto">
          <a:xfrm>
            <a:off x="2209800" y="13716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GB" altLang="en-US" sz="2800"/>
              <a:t>List the different functions of the liver.</a:t>
            </a:r>
          </a:p>
          <a:p>
            <a:pPr>
              <a:spcBef>
                <a:spcPct val="20000"/>
              </a:spcBef>
              <a:buFontTx/>
              <a:buChar char="•"/>
            </a:pPr>
            <a:r>
              <a:rPr lang="en-GB" altLang="en-US" sz="2800"/>
              <a:t>Describe the composition of bile and its functions.</a:t>
            </a:r>
          </a:p>
          <a:p>
            <a:pPr>
              <a:spcBef>
                <a:spcPct val="20000"/>
              </a:spcBef>
              <a:buFontTx/>
              <a:buChar char="•"/>
            </a:pPr>
            <a:r>
              <a:rPr lang="en-GB" altLang="en-US" sz="2800"/>
              <a:t>Describe the functions of bile salts.</a:t>
            </a:r>
          </a:p>
          <a:p>
            <a:pPr>
              <a:spcBef>
                <a:spcPct val="20000"/>
              </a:spcBef>
              <a:buFontTx/>
              <a:buChar char="•"/>
            </a:pPr>
            <a:r>
              <a:rPr lang="en-GB" altLang="en-US" sz="2800"/>
              <a:t>Describe the different functions of the gall bladder.</a:t>
            </a:r>
          </a:p>
          <a:p>
            <a:pPr>
              <a:spcBef>
                <a:spcPct val="20000"/>
              </a:spcBef>
              <a:buFontTx/>
              <a:buChar char="•"/>
            </a:pPr>
            <a:r>
              <a:rPr lang="en-GB" altLang="en-US" sz="2800"/>
              <a:t>Describe the different mechanisms that regulate bile secretion &amp; gall bladder emptying.</a:t>
            </a:r>
          </a:p>
          <a:p>
            <a:pPr>
              <a:spcBef>
                <a:spcPct val="20000"/>
              </a:spcBef>
              <a:buFontTx/>
              <a:buChar char="•"/>
            </a:pPr>
            <a:r>
              <a:rPr lang="en-GB" altLang="en-US" sz="2800"/>
              <a:t>Describe the types of jaundice according to the cause.</a:t>
            </a:r>
            <a:endParaRPr lang="en-US" altLang="en-US" sz="2800"/>
          </a:p>
        </p:txBody>
      </p:sp>
    </p:spTree>
    <p:extLst>
      <p:ext uri="{BB962C8B-B14F-4D97-AF65-F5344CB8AC3E}">
        <p14:creationId xmlns:p14="http://schemas.microsoft.com/office/powerpoint/2010/main" val="3549857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a:extLst>
              <a:ext uri="{FF2B5EF4-FFF2-40B4-BE49-F238E27FC236}">
                <a16:creationId xmlns:a16="http://schemas.microsoft.com/office/drawing/2014/main" id="{43B272D3-76EB-4D3E-A18B-4A8838B1FFC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8871F0-4EC8-4A30-801E-753C0DB9523F}" type="datetime1">
              <a:rPr lang="en-US" altLang="en-US" sz="1400"/>
              <a:pPr/>
              <a:t>12/8/2022</a:t>
            </a:fld>
            <a:endParaRPr lang="en-US" altLang="en-US" sz="1400"/>
          </a:p>
        </p:txBody>
      </p:sp>
      <p:sp>
        <p:nvSpPr>
          <p:cNvPr id="57348" name="Slide Number Placeholder 3">
            <a:extLst>
              <a:ext uri="{FF2B5EF4-FFF2-40B4-BE49-F238E27FC236}">
                <a16:creationId xmlns:a16="http://schemas.microsoft.com/office/drawing/2014/main" id="{3A5F21D2-85D3-4A13-9BA8-2C2FD5C18F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79DC7F-6482-4AAC-A2D0-F4FD981F8729}" type="slidenum">
              <a:rPr lang="ar-SA" altLang="en-US" sz="1400"/>
              <a:pPr/>
              <a:t>71</a:t>
            </a:fld>
            <a:endParaRPr lang="en-US" altLang="en-US" sz="1400"/>
          </a:p>
        </p:txBody>
      </p:sp>
      <p:sp>
        <p:nvSpPr>
          <p:cNvPr id="57349" name="Rectangle 4">
            <a:extLst>
              <a:ext uri="{FF2B5EF4-FFF2-40B4-BE49-F238E27FC236}">
                <a16:creationId xmlns:a16="http://schemas.microsoft.com/office/drawing/2014/main" id="{9E8A0FBE-D8CD-4BCB-A032-EF96D774236C}"/>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b="1">
                <a:solidFill>
                  <a:schemeClr val="accent2"/>
                </a:solidFill>
              </a:rPr>
              <a:t>The biliary system includes:</a:t>
            </a:r>
            <a:endParaRPr lang="en-US" altLang="en-US" sz="4400">
              <a:solidFill>
                <a:schemeClr val="accent2"/>
              </a:solidFill>
            </a:endParaRPr>
          </a:p>
        </p:txBody>
      </p:sp>
      <p:sp>
        <p:nvSpPr>
          <p:cNvPr id="57350" name="Rectangle 5">
            <a:extLst>
              <a:ext uri="{FF2B5EF4-FFF2-40B4-BE49-F238E27FC236}">
                <a16:creationId xmlns:a16="http://schemas.microsoft.com/office/drawing/2014/main" id="{A667E854-57D9-44BA-8A4F-CDA97340B964}"/>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3200"/>
              <a:t>The liver</a:t>
            </a:r>
          </a:p>
          <a:p>
            <a:pPr>
              <a:spcBef>
                <a:spcPct val="20000"/>
              </a:spcBef>
              <a:buFontTx/>
              <a:buChar char="•"/>
            </a:pPr>
            <a:r>
              <a:rPr lang="en-US" altLang="en-US" sz="3200"/>
              <a:t>The gall bladder </a:t>
            </a:r>
          </a:p>
          <a:p>
            <a:pPr>
              <a:spcBef>
                <a:spcPct val="20000"/>
              </a:spcBef>
              <a:buFontTx/>
              <a:buChar char="•"/>
            </a:pPr>
            <a:r>
              <a:rPr lang="en-US" altLang="en-US" sz="3200"/>
              <a:t>Associated ducts:</a:t>
            </a:r>
          </a:p>
          <a:p>
            <a:pPr lvl="1">
              <a:spcBef>
                <a:spcPct val="20000"/>
              </a:spcBef>
              <a:buFontTx/>
              <a:buChar char="–"/>
            </a:pPr>
            <a:r>
              <a:rPr lang="en-US" altLang="en-US" sz="2800"/>
              <a:t>Hepatic ducts (right, left and common)</a:t>
            </a:r>
          </a:p>
          <a:p>
            <a:pPr lvl="1">
              <a:spcBef>
                <a:spcPct val="20000"/>
              </a:spcBef>
              <a:buFontTx/>
              <a:buChar char="–"/>
            </a:pPr>
            <a:r>
              <a:rPr lang="en-US" altLang="en-US" sz="2800"/>
              <a:t>Cystic duct</a:t>
            </a:r>
          </a:p>
          <a:p>
            <a:pPr lvl="1">
              <a:spcBef>
                <a:spcPct val="20000"/>
              </a:spcBef>
              <a:buFontTx/>
              <a:buChar char="–"/>
            </a:pPr>
            <a:r>
              <a:rPr lang="en-US" altLang="en-US" sz="2800"/>
              <a:t>Common bile duct</a:t>
            </a:r>
          </a:p>
        </p:txBody>
      </p:sp>
    </p:spTree>
    <p:extLst>
      <p:ext uri="{BB962C8B-B14F-4D97-AF65-F5344CB8AC3E}">
        <p14:creationId xmlns:p14="http://schemas.microsoft.com/office/powerpoint/2010/main" val="2689495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a:extLst>
              <a:ext uri="{FF2B5EF4-FFF2-40B4-BE49-F238E27FC236}">
                <a16:creationId xmlns:a16="http://schemas.microsoft.com/office/drawing/2014/main" id="{01A70013-9A53-46EC-98CD-8F8BFECBD7C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EB1B9D-E951-4393-B1E9-886177F7DE6F}" type="datetime1">
              <a:rPr lang="en-US" altLang="en-US" sz="1400"/>
              <a:pPr/>
              <a:t>12/8/2022</a:t>
            </a:fld>
            <a:endParaRPr lang="en-US" altLang="en-US" sz="1400"/>
          </a:p>
        </p:txBody>
      </p:sp>
      <p:sp>
        <p:nvSpPr>
          <p:cNvPr id="58372" name="Slide Number Placeholder 3">
            <a:extLst>
              <a:ext uri="{FF2B5EF4-FFF2-40B4-BE49-F238E27FC236}">
                <a16:creationId xmlns:a16="http://schemas.microsoft.com/office/drawing/2014/main" id="{02E710AD-6709-4629-98CA-A96E4D387E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49FF09-52A3-45CE-9884-423119A967DE}" type="slidenum">
              <a:rPr lang="ar-SA" altLang="en-US" sz="1400"/>
              <a:pPr/>
              <a:t>72</a:t>
            </a:fld>
            <a:endParaRPr lang="en-US" altLang="en-US" sz="1400"/>
          </a:p>
        </p:txBody>
      </p:sp>
      <p:pic>
        <p:nvPicPr>
          <p:cNvPr id="58373" name="Picture 4" descr="Ext 009">
            <a:extLst>
              <a:ext uri="{FF2B5EF4-FFF2-40B4-BE49-F238E27FC236}">
                <a16:creationId xmlns:a16="http://schemas.microsoft.com/office/drawing/2014/main" id="{2AA63484-FE3F-40E1-B2CB-C8B46F023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33400"/>
            <a:ext cx="716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568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a:extLst>
              <a:ext uri="{FF2B5EF4-FFF2-40B4-BE49-F238E27FC236}">
                <a16:creationId xmlns:a16="http://schemas.microsoft.com/office/drawing/2014/main" id="{7395E667-8F6F-430B-A533-6017E54A1B5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DB2CE3-506D-495A-8C8B-CB4F368039B1}" type="datetime1">
              <a:rPr lang="en-US" altLang="en-US" sz="1400"/>
              <a:pPr/>
              <a:t>12/8/2022</a:t>
            </a:fld>
            <a:endParaRPr lang="en-US" altLang="en-US" sz="1400"/>
          </a:p>
        </p:txBody>
      </p:sp>
      <p:sp>
        <p:nvSpPr>
          <p:cNvPr id="59396" name="Slide Number Placeholder 3">
            <a:extLst>
              <a:ext uri="{FF2B5EF4-FFF2-40B4-BE49-F238E27FC236}">
                <a16:creationId xmlns:a16="http://schemas.microsoft.com/office/drawing/2014/main" id="{C3376A08-0E8F-4496-9EBE-30DDF39DB8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B58BD2-1B49-4457-8B18-AD02961CD575}" type="slidenum">
              <a:rPr lang="ar-SA" altLang="en-US" sz="1400"/>
              <a:pPr/>
              <a:t>73</a:t>
            </a:fld>
            <a:endParaRPr lang="en-US" altLang="en-US" sz="1400"/>
          </a:p>
        </p:txBody>
      </p:sp>
      <p:sp>
        <p:nvSpPr>
          <p:cNvPr id="59397" name="Rectangle 4">
            <a:extLst>
              <a:ext uri="{FF2B5EF4-FFF2-40B4-BE49-F238E27FC236}">
                <a16:creationId xmlns:a16="http://schemas.microsoft.com/office/drawing/2014/main" id="{06E05877-D11A-4A4D-AA49-35DDEDC44F8E}"/>
              </a:ext>
            </a:extLst>
          </p:cNvPr>
          <p:cNvSpPr>
            <a:spLocks noChangeArrowheads="1"/>
          </p:cNvSpPr>
          <p:nvPr/>
        </p:nvSpPr>
        <p:spPr bwMode="auto">
          <a:xfrm>
            <a:off x="21336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a:solidFill>
                  <a:srgbClr val="FF0000"/>
                </a:solidFill>
              </a:rPr>
              <a:t>Functions of liver</a:t>
            </a:r>
            <a:endParaRPr lang="en-US" altLang="en-US" sz="4400">
              <a:solidFill>
                <a:srgbClr val="FF0000"/>
              </a:solidFill>
            </a:endParaRPr>
          </a:p>
        </p:txBody>
      </p:sp>
      <p:sp>
        <p:nvSpPr>
          <p:cNvPr id="65541" name="Rectangle 5">
            <a:extLst>
              <a:ext uri="{FF2B5EF4-FFF2-40B4-BE49-F238E27FC236}">
                <a16:creationId xmlns:a16="http://schemas.microsoft.com/office/drawing/2014/main" id="{86BB1BF4-E522-4CDB-8222-107555B64C32}"/>
              </a:ext>
            </a:extLst>
          </p:cNvPr>
          <p:cNvSpPr>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3600" b="1">
                <a:solidFill>
                  <a:schemeClr val="accent2"/>
                </a:solidFill>
              </a:rPr>
              <a:t>Synthesis &amp; Secretion of bile.</a:t>
            </a:r>
          </a:p>
          <a:p>
            <a:pPr>
              <a:spcBef>
                <a:spcPct val="20000"/>
              </a:spcBef>
              <a:buFontTx/>
              <a:buChar char="•"/>
            </a:pPr>
            <a:r>
              <a:rPr lang="en-US" altLang="en-US"/>
              <a:t>Metabolic processes (e.g. gluconeogenesis, glycogenolysis). </a:t>
            </a:r>
          </a:p>
          <a:p>
            <a:pPr>
              <a:spcBef>
                <a:spcPct val="20000"/>
              </a:spcBef>
              <a:buFontTx/>
              <a:buChar char="•"/>
            </a:pPr>
            <a:r>
              <a:rPr lang="en-US" altLang="en-US"/>
              <a:t>Detoxification and degradation (e.g. drugs and hormones).</a:t>
            </a:r>
          </a:p>
          <a:p>
            <a:pPr>
              <a:spcBef>
                <a:spcPct val="20000"/>
              </a:spcBef>
              <a:buFontTx/>
              <a:buChar char="•"/>
            </a:pPr>
            <a:r>
              <a:rPr lang="en-US" altLang="en-US"/>
              <a:t>Synthesis of plasma proteins (e.g. albumin and clotting factors).</a:t>
            </a:r>
          </a:p>
          <a:p>
            <a:pPr>
              <a:spcBef>
                <a:spcPct val="20000"/>
              </a:spcBef>
              <a:buFontTx/>
              <a:buChar char="•"/>
            </a:pPr>
            <a:r>
              <a:rPr lang="en-US" altLang="en-US"/>
              <a:t>Storage (e.g. iron and Vit B</a:t>
            </a:r>
            <a:r>
              <a:rPr lang="en-US" altLang="en-US" baseline="-25000"/>
              <a:t>12</a:t>
            </a:r>
            <a:r>
              <a:rPr lang="en-US" altLang="en-US"/>
              <a:t>).</a:t>
            </a:r>
          </a:p>
          <a:p>
            <a:pPr>
              <a:spcBef>
                <a:spcPct val="20000"/>
              </a:spcBef>
              <a:buFontTx/>
              <a:buChar char="•"/>
            </a:pPr>
            <a:r>
              <a:rPr lang="en-US" altLang="en-US"/>
              <a:t>Activation of vitamin D.</a:t>
            </a:r>
          </a:p>
          <a:p>
            <a:pPr>
              <a:spcBef>
                <a:spcPct val="20000"/>
              </a:spcBef>
              <a:buFontTx/>
              <a:buChar char="•"/>
            </a:pPr>
            <a:r>
              <a:rPr lang="en-US" altLang="en-US"/>
              <a:t>Removal of bacteria and old RBC.</a:t>
            </a:r>
          </a:p>
          <a:p>
            <a:pPr>
              <a:spcBef>
                <a:spcPct val="20000"/>
              </a:spcBef>
              <a:buFontTx/>
              <a:buChar char="•"/>
            </a:pPr>
            <a:r>
              <a:rPr lang="en-US" altLang="en-US"/>
              <a:t>Excretion of cholesterol and bilirubin.</a:t>
            </a:r>
          </a:p>
        </p:txBody>
      </p:sp>
    </p:spTree>
    <p:extLst>
      <p:ext uri="{BB962C8B-B14F-4D97-AF65-F5344CB8AC3E}">
        <p14:creationId xmlns:p14="http://schemas.microsoft.com/office/powerpoint/2010/main" val="2870236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anim calcmode="lin" valueType="num">
                                      <p:cBhvr additive="base">
                                        <p:cTn id="7" dur="5000" fill="hold"/>
                                        <p:tgtEl>
                                          <p:spTgt spid="65541">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655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41">
                                            <p:txEl>
                                              <p:pRg st="1" end="1"/>
                                            </p:txEl>
                                          </p:spTgt>
                                        </p:tgtEl>
                                        <p:attrNameLst>
                                          <p:attrName>style.visibility</p:attrName>
                                        </p:attrNameLst>
                                      </p:cBhvr>
                                      <p:to>
                                        <p:strVal val="visible"/>
                                      </p:to>
                                    </p:set>
                                    <p:anim calcmode="lin" valueType="num">
                                      <p:cBhvr additive="base">
                                        <p:cTn id="13" dur="5000" fill="hold"/>
                                        <p:tgtEl>
                                          <p:spTgt spid="65541">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655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41">
                                            <p:txEl>
                                              <p:pRg st="2" end="2"/>
                                            </p:txEl>
                                          </p:spTgt>
                                        </p:tgtEl>
                                        <p:attrNameLst>
                                          <p:attrName>style.visibility</p:attrName>
                                        </p:attrNameLst>
                                      </p:cBhvr>
                                      <p:to>
                                        <p:strVal val="visible"/>
                                      </p:to>
                                    </p:set>
                                    <p:anim calcmode="lin" valueType="num">
                                      <p:cBhvr additive="base">
                                        <p:cTn id="19" dur="5000" fill="hold"/>
                                        <p:tgtEl>
                                          <p:spTgt spid="65541">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6554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41">
                                            <p:txEl>
                                              <p:pRg st="3" end="3"/>
                                            </p:txEl>
                                          </p:spTgt>
                                        </p:tgtEl>
                                        <p:attrNameLst>
                                          <p:attrName>style.visibility</p:attrName>
                                        </p:attrNameLst>
                                      </p:cBhvr>
                                      <p:to>
                                        <p:strVal val="visible"/>
                                      </p:to>
                                    </p:set>
                                    <p:anim calcmode="lin" valueType="num">
                                      <p:cBhvr additive="base">
                                        <p:cTn id="25" dur="5000" fill="hold"/>
                                        <p:tgtEl>
                                          <p:spTgt spid="65541">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6554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41">
                                            <p:txEl>
                                              <p:pRg st="4" end="4"/>
                                            </p:txEl>
                                          </p:spTgt>
                                        </p:tgtEl>
                                        <p:attrNameLst>
                                          <p:attrName>style.visibility</p:attrName>
                                        </p:attrNameLst>
                                      </p:cBhvr>
                                      <p:to>
                                        <p:strVal val="visible"/>
                                      </p:to>
                                    </p:set>
                                    <p:anim calcmode="lin" valueType="num">
                                      <p:cBhvr additive="base">
                                        <p:cTn id="31" dur="5000" fill="hold"/>
                                        <p:tgtEl>
                                          <p:spTgt spid="65541">
                                            <p:txEl>
                                              <p:pRg st="4" end="4"/>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6554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41">
                                            <p:txEl>
                                              <p:pRg st="5" end="5"/>
                                            </p:txEl>
                                          </p:spTgt>
                                        </p:tgtEl>
                                        <p:attrNameLst>
                                          <p:attrName>style.visibility</p:attrName>
                                        </p:attrNameLst>
                                      </p:cBhvr>
                                      <p:to>
                                        <p:strVal val="visible"/>
                                      </p:to>
                                    </p:set>
                                    <p:anim calcmode="lin" valueType="num">
                                      <p:cBhvr additive="base">
                                        <p:cTn id="37" dur="5000" fill="hold"/>
                                        <p:tgtEl>
                                          <p:spTgt spid="65541">
                                            <p:txEl>
                                              <p:pRg st="5" end="5"/>
                                            </p:txEl>
                                          </p:spTgt>
                                        </p:tgtEl>
                                        <p:attrNameLst>
                                          <p:attrName>ppt_x</p:attrName>
                                        </p:attrNameLst>
                                      </p:cBhvr>
                                      <p:tavLst>
                                        <p:tav tm="0">
                                          <p:val>
                                            <p:strVal val="0-#ppt_w/2"/>
                                          </p:val>
                                        </p:tav>
                                        <p:tav tm="100000">
                                          <p:val>
                                            <p:strVal val="#ppt_x"/>
                                          </p:val>
                                        </p:tav>
                                      </p:tavLst>
                                    </p:anim>
                                    <p:anim calcmode="lin" valueType="num">
                                      <p:cBhvr additive="base">
                                        <p:cTn id="38" dur="5000" fill="hold"/>
                                        <p:tgtEl>
                                          <p:spTgt spid="6554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541">
                                            <p:txEl>
                                              <p:pRg st="6" end="6"/>
                                            </p:txEl>
                                          </p:spTgt>
                                        </p:tgtEl>
                                        <p:attrNameLst>
                                          <p:attrName>style.visibility</p:attrName>
                                        </p:attrNameLst>
                                      </p:cBhvr>
                                      <p:to>
                                        <p:strVal val="visible"/>
                                      </p:to>
                                    </p:set>
                                    <p:anim calcmode="lin" valueType="num">
                                      <p:cBhvr additive="base">
                                        <p:cTn id="43" dur="5000" fill="hold"/>
                                        <p:tgtEl>
                                          <p:spTgt spid="65541">
                                            <p:txEl>
                                              <p:pRg st="6" end="6"/>
                                            </p:txEl>
                                          </p:spTgt>
                                        </p:tgtEl>
                                        <p:attrNameLst>
                                          <p:attrName>ppt_x</p:attrName>
                                        </p:attrNameLst>
                                      </p:cBhvr>
                                      <p:tavLst>
                                        <p:tav tm="0">
                                          <p:val>
                                            <p:strVal val="0-#ppt_w/2"/>
                                          </p:val>
                                        </p:tav>
                                        <p:tav tm="100000">
                                          <p:val>
                                            <p:strVal val="#ppt_x"/>
                                          </p:val>
                                        </p:tav>
                                      </p:tavLst>
                                    </p:anim>
                                    <p:anim calcmode="lin" valueType="num">
                                      <p:cBhvr additive="base">
                                        <p:cTn id="44" dur="5000" fill="hold"/>
                                        <p:tgtEl>
                                          <p:spTgt spid="6554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541">
                                            <p:txEl>
                                              <p:pRg st="7" end="7"/>
                                            </p:txEl>
                                          </p:spTgt>
                                        </p:tgtEl>
                                        <p:attrNameLst>
                                          <p:attrName>style.visibility</p:attrName>
                                        </p:attrNameLst>
                                      </p:cBhvr>
                                      <p:to>
                                        <p:strVal val="visible"/>
                                      </p:to>
                                    </p:set>
                                    <p:anim calcmode="lin" valueType="num">
                                      <p:cBhvr additive="base">
                                        <p:cTn id="49" dur="5000" fill="hold"/>
                                        <p:tgtEl>
                                          <p:spTgt spid="65541">
                                            <p:txEl>
                                              <p:pRg st="7" end="7"/>
                                            </p:txEl>
                                          </p:spTgt>
                                        </p:tgtEl>
                                        <p:attrNameLst>
                                          <p:attrName>ppt_x</p:attrName>
                                        </p:attrNameLst>
                                      </p:cBhvr>
                                      <p:tavLst>
                                        <p:tav tm="0">
                                          <p:val>
                                            <p:strVal val="0-#ppt_w/2"/>
                                          </p:val>
                                        </p:tav>
                                        <p:tav tm="100000">
                                          <p:val>
                                            <p:strVal val="#ppt_x"/>
                                          </p:val>
                                        </p:tav>
                                      </p:tavLst>
                                    </p:anim>
                                    <p:anim calcmode="lin" valueType="num">
                                      <p:cBhvr additive="base">
                                        <p:cTn id="50" dur="5000" fill="hold"/>
                                        <p:tgtEl>
                                          <p:spTgt spid="6554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a:extLst>
              <a:ext uri="{FF2B5EF4-FFF2-40B4-BE49-F238E27FC236}">
                <a16:creationId xmlns:a16="http://schemas.microsoft.com/office/drawing/2014/main" id="{8F262DD2-4DDD-49B2-BB35-B4FEFECEF9A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0C646D-6ED6-4E79-BC75-E8BCEED2411F}" type="datetime1">
              <a:rPr lang="en-US" altLang="en-US" sz="1400"/>
              <a:pPr/>
              <a:t>12/8/2022</a:t>
            </a:fld>
            <a:endParaRPr lang="en-US" altLang="en-US" sz="1400"/>
          </a:p>
        </p:txBody>
      </p:sp>
      <p:sp>
        <p:nvSpPr>
          <p:cNvPr id="60420" name="Slide Number Placeholder 3">
            <a:extLst>
              <a:ext uri="{FF2B5EF4-FFF2-40B4-BE49-F238E27FC236}">
                <a16:creationId xmlns:a16="http://schemas.microsoft.com/office/drawing/2014/main" id="{E0FCA734-5FC5-47CE-A48F-BF62DF31C1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A399DF-17B4-4DD5-AFB3-65383C6D8660}" type="slidenum">
              <a:rPr lang="ar-SA" altLang="en-US" sz="1400"/>
              <a:pPr/>
              <a:t>74</a:t>
            </a:fld>
            <a:endParaRPr lang="en-US" altLang="en-US" sz="1400"/>
          </a:p>
        </p:txBody>
      </p:sp>
      <p:sp>
        <p:nvSpPr>
          <p:cNvPr id="60421" name="Rectangle 4">
            <a:extLst>
              <a:ext uri="{FF2B5EF4-FFF2-40B4-BE49-F238E27FC236}">
                <a16:creationId xmlns:a16="http://schemas.microsoft.com/office/drawing/2014/main" id="{1EDEA6DF-204B-4725-B9C4-D4711EAB6B00}"/>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a:solidFill>
                  <a:schemeClr val="accent2"/>
                </a:solidFill>
              </a:rPr>
              <a:t>Bile secretion</a:t>
            </a:r>
            <a:endParaRPr lang="en-US" altLang="en-US" sz="4400">
              <a:solidFill>
                <a:schemeClr val="accent2"/>
              </a:solidFill>
            </a:endParaRPr>
          </a:p>
        </p:txBody>
      </p:sp>
      <p:sp>
        <p:nvSpPr>
          <p:cNvPr id="66565" name="Rectangle 5">
            <a:extLst>
              <a:ext uri="{FF2B5EF4-FFF2-40B4-BE49-F238E27FC236}">
                <a16:creationId xmlns:a16="http://schemas.microsoft.com/office/drawing/2014/main" id="{53A5EED2-DC4F-4C51-A213-2ACF4C38F539}"/>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Char char="•"/>
            </a:pPr>
            <a:r>
              <a:rPr lang="en-US" altLang="en-US" sz="3200" dirty="0"/>
              <a:t>Bile is secreted by hepatocytes.</a:t>
            </a:r>
          </a:p>
          <a:p>
            <a:pPr algn="just">
              <a:spcBef>
                <a:spcPct val="20000"/>
              </a:spcBef>
              <a:buFontTx/>
              <a:buChar char="•"/>
            </a:pPr>
            <a:r>
              <a:rPr lang="en-US" altLang="en-US" sz="3200" dirty="0"/>
              <a:t>About 500 ml (250-1200ml) is secreted per day.</a:t>
            </a:r>
          </a:p>
          <a:p>
            <a:pPr algn="just">
              <a:spcBef>
                <a:spcPct val="20000"/>
              </a:spcBef>
              <a:buFontTx/>
              <a:buChar char="•"/>
            </a:pPr>
            <a:r>
              <a:rPr lang="en-US" altLang="en-US" sz="3200" dirty="0"/>
              <a:t>pH 8</a:t>
            </a:r>
          </a:p>
          <a:p>
            <a:pPr algn="just">
              <a:spcBef>
                <a:spcPct val="20000"/>
              </a:spcBef>
              <a:buFontTx/>
              <a:buChar char="•"/>
            </a:pPr>
            <a:r>
              <a:rPr lang="en-US" altLang="en-US" sz="3200" dirty="0"/>
              <a:t>Enters duodenum during digestion of meals.</a:t>
            </a:r>
          </a:p>
          <a:p>
            <a:pPr algn="just">
              <a:spcBef>
                <a:spcPct val="20000"/>
              </a:spcBef>
              <a:buFontTx/>
              <a:buChar char="•"/>
            </a:pPr>
            <a:r>
              <a:rPr lang="en-US" altLang="en-US" sz="3200" dirty="0"/>
              <a:t>Stored in gall bladder and concentrated between meals.</a:t>
            </a:r>
          </a:p>
          <a:p>
            <a:pPr algn="just">
              <a:spcBef>
                <a:spcPct val="20000"/>
              </a:spcBef>
              <a:buFontTx/>
              <a:buChar char="•"/>
            </a:pPr>
            <a:endParaRPr lang="en-US" altLang="en-US" sz="3200" dirty="0"/>
          </a:p>
        </p:txBody>
      </p:sp>
    </p:spTree>
    <p:extLst>
      <p:ext uri="{BB962C8B-B14F-4D97-AF65-F5344CB8AC3E}">
        <p14:creationId xmlns:p14="http://schemas.microsoft.com/office/powerpoint/2010/main" val="3451342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anim calcmode="lin" valueType="num">
                                      <p:cBhvr additive="base">
                                        <p:cTn id="7" dur="2000" fill="hold"/>
                                        <p:tgtEl>
                                          <p:spTgt spid="6656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65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5">
                                            <p:txEl>
                                              <p:pRg st="1" end="1"/>
                                            </p:txEl>
                                          </p:spTgt>
                                        </p:tgtEl>
                                        <p:attrNameLst>
                                          <p:attrName>style.visibility</p:attrName>
                                        </p:attrNameLst>
                                      </p:cBhvr>
                                      <p:to>
                                        <p:strVal val="visible"/>
                                      </p:to>
                                    </p:set>
                                    <p:anim calcmode="lin" valueType="num">
                                      <p:cBhvr additive="base">
                                        <p:cTn id="13" dur="2000" fill="hold"/>
                                        <p:tgtEl>
                                          <p:spTgt spid="6656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665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5">
                                            <p:txEl>
                                              <p:pRg st="2" end="2"/>
                                            </p:txEl>
                                          </p:spTgt>
                                        </p:tgtEl>
                                        <p:attrNameLst>
                                          <p:attrName>style.visibility</p:attrName>
                                        </p:attrNameLst>
                                      </p:cBhvr>
                                      <p:to>
                                        <p:strVal val="visible"/>
                                      </p:to>
                                    </p:set>
                                    <p:anim calcmode="lin" valueType="num">
                                      <p:cBhvr additive="base">
                                        <p:cTn id="19" dur="2000" fill="hold"/>
                                        <p:tgtEl>
                                          <p:spTgt spid="6656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65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5">
                                            <p:txEl>
                                              <p:pRg st="3" end="3"/>
                                            </p:txEl>
                                          </p:spTgt>
                                        </p:tgtEl>
                                        <p:attrNameLst>
                                          <p:attrName>style.visibility</p:attrName>
                                        </p:attrNameLst>
                                      </p:cBhvr>
                                      <p:to>
                                        <p:strVal val="visible"/>
                                      </p:to>
                                    </p:set>
                                    <p:anim calcmode="lin" valueType="num">
                                      <p:cBhvr additive="base">
                                        <p:cTn id="25" dur="2000" fill="hold"/>
                                        <p:tgtEl>
                                          <p:spTgt spid="66565">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665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5">
                                            <p:txEl>
                                              <p:pRg st="4" end="4"/>
                                            </p:txEl>
                                          </p:spTgt>
                                        </p:tgtEl>
                                        <p:attrNameLst>
                                          <p:attrName>style.visibility</p:attrName>
                                        </p:attrNameLst>
                                      </p:cBhvr>
                                      <p:to>
                                        <p:strVal val="visible"/>
                                      </p:to>
                                    </p:set>
                                    <p:anim calcmode="lin" valueType="num">
                                      <p:cBhvr additive="base">
                                        <p:cTn id="31" dur="2000" fill="hold"/>
                                        <p:tgtEl>
                                          <p:spTgt spid="66565">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6656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1">
            <a:extLst>
              <a:ext uri="{FF2B5EF4-FFF2-40B4-BE49-F238E27FC236}">
                <a16:creationId xmlns:a16="http://schemas.microsoft.com/office/drawing/2014/main" id="{5C788DA7-C31C-4634-AB02-4B2F4052BF1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C7988B-6851-4A24-A66B-C40C4D32C0BC}" type="datetime1">
              <a:rPr lang="en-US" altLang="en-US" sz="1400"/>
              <a:pPr/>
              <a:t>12/8/2022</a:t>
            </a:fld>
            <a:endParaRPr lang="en-US" altLang="en-US" sz="1400"/>
          </a:p>
        </p:txBody>
      </p:sp>
      <p:sp>
        <p:nvSpPr>
          <p:cNvPr id="1029" name="Slide Number Placeholder 3">
            <a:extLst>
              <a:ext uri="{FF2B5EF4-FFF2-40B4-BE49-F238E27FC236}">
                <a16:creationId xmlns:a16="http://schemas.microsoft.com/office/drawing/2014/main" id="{BA0CCCD7-AF86-4D2B-A51C-D63F0C4625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AF0DA3-0A10-47D2-A6ED-7ED6E5DBC48C}" type="slidenum">
              <a:rPr lang="ar-SA" altLang="en-US" sz="1400"/>
              <a:pPr/>
              <a:t>75</a:t>
            </a:fld>
            <a:endParaRPr lang="en-US" altLang="en-US" sz="1400"/>
          </a:p>
        </p:txBody>
      </p:sp>
      <p:sp>
        <p:nvSpPr>
          <p:cNvPr id="1030" name="Rectangle 4">
            <a:extLst>
              <a:ext uri="{FF2B5EF4-FFF2-40B4-BE49-F238E27FC236}">
                <a16:creationId xmlns:a16="http://schemas.microsoft.com/office/drawing/2014/main" id="{1F80079A-88BB-4EAA-B342-BA9CDF1EA978}"/>
              </a:ext>
            </a:extLst>
          </p:cNvPr>
          <p:cNvSpPr>
            <a:spLocks noChangeArrowheads="1"/>
          </p:cNvSpPr>
          <p:nvPr/>
        </p:nvSpPr>
        <p:spPr bwMode="auto">
          <a:xfrm>
            <a:off x="2209800" y="304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solidFill>
                  <a:srgbClr val="FF0000"/>
                </a:solidFill>
              </a:rPr>
              <a:t>Composition of human bile</a:t>
            </a:r>
            <a:r>
              <a:rPr lang="en-US" altLang="en-US" sz="4400">
                <a:solidFill>
                  <a:srgbClr val="FF0000"/>
                </a:solidFill>
              </a:rPr>
              <a:t> </a:t>
            </a:r>
            <a:r>
              <a:rPr lang="en-US" altLang="en-US" sz="3200" b="1">
                <a:solidFill>
                  <a:srgbClr val="FF0000"/>
                </a:solidFill>
              </a:rPr>
              <a:t>(gm/dl)</a:t>
            </a:r>
            <a:endParaRPr lang="en-US" altLang="en-US" sz="4400">
              <a:solidFill>
                <a:srgbClr val="FF0000"/>
              </a:solidFill>
            </a:endParaRPr>
          </a:p>
        </p:txBody>
      </p:sp>
      <p:graphicFrame>
        <p:nvGraphicFramePr>
          <p:cNvPr id="1026" name="Object 5">
            <a:extLst>
              <a:ext uri="{FF2B5EF4-FFF2-40B4-BE49-F238E27FC236}">
                <a16:creationId xmlns:a16="http://schemas.microsoft.com/office/drawing/2014/main" id="{FDE5C650-6427-49C9-8DEC-2B6075C83125}"/>
              </a:ext>
            </a:extLst>
          </p:cNvPr>
          <p:cNvGraphicFramePr>
            <a:graphicFrameLocks noChangeAspect="1"/>
          </p:cNvGraphicFramePr>
          <p:nvPr/>
        </p:nvGraphicFramePr>
        <p:xfrm>
          <a:off x="2286001" y="1371600"/>
          <a:ext cx="7921625" cy="5257800"/>
        </p:xfrm>
        <a:graphic>
          <a:graphicData uri="http://schemas.openxmlformats.org/presentationml/2006/ole">
            <mc:AlternateContent xmlns:mc="http://schemas.openxmlformats.org/markup-compatibility/2006">
              <mc:Choice xmlns:v="urn:schemas-microsoft-com:vml" Requires="v">
                <p:oleObj name="Document" r:id="rId2" imgW="7759080" imgH="5095800" progId="Word.Document.8">
                  <p:embed/>
                </p:oleObj>
              </mc:Choice>
              <mc:Fallback>
                <p:oleObj name="Document" r:id="rId2" imgW="7759080" imgH="5095800" progId="Word.Document.8">
                  <p:embed/>
                  <p:pic>
                    <p:nvPicPr>
                      <p:cNvPr id="1026" name="Object 5">
                        <a:extLst>
                          <a:ext uri="{FF2B5EF4-FFF2-40B4-BE49-F238E27FC236}">
                            <a16:creationId xmlns:a16="http://schemas.microsoft.com/office/drawing/2014/main" id="{FDE5C650-6427-49C9-8DEC-2B6075C83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371600"/>
                        <a:ext cx="79216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478550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1">
            <a:extLst>
              <a:ext uri="{FF2B5EF4-FFF2-40B4-BE49-F238E27FC236}">
                <a16:creationId xmlns:a16="http://schemas.microsoft.com/office/drawing/2014/main" id="{74DF9473-D498-422D-9EFD-B6D4C64013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9C7E23-E44A-46E2-A1D0-3830AB764AF7}" type="datetime1">
              <a:rPr lang="en-US" altLang="en-US" sz="1400"/>
              <a:pPr/>
              <a:t>12/8/2022</a:t>
            </a:fld>
            <a:endParaRPr lang="en-US" altLang="en-US" sz="1400"/>
          </a:p>
        </p:txBody>
      </p:sp>
      <p:sp>
        <p:nvSpPr>
          <p:cNvPr id="2053" name="Slide Number Placeholder 3">
            <a:extLst>
              <a:ext uri="{FF2B5EF4-FFF2-40B4-BE49-F238E27FC236}">
                <a16:creationId xmlns:a16="http://schemas.microsoft.com/office/drawing/2014/main" id="{4DBC1BF2-DB03-4104-ADAB-2F797A8B6C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8B75B9-1B35-481C-BDEB-18DE21454793}" type="slidenum">
              <a:rPr lang="ar-SA" altLang="en-US" sz="1400"/>
              <a:pPr/>
              <a:t>76</a:t>
            </a:fld>
            <a:endParaRPr lang="en-US" altLang="en-US" sz="1400"/>
          </a:p>
        </p:txBody>
      </p:sp>
      <p:sp>
        <p:nvSpPr>
          <p:cNvPr id="2054" name="Rectangle 4">
            <a:extLst>
              <a:ext uri="{FF2B5EF4-FFF2-40B4-BE49-F238E27FC236}">
                <a16:creationId xmlns:a16="http://schemas.microsoft.com/office/drawing/2014/main" id="{302D6CF1-92D2-44DC-A8B9-A71C96C368E9}"/>
              </a:ext>
            </a:extLst>
          </p:cNvPr>
          <p:cNvSpPr>
            <a:spLocks noChangeArrowheads="1"/>
          </p:cNvSpPr>
          <p:nvPr/>
        </p:nvSpPr>
        <p:spPr bwMode="auto">
          <a:xfrm>
            <a:off x="2057400" y="304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solidFill>
                  <a:srgbClr val="FF0000"/>
                </a:solidFill>
              </a:rPr>
              <a:t>Electrolyte content of bile (mmol/L)</a:t>
            </a:r>
            <a:endParaRPr lang="en-US" altLang="en-US" sz="4400">
              <a:solidFill>
                <a:srgbClr val="FF0000"/>
              </a:solidFill>
            </a:endParaRPr>
          </a:p>
        </p:txBody>
      </p:sp>
      <p:graphicFrame>
        <p:nvGraphicFramePr>
          <p:cNvPr id="2050" name="Object 5">
            <a:extLst>
              <a:ext uri="{FF2B5EF4-FFF2-40B4-BE49-F238E27FC236}">
                <a16:creationId xmlns:a16="http://schemas.microsoft.com/office/drawing/2014/main" id="{E7D83A58-85A3-4E85-8C89-6277423E6D3D}"/>
              </a:ext>
            </a:extLst>
          </p:cNvPr>
          <p:cNvGraphicFramePr>
            <a:graphicFrameLocks noChangeAspect="1"/>
          </p:cNvGraphicFramePr>
          <p:nvPr/>
        </p:nvGraphicFramePr>
        <p:xfrm>
          <a:off x="2212976" y="1376363"/>
          <a:ext cx="7705725" cy="4521200"/>
        </p:xfrm>
        <a:graphic>
          <a:graphicData uri="http://schemas.openxmlformats.org/presentationml/2006/ole">
            <mc:AlternateContent xmlns:mc="http://schemas.openxmlformats.org/markup-compatibility/2006">
              <mc:Choice xmlns:v="urn:schemas-microsoft-com:vml" Requires="v">
                <p:oleObj name="Document" r:id="rId2" imgW="7784342" imgH="4555399" progId="Word.Document.8">
                  <p:embed/>
                </p:oleObj>
              </mc:Choice>
              <mc:Fallback>
                <p:oleObj name="Document" r:id="rId2" imgW="7784342" imgH="4555399" progId="Word.Document.8">
                  <p:embed/>
                  <p:pic>
                    <p:nvPicPr>
                      <p:cNvPr id="2050" name="Object 5">
                        <a:extLst>
                          <a:ext uri="{FF2B5EF4-FFF2-40B4-BE49-F238E27FC236}">
                            <a16:creationId xmlns:a16="http://schemas.microsoft.com/office/drawing/2014/main" id="{E7D83A58-85A3-4E85-8C89-6277423E6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6" y="1376363"/>
                        <a:ext cx="7705725"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47478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a:extLst>
              <a:ext uri="{FF2B5EF4-FFF2-40B4-BE49-F238E27FC236}">
                <a16:creationId xmlns:a16="http://schemas.microsoft.com/office/drawing/2014/main" id="{4E91E86D-3233-4FF0-A318-76FD82CCE6F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486F85-2EDA-40DE-B066-AC007CA19EE7}" type="datetime1">
              <a:rPr lang="en-US" altLang="en-US" sz="1400"/>
              <a:pPr/>
              <a:t>12/8/2022</a:t>
            </a:fld>
            <a:endParaRPr lang="en-US" altLang="en-US" sz="1400"/>
          </a:p>
        </p:txBody>
      </p:sp>
      <p:sp>
        <p:nvSpPr>
          <p:cNvPr id="61444" name="Slide Number Placeholder 3">
            <a:extLst>
              <a:ext uri="{FF2B5EF4-FFF2-40B4-BE49-F238E27FC236}">
                <a16:creationId xmlns:a16="http://schemas.microsoft.com/office/drawing/2014/main" id="{096EAE52-73E8-4AEE-8ADF-9A4E463220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D8C352-4507-4092-AAEA-1923BC300C52}" type="slidenum">
              <a:rPr lang="ar-SA" altLang="en-US" sz="1400"/>
              <a:pPr/>
              <a:t>77</a:t>
            </a:fld>
            <a:endParaRPr lang="en-US" altLang="en-US" sz="1400"/>
          </a:p>
        </p:txBody>
      </p:sp>
      <p:sp>
        <p:nvSpPr>
          <p:cNvPr id="61445" name="Rectangle 4">
            <a:extLst>
              <a:ext uri="{FF2B5EF4-FFF2-40B4-BE49-F238E27FC236}">
                <a16:creationId xmlns:a16="http://schemas.microsoft.com/office/drawing/2014/main" id="{F8C315DB-19EF-4063-B670-486002F06DC9}"/>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a:solidFill>
                  <a:srgbClr val="FF0000"/>
                </a:solidFill>
              </a:rPr>
              <a:t>Functions of bile</a:t>
            </a:r>
            <a:endParaRPr lang="en-US" altLang="en-US" sz="4400">
              <a:solidFill>
                <a:srgbClr val="FF0000"/>
              </a:solidFill>
            </a:endParaRPr>
          </a:p>
        </p:txBody>
      </p:sp>
      <p:sp>
        <p:nvSpPr>
          <p:cNvPr id="71685" name="Rectangle 5">
            <a:extLst>
              <a:ext uri="{FF2B5EF4-FFF2-40B4-BE49-F238E27FC236}">
                <a16:creationId xmlns:a16="http://schemas.microsoft.com/office/drawing/2014/main" id="{596B3422-FF63-4927-BA72-A10330780DB2}"/>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Char char="•"/>
            </a:pPr>
            <a:r>
              <a:rPr lang="en-US" altLang="en-US" sz="3200"/>
              <a:t>Bile salts play an important role in fat digestion and absorption.</a:t>
            </a:r>
          </a:p>
          <a:p>
            <a:pPr algn="just">
              <a:spcBef>
                <a:spcPct val="20000"/>
              </a:spcBef>
              <a:buFontTx/>
              <a:buChar char="•"/>
            </a:pPr>
            <a:r>
              <a:rPr lang="en-US" altLang="en-US" sz="3200"/>
              <a:t>Excretion of waste products (e.g. bilirubin).</a:t>
            </a:r>
          </a:p>
          <a:p>
            <a:pPr algn="just">
              <a:spcBef>
                <a:spcPct val="20000"/>
              </a:spcBef>
              <a:buFontTx/>
              <a:buChar char="•"/>
            </a:pPr>
            <a:r>
              <a:rPr lang="en-US" altLang="en-US" sz="3200"/>
              <a:t>Bicarbonate in bile neutralizes acid in duodenum. </a:t>
            </a:r>
          </a:p>
        </p:txBody>
      </p:sp>
    </p:spTree>
    <p:extLst>
      <p:ext uri="{BB962C8B-B14F-4D97-AF65-F5344CB8AC3E}">
        <p14:creationId xmlns:p14="http://schemas.microsoft.com/office/powerpoint/2010/main" val="1637003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 calcmode="lin" valueType="num">
                                      <p:cBhvr additive="base">
                                        <p:cTn id="7" dur="2000" fill="hold"/>
                                        <p:tgtEl>
                                          <p:spTgt spid="7168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16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5">
                                            <p:txEl>
                                              <p:pRg st="1" end="1"/>
                                            </p:txEl>
                                          </p:spTgt>
                                        </p:tgtEl>
                                        <p:attrNameLst>
                                          <p:attrName>style.visibility</p:attrName>
                                        </p:attrNameLst>
                                      </p:cBhvr>
                                      <p:to>
                                        <p:strVal val="visible"/>
                                      </p:to>
                                    </p:set>
                                    <p:anim calcmode="lin" valueType="num">
                                      <p:cBhvr additive="base">
                                        <p:cTn id="13" dur="2000" fill="hold"/>
                                        <p:tgtEl>
                                          <p:spTgt spid="7168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16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5">
                                            <p:txEl>
                                              <p:pRg st="2" end="2"/>
                                            </p:txEl>
                                          </p:spTgt>
                                        </p:tgtEl>
                                        <p:attrNameLst>
                                          <p:attrName>style.visibility</p:attrName>
                                        </p:attrNameLst>
                                      </p:cBhvr>
                                      <p:to>
                                        <p:strVal val="visible"/>
                                      </p:to>
                                    </p:set>
                                    <p:anim calcmode="lin" valueType="num">
                                      <p:cBhvr additive="base">
                                        <p:cTn id="19" dur="2000" fill="hold"/>
                                        <p:tgtEl>
                                          <p:spTgt spid="7168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168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1">
            <a:extLst>
              <a:ext uri="{FF2B5EF4-FFF2-40B4-BE49-F238E27FC236}">
                <a16:creationId xmlns:a16="http://schemas.microsoft.com/office/drawing/2014/main" id="{C588F24A-D3C9-4039-AECB-FFB1732FCB7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AA92F8-18F2-4324-AF5F-C62AF160389A}" type="datetime1">
              <a:rPr lang="en-US" altLang="en-US" sz="1400"/>
              <a:pPr/>
              <a:t>12/8/2022</a:t>
            </a:fld>
            <a:endParaRPr lang="en-US" altLang="en-US" sz="1400"/>
          </a:p>
        </p:txBody>
      </p:sp>
      <p:sp>
        <p:nvSpPr>
          <p:cNvPr id="62468" name="Slide Number Placeholder 3">
            <a:extLst>
              <a:ext uri="{FF2B5EF4-FFF2-40B4-BE49-F238E27FC236}">
                <a16:creationId xmlns:a16="http://schemas.microsoft.com/office/drawing/2014/main" id="{77450F24-4F34-49AC-9617-B08C1D056B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7D919D-1C14-415A-9FBE-8536C658CB0B}" type="slidenum">
              <a:rPr lang="ar-SA" altLang="en-US" sz="1400"/>
              <a:pPr/>
              <a:t>78</a:t>
            </a:fld>
            <a:endParaRPr lang="en-US" altLang="en-US" sz="1400"/>
          </a:p>
        </p:txBody>
      </p:sp>
      <p:sp>
        <p:nvSpPr>
          <p:cNvPr id="62469" name="Rectangle 4">
            <a:extLst>
              <a:ext uri="{FF2B5EF4-FFF2-40B4-BE49-F238E27FC236}">
                <a16:creationId xmlns:a16="http://schemas.microsoft.com/office/drawing/2014/main" id="{3CBB92C0-F582-42BD-AD81-4055FCD58875}"/>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a:solidFill>
                  <a:srgbClr val="FF0000"/>
                </a:solidFill>
              </a:rPr>
              <a:t>Bile salts</a:t>
            </a:r>
            <a:endParaRPr lang="en-US" altLang="en-US" sz="4400">
              <a:solidFill>
                <a:srgbClr val="FF0000"/>
              </a:solidFill>
            </a:endParaRPr>
          </a:p>
        </p:txBody>
      </p:sp>
      <p:sp>
        <p:nvSpPr>
          <p:cNvPr id="73733" name="Rectangle 5">
            <a:extLst>
              <a:ext uri="{FF2B5EF4-FFF2-40B4-BE49-F238E27FC236}">
                <a16:creationId xmlns:a16="http://schemas.microsoft.com/office/drawing/2014/main" id="{A5796B9B-7C8D-4FD8-B9CC-66BAE9410798}"/>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Char char="•"/>
            </a:pPr>
            <a:r>
              <a:rPr lang="en-US" altLang="en-US" sz="3200"/>
              <a:t>Most important component of the bile.</a:t>
            </a:r>
          </a:p>
          <a:p>
            <a:pPr algn="just">
              <a:spcBef>
                <a:spcPct val="20000"/>
              </a:spcBef>
              <a:buFontTx/>
              <a:buChar char="•"/>
            </a:pPr>
            <a:r>
              <a:rPr lang="en-US" altLang="en-US" sz="3200"/>
              <a:t>They are Na</a:t>
            </a:r>
            <a:r>
              <a:rPr lang="en-US" altLang="en-US" sz="3200" baseline="30000"/>
              <a:t>+</a:t>
            </a:r>
            <a:r>
              <a:rPr lang="en-US" altLang="en-US" sz="3200"/>
              <a:t> and K </a:t>
            </a:r>
            <a:r>
              <a:rPr lang="en-US" altLang="en-US" sz="3200" baseline="30000"/>
              <a:t>+</a:t>
            </a:r>
            <a:r>
              <a:rPr lang="en-US" altLang="en-US" sz="3200"/>
              <a:t> salts of bile acids.</a:t>
            </a:r>
          </a:p>
          <a:p>
            <a:pPr algn="just">
              <a:spcBef>
                <a:spcPct val="20000"/>
              </a:spcBef>
              <a:buFontTx/>
              <a:buChar char="•"/>
            </a:pPr>
            <a:r>
              <a:rPr lang="en-US" altLang="en-US" sz="3200"/>
              <a:t>They are derivatives of cholesterol.</a:t>
            </a:r>
          </a:p>
          <a:p>
            <a:pPr algn="just">
              <a:spcBef>
                <a:spcPct val="20000"/>
              </a:spcBef>
              <a:buFontTx/>
              <a:buChar char="•"/>
            </a:pPr>
            <a:r>
              <a:rPr lang="en-US" altLang="en-US" sz="3200"/>
              <a:t>Recycled through the enterohepatic circulation.</a:t>
            </a:r>
          </a:p>
        </p:txBody>
      </p:sp>
    </p:spTree>
    <p:extLst>
      <p:ext uri="{BB962C8B-B14F-4D97-AF65-F5344CB8AC3E}">
        <p14:creationId xmlns:p14="http://schemas.microsoft.com/office/powerpoint/2010/main" val="217600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 calcmode="lin" valueType="num">
                                      <p:cBhvr additive="base">
                                        <p:cTn id="7" dur="2000" fill="hold"/>
                                        <p:tgtEl>
                                          <p:spTgt spid="7373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37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3">
                                            <p:txEl>
                                              <p:pRg st="1" end="1"/>
                                            </p:txEl>
                                          </p:spTgt>
                                        </p:tgtEl>
                                        <p:attrNameLst>
                                          <p:attrName>style.visibility</p:attrName>
                                        </p:attrNameLst>
                                      </p:cBhvr>
                                      <p:to>
                                        <p:strVal val="visible"/>
                                      </p:to>
                                    </p:set>
                                    <p:anim calcmode="lin" valueType="num">
                                      <p:cBhvr additive="base">
                                        <p:cTn id="13" dur="2000" fill="hold"/>
                                        <p:tgtEl>
                                          <p:spTgt spid="7373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37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3">
                                            <p:txEl>
                                              <p:pRg st="2" end="2"/>
                                            </p:txEl>
                                          </p:spTgt>
                                        </p:tgtEl>
                                        <p:attrNameLst>
                                          <p:attrName>style.visibility</p:attrName>
                                        </p:attrNameLst>
                                      </p:cBhvr>
                                      <p:to>
                                        <p:strVal val="visible"/>
                                      </p:to>
                                    </p:set>
                                    <p:anim calcmode="lin" valueType="num">
                                      <p:cBhvr additive="base">
                                        <p:cTn id="19" dur="2000" fill="hold"/>
                                        <p:tgtEl>
                                          <p:spTgt spid="7373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37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3">
                                            <p:txEl>
                                              <p:pRg st="3" end="3"/>
                                            </p:txEl>
                                          </p:spTgt>
                                        </p:tgtEl>
                                        <p:attrNameLst>
                                          <p:attrName>style.visibility</p:attrName>
                                        </p:attrNameLst>
                                      </p:cBhvr>
                                      <p:to>
                                        <p:strVal val="visible"/>
                                      </p:to>
                                    </p:set>
                                    <p:anim calcmode="lin" valueType="num">
                                      <p:cBhvr additive="base">
                                        <p:cTn id="25" dur="2000" fill="hold"/>
                                        <p:tgtEl>
                                          <p:spTgt spid="7373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373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1">
            <a:extLst>
              <a:ext uri="{FF2B5EF4-FFF2-40B4-BE49-F238E27FC236}">
                <a16:creationId xmlns:a16="http://schemas.microsoft.com/office/drawing/2014/main" id="{F679E24E-63C5-467D-87EC-FD9FD1A8B08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AF4F79-37A0-4E45-A826-167B120EF59C}" type="datetime1">
              <a:rPr lang="en-US" altLang="en-US" sz="1400"/>
              <a:pPr/>
              <a:t>12/8/2022</a:t>
            </a:fld>
            <a:endParaRPr lang="en-US" altLang="en-US" sz="1400"/>
          </a:p>
        </p:txBody>
      </p:sp>
      <p:sp>
        <p:nvSpPr>
          <p:cNvPr id="63492" name="Slide Number Placeholder 3">
            <a:extLst>
              <a:ext uri="{FF2B5EF4-FFF2-40B4-BE49-F238E27FC236}">
                <a16:creationId xmlns:a16="http://schemas.microsoft.com/office/drawing/2014/main" id="{EB138E85-6CBD-4706-8106-16C54CF3BD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F0B86E-1B28-4787-BFCD-A5B2F2DFEA04}" type="slidenum">
              <a:rPr lang="ar-SA" altLang="en-US" sz="1400"/>
              <a:pPr/>
              <a:t>79</a:t>
            </a:fld>
            <a:endParaRPr lang="en-US" altLang="en-US" sz="1400"/>
          </a:p>
        </p:txBody>
      </p:sp>
      <p:pic>
        <p:nvPicPr>
          <p:cNvPr id="63493" name="Picture 4" descr="blood 2 025">
            <a:extLst>
              <a:ext uri="{FF2B5EF4-FFF2-40B4-BE49-F238E27FC236}">
                <a16:creationId xmlns:a16="http://schemas.microsoft.com/office/drawing/2014/main" id="{25A9795C-C596-48C5-8848-6DC064917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
            <a:ext cx="6477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29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3">
            <a:extLst>
              <a:ext uri="{FF2B5EF4-FFF2-40B4-BE49-F238E27FC236}">
                <a16:creationId xmlns:a16="http://schemas.microsoft.com/office/drawing/2014/main" id="{7191CCF1-C418-4302-87A6-D299CAD616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F5088A-89C8-4214-A7A2-F06924F4E067}" type="slidenum">
              <a:rPr lang="ar-SA" altLang="en-US" sz="1400"/>
              <a:pPr/>
              <a:t>8</a:t>
            </a:fld>
            <a:endParaRPr lang="en-US" altLang="en-US" sz="1400"/>
          </a:p>
        </p:txBody>
      </p:sp>
      <p:pic>
        <p:nvPicPr>
          <p:cNvPr id="38917" name="Picture 4" descr="23 010">
            <a:extLst>
              <a:ext uri="{FF2B5EF4-FFF2-40B4-BE49-F238E27FC236}">
                <a16:creationId xmlns:a16="http://schemas.microsoft.com/office/drawing/2014/main" id="{7D6DFE60-69E0-4195-939A-D83760DD2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7696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451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a:extLst>
              <a:ext uri="{FF2B5EF4-FFF2-40B4-BE49-F238E27FC236}">
                <a16:creationId xmlns:a16="http://schemas.microsoft.com/office/drawing/2014/main" id="{62CC00EF-813B-43E4-B570-4051718001A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96501F-473B-4DED-8E12-FF5F94BFE628}" type="datetime1">
              <a:rPr lang="en-US" altLang="en-US" sz="1400"/>
              <a:pPr/>
              <a:t>12/8/2022</a:t>
            </a:fld>
            <a:endParaRPr lang="en-US" altLang="en-US" sz="1400"/>
          </a:p>
        </p:txBody>
      </p:sp>
      <p:sp>
        <p:nvSpPr>
          <p:cNvPr id="64516" name="Slide Number Placeholder 3">
            <a:extLst>
              <a:ext uri="{FF2B5EF4-FFF2-40B4-BE49-F238E27FC236}">
                <a16:creationId xmlns:a16="http://schemas.microsoft.com/office/drawing/2014/main" id="{3BFD98C2-2EF0-488C-8538-296A63EF23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7DDA5C-A96D-4258-9D39-F32FCF16446C}" type="slidenum">
              <a:rPr lang="ar-SA" altLang="en-US" sz="1400"/>
              <a:pPr/>
              <a:t>80</a:t>
            </a:fld>
            <a:endParaRPr lang="en-US" altLang="en-US" sz="1400"/>
          </a:p>
        </p:txBody>
      </p:sp>
      <p:sp>
        <p:nvSpPr>
          <p:cNvPr id="64517" name="Rectangle 4">
            <a:extLst>
              <a:ext uri="{FF2B5EF4-FFF2-40B4-BE49-F238E27FC236}">
                <a16:creationId xmlns:a16="http://schemas.microsoft.com/office/drawing/2014/main" id="{68ABC76B-E93A-4087-8FFE-922F06A43808}"/>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a:solidFill>
                  <a:srgbClr val="FF0000"/>
                </a:solidFill>
              </a:rPr>
              <a:t>Function of bile salts</a:t>
            </a:r>
            <a:endParaRPr lang="en-US" altLang="en-US" sz="4400">
              <a:solidFill>
                <a:srgbClr val="FF0000"/>
              </a:solidFill>
            </a:endParaRPr>
          </a:p>
        </p:txBody>
      </p:sp>
      <p:sp>
        <p:nvSpPr>
          <p:cNvPr id="74757" name="Rectangle 5">
            <a:extLst>
              <a:ext uri="{FF2B5EF4-FFF2-40B4-BE49-F238E27FC236}">
                <a16:creationId xmlns:a16="http://schemas.microsoft.com/office/drawing/2014/main" id="{A9FAC2F5-D1FA-4D18-96C2-5A3F262985F1}"/>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Char char="•"/>
            </a:pPr>
            <a:r>
              <a:rPr lang="en-US" altLang="en-US" sz="3200"/>
              <a:t>Emulsify large fat particles into smaller ones that can be attacked by lipase (detergent action).</a:t>
            </a:r>
          </a:p>
          <a:p>
            <a:pPr algn="just">
              <a:spcBef>
                <a:spcPct val="20000"/>
              </a:spcBef>
              <a:buFontTx/>
              <a:buChar char="•"/>
            </a:pPr>
            <a:endParaRPr lang="en-US" altLang="en-US" sz="3200"/>
          </a:p>
          <a:p>
            <a:pPr algn="just">
              <a:spcBef>
                <a:spcPct val="20000"/>
              </a:spcBef>
              <a:buFontTx/>
              <a:buChar char="•"/>
            </a:pPr>
            <a:r>
              <a:rPr lang="en-US" altLang="en-US" sz="3200"/>
              <a:t>Help in the transport and absorption of fat (micellar formation).</a:t>
            </a:r>
          </a:p>
        </p:txBody>
      </p:sp>
    </p:spTree>
    <p:extLst>
      <p:ext uri="{BB962C8B-B14F-4D97-AF65-F5344CB8AC3E}">
        <p14:creationId xmlns:p14="http://schemas.microsoft.com/office/powerpoint/2010/main" val="178326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 calcmode="lin" valueType="num">
                                      <p:cBhvr additive="base">
                                        <p:cTn id="7" dur="2000" fill="hold"/>
                                        <p:tgtEl>
                                          <p:spTgt spid="7475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47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7">
                                            <p:txEl>
                                              <p:pRg st="2" end="2"/>
                                            </p:txEl>
                                          </p:spTgt>
                                        </p:tgtEl>
                                        <p:attrNameLst>
                                          <p:attrName>style.visibility</p:attrName>
                                        </p:attrNameLst>
                                      </p:cBhvr>
                                      <p:to>
                                        <p:strVal val="visible"/>
                                      </p:to>
                                    </p:set>
                                    <p:anim calcmode="lin" valueType="num">
                                      <p:cBhvr additive="base">
                                        <p:cTn id="13" dur="2000" fill="hold"/>
                                        <p:tgtEl>
                                          <p:spTgt spid="74757">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475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a:extLst>
              <a:ext uri="{FF2B5EF4-FFF2-40B4-BE49-F238E27FC236}">
                <a16:creationId xmlns:a16="http://schemas.microsoft.com/office/drawing/2014/main" id="{4B26A679-1DF3-42E0-A7CE-432D1E709C6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A5C88B-E37A-44E4-AE75-9386817C0838}" type="datetime1">
              <a:rPr lang="en-US" altLang="en-US" sz="1400"/>
              <a:pPr/>
              <a:t>12/8/2022</a:t>
            </a:fld>
            <a:endParaRPr lang="en-US" altLang="en-US" sz="1400"/>
          </a:p>
        </p:txBody>
      </p:sp>
      <p:sp>
        <p:nvSpPr>
          <p:cNvPr id="65539" name="Footer Placeholder 2">
            <a:extLst>
              <a:ext uri="{FF2B5EF4-FFF2-40B4-BE49-F238E27FC236}">
                <a16:creationId xmlns:a16="http://schemas.microsoft.com/office/drawing/2014/main" id="{3AE434EC-47D0-4422-A3CC-64E5EDD37B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GIT physiology                                       2nd year Lab &amp; Nutrition</a:t>
            </a:r>
          </a:p>
        </p:txBody>
      </p:sp>
      <p:sp>
        <p:nvSpPr>
          <p:cNvPr id="65540" name="Slide Number Placeholder 3">
            <a:extLst>
              <a:ext uri="{FF2B5EF4-FFF2-40B4-BE49-F238E27FC236}">
                <a16:creationId xmlns:a16="http://schemas.microsoft.com/office/drawing/2014/main" id="{661A858C-DE5F-40D4-B87F-A5CC7C8A51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1C9427-AA6F-4F91-8512-BADF24113F6C}" type="slidenum">
              <a:rPr lang="ar-SA" altLang="en-US" sz="1400"/>
              <a:pPr/>
              <a:t>81</a:t>
            </a:fld>
            <a:endParaRPr lang="en-US" altLang="en-US" sz="1400"/>
          </a:p>
        </p:txBody>
      </p:sp>
      <p:pic>
        <p:nvPicPr>
          <p:cNvPr id="65541" name="Picture 4" descr="blood 2 026">
            <a:extLst>
              <a:ext uri="{FF2B5EF4-FFF2-40B4-BE49-F238E27FC236}">
                <a16:creationId xmlns:a16="http://schemas.microsoft.com/office/drawing/2014/main" id="{2BB937B8-0B90-42DC-9D24-B4EBB9093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
            <a:ext cx="6934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8309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1">
            <a:extLst>
              <a:ext uri="{FF2B5EF4-FFF2-40B4-BE49-F238E27FC236}">
                <a16:creationId xmlns:a16="http://schemas.microsoft.com/office/drawing/2014/main" id="{EB0687C2-8EC5-4AF6-AF6C-32FD4A223E5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1BB929-F3F9-48D4-BC2E-546AC918050C}" type="datetime1">
              <a:rPr lang="en-US" altLang="en-US" sz="1400"/>
              <a:pPr/>
              <a:t>12/8/2022</a:t>
            </a:fld>
            <a:endParaRPr lang="en-US" altLang="en-US" sz="1400"/>
          </a:p>
        </p:txBody>
      </p:sp>
      <p:sp>
        <p:nvSpPr>
          <p:cNvPr id="66564" name="Slide Number Placeholder 3">
            <a:extLst>
              <a:ext uri="{FF2B5EF4-FFF2-40B4-BE49-F238E27FC236}">
                <a16:creationId xmlns:a16="http://schemas.microsoft.com/office/drawing/2014/main" id="{ED76AD07-317C-451D-8E82-C92ADFF75C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9F0B05-2F30-4DA5-951E-961F0BEDAFD1}" type="slidenum">
              <a:rPr lang="ar-SA" altLang="en-US" sz="1400"/>
              <a:pPr/>
              <a:t>82</a:t>
            </a:fld>
            <a:endParaRPr lang="en-US" altLang="en-US" sz="1400"/>
          </a:p>
        </p:txBody>
      </p:sp>
      <p:pic>
        <p:nvPicPr>
          <p:cNvPr id="66565" name="Picture 5" descr="blood 2 027">
            <a:extLst>
              <a:ext uri="{FF2B5EF4-FFF2-40B4-BE49-F238E27FC236}">
                <a16:creationId xmlns:a16="http://schemas.microsoft.com/office/drawing/2014/main" id="{2278D7C7-0480-409B-976B-CCE33F095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
            <a:ext cx="6096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5654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1">
            <a:extLst>
              <a:ext uri="{FF2B5EF4-FFF2-40B4-BE49-F238E27FC236}">
                <a16:creationId xmlns:a16="http://schemas.microsoft.com/office/drawing/2014/main" id="{FA40719D-413B-483E-A783-BB421F665A3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5E279B-85FC-452D-A420-C0A492B7941B}" type="datetime1">
              <a:rPr lang="en-US" altLang="en-US" sz="1400"/>
              <a:pPr/>
              <a:t>12/8/2022</a:t>
            </a:fld>
            <a:endParaRPr lang="en-US" altLang="en-US" sz="1400"/>
          </a:p>
        </p:txBody>
      </p:sp>
      <p:sp>
        <p:nvSpPr>
          <p:cNvPr id="67588" name="Slide Number Placeholder 3">
            <a:extLst>
              <a:ext uri="{FF2B5EF4-FFF2-40B4-BE49-F238E27FC236}">
                <a16:creationId xmlns:a16="http://schemas.microsoft.com/office/drawing/2014/main" id="{EA41223D-EDE4-4675-B8CC-41A3B0A0A9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332CA0-65F1-4581-9D77-93D79C4345F5}" type="slidenum">
              <a:rPr lang="ar-SA" altLang="en-US" sz="1400"/>
              <a:pPr/>
              <a:t>83</a:t>
            </a:fld>
            <a:endParaRPr lang="en-US" altLang="en-US" sz="1400"/>
          </a:p>
        </p:txBody>
      </p:sp>
      <p:sp>
        <p:nvSpPr>
          <p:cNvPr id="75780" name="Rectangle 4">
            <a:extLst>
              <a:ext uri="{FF2B5EF4-FFF2-40B4-BE49-F238E27FC236}">
                <a16:creationId xmlns:a16="http://schemas.microsoft.com/office/drawing/2014/main" id="{B9371ECF-BBF1-4E92-B884-ED8639DF23A3}"/>
              </a:ext>
            </a:extLst>
          </p:cNvPr>
          <p:cNvSpPr>
            <a:spLocks noChangeArrowheads="1"/>
          </p:cNvSpPr>
          <p:nvPr/>
        </p:nvSpPr>
        <p:spPr bwMode="auto">
          <a:xfrm>
            <a:off x="2209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sz="3200"/>
          </a:p>
          <a:p>
            <a:pPr algn="just">
              <a:spcBef>
                <a:spcPct val="20000"/>
              </a:spcBef>
              <a:buFontTx/>
              <a:buChar char="•"/>
            </a:pPr>
            <a:r>
              <a:rPr lang="en-US" altLang="en-US" sz="3200"/>
              <a:t>Prevent precipitation of cholesterol by keeping them in solution (prevent gall stones).</a:t>
            </a:r>
          </a:p>
          <a:p>
            <a:pPr algn="just">
              <a:spcBef>
                <a:spcPct val="20000"/>
              </a:spcBef>
              <a:buFontTx/>
              <a:buChar char="•"/>
            </a:pPr>
            <a:endParaRPr lang="en-US" altLang="en-US" sz="3200"/>
          </a:p>
          <a:p>
            <a:pPr algn="just">
              <a:spcBef>
                <a:spcPct val="20000"/>
              </a:spcBef>
              <a:buFontTx/>
              <a:buChar char="•"/>
            </a:pPr>
            <a:r>
              <a:rPr lang="en-US" altLang="en-US" sz="3200"/>
              <a:t>Stimulate bile secretion by liver cells.</a:t>
            </a:r>
          </a:p>
        </p:txBody>
      </p:sp>
    </p:spTree>
    <p:extLst>
      <p:ext uri="{BB962C8B-B14F-4D97-AF65-F5344CB8AC3E}">
        <p14:creationId xmlns:p14="http://schemas.microsoft.com/office/powerpoint/2010/main" val="1797238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0">
                                            <p:txEl>
                                              <p:pRg st="1" end="1"/>
                                            </p:txEl>
                                          </p:spTgt>
                                        </p:tgtEl>
                                        <p:attrNameLst>
                                          <p:attrName>style.visibility</p:attrName>
                                        </p:attrNameLst>
                                      </p:cBhvr>
                                      <p:to>
                                        <p:strVal val="visible"/>
                                      </p:to>
                                    </p:set>
                                    <p:anim calcmode="lin" valueType="num">
                                      <p:cBhvr additive="base">
                                        <p:cTn id="7" dur="2000" fill="hold"/>
                                        <p:tgtEl>
                                          <p:spTgt spid="75780">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57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80">
                                            <p:txEl>
                                              <p:pRg st="3" end="3"/>
                                            </p:txEl>
                                          </p:spTgt>
                                        </p:tgtEl>
                                        <p:attrNameLst>
                                          <p:attrName>style.visibility</p:attrName>
                                        </p:attrNameLst>
                                      </p:cBhvr>
                                      <p:to>
                                        <p:strVal val="visible"/>
                                      </p:to>
                                    </p:set>
                                    <p:anim calcmode="lin" valueType="num">
                                      <p:cBhvr additive="base">
                                        <p:cTn id="13" dur="2000" fill="hold"/>
                                        <p:tgtEl>
                                          <p:spTgt spid="75780">
                                            <p:txEl>
                                              <p:pRg st="3" end="3"/>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578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1">
            <a:extLst>
              <a:ext uri="{FF2B5EF4-FFF2-40B4-BE49-F238E27FC236}">
                <a16:creationId xmlns:a16="http://schemas.microsoft.com/office/drawing/2014/main" id="{FDD53AAD-C657-4B9C-BC80-A06094AE151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4EBD32-E56B-4746-8EBF-068AC8A76DDC}" type="datetime1">
              <a:rPr lang="en-US" altLang="en-US" sz="1400"/>
              <a:pPr/>
              <a:t>12/8/2022</a:t>
            </a:fld>
            <a:endParaRPr lang="en-US" altLang="en-US" sz="1400"/>
          </a:p>
        </p:txBody>
      </p:sp>
      <p:sp>
        <p:nvSpPr>
          <p:cNvPr id="68612" name="Slide Number Placeholder 3">
            <a:extLst>
              <a:ext uri="{FF2B5EF4-FFF2-40B4-BE49-F238E27FC236}">
                <a16:creationId xmlns:a16="http://schemas.microsoft.com/office/drawing/2014/main" id="{6B464D7D-443A-4661-AD93-9BF6916A9B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BB5414-120A-4733-9723-2045F7C83F63}" type="slidenum">
              <a:rPr lang="ar-SA" altLang="en-US" sz="1400"/>
              <a:pPr/>
              <a:t>84</a:t>
            </a:fld>
            <a:endParaRPr lang="en-US" altLang="en-US" sz="1400"/>
          </a:p>
        </p:txBody>
      </p:sp>
      <p:sp>
        <p:nvSpPr>
          <p:cNvPr id="68613" name="Rectangle 4">
            <a:extLst>
              <a:ext uri="{FF2B5EF4-FFF2-40B4-BE49-F238E27FC236}">
                <a16:creationId xmlns:a16="http://schemas.microsoft.com/office/drawing/2014/main" id="{BC0071A1-FEF9-4DC2-9BFA-8023BD04F9F7}"/>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a:solidFill>
                  <a:srgbClr val="FF0000"/>
                </a:solidFill>
              </a:rPr>
              <a:t>Gall Bladder</a:t>
            </a:r>
            <a:endParaRPr lang="en-US" altLang="en-US" sz="4400">
              <a:solidFill>
                <a:srgbClr val="FF0000"/>
              </a:solidFill>
            </a:endParaRPr>
          </a:p>
        </p:txBody>
      </p:sp>
      <p:sp>
        <p:nvSpPr>
          <p:cNvPr id="82949" name="Rectangle 5">
            <a:extLst>
              <a:ext uri="{FF2B5EF4-FFF2-40B4-BE49-F238E27FC236}">
                <a16:creationId xmlns:a16="http://schemas.microsoft.com/office/drawing/2014/main" id="{1671F692-AA56-4293-80EC-74F71B5358D9}"/>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3200" dirty="0"/>
              <a:t>No digestive role.</a:t>
            </a:r>
          </a:p>
          <a:p>
            <a:pPr>
              <a:spcBef>
                <a:spcPct val="20000"/>
              </a:spcBef>
              <a:buFontTx/>
              <a:buChar char="•"/>
            </a:pPr>
            <a:r>
              <a:rPr lang="en-US" altLang="en-US" sz="3200" dirty="0"/>
              <a:t>Stores bile.</a:t>
            </a:r>
          </a:p>
          <a:p>
            <a:pPr>
              <a:spcBef>
                <a:spcPct val="20000"/>
              </a:spcBef>
              <a:buFontTx/>
              <a:buChar char="•"/>
            </a:pPr>
            <a:r>
              <a:rPr lang="en-US" altLang="en-US" sz="3200" dirty="0"/>
              <a:t>Concentrates bile.</a:t>
            </a:r>
          </a:p>
          <a:p>
            <a:pPr>
              <a:spcBef>
                <a:spcPct val="20000"/>
              </a:spcBef>
              <a:buFontTx/>
              <a:buChar char="•"/>
            </a:pPr>
            <a:r>
              <a:rPr lang="en-US" altLang="en-US" sz="3200" dirty="0"/>
              <a:t>Empties during meals.</a:t>
            </a:r>
          </a:p>
          <a:p>
            <a:pPr>
              <a:spcBef>
                <a:spcPct val="20000"/>
              </a:spcBef>
              <a:buFontTx/>
              <a:buChar char="•"/>
            </a:pPr>
            <a:r>
              <a:rPr lang="en-US" altLang="en-US" sz="3200" dirty="0"/>
              <a:t>Secretes mucus.</a:t>
            </a:r>
          </a:p>
          <a:p>
            <a:pPr>
              <a:spcBef>
                <a:spcPct val="20000"/>
              </a:spcBef>
              <a:buFontTx/>
              <a:buChar char="•"/>
            </a:pPr>
            <a:endParaRPr lang="en-US" altLang="en-US" sz="3200" dirty="0"/>
          </a:p>
          <a:p>
            <a:pPr>
              <a:spcBef>
                <a:spcPct val="20000"/>
              </a:spcBef>
              <a:buFontTx/>
              <a:buChar char="•"/>
            </a:pPr>
            <a:endParaRPr lang="en-US" altLang="en-US" sz="3200" dirty="0"/>
          </a:p>
          <a:p>
            <a:pPr>
              <a:spcBef>
                <a:spcPct val="20000"/>
              </a:spcBef>
              <a:buFontTx/>
              <a:buChar char="•"/>
            </a:pPr>
            <a:endParaRPr lang="en-US" altLang="en-US" sz="3200" dirty="0"/>
          </a:p>
        </p:txBody>
      </p:sp>
    </p:spTree>
    <p:extLst>
      <p:ext uri="{BB962C8B-B14F-4D97-AF65-F5344CB8AC3E}">
        <p14:creationId xmlns:p14="http://schemas.microsoft.com/office/powerpoint/2010/main" val="2574240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anim calcmode="lin" valueType="num">
                                      <p:cBhvr additive="base">
                                        <p:cTn id="7" dur="2000" fill="hold"/>
                                        <p:tgtEl>
                                          <p:spTgt spid="8294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29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9">
                                            <p:txEl>
                                              <p:pRg st="1" end="1"/>
                                            </p:txEl>
                                          </p:spTgt>
                                        </p:tgtEl>
                                        <p:attrNameLst>
                                          <p:attrName>style.visibility</p:attrName>
                                        </p:attrNameLst>
                                      </p:cBhvr>
                                      <p:to>
                                        <p:strVal val="visible"/>
                                      </p:to>
                                    </p:set>
                                    <p:anim calcmode="lin" valueType="num">
                                      <p:cBhvr additive="base">
                                        <p:cTn id="13" dur="2000" fill="hold"/>
                                        <p:tgtEl>
                                          <p:spTgt spid="8294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29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9">
                                            <p:txEl>
                                              <p:pRg st="2" end="2"/>
                                            </p:txEl>
                                          </p:spTgt>
                                        </p:tgtEl>
                                        <p:attrNameLst>
                                          <p:attrName>style.visibility</p:attrName>
                                        </p:attrNameLst>
                                      </p:cBhvr>
                                      <p:to>
                                        <p:strVal val="visible"/>
                                      </p:to>
                                    </p:set>
                                    <p:anim calcmode="lin" valueType="num">
                                      <p:cBhvr additive="base">
                                        <p:cTn id="19" dur="2000" fill="hold"/>
                                        <p:tgtEl>
                                          <p:spTgt spid="8294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829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9">
                                            <p:txEl>
                                              <p:pRg st="3" end="3"/>
                                            </p:txEl>
                                          </p:spTgt>
                                        </p:tgtEl>
                                        <p:attrNameLst>
                                          <p:attrName>style.visibility</p:attrName>
                                        </p:attrNameLst>
                                      </p:cBhvr>
                                      <p:to>
                                        <p:strVal val="visible"/>
                                      </p:to>
                                    </p:set>
                                    <p:anim calcmode="lin" valueType="num">
                                      <p:cBhvr additive="base">
                                        <p:cTn id="25" dur="2000" fill="hold"/>
                                        <p:tgtEl>
                                          <p:spTgt spid="82949">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8294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9">
                                            <p:txEl>
                                              <p:pRg st="4" end="4"/>
                                            </p:txEl>
                                          </p:spTgt>
                                        </p:tgtEl>
                                        <p:attrNameLst>
                                          <p:attrName>style.visibility</p:attrName>
                                        </p:attrNameLst>
                                      </p:cBhvr>
                                      <p:to>
                                        <p:strVal val="visible"/>
                                      </p:to>
                                    </p:set>
                                    <p:anim calcmode="lin" valueType="num">
                                      <p:cBhvr additive="base">
                                        <p:cTn id="31" dur="2000" fill="hold"/>
                                        <p:tgtEl>
                                          <p:spTgt spid="82949">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8294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1">
            <a:extLst>
              <a:ext uri="{FF2B5EF4-FFF2-40B4-BE49-F238E27FC236}">
                <a16:creationId xmlns:a16="http://schemas.microsoft.com/office/drawing/2014/main" id="{FFA26E06-F7A7-4313-8CCA-721B66276BD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0119BB-A1C0-4A9D-9FCF-B22E22D56EE6}" type="datetime1">
              <a:rPr lang="en-US" altLang="en-US" sz="1400"/>
              <a:pPr/>
              <a:t>12/8/2022</a:t>
            </a:fld>
            <a:endParaRPr lang="en-US" altLang="en-US" sz="1400"/>
          </a:p>
        </p:txBody>
      </p:sp>
      <p:sp>
        <p:nvSpPr>
          <p:cNvPr id="69636" name="Slide Number Placeholder 3">
            <a:extLst>
              <a:ext uri="{FF2B5EF4-FFF2-40B4-BE49-F238E27FC236}">
                <a16:creationId xmlns:a16="http://schemas.microsoft.com/office/drawing/2014/main" id="{E6935F96-0C56-4A05-9252-B3904EEA30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B815F1-D74C-4084-9327-C284AE5F42A2}" type="slidenum">
              <a:rPr lang="ar-SA" altLang="en-US" sz="1400"/>
              <a:pPr/>
              <a:t>85</a:t>
            </a:fld>
            <a:endParaRPr lang="en-US" altLang="en-US" sz="1400"/>
          </a:p>
        </p:txBody>
      </p:sp>
      <p:sp>
        <p:nvSpPr>
          <p:cNvPr id="69637" name="Rectangle 4">
            <a:extLst>
              <a:ext uri="{FF2B5EF4-FFF2-40B4-BE49-F238E27FC236}">
                <a16:creationId xmlns:a16="http://schemas.microsoft.com/office/drawing/2014/main" id="{80DA807D-12AF-43C5-B646-2B8FEE809CB5}"/>
              </a:ext>
            </a:extLst>
          </p:cNvPr>
          <p:cNvSpPr>
            <a:spLocks noChangeArrowheads="1"/>
          </p:cNvSpPr>
          <p:nvPr/>
        </p:nvSpPr>
        <p:spPr bwMode="auto">
          <a:xfrm>
            <a:off x="2209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solidFill>
                  <a:srgbClr val="FF0000"/>
                </a:solidFill>
              </a:rPr>
              <a:t>Regulation of bile secretion and gall bladder emptying</a:t>
            </a:r>
          </a:p>
        </p:txBody>
      </p:sp>
      <p:sp>
        <p:nvSpPr>
          <p:cNvPr id="77829" name="Rectangle 5">
            <a:extLst>
              <a:ext uri="{FF2B5EF4-FFF2-40B4-BE49-F238E27FC236}">
                <a16:creationId xmlns:a16="http://schemas.microsoft.com/office/drawing/2014/main" id="{EE13B2E6-68DE-48BF-9630-0B066E205C8E}"/>
              </a:ext>
            </a:extLst>
          </p:cNvPr>
          <p:cNvSpPr>
            <a:spLocks noChangeArrowheads="1"/>
          </p:cNvSpPr>
          <p:nvPr/>
        </p:nvSpPr>
        <p:spPr bwMode="auto">
          <a:xfrm>
            <a:off x="2133600" y="1371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Char char="•"/>
            </a:pPr>
            <a:r>
              <a:rPr lang="en-US" altLang="en-US" sz="3200" b="1">
                <a:solidFill>
                  <a:schemeClr val="accent2"/>
                </a:solidFill>
              </a:rPr>
              <a:t>Chemical:</a:t>
            </a:r>
          </a:p>
          <a:p>
            <a:pPr lvl="1" algn="just">
              <a:spcBef>
                <a:spcPct val="20000"/>
              </a:spcBef>
              <a:buFontTx/>
              <a:buChar char="–"/>
            </a:pPr>
            <a:r>
              <a:rPr lang="en-US" altLang="en-US" sz="2800" b="1"/>
              <a:t>Bile salts:</a:t>
            </a:r>
            <a:r>
              <a:rPr lang="en-US" altLang="en-US" sz="2800"/>
              <a:t> most important stimulant of bile secretion by liver cells.</a:t>
            </a:r>
          </a:p>
          <a:p>
            <a:pPr algn="just">
              <a:spcBef>
                <a:spcPct val="20000"/>
              </a:spcBef>
              <a:buFontTx/>
              <a:buChar char="•"/>
            </a:pPr>
            <a:r>
              <a:rPr lang="en-US" altLang="en-US" sz="3200" b="1">
                <a:solidFill>
                  <a:schemeClr val="accent2"/>
                </a:solidFill>
              </a:rPr>
              <a:t>Hormonal: </a:t>
            </a:r>
            <a:r>
              <a:rPr lang="en-US" altLang="en-US" sz="3200">
                <a:solidFill>
                  <a:schemeClr val="accent2"/>
                </a:solidFill>
              </a:rPr>
              <a:t> </a:t>
            </a:r>
            <a:endParaRPr lang="en-US" altLang="en-US">
              <a:solidFill>
                <a:schemeClr val="accent2"/>
              </a:solidFill>
            </a:endParaRPr>
          </a:p>
          <a:p>
            <a:pPr lvl="1" algn="just">
              <a:spcBef>
                <a:spcPct val="20000"/>
              </a:spcBef>
              <a:buFontTx/>
              <a:buChar char="–"/>
            </a:pPr>
            <a:r>
              <a:rPr lang="en-US" altLang="en-US" sz="2800" b="1">
                <a:solidFill>
                  <a:srgbClr val="00CC00"/>
                </a:solidFill>
              </a:rPr>
              <a:t>Secretin:</a:t>
            </a:r>
            <a:r>
              <a:rPr lang="en-US" altLang="en-US" sz="2800"/>
              <a:t> secreted in response to acid chyme, causes secretion of bile rich in water and HCO</a:t>
            </a:r>
            <a:r>
              <a:rPr lang="en-US" altLang="en-US" sz="2800" baseline="-25000"/>
              <a:t>3</a:t>
            </a:r>
            <a:r>
              <a:rPr lang="en-US" altLang="en-US" sz="2800" baseline="30000"/>
              <a:t>-</a:t>
            </a:r>
            <a:endParaRPr lang="en-US" altLang="en-US" sz="2800"/>
          </a:p>
          <a:p>
            <a:pPr lvl="1" algn="just">
              <a:spcBef>
                <a:spcPct val="20000"/>
              </a:spcBef>
              <a:buFontTx/>
              <a:buChar char="–"/>
            </a:pPr>
            <a:r>
              <a:rPr lang="en-US" altLang="en-US" sz="2800" b="1">
                <a:solidFill>
                  <a:srgbClr val="00CC00"/>
                </a:solidFill>
              </a:rPr>
              <a:t>CCK:</a:t>
            </a:r>
            <a:r>
              <a:rPr lang="en-US" altLang="en-US" sz="2800"/>
              <a:t> secreted in response to fatty acids in duodenum, causes gall bladder to contract and sphincter of Oddi to relax.</a:t>
            </a:r>
          </a:p>
        </p:txBody>
      </p:sp>
    </p:spTree>
    <p:extLst>
      <p:ext uri="{BB962C8B-B14F-4D97-AF65-F5344CB8AC3E}">
        <p14:creationId xmlns:p14="http://schemas.microsoft.com/office/powerpoint/2010/main" val="32258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 calcmode="lin" valueType="num">
                                      <p:cBhvr additive="base">
                                        <p:cTn id="7" dur="2000" fill="hold"/>
                                        <p:tgtEl>
                                          <p:spTgt spid="7782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78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9">
                                            <p:txEl>
                                              <p:pRg st="1" end="1"/>
                                            </p:txEl>
                                          </p:spTgt>
                                        </p:tgtEl>
                                        <p:attrNameLst>
                                          <p:attrName>style.visibility</p:attrName>
                                        </p:attrNameLst>
                                      </p:cBhvr>
                                      <p:to>
                                        <p:strVal val="visible"/>
                                      </p:to>
                                    </p:set>
                                    <p:anim calcmode="lin" valueType="num">
                                      <p:cBhvr additive="base">
                                        <p:cTn id="13" dur="2000" fill="hold"/>
                                        <p:tgtEl>
                                          <p:spTgt spid="7782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78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9">
                                            <p:txEl>
                                              <p:pRg st="2" end="2"/>
                                            </p:txEl>
                                          </p:spTgt>
                                        </p:tgtEl>
                                        <p:attrNameLst>
                                          <p:attrName>style.visibility</p:attrName>
                                        </p:attrNameLst>
                                      </p:cBhvr>
                                      <p:to>
                                        <p:strVal val="visible"/>
                                      </p:to>
                                    </p:set>
                                    <p:anim calcmode="lin" valueType="num">
                                      <p:cBhvr additive="base">
                                        <p:cTn id="19" dur="2000" fill="hold"/>
                                        <p:tgtEl>
                                          <p:spTgt spid="7782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78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9">
                                            <p:txEl>
                                              <p:pRg st="3" end="3"/>
                                            </p:txEl>
                                          </p:spTgt>
                                        </p:tgtEl>
                                        <p:attrNameLst>
                                          <p:attrName>style.visibility</p:attrName>
                                        </p:attrNameLst>
                                      </p:cBhvr>
                                      <p:to>
                                        <p:strVal val="visible"/>
                                      </p:to>
                                    </p:set>
                                    <p:anim calcmode="lin" valueType="num">
                                      <p:cBhvr additive="base">
                                        <p:cTn id="25" dur="2000" fill="hold"/>
                                        <p:tgtEl>
                                          <p:spTgt spid="77829">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78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9">
                                            <p:txEl>
                                              <p:pRg st="4" end="4"/>
                                            </p:txEl>
                                          </p:spTgt>
                                        </p:tgtEl>
                                        <p:attrNameLst>
                                          <p:attrName>style.visibility</p:attrName>
                                        </p:attrNameLst>
                                      </p:cBhvr>
                                      <p:to>
                                        <p:strVal val="visible"/>
                                      </p:to>
                                    </p:set>
                                    <p:anim calcmode="lin" valueType="num">
                                      <p:cBhvr additive="base">
                                        <p:cTn id="31" dur="2000" fill="hold"/>
                                        <p:tgtEl>
                                          <p:spTgt spid="77829">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7782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a:extLst>
              <a:ext uri="{FF2B5EF4-FFF2-40B4-BE49-F238E27FC236}">
                <a16:creationId xmlns:a16="http://schemas.microsoft.com/office/drawing/2014/main" id="{1B9E2A37-0EDE-459A-BAA9-57CB666B20A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0ADE3D-CF96-4907-9FA5-65C477CC6D5C}" type="datetime1">
              <a:rPr lang="en-US" altLang="en-US" sz="1400"/>
              <a:pPr/>
              <a:t>12/8/2022</a:t>
            </a:fld>
            <a:endParaRPr lang="en-US" altLang="en-US" sz="1400"/>
          </a:p>
        </p:txBody>
      </p:sp>
      <p:sp>
        <p:nvSpPr>
          <p:cNvPr id="70659" name="Footer Placeholder 2">
            <a:extLst>
              <a:ext uri="{FF2B5EF4-FFF2-40B4-BE49-F238E27FC236}">
                <a16:creationId xmlns:a16="http://schemas.microsoft.com/office/drawing/2014/main" id="{F902546C-13C4-4FD9-A048-55D39A40B39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GIT physiology                                       2nd year Lab &amp; Nutrition</a:t>
            </a:r>
          </a:p>
        </p:txBody>
      </p:sp>
      <p:sp>
        <p:nvSpPr>
          <p:cNvPr id="70660" name="Slide Number Placeholder 3">
            <a:extLst>
              <a:ext uri="{FF2B5EF4-FFF2-40B4-BE49-F238E27FC236}">
                <a16:creationId xmlns:a16="http://schemas.microsoft.com/office/drawing/2014/main" id="{FA37EEBE-D225-4215-9676-43A2AD7624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207272-1C2A-41CA-8211-777D60D14E55}" type="slidenum">
              <a:rPr lang="ar-SA" altLang="en-US" sz="1400"/>
              <a:pPr/>
              <a:t>86</a:t>
            </a:fld>
            <a:endParaRPr lang="en-US" altLang="en-US" sz="1400"/>
          </a:p>
        </p:txBody>
      </p:sp>
      <p:pic>
        <p:nvPicPr>
          <p:cNvPr id="70661" name="Picture 4" descr="23 019">
            <a:extLst>
              <a:ext uri="{FF2B5EF4-FFF2-40B4-BE49-F238E27FC236}">
                <a16:creationId xmlns:a16="http://schemas.microsoft.com/office/drawing/2014/main" id="{862D5884-F90F-403E-8762-2977202D2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830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047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a:extLst>
              <a:ext uri="{FF2B5EF4-FFF2-40B4-BE49-F238E27FC236}">
                <a16:creationId xmlns:a16="http://schemas.microsoft.com/office/drawing/2014/main" id="{CE2151A5-A22C-4AA2-9A48-AB429FB45F0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19E22E-CDDE-4105-B779-6E2DF75F090E}" type="datetime1">
              <a:rPr lang="en-US" altLang="en-US" sz="1400"/>
              <a:pPr/>
              <a:t>12/8/2022</a:t>
            </a:fld>
            <a:endParaRPr lang="en-US" altLang="en-US" sz="1400"/>
          </a:p>
        </p:txBody>
      </p:sp>
      <p:sp>
        <p:nvSpPr>
          <p:cNvPr id="71684" name="Slide Number Placeholder 5">
            <a:extLst>
              <a:ext uri="{FF2B5EF4-FFF2-40B4-BE49-F238E27FC236}">
                <a16:creationId xmlns:a16="http://schemas.microsoft.com/office/drawing/2014/main" id="{625D3946-828E-4CB7-8599-F36F3FD245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F8B3A3-6CF3-4EFF-BE78-2F19ABCA3695}" type="slidenum">
              <a:rPr lang="ar-SA" altLang="en-US" sz="1400"/>
              <a:pPr/>
              <a:t>87</a:t>
            </a:fld>
            <a:endParaRPr lang="en-US" altLang="en-US" sz="1400"/>
          </a:p>
        </p:txBody>
      </p:sp>
      <p:sp>
        <p:nvSpPr>
          <p:cNvPr id="78855" name="Rectangle 7">
            <a:extLst>
              <a:ext uri="{FF2B5EF4-FFF2-40B4-BE49-F238E27FC236}">
                <a16:creationId xmlns:a16="http://schemas.microsoft.com/office/drawing/2014/main" id="{18A3210B-A896-448C-BDD1-6E7770F2DB84}"/>
              </a:ext>
            </a:extLst>
          </p:cNvPr>
          <p:cNvSpPr>
            <a:spLocks noGrp="1" noChangeArrowheads="1"/>
          </p:cNvSpPr>
          <p:nvPr>
            <p:ph type="body" idx="1"/>
          </p:nvPr>
        </p:nvSpPr>
        <p:spPr>
          <a:xfrm>
            <a:off x="2133600" y="457200"/>
            <a:ext cx="7772400" cy="5867400"/>
          </a:xfrm>
        </p:spPr>
        <p:txBody>
          <a:bodyPr/>
          <a:lstStyle/>
          <a:p>
            <a:r>
              <a:rPr lang="en-US" altLang="en-US" sz="3600" b="1">
                <a:solidFill>
                  <a:schemeClr val="accent2"/>
                </a:solidFill>
              </a:rPr>
              <a:t>Neural</a:t>
            </a:r>
          </a:p>
          <a:p>
            <a:pPr algn="ctr">
              <a:buFontTx/>
              <a:buNone/>
            </a:pPr>
            <a:endParaRPr lang="ar-SA" altLang="en-US" sz="3600" b="1">
              <a:solidFill>
                <a:schemeClr val="accent2"/>
              </a:solidFill>
              <a:cs typeface="Times New Roman" panose="02020603050405020304" pitchFamily="18" charset="0"/>
            </a:endParaRPr>
          </a:p>
          <a:p>
            <a:pPr lvl="1"/>
            <a:r>
              <a:rPr lang="ar-SA" altLang="en-US">
                <a:cs typeface="Times New Roman" panose="02020603050405020304" pitchFamily="18" charset="0"/>
              </a:rPr>
              <a:t>	</a:t>
            </a:r>
            <a:r>
              <a:rPr lang="en-US" altLang="en-US" sz="3200" i="1">
                <a:cs typeface="Times New Roman" panose="02020603050405020304" pitchFamily="18" charset="0"/>
              </a:rPr>
              <a:t>Vagal stimulation</a:t>
            </a:r>
            <a:r>
              <a:rPr lang="en-US" altLang="en-US" sz="3200">
                <a:cs typeface="Times New Roman" panose="02020603050405020304" pitchFamily="18" charset="0"/>
              </a:rPr>
              <a:t>:</a:t>
            </a:r>
          </a:p>
          <a:p>
            <a:pPr lvl="1">
              <a:buFontTx/>
              <a:buNone/>
            </a:pPr>
            <a:endParaRPr lang="en-US" altLang="en-US" sz="3200">
              <a:cs typeface="Times New Roman" panose="02020603050405020304" pitchFamily="18" charset="0"/>
            </a:endParaRPr>
          </a:p>
          <a:p>
            <a:pPr lvl="2"/>
            <a:r>
              <a:rPr lang="en-US" altLang="en-US" sz="2800">
                <a:cs typeface="Times New Roman" panose="02020603050405020304" pitchFamily="18" charset="0"/>
              </a:rPr>
              <a:t>Increases bile secretion</a:t>
            </a:r>
          </a:p>
          <a:p>
            <a:pPr lvl="2"/>
            <a:r>
              <a:rPr lang="en-US" altLang="en-US" sz="2800">
                <a:cs typeface="Times New Roman" panose="02020603050405020304" pitchFamily="18" charset="0"/>
              </a:rPr>
              <a:t>Weak contraction of gall bladder</a:t>
            </a:r>
          </a:p>
        </p:txBody>
      </p:sp>
    </p:spTree>
    <p:extLst>
      <p:ext uri="{BB962C8B-B14F-4D97-AF65-F5344CB8AC3E}">
        <p14:creationId xmlns:p14="http://schemas.microsoft.com/office/powerpoint/2010/main" val="2528763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5">
                                            <p:txEl>
                                              <p:pRg st="0" end="0"/>
                                            </p:txEl>
                                          </p:spTgt>
                                        </p:tgtEl>
                                        <p:attrNameLst>
                                          <p:attrName>style.visibility</p:attrName>
                                        </p:attrNameLst>
                                      </p:cBhvr>
                                      <p:to>
                                        <p:strVal val="visible"/>
                                      </p:to>
                                    </p:set>
                                    <p:anim calcmode="lin" valueType="num">
                                      <p:cBhvr additive="base">
                                        <p:cTn id="7" dur="2000" fill="hold"/>
                                        <p:tgtEl>
                                          <p:spTgt spid="7885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88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5">
                                            <p:txEl>
                                              <p:pRg st="2" end="2"/>
                                            </p:txEl>
                                          </p:spTgt>
                                        </p:tgtEl>
                                        <p:attrNameLst>
                                          <p:attrName>style.visibility</p:attrName>
                                        </p:attrNameLst>
                                      </p:cBhvr>
                                      <p:to>
                                        <p:strVal val="visible"/>
                                      </p:to>
                                    </p:set>
                                    <p:anim calcmode="lin" valueType="num">
                                      <p:cBhvr additive="base">
                                        <p:cTn id="13" dur="2000" fill="hold"/>
                                        <p:tgtEl>
                                          <p:spTgt spid="78855">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88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5">
                                            <p:txEl>
                                              <p:pRg st="4" end="4"/>
                                            </p:txEl>
                                          </p:spTgt>
                                        </p:tgtEl>
                                        <p:attrNameLst>
                                          <p:attrName>style.visibility</p:attrName>
                                        </p:attrNameLst>
                                      </p:cBhvr>
                                      <p:to>
                                        <p:strVal val="visible"/>
                                      </p:to>
                                    </p:set>
                                    <p:anim calcmode="lin" valueType="num">
                                      <p:cBhvr additive="base">
                                        <p:cTn id="19" dur="2000" fill="hold"/>
                                        <p:tgtEl>
                                          <p:spTgt spid="78855">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88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5">
                                            <p:txEl>
                                              <p:pRg st="5" end="5"/>
                                            </p:txEl>
                                          </p:spTgt>
                                        </p:tgtEl>
                                        <p:attrNameLst>
                                          <p:attrName>style.visibility</p:attrName>
                                        </p:attrNameLst>
                                      </p:cBhvr>
                                      <p:to>
                                        <p:strVal val="visible"/>
                                      </p:to>
                                    </p:set>
                                    <p:anim calcmode="lin" valueType="num">
                                      <p:cBhvr additive="base">
                                        <p:cTn id="25" dur="2000" fill="hold"/>
                                        <p:tgtEl>
                                          <p:spTgt spid="78855">
                                            <p:txEl>
                                              <p:pRg st="5" end="5"/>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88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build="p" bldLvl="5"/>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1">
            <a:extLst>
              <a:ext uri="{FF2B5EF4-FFF2-40B4-BE49-F238E27FC236}">
                <a16:creationId xmlns:a16="http://schemas.microsoft.com/office/drawing/2014/main" id="{9AA4B701-E74A-41A6-92EB-743B2406CB0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AFBA13-8395-4191-A035-8CB2A36CB8B9}" type="datetime1">
              <a:rPr lang="en-US" altLang="en-US" sz="1400"/>
              <a:pPr/>
              <a:t>12/8/2022</a:t>
            </a:fld>
            <a:endParaRPr lang="en-US" altLang="en-US" sz="1400"/>
          </a:p>
        </p:txBody>
      </p:sp>
      <p:sp>
        <p:nvSpPr>
          <p:cNvPr id="72708" name="Slide Number Placeholder 3">
            <a:extLst>
              <a:ext uri="{FF2B5EF4-FFF2-40B4-BE49-F238E27FC236}">
                <a16:creationId xmlns:a16="http://schemas.microsoft.com/office/drawing/2014/main" id="{D0C70166-41D0-4EDE-A56A-49F356FDE6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C07C90-F36C-4F4C-84F4-D2FFAD7D8C29}" type="slidenum">
              <a:rPr lang="ar-SA" altLang="en-US" sz="1400"/>
              <a:pPr/>
              <a:t>88</a:t>
            </a:fld>
            <a:endParaRPr lang="en-US" altLang="en-US" sz="1400"/>
          </a:p>
        </p:txBody>
      </p:sp>
      <p:sp>
        <p:nvSpPr>
          <p:cNvPr id="72709" name="Rectangle 4">
            <a:extLst>
              <a:ext uri="{FF2B5EF4-FFF2-40B4-BE49-F238E27FC236}">
                <a16:creationId xmlns:a16="http://schemas.microsoft.com/office/drawing/2014/main" id="{7A09225F-9543-449A-9D6E-D7C0BF5C6A8C}"/>
              </a:ext>
            </a:extLst>
          </p:cNvPr>
          <p:cNvSpPr>
            <a:spLocks noChangeArrowheads="1"/>
          </p:cNvSpPr>
          <p:nvPr/>
        </p:nvSpPr>
        <p:spPr bwMode="auto">
          <a:xfrm>
            <a:off x="2209800" y="381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000" b="1">
                <a:solidFill>
                  <a:srgbClr val="FF0000"/>
                </a:solidFill>
              </a:rPr>
              <a:t>Jaundice</a:t>
            </a:r>
          </a:p>
        </p:txBody>
      </p:sp>
      <p:sp>
        <p:nvSpPr>
          <p:cNvPr id="149509" name="Rectangle 5">
            <a:extLst>
              <a:ext uri="{FF2B5EF4-FFF2-40B4-BE49-F238E27FC236}">
                <a16:creationId xmlns:a16="http://schemas.microsoft.com/office/drawing/2014/main" id="{1E851282-9D24-486A-8C94-5DA97CC14748}"/>
              </a:ext>
            </a:extLst>
          </p:cNvPr>
          <p:cNvSpPr>
            <a:spLocks noChangeArrowheads="1"/>
          </p:cNvSpPr>
          <p:nvPr/>
        </p:nvSpPr>
        <p:spPr bwMode="auto">
          <a:xfrm>
            <a:off x="2209800" y="15240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FontTx/>
              <a:buChar char="•"/>
            </a:pPr>
            <a:r>
              <a:rPr lang="en-US" altLang="en-US" sz="3200"/>
              <a:t>Jaundice: yellowish discoloration of the skin, sclera &amp; mucous membranes due to a </a:t>
            </a:r>
            <a:r>
              <a:rPr lang="en-US" altLang="en-US" sz="3200">
                <a:sym typeface="Symbol" panose="05050102010706020507" pitchFamily="18" charset="2"/>
              </a:rPr>
              <a:t></a:t>
            </a:r>
            <a:r>
              <a:rPr lang="en-US" altLang="en-US" sz="3200"/>
              <a:t> blood bilirubin level.</a:t>
            </a:r>
            <a:endParaRPr lang="en-US" altLang="en-US" sz="3200" b="1" i="1"/>
          </a:p>
          <a:p>
            <a:pPr>
              <a:lnSpc>
                <a:spcPct val="90000"/>
              </a:lnSpc>
              <a:spcBef>
                <a:spcPct val="20000"/>
              </a:spcBef>
            </a:pPr>
            <a:r>
              <a:rPr lang="en-US" altLang="en-US" sz="3200" b="1" i="1">
                <a:solidFill>
                  <a:schemeClr val="accent2"/>
                </a:solidFill>
              </a:rPr>
              <a:t>Causes:</a:t>
            </a:r>
            <a:endParaRPr lang="en-US" altLang="en-US" sz="3200">
              <a:solidFill>
                <a:schemeClr val="accent2"/>
              </a:solidFill>
            </a:endParaRPr>
          </a:p>
          <a:p>
            <a:pPr>
              <a:lnSpc>
                <a:spcPct val="90000"/>
              </a:lnSpc>
              <a:spcBef>
                <a:spcPct val="20000"/>
              </a:spcBef>
              <a:buFontTx/>
              <a:buChar char="•"/>
            </a:pPr>
            <a:r>
              <a:rPr lang="en-US" altLang="en-US" sz="3200"/>
              <a:t>Pre-hepatic: due to excess production of bilirubin e.g. haemolytic anaemia.</a:t>
            </a:r>
          </a:p>
          <a:p>
            <a:pPr>
              <a:lnSpc>
                <a:spcPct val="90000"/>
              </a:lnSpc>
              <a:spcBef>
                <a:spcPct val="20000"/>
              </a:spcBef>
              <a:buFontTx/>
              <a:buChar char="•"/>
            </a:pPr>
            <a:r>
              <a:rPr lang="en-US" altLang="en-US" sz="3200"/>
              <a:t>Hepatic: liver disease e.g. hepatitis</a:t>
            </a:r>
          </a:p>
          <a:p>
            <a:pPr>
              <a:lnSpc>
                <a:spcPct val="90000"/>
              </a:lnSpc>
              <a:spcBef>
                <a:spcPct val="20000"/>
              </a:spcBef>
              <a:buFontTx/>
              <a:buChar char="•"/>
            </a:pPr>
            <a:r>
              <a:rPr lang="en-US" altLang="en-US" sz="3200"/>
              <a:t>Post-hepatic:  obstruction to bile flow e.g. gall stones.</a:t>
            </a:r>
          </a:p>
        </p:txBody>
      </p:sp>
    </p:spTree>
    <p:extLst>
      <p:ext uri="{BB962C8B-B14F-4D97-AF65-F5344CB8AC3E}">
        <p14:creationId xmlns:p14="http://schemas.microsoft.com/office/powerpoint/2010/main" val="847800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9">
                                            <p:txEl>
                                              <p:pRg st="0" end="0"/>
                                            </p:txEl>
                                          </p:spTgt>
                                        </p:tgtEl>
                                        <p:attrNameLst>
                                          <p:attrName>style.visibility</p:attrName>
                                        </p:attrNameLst>
                                      </p:cBhvr>
                                      <p:to>
                                        <p:strVal val="visible"/>
                                      </p:to>
                                    </p:set>
                                    <p:anim calcmode="lin" valueType="num">
                                      <p:cBhvr additive="base">
                                        <p:cTn id="7" dur="2000" fill="hold"/>
                                        <p:tgtEl>
                                          <p:spTgt spid="14950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95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9">
                                            <p:txEl>
                                              <p:pRg st="1" end="1"/>
                                            </p:txEl>
                                          </p:spTgt>
                                        </p:tgtEl>
                                        <p:attrNameLst>
                                          <p:attrName>style.visibility</p:attrName>
                                        </p:attrNameLst>
                                      </p:cBhvr>
                                      <p:to>
                                        <p:strVal val="visible"/>
                                      </p:to>
                                    </p:set>
                                    <p:anim calcmode="lin" valueType="num">
                                      <p:cBhvr additive="base">
                                        <p:cTn id="13" dur="2000" fill="hold"/>
                                        <p:tgtEl>
                                          <p:spTgt spid="14950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4950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09">
                                            <p:txEl>
                                              <p:pRg st="2" end="2"/>
                                            </p:txEl>
                                          </p:spTgt>
                                        </p:tgtEl>
                                        <p:attrNameLst>
                                          <p:attrName>style.visibility</p:attrName>
                                        </p:attrNameLst>
                                      </p:cBhvr>
                                      <p:to>
                                        <p:strVal val="visible"/>
                                      </p:to>
                                    </p:set>
                                    <p:anim calcmode="lin" valueType="num">
                                      <p:cBhvr additive="base">
                                        <p:cTn id="19" dur="2000" fill="hold"/>
                                        <p:tgtEl>
                                          <p:spTgt spid="14950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4950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9509">
                                            <p:txEl>
                                              <p:pRg st="3" end="3"/>
                                            </p:txEl>
                                          </p:spTgt>
                                        </p:tgtEl>
                                        <p:attrNameLst>
                                          <p:attrName>style.visibility</p:attrName>
                                        </p:attrNameLst>
                                      </p:cBhvr>
                                      <p:to>
                                        <p:strVal val="visible"/>
                                      </p:to>
                                    </p:set>
                                    <p:anim calcmode="lin" valueType="num">
                                      <p:cBhvr additive="base">
                                        <p:cTn id="25" dur="2000" fill="hold"/>
                                        <p:tgtEl>
                                          <p:spTgt spid="149509">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950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9509">
                                            <p:txEl>
                                              <p:pRg st="4" end="4"/>
                                            </p:txEl>
                                          </p:spTgt>
                                        </p:tgtEl>
                                        <p:attrNameLst>
                                          <p:attrName>style.visibility</p:attrName>
                                        </p:attrNameLst>
                                      </p:cBhvr>
                                      <p:to>
                                        <p:strVal val="visible"/>
                                      </p:to>
                                    </p:set>
                                    <p:anim calcmode="lin" valueType="num">
                                      <p:cBhvr additive="base">
                                        <p:cTn id="31" dur="2000" fill="hold"/>
                                        <p:tgtEl>
                                          <p:spTgt spid="149509">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4950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a:extLst>
              <a:ext uri="{FF2B5EF4-FFF2-40B4-BE49-F238E27FC236}">
                <a16:creationId xmlns:a16="http://schemas.microsoft.com/office/drawing/2014/main" id="{A2CECE4A-4074-4F37-BCE4-273E805D82E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24B3B2-33F7-41BF-913C-C1AE0ACCCA7F}" type="datetime1">
              <a:rPr lang="en-US" altLang="en-US" sz="1400"/>
              <a:pPr/>
              <a:t>12/8/2022</a:t>
            </a:fld>
            <a:endParaRPr lang="en-US" altLang="en-US" sz="1400"/>
          </a:p>
        </p:txBody>
      </p:sp>
      <p:sp>
        <p:nvSpPr>
          <p:cNvPr id="73732" name="Slide Number Placeholder 5">
            <a:extLst>
              <a:ext uri="{FF2B5EF4-FFF2-40B4-BE49-F238E27FC236}">
                <a16:creationId xmlns:a16="http://schemas.microsoft.com/office/drawing/2014/main" id="{4FA221C8-78B9-4038-9F8A-78347AB07C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0FCE50-4360-4B24-8881-71FF09A44333}" type="slidenum">
              <a:rPr lang="ar-SA" altLang="en-US" sz="1400"/>
              <a:pPr/>
              <a:t>89</a:t>
            </a:fld>
            <a:endParaRPr lang="en-US" altLang="en-US" sz="1400"/>
          </a:p>
        </p:txBody>
      </p:sp>
      <p:sp>
        <p:nvSpPr>
          <p:cNvPr id="73733" name="Rectangle 2">
            <a:extLst>
              <a:ext uri="{FF2B5EF4-FFF2-40B4-BE49-F238E27FC236}">
                <a16:creationId xmlns:a16="http://schemas.microsoft.com/office/drawing/2014/main" id="{3DC67C84-8C28-4164-9549-A133E3919DF9}"/>
              </a:ext>
            </a:extLst>
          </p:cNvPr>
          <p:cNvSpPr>
            <a:spLocks noGrp="1" noChangeArrowheads="1"/>
          </p:cNvSpPr>
          <p:nvPr>
            <p:ph type="title"/>
          </p:nvPr>
        </p:nvSpPr>
        <p:spPr>
          <a:xfrm>
            <a:off x="2209800" y="304800"/>
            <a:ext cx="7772400" cy="457200"/>
          </a:xfrm>
        </p:spPr>
        <p:txBody>
          <a:bodyPr>
            <a:normAutofit fontScale="90000"/>
          </a:bodyPr>
          <a:lstStyle/>
          <a:p>
            <a:r>
              <a:rPr lang="en-GB" altLang="en-US" sz="4000" b="1">
                <a:solidFill>
                  <a:srgbClr val="FF0000"/>
                </a:solidFill>
              </a:rPr>
              <a:t>VI- Small &amp; Large Intestines</a:t>
            </a:r>
            <a:br>
              <a:rPr lang="en-GB" altLang="en-US" sz="4000"/>
            </a:br>
            <a:r>
              <a:rPr lang="en-GB" altLang="en-US" sz="3600" b="1">
                <a:solidFill>
                  <a:schemeClr val="accent2"/>
                </a:solidFill>
              </a:rPr>
              <a:t>Learning Objectives</a:t>
            </a:r>
            <a:endParaRPr lang="en-US" altLang="en-US" sz="3600" b="1">
              <a:solidFill>
                <a:schemeClr val="accent2"/>
              </a:solidFill>
            </a:endParaRPr>
          </a:p>
        </p:txBody>
      </p:sp>
      <p:sp>
        <p:nvSpPr>
          <p:cNvPr id="144387" name="Rectangle 3">
            <a:extLst>
              <a:ext uri="{FF2B5EF4-FFF2-40B4-BE49-F238E27FC236}">
                <a16:creationId xmlns:a16="http://schemas.microsoft.com/office/drawing/2014/main" id="{7A2C1B46-6C6E-4FEF-AFED-FE484F2CBC7F}"/>
              </a:ext>
            </a:extLst>
          </p:cNvPr>
          <p:cNvSpPr>
            <a:spLocks noGrp="1" noChangeArrowheads="1"/>
          </p:cNvSpPr>
          <p:nvPr>
            <p:ph type="body" idx="1"/>
          </p:nvPr>
        </p:nvSpPr>
        <p:spPr>
          <a:xfrm>
            <a:off x="2209800" y="1143000"/>
            <a:ext cx="7772400" cy="4953000"/>
          </a:xfrm>
        </p:spPr>
        <p:txBody>
          <a:bodyPr/>
          <a:lstStyle/>
          <a:p>
            <a:pPr marL="609600" indent="-609600"/>
            <a:r>
              <a:rPr lang="en-GB" altLang="en-US"/>
              <a:t>Describe the intestinal juice (volume, pH, composition, function and its regulation).</a:t>
            </a:r>
          </a:p>
          <a:p>
            <a:pPr marL="609600" indent="-609600"/>
            <a:r>
              <a:rPr lang="en-GB" altLang="en-US"/>
              <a:t>Name the different digestive enzymes and their substrates.</a:t>
            </a:r>
          </a:p>
          <a:p>
            <a:pPr marL="609600" indent="-609600"/>
            <a:r>
              <a:rPr lang="en-GB" altLang="en-US"/>
              <a:t>Describe the reabsorptive processes of different substances.</a:t>
            </a:r>
          </a:p>
          <a:p>
            <a:pPr marL="609600" indent="-609600"/>
            <a:r>
              <a:rPr lang="en-GB" altLang="en-US"/>
              <a:t>Describe the different intestinal movements (motility).</a:t>
            </a:r>
          </a:p>
          <a:p>
            <a:pPr marL="609600" indent="-609600"/>
            <a:r>
              <a:rPr lang="en-GB" altLang="en-US"/>
              <a:t>Describe the different functions of the colon.</a:t>
            </a:r>
          </a:p>
          <a:p>
            <a:pPr marL="609600" indent="-609600"/>
            <a:r>
              <a:rPr lang="en-GB" altLang="en-US"/>
              <a:t>Describe the defecation reflex and its regulation.</a:t>
            </a:r>
            <a:endParaRPr lang="en-US" altLang="en-US"/>
          </a:p>
        </p:txBody>
      </p:sp>
    </p:spTree>
    <p:extLst>
      <p:ext uri="{BB962C8B-B14F-4D97-AF65-F5344CB8AC3E}">
        <p14:creationId xmlns:p14="http://schemas.microsoft.com/office/powerpoint/2010/main" val="3530007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20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20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44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20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44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additive="base">
                                        <p:cTn id="25" dur="2000" fill="hold"/>
                                        <p:tgtEl>
                                          <p:spTgt spid="144387">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4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4387">
                                            <p:txEl>
                                              <p:pRg st="4" end="4"/>
                                            </p:txEl>
                                          </p:spTgt>
                                        </p:tgtEl>
                                        <p:attrNameLst>
                                          <p:attrName>style.visibility</p:attrName>
                                        </p:attrNameLst>
                                      </p:cBhvr>
                                      <p:to>
                                        <p:strVal val="visible"/>
                                      </p:to>
                                    </p:set>
                                    <p:anim calcmode="lin" valueType="num">
                                      <p:cBhvr additive="base">
                                        <p:cTn id="31" dur="2000" fill="hold"/>
                                        <p:tgtEl>
                                          <p:spTgt spid="144387">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44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4387">
                                            <p:txEl>
                                              <p:pRg st="5" end="5"/>
                                            </p:txEl>
                                          </p:spTgt>
                                        </p:tgtEl>
                                        <p:attrNameLst>
                                          <p:attrName>style.visibility</p:attrName>
                                        </p:attrNameLst>
                                      </p:cBhvr>
                                      <p:to>
                                        <p:strVal val="visible"/>
                                      </p:to>
                                    </p:set>
                                    <p:anim calcmode="lin" valueType="num">
                                      <p:cBhvr additive="base">
                                        <p:cTn id="37" dur="2000" fill="hold"/>
                                        <p:tgtEl>
                                          <p:spTgt spid="144387">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443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a:extLst>
              <a:ext uri="{FF2B5EF4-FFF2-40B4-BE49-F238E27FC236}">
                <a16:creationId xmlns:a16="http://schemas.microsoft.com/office/drawing/2014/main" id="{D7F9C13F-3EEC-4A98-B9E2-15C6192F059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60DDEC-F327-471B-A43D-2E8BD2F2EDB2}" type="datetime1">
              <a:rPr lang="en-US" altLang="en-US" sz="1400"/>
              <a:pPr/>
              <a:t>12/8/2022</a:t>
            </a:fld>
            <a:endParaRPr lang="en-US" altLang="en-US" sz="1400"/>
          </a:p>
        </p:txBody>
      </p:sp>
      <p:sp>
        <p:nvSpPr>
          <p:cNvPr id="37891" name="Slide Number Placeholder 3">
            <a:extLst>
              <a:ext uri="{FF2B5EF4-FFF2-40B4-BE49-F238E27FC236}">
                <a16:creationId xmlns:a16="http://schemas.microsoft.com/office/drawing/2014/main" id="{22B69CDE-A1F8-42D2-A7F6-9D30224A62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123D88-F77E-4CEB-85B9-B61BD2050789}" type="slidenum">
              <a:rPr lang="ar-SA" altLang="en-US" sz="1400"/>
              <a:pPr/>
              <a:t>9</a:t>
            </a:fld>
            <a:endParaRPr lang="en-US" altLang="en-US" sz="1400"/>
          </a:p>
        </p:txBody>
      </p:sp>
      <p:pic>
        <p:nvPicPr>
          <p:cNvPr id="37892" name="Picture 4" descr="Ext 005">
            <a:extLst>
              <a:ext uri="{FF2B5EF4-FFF2-40B4-BE49-F238E27FC236}">
                <a16:creationId xmlns:a16="http://schemas.microsoft.com/office/drawing/2014/main" id="{A0C9DDD6-388F-4C12-970F-01DBB854A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7924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297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a:extLst>
              <a:ext uri="{FF2B5EF4-FFF2-40B4-BE49-F238E27FC236}">
                <a16:creationId xmlns:a16="http://schemas.microsoft.com/office/drawing/2014/main" id="{AB32C63F-F422-48A5-9B13-DD558861922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6A45EA-A3E3-402F-9D17-D4E8C4152522}" type="datetime1">
              <a:rPr lang="en-US" altLang="en-US" sz="1400"/>
              <a:pPr/>
              <a:t>12/8/2022</a:t>
            </a:fld>
            <a:endParaRPr lang="en-US" altLang="en-US" sz="1400"/>
          </a:p>
        </p:txBody>
      </p:sp>
      <p:sp>
        <p:nvSpPr>
          <p:cNvPr id="74756" name="Slide Number Placeholder 5">
            <a:extLst>
              <a:ext uri="{FF2B5EF4-FFF2-40B4-BE49-F238E27FC236}">
                <a16:creationId xmlns:a16="http://schemas.microsoft.com/office/drawing/2014/main" id="{E3E4CA8E-BCC5-4948-87C0-3611C7FF72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76A00A-D8D8-47D4-A2A3-1C5AF4704C18}" type="slidenum">
              <a:rPr lang="ar-SA" altLang="en-US" sz="1400"/>
              <a:pPr/>
              <a:t>90</a:t>
            </a:fld>
            <a:endParaRPr lang="en-US" altLang="en-US" sz="1400"/>
          </a:p>
        </p:txBody>
      </p:sp>
      <p:sp>
        <p:nvSpPr>
          <p:cNvPr id="74757" name="Rectangle 2">
            <a:extLst>
              <a:ext uri="{FF2B5EF4-FFF2-40B4-BE49-F238E27FC236}">
                <a16:creationId xmlns:a16="http://schemas.microsoft.com/office/drawing/2014/main" id="{7938E086-0B0D-48BC-8FDD-48E51663198C}"/>
              </a:ext>
            </a:extLst>
          </p:cNvPr>
          <p:cNvSpPr>
            <a:spLocks noGrp="1" noChangeArrowheads="1"/>
          </p:cNvSpPr>
          <p:nvPr>
            <p:ph type="title"/>
          </p:nvPr>
        </p:nvSpPr>
        <p:spPr>
          <a:xfrm>
            <a:off x="2209800" y="304800"/>
            <a:ext cx="7772400" cy="685800"/>
          </a:xfrm>
        </p:spPr>
        <p:txBody>
          <a:bodyPr>
            <a:normAutofit fontScale="90000"/>
          </a:bodyPr>
          <a:lstStyle/>
          <a:p>
            <a:r>
              <a:rPr lang="en-US" altLang="en-US" sz="4000" b="1">
                <a:solidFill>
                  <a:srgbClr val="FF0000"/>
                </a:solidFill>
              </a:rPr>
              <a:t>Small intestine</a:t>
            </a:r>
            <a:br>
              <a:rPr lang="en-US" altLang="en-US" sz="4000" b="1">
                <a:solidFill>
                  <a:srgbClr val="FF0000"/>
                </a:solidFill>
              </a:rPr>
            </a:br>
            <a:r>
              <a:rPr lang="en-US" altLang="en-US" sz="4000" b="1">
                <a:solidFill>
                  <a:srgbClr val="FF0000"/>
                </a:solidFill>
              </a:rPr>
              <a:t>Structure</a:t>
            </a:r>
            <a:endParaRPr lang="en-US" altLang="en-US" sz="4000">
              <a:solidFill>
                <a:srgbClr val="FF0000"/>
              </a:solidFill>
            </a:endParaRPr>
          </a:p>
        </p:txBody>
      </p:sp>
      <p:sp>
        <p:nvSpPr>
          <p:cNvPr id="99331" name="Rectangle 3">
            <a:extLst>
              <a:ext uri="{FF2B5EF4-FFF2-40B4-BE49-F238E27FC236}">
                <a16:creationId xmlns:a16="http://schemas.microsoft.com/office/drawing/2014/main" id="{242C581E-3E97-4F6B-B2EC-2D81BA1826AB}"/>
              </a:ext>
            </a:extLst>
          </p:cNvPr>
          <p:cNvSpPr>
            <a:spLocks noGrp="1" noChangeArrowheads="1"/>
          </p:cNvSpPr>
          <p:nvPr>
            <p:ph type="body" idx="1"/>
          </p:nvPr>
        </p:nvSpPr>
        <p:spPr>
          <a:xfrm>
            <a:off x="2209800" y="1447800"/>
            <a:ext cx="7772400" cy="4648200"/>
          </a:xfrm>
        </p:spPr>
        <p:txBody>
          <a:bodyPr/>
          <a:lstStyle/>
          <a:p>
            <a:r>
              <a:rPr lang="en-US" altLang="en-US"/>
              <a:t>Long tube (about 6m) extending from pyloric sphincter in stomach and joins large intestine at the ileocecal sphincter </a:t>
            </a:r>
          </a:p>
          <a:p>
            <a:r>
              <a:rPr lang="en-US" altLang="en-US"/>
              <a:t>duodenum (20 cm), jejunum (2.5 m) and ileum (3.5 m).</a:t>
            </a:r>
          </a:p>
          <a:p>
            <a:r>
              <a:rPr lang="en-US" altLang="en-US"/>
              <a:t>Surface area greatly increased by intestinal mucosal foldings, villi and microvilli.</a:t>
            </a:r>
          </a:p>
          <a:p>
            <a:r>
              <a:rPr lang="en-US" altLang="en-US"/>
              <a:t>Structure of a villus (see figure).</a:t>
            </a:r>
          </a:p>
          <a:p>
            <a:endParaRPr lang="en-US" altLang="en-US"/>
          </a:p>
        </p:txBody>
      </p:sp>
    </p:spTree>
    <p:extLst>
      <p:ext uri="{BB962C8B-B14F-4D97-AF65-F5344CB8AC3E}">
        <p14:creationId xmlns:p14="http://schemas.microsoft.com/office/powerpoint/2010/main" val="1686854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20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20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20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20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C5E40625-B1FD-4D9C-B39B-DF089ECCB3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CC874B-72A4-49B6-AE39-562EF7413CF4}" type="slidenum">
              <a:rPr lang="ar-SA" altLang="en-US" sz="1400"/>
              <a:pPr/>
              <a:t>91</a:t>
            </a:fld>
            <a:endParaRPr lang="en-US" altLang="en-US" sz="1400"/>
          </a:p>
        </p:txBody>
      </p:sp>
      <p:pic>
        <p:nvPicPr>
          <p:cNvPr id="75779" name="Picture 4" descr="23 020">
            <a:extLst>
              <a:ext uri="{FF2B5EF4-FFF2-40B4-BE49-F238E27FC236}">
                <a16:creationId xmlns:a16="http://schemas.microsoft.com/office/drawing/2014/main" id="{1256C864-755E-4CC6-BF0A-10E159A3E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
            <a:ext cx="6629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1574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1">
            <a:extLst>
              <a:ext uri="{FF2B5EF4-FFF2-40B4-BE49-F238E27FC236}">
                <a16:creationId xmlns:a16="http://schemas.microsoft.com/office/drawing/2014/main" id="{B1127440-2424-4DC8-9B44-71C9C119EE0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6B34F5-2FE4-4DE6-BBEE-E1C75D108CAD}" type="datetime1">
              <a:rPr lang="en-US" altLang="en-US" sz="1400"/>
              <a:pPr/>
              <a:t>12/8/2022</a:t>
            </a:fld>
            <a:endParaRPr lang="en-US" altLang="en-US" sz="1400"/>
          </a:p>
        </p:txBody>
      </p:sp>
      <p:sp>
        <p:nvSpPr>
          <p:cNvPr id="76803" name="Footer Placeholder 2">
            <a:extLst>
              <a:ext uri="{FF2B5EF4-FFF2-40B4-BE49-F238E27FC236}">
                <a16:creationId xmlns:a16="http://schemas.microsoft.com/office/drawing/2014/main" id="{370E580B-1C49-41E1-AE91-F203622D8BE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GIT physiology                                       2nd year Lab &amp; Nutrition</a:t>
            </a:r>
          </a:p>
        </p:txBody>
      </p:sp>
      <p:sp>
        <p:nvSpPr>
          <p:cNvPr id="76804" name="Slide Number Placeholder 3">
            <a:extLst>
              <a:ext uri="{FF2B5EF4-FFF2-40B4-BE49-F238E27FC236}">
                <a16:creationId xmlns:a16="http://schemas.microsoft.com/office/drawing/2014/main" id="{83E560A0-9A1C-45A7-817D-CE35D09C94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27CF891-AB09-4ECC-B8ED-C18633451265}" type="slidenum">
              <a:rPr lang="ar-SA" altLang="en-US" sz="1400"/>
              <a:pPr/>
              <a:t>92</a:t>
            </a:fld>
            <a:endParaRPr lang="en-US" altLang="en-US" sz="1400"/>
          </a:p>
        </p:txBody>
      </p:sp>
      <p:pic>
        <p:nvPicPr>
          <p:cNvPr id="76805" name="Picture 4" descr="blood 2 030">
            <a:extLst>
              <a:ext uri="{FF2B5EF4-FFF2-40B4-BE49-F238E27FC236}">
                <a16:creationId xmlns:a16="http://schemas.microsoft.com/office/drawing/2014/main" id="{0E51123C-BB58-4F1B-9054-12430F8BC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986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1">
            <a:extLst>
              <a:ext uri="{FF2B5EF4-FFF2-40B4-BE49-F238E27FC236}">
                <a16:creationId xmlns:a16="http://schemas.microsoft.com/office/drawing/2014/main" id="{324D54A9-A8C7-4C95-B461-B7FE894E24E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16C875-2250-4FA8-AF5E-F163AAD2A9A6}" type="datetime1">
              <a:rPr lang="en-US" altLang="en-US" sz="1400"/>
              <a:pPr/>
              <a:t>12/8/2022</a:t>
            </a:fld>
            <a:endParaRPr lang="en-US" altLang="en-US" sz="1400"/>
          </a:p>
        </p:txBody>
      </p:sp>
      <p:sp>
        <p:nvSpPr>
          <p:cNvPr id="77828" name="Slide Number Placeholder 3">
            <a:extLst>
              <a:ext uri="{FF2B5EF4-FFF2-40B4-BE49-F238E27FC236}">
                <a16:creationId xmlns:a16="http://schemas.microsoft.com/office/drawing/2014/main" id="{EFA8D3E9-6F16-48DE-A27D-251BC86077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233E88-9D49-4368-ADAA-2B8AF722FB48}" type="slidenum">
              <a:rPr lang="ar-SA" altLang="en-US" sz="1400"/>
              <a:pPr/>
              <a:t>93</a:t>
            </a:fld>
            <a:endParaRPr lang="en-US" altLang="en-US" sz="1400"/>
          </a:p>
        </p:txBody>
      </p:sp>
      <p:pic>
        <p:nvPicPr>
          <p:cNvPr id="77829" name="Picture 4" descr="Ext 011">
            <a:extLst>
              <a:ext uri="{FF2B5EF4-FFF2-40B4-BE49-F238E27FC236}">
                <a16:creationId xmlns:a16="http://schemas.microsoft.com/office/drawing/2014/main" id="{A1455625-C6C3-41EB-92C5-93188D5CB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2940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1">
            <a:extLst>
              <a:ext uri="{FF2B5EF4-FFF2-40B4-BE49-F238E27FC236}">
                <a16:creationId xmlns:a16="http://schemas.microsoft.com/office/drawing/2014/main" id="{1ED6CBCC-7F0B-4E45-9D04-4F4B57BDA75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D41390-23D9-4B12-A8D1-4097C3DF753A}" type="datetime1">
              <a:rPr lang="en-US" altLang="en-US" sz="1400"/>
              <a:pPr/>
              <a:t>12/8/2022</a:t>
            </a:fld>
            <a:endParaRPr lang="en-US" altLang="en-US" sz="1400"/>
          </a:p>
        </p:txBody>
      </p:sp>
      <p:sp>
        <p:nvSpPr>
          <p:cNvPr id="78852" name="Slide Number Placeholder 3">
            <a:extLst>
              <a:ext uri="{FF2B5EF4-FFF2-40B4-BE49-F238E27FC236}">
                <a16:creationId xmlns:a16="http://schemas.microsoft.com/office/drawing/2014/main" id="{DA0619C7-C264-4C2D-95C9-6CAEABE1BB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B05F6F-2C35-4CF1-A89A-417F0BAB4D08}" type="slidenum">
              <a:rPr lang="ar-SA" altLang="en-US" sz="1400"/>
              <a:pPr/>
              <a:t>94</a:t>
            </a:fld>
            <a:endParaRPr lang="en-US" altLang="en-US" sz="1400"/>
          </a:p>
        </p:txBody>
      </p:sp>
      <p:pic>
        <p:nvPicPr>
          <p:cNvPr id="78853" name="Picture 4" descr="Ext 012">
            <a:extLst>
              <a:ext uri="{FF2B5EF4-FFF2-40B4-BE49-F238E27FC236}">
                <a16:creationId xmlns:a16="http://schemas.microsoft.com/office/drawing/2014/main" id="{2C09FB18-1BE8-419D-9A1A-E9EF61257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2505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3">
            <a:extLst>
              <a:ext uri="{FF2B5EF4-FFF2-40B4-BE49-F238E27FC236}">
                <a16:creationId xmlns:a16="http://schemas.microsoft.com/office/drawing/2014/main" id="{4966A1A3-28C1-4FA6-8EC3-D9AECFB38DB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C579E9-84C2-4DE3-90F1-411CC75C3C63}" type="datetime1">
              <a:rPr lang="en-US" altLang="en-US" sz="1400"/>
              <a:pPr/>
              <a:t>12/8/2022</a:t>
            </a:fld>
            <a:endParaRPr lang="en-US" altLang="en-US" sz="1400"/>
          </a:p>
        </p:txBody>
      </p:sp>
      <p:sp>
        <p:nvSpPr>
          <p:cNvPr id="108546" name="Rectangle 2">
            <a:extLst>
              <a:ext uri="{FF2B5EF4-FFF2-40B4-BE49-F238E27FC236}">
                <a16:creationId xmlns:a16="http://schemas.microsoft.com/office/drawing/2014/main" id="{8A9D3CAC-0398-47A8-AA04-0BBF7982A6B7}"/>
              </a:ext>
            </a:extLst>
          </p:cNvPr>
          <p:cNvSpPr>
            <a:spLocks noGrp="1" noChangeArrowheads="1"/>
          </p:cNvSpPr>
          <p:nvPr>
            <p:ph type="title"/>
          </p:nvPr>
        </p:nvSpPr>
        <p:spPr>
          <a:xfrm>
            <a:off x="2209800" y="228600"/>
            <a:ext cx="7772400" cy="914400"/>
          </a:xfrm>
        </p:spPr>
        <p:txBody>
          <a:bodyPr>
            <a:normAutofit fontScale="90000"/>
          </a:bodyPr>
          <a:lstStyle/>
          <a:p>
            <a:r>
              <a:rPr lang="en-US" altLang="en-US" sz="4000" b="1">
                <a:solidFill>
                  <a:srgbClr val="FF0000"/>
                </a:solidFill>
              </a:rPr>
              <a:t>Small intestine</a:t>
            </a:r>
            <a:br>
              <a:rPr lang="en-US" altLang="en-US" sz="4000" b="1">
                <a:solidFill>
                  <a:srgbClr val="FF0000"/>
                </a:solidFill>
              </a:rPr>
            </a:br>
            <a:r>
              <a:rPr lang="en-US" altLang="en-US" sz="4000" b="1">
                <a:solidFill>
                  <a:srgbClr val="FF0000"/>
                </a:solidFill>
              </a:rPr>
              <a:t>Function</a:t>
            </a:r>
          </a:p>
        </p:txBody>
      </p:sp>
      <p:sp>
        <p:nvSpPr>
          <p:cNvPr id="108547" name="Rectangle 3">
            <a:extLst>
              <a:ext uri="{FF2B5EF4-FFF2-40B4-BE49-F238E27FC236}">
                <a16:creationId xmlns:a16="http://schemas.microsoft.com/office/drawing/2014/main" id="{52003D54-6C96-46E6-824B-8D51E020850C}"/>
              </a:ext>
            </a:extLst>
          </p:cNvPr>
          <p:cNvSpPr>
            <a:spLocks noGrp="1" noChangeArrowheads="1"/>
          </p:cNvSpPr>
          <p:nvPr>
            <p:ph type="body" idx="1"/>
          </p:nvPr>
        </p:nvSpPr>
        <p:spPr>
          <a:xfrm>
            <a:off x="2209800" y="1447800"/>
            <a:ext cx="7772400" cy="4572000"/>
          </a:xfrm>
        </p:spPr>
        <p:txBody>
          <a:bodyPr/>
          <a:lstStyle/>
          <a:p>
            <a:r>
              <a:rPr lang="en-US" altLang="en-US" b="1" dirty="0">
                <a:solidFill>
                  <a:schemeClr val="accent2"/>
                </a:solidFill>
              </a:rPr>
              <a:t>Digestion</a:t>
            </a:r>
            <a:r>
              <a:rPr lang="en-US" altLang="en-US" dirty="0">
                <a:solidFill>
                  <a:schemeClr val="accent2"/>
                </a:solidFill>
              </a:rPr>
              <a:t> </a:t>
            </a:r>
            <a:r>
              <a:rPr lang="en-US" altLang="en-US" dirty="0"/>
              <a:t>: Enzymes are intracellular (</a:t>
            </a:r>
            <a:r>
              <a:rPr lang="en-US" altLang="en-US" dirty="0" err="1"/>
              <a:t>Disaccharidases</a:t>
            </a:r>
            <a:r>
              <a:rPr lang="en-US" altLang="en-US" dirty="0"/>
              <a:t> and aminopeptidases).</a:t>
            </a:r>
          </a:p>
          <a:p>
            <a:r>
              <a:rPr lang="en-US" altLang="en-US" b="1" dirty="0">
                <a:solidFill>
                  <a:schemeClr val="accent2"/>
                </a:solidFill>
              </a:rPr>
              <a:t>Absorption</a:t>
            </a:r>
            <a:r>
              <a:rPr lang="en-US" altLang="en-US" dirty="0">
                <a:solidFill>
                  <a:schemeClr val="accent2"/>
                </a:solidFill>
              </a:rPr>
              <a:t>:</a:t>
            </a:r>
            <a:r>
              <a:rPr lang="en-US" altLang="en-US" dirty="0"/>
              <a:t> completed in SI, large surface area (as large as 200 m</a:t>
            </a:r>
            <a:r>
              <a:rPr lang="en-US" altLang="en-US" sz="1800" dirty="0"/>
              <a:t>2</a:t>
            </a:r>
            <a:r>
              <a:rPr lang="en-US" altLang="en-US" dirty="0"/>
              <a:t>).</a:t>
            </a:r>
          </a:p>
          <a:p>
            <a:pPr>
              <a:buFontTx/>
              <a:buNone/>
            </a:pPr>
            <a:r>
              <a:rPr lang="en-US" altLang="en-US" dirty="0"/>
              <a:t>(Site where most digestion and absorption take place).</a:t>
            </a:r>
          </a:p>
          <a:p>
            <a:r>
              <a:rPr lang="en-US" altLang="en-US" b="1" dirty="0">
                <a:solidFill>
                  <a:schemeClr val="accent2"/>
                </a:solidFill>
              </a:rPr>
              <a:t>Secretion</a:t>
            </a:r>
          </a:p>
          <a:p>
            <a:r>
              <a:rPr lang="en-US" altLang="en-US" b="1" dirty="0">
                <a:solidFill>
                  <a:schemeClr val="accent2"/>
                </a:solidFill>
              </a:rPr>
              <a:t>Motility</a:t>
            </a:r>
          </a:p>
        </p:txBody>
      </p:sp>
    </p:spTree>
    <p:extLst>
      <p:ext uri="{BB962C8B-B14F-4D97-AF65-F5344CB8AC3E}">
        <p14:creationId xmlns:p14="http://schemas.microsoft.com/office/powerpoint/2010/main" val="2559541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2000" fill="hold"/>
                                        <p:tgtEl>
                                          <p:spTgt spid="108546"/>
                                        </p:tgtEl>
                                        <p:attrNameLst>
                                          <p:attrName>ppt_x</p:attrName>
                                        </p:attrNameLst>
                                      </p:cBhvr>
                                      <p:tavLst>
                                        <p:tav tm="0">
                                          <p:val>
                                            <p:strVal val="0-#ppt_w/2"/>
                                          </p:val>
                                        </p:tav>
                                        <p:tav tm="100000">
                                          <p:val>
                                            <p:strVal val="#ppt_x"/>
                                          </p:val>
                                        </p:tav>
                                      </p:tavLst>
                                    </p:anim>
                                    <p:anim calcmode="lin" valueType="num">
                                      <p:cBhvr additive="base">
                                        <p:cTn id="8" dur="2000" fill="hold"/>
                                        <p:tgtEl>
                                          <p:spTgt spid="1085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additive="base">
                                        <p:cTn id="13" dur="20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additive="base">
                                        <p:cTn id="19" dur="20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547">
                                            <p:txEl>
                                              <p:pRg st="2" end="2"/>
                                            </p:txEl>
                                          </p:spTgt>
                                        </p:tgtEl>
                                        <p:attrNameLst>
                                          <p:attrName>style.visibility</p:attrName>
                                        </p:attrNameLst>
                                      </p:cBhvr>
                                      <p:to>
                                        <p:strVal val="visible"/>
                                      </p:to>
                                    </p:set>
                                    <p:anim calcmode="lin" valueType="num">
                                      <p:cBhvr additive="base">
                                        <p:cTn id="25" dur="20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8547">
                                            <p:txEl>
                                              <p:pRg st="3" end="3"/>
                                            </p:txEl>
                                          </p:spTgt>
                                        </p:tgtEl>
                                        <p:attrNameLst>
                                          <p:attrName>style.visibility</p:attrName>
                                        </p:attrNameLst>
                                      </p:cBhvr>
                                      <p:to>
                                        <p:strVal val="visible"/>
                                      </p:to>
                                    </p:set>
                                    <p:anim calcmode="lin" valueType="num">
                                      <p:cBhvr additive="base">
                                        <p:cTn id="31" dur="2000" fill="hold"/>
                                        <p:tgtEl>
                                          <p:spTgt spid="108547">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8547">
                                            <p:txEl>
                                              <p:pRg st="4" end="4"/>
                                            </p:txEl>
                                          </p:spTgt>
                                        </p:tgtEl>
                                        <p:attrNameLst>
                                          <p:attrName>style.visibility</p:attrName>
                                        </p:attrNameLst>
                                      </p:cBhvr>
                                      <p:to>
                                        <p:strVal val="visible"/>
                                      </p:to>
                                    </p:set>
                                    <p:anim calcmode="lin" valueType="num">
                                      <p:cBhvr additive="base">
                                        <p:cTn id="37" dur="2000" fill="hold"/>
                                        <p:tgtEl>
                                          <p:spTgt spid="108547">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085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a:extLst>
              <a:ext uri="{FF2B5EF4-FFF2-40B4-BE49-F238E27FC236}">
                <a16:creationId xmlns:a16="http://schemas.microsoft.com/office/drawing/2014/main" id="{57464EFB-0DFE-4CC6-AEE6-78FA76E9457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3DA601-7767-4742-B3DE-2AB3DBD1D707}" type="datetime1">
              <a:rPr lang="en-US" altLang="en-US" sz="1400"/>
              <a:pPr/>
              <a:t>12/8/2022</a:t>
            </a:fld>
            <a:endParaRPr lang="en-US" altLang="en-US" sz="1400"/>
          </a:p>
        </p:txBody>
      </p:sp>
      <p:sp>
        <p:nvSpPr>
          <p:cNvPr id="80900" name="Slide Number Placeholder 5">
            <a:extLst>
              <a:ext uri="{FF2B5EF4-FFF2-40B4-BE49-F238E27FC236}">
                <a16:creationId xmlns:a16="http://schemas.microsoft.com/office/drawing/2014/main" id="{8158296C-2A6E-430C-A1FF-AC87AF61C6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542659A-77A2-46DD-9B34-5591556E1293}" type="slidenum">
              <a:rPr lang="ar-SA" altLang="en-US" sz="1400"/>
              <a:pPr/>
              <a:t>96</a:t>
            </a:fld>
            <a:endParaRPr lang="en-US" altLang="en-US" sz="1400"/>
          </a:p>
        </p:txBody>
      </p:sp>
      <p:sp>
        <p:nvSpPr>
          <p:cNvPr id="80901" name="Rectangle 2">
            <a:extLst>
              <a:ext uri="{FF2B5EF4-FFF2-40B4-BE49-F238E27FC236}">
                <a16:creationId xmlns:a16="http://schemas.microsoft.com/office/drawing/2014/main" id="{4DB7F731-A63B-4416-AE96-1E3F846E7EB2}"/>
              </a:ext>
            </a:extLst>
          </p:cNvPr>
          <p:cNvSpPr>
            <a:spLocks noGrp="1" noChangeArrowheads="1"/>
          </p:cNvSpPr>
          <p:nvPr>
            <p:ph type="title"/>
          </p:nvPr>
        </p:nvSpPr>
        <p:spPr>
          <a:xfrm>
            <a:off x="2209800" y="2057400"/>
            <a:ext cx="7772400" cy="1676400"/>
          </a:xfrm>
        </p:spPr>
        <p:txBody>
          <a:bodyPr/>
          <a:lstStyle/>
          <a:p>
            <a:r>
              <a:rPr lang="en-US" altLang="en-US" sz="5400" b="1">
                <a:solidFill>
                  <a:srgbClr val="FF0000"/>
                </a:solidFill>
              </a:rPr>
              <a:t>Digestion</a:t>
            </a:r>
          </a:p>
        </p:txBody>
      </p:sp>
    </p:spTree>
    <p:extLst>
      <p:ext uri="{BB962C8B-B14F-4D97-AF65-F5344CB8AC3E}">
        <p14:creationId xmlns:p14="http://schemas.microsoft.com/office/powerpoint/2010/main" val="13867786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1">
            <a:extLst>
              <a:ext uri="{FF2B5EF4-FFF2-40B4-BE49-F238E27FC236}">
                <a16:creationId xmlns:a16="http://schemas.microsoft.com/office/drawing/2014/main" id="{EF76AC8D-3445-4DA9-8931-CAF66D6F74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106BBB-8DD5-4C68-AF0A-188B99985DF3}" type="datetime1">
              <a:rPr lang="en-US" altLang="en-US" sz="1400"/>
              <a:pPr/>
              <a:t>12/8/2022</a:t>
            </a:fld>
            <a:endParaRPr lang="en-US" altLang="en-US" sz="1400"/>
          </a:p>
        </p:txBody>
      </p:sp>
      <p:pic>
        <p:nvPicPr>
          <p:cNvPr id="81925" name="Picture 4" descr="blood 2 031">
            <a:extLst>
              <a:ext uri="{FF2B5EF4-FFF2-40B4-BE49-F238E27FC236}">
                <a16:creationId xmlns:a16="http://schemas.microsoft.com/office/drawing/2014/main" id="{1D886E36-C61C-49CC-B9BC-7AF4120D7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01805"/>
            <a:ext cx="7153507" cy="517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90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1">
            <a:extLst>
              <a:ext uri="{FF2B5EF4-FFF2-40B4-BE49-F238E27FC236}">
                <a16:creationId xmlns:a16="http://schemas.microsoft.com/office/drawing/2014/main" id="{C4F4422E-4A46-4858-9258-E3A0D34E1D7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52D330-6261-47E5-9DE7-1A1D35241B2F}" type="datetime1">
              <a:rPr lang="en-US" altLang="en-US" sz="1400"/>
              <a:pPr/>
              <a:t>12/8/2022</a:t>
            </a:fld>
            <a:endParaRPr lang="en-US" altLang="en-US" sz="1400"/>
          </a:p>
        </p:txBody>
      </p:sp>
      <p:pic>
        <p:nvPicPr>
          <p:cNvPr id="82949" name="Picture 4" descr="blood 2 032">
            <a:extLst>
              <a:ext uri="{FF2B5EF4-FFF2-40B4-BE49-F238E27FC236}">
                <a16:creationId xmlns:a16="http://schemas.microsoft.com/office/drawing/2014/main" id="{9A0139A5-CE25-492F-8E3E-7FFDB49EE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258" y="457201"/>
            <a:ext cx="6856141" cy="57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694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1">
            <a:extLst>
              <a:ext uri="{FF2B5EF4-FFF2-40B4-BE49-F238E27FC236}">
                <a16:creationId xmlns:a16="http://schemas.microsoft.com/office/drawing/2014/main" id="{2E97EEFC-EAAC-4EF4-84D9-72C006A73B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930B6A-261F-4978-89A3-6DEB1E688467}" type="datetime1">
              <a:rPr lang="en-US" altLang="en-US" sz="1400"/>
              <a:pPr/>
              <a:t>12/8/2022</a:t>
            </a:fld>
            <a:endParaRPr lang="en-US" altLang="en-US" sz="1400"/>
          </a:p>
        </p:txBody>
      </p:sp>
      <p:pic>
        <p:nvPicPr>
          <p:cNvPr id="83973" name="Picture 4" descr="blood 2 033">
            <a:extLst>
              <a:ext uri="{FF2B5EF4-FFF2-40B4-BE49-F238E27FC236}">
                <a16:creationId xmlns:a16="http://schemas.microsoft.com/office/drawing/2014/main" id="{CB8DAD5F-C5C9-4E28-8DB4-AC883A8C1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2166"/>
            <a:ext cx="6856141" cy="53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02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6734</Words>
  <Application>Microsoft Office PowerPoint</Application>
  <PresentationFormat>Widescreen</PresentationFormat>
  <Paragraphs>1089</Paragraphs>
  <Slides>200</Slides>
  <Notes>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200</vt:i4>
      </vt:variant>
    </vt:vector>
  </HeadingPairs>
  <TitlesOfParts>
    <vt:vector size="218" baseType="lpstr">
      <vt:lpstr>Arial</vt:lpstr>
      <vt:lpstr>Calibri</vt:lpstr>
      <vt:lpstr>Calibri Light</vt:lpstr>
      <vt:lpstr>Elephant</vt:lpstr>
      <vt:lpstr>Eras Bold ITC</vt:lpstr>
      <vt:lpstr>Frutiger-Bold</vt:lpstr>
      <vt:lpstr>Frutiger-Light</vt:lpstr>
      <vt:lpstr>Frutiger-LightItalic</vt:lpstr>
      <vt:lpstr>Frutiger-Roman</vt:lpstr>
      <vt:lpstr>Helvetica</vt:lpstr>
      <vt:lpstr>Symbol</vt:lpstr>
      <vt:lpstr>SymbolNew-Medium</vt:lpstr>
      <vt:lpstr>Times</vt:lpstr>
      <vt:lpstr>Times New Roman</vt:lpstr>
      <vt:lpstr>WarnockPro-Light</vt:lpstr>
      <vt:lpstr>Wingdings</vt:lpstr>
      <vt:lpstr>Office Theme</vt:lpstr>
      <vt:lpstr>Document</vt:lpstr>
      <vt:lpstr>The Physiology of the Gastrointestinal Tract (GIT)  General Objectives</vt:lpstr>
      <vt:lpstr>Functions of the GIT</vt:lpstr>
      <vt:lpstr>Organization of the GIT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Mucosa</vt:lpstr>
      <vt:lpstr>Submucosa</vt:lpstr>
      <vt:lpstr>PowerPoint Presentation</vt:lpstr>
      <vt:lpstr>Control of GI functions (secretions &amp; motility)</vt:lpstr>
      <vt:lpstr>Nervous supply to the Gut</vt:lpstr>
      <vt:lpstr>Hormonal control of GIT function</vt:lpstr>
      <vt:lpstr>PowerPoint Presentation</vt:lpstr>
      <vt:lpstr>PowerPoint Presentation</vt:lpstr>
      <vt:lpstr>PowerPoint Presentation</vt:lpstr>
      <vt:lpstr>Types of movements in the GIT</vt:lpstr>
      <vt:lpstr>PowerPoint Presentation</vt:lpstr>
      <vt:lpstr>PowerPoint Presentation</vt:lpstr>
      <vt:lpstr>Gastrointestinal paracrine mediators</vt:lpstr>
      <vt:lpstr>PowerPoint Presentation</vt:lpstr>
      <vt:lpstr>PowerPoint Presentation</vt:lpstr>
      <vt:lpstr>PowerPoint Presentation</vt:lpstr>
      <vt:lpstr>Example: acid secretion by gastric parietal cell....</vt:lpstr>
      <vt:lpstr>PowerPoint Presentation</vt:lpstr>
      <vt:lpstr>Patterns of GI motility</vt:lpstr>
      <vt:lpstr>Patterns of GI motility (cont)</vt:lpstr>
      <vt:lpstr>PowerPoint Presentation</vt:lpstr>
      <vt:lpstr>Esophagus</vt:lpstr>
      <vt:lpstr>Esophagus</vt:lpstr>
      <vt:lpstr>Swallowing</vt:lpstr>
      <vt:lpstr>Mechanism of Swallowing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Salivary glands</vt:lpstr>
      <vt:lpstr>Composition of Saliva</vt:lpstr>
      <vt:lpstr>Functions of saliva</vt:lpstr>
      <vt:lpstr>PowerPoint Presentation</vt:lpstr>
      <vt:lpstr>Regulation of Salivary secretion</vt:lpstr>
      <vt:lpstr>PowerPoint Presentation</vt:lpstr>
      <vt:lpstr>  Salivary secretions are regulated by nervous        mechanisms only</vt:lpstr>
      <vt:lpstr>III- The Stomach Learning Objectives</vt:lpstr>
      <vt:lpstr>PowerPoint Presentation</vt:lpstr>
      <vt:lpstr>Stomach</vt:lpstr>
      <vt:lpstr>Gastric secretion</vt:lpstr>
      <vt:lpstr>PowerPoint Presentation</vt:lpstr>
      <vt:lpstr>PowerPoint Presentation</vt:lpstr>
      <vt:lpstr>Regulation of Gastric secretion</vt:lpstr>
      <vt:lpstr>Cephalic phase (nervous)  </vt:lpstr>
      <vt:lpstr>Gastric phase</vt:lpstr>
      <vt:lpstr>Intestinal phase  </vt:lpstr>
      <vt:lpstr>PowerPoint Presentation</vt:lpstr>
      <vt:lpstr>IV- Exocrine Pancreas Learning Objectives</vt:lpstr>
      <vt:lpstr>Composition and function of pancreatic secretion</vt:lpstr>
      <vt:lpstr>Regulation of pancreatic secretion</vt:lpstr>
      <vt:lpstr>PowerPoint Presentation</vt:lpstr>
      <vt:lpstr>Nervous control of pancreatic secretion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Small &amp; Large Intestines Learning Objectives</vt:lpstr>
      <vt:lpstr>Small intestine Structure</vt:lpstr>
      <vt:lpstr>PowerPoint Presentation</vt:lpstr>
      <vt:lpstr>PowerPoint Presentation</vt:lpstr>
      <vt:lpstr>PowerPoint Presentation</vt:lpstr>
      <vt:lpstr>PowerPoint Presentation</vt:lpstr>
      <vt:lpstr>Small intestine Function</vt:lpstr>
      <vt:lpstr>Digestion</vt:lpstr>
      <vt:lpstr>PowerPoint Presentation</vt:lpstr>
      <vt:lpstr>PowerPoint Presentation</vt:lpstr>
      <vt:lpstr>PowerPoint Presentation</vt:lpstr>
      <vt:lpstr>PowerPoint Presentation</vt:lpstr>
      <vt:lpstr>Absorption</vt:lpstr>
      <vt:lpstr>PowerPoint Presentation</vt:lpstr>
      <vt:lpstr>PowerPoint Presentation</vt:lpstr>
      <vt:lpstr>Exocrine intestinal secretions </vt:lpstr>
      <vt:lpstr>Regulation of intestinal secretion</vt:lpstr>
      <vt:lpstr>Intestinal motility</vt:lpstr>
      <vt:lpstr>PowerPoint Presentation</vt:lpstr>
      <vt:lpstr>PowerPoint Presentation</vt:lpstr>
      <vt:lpstr>PowerPoint Presentation</vt:lpstr>
      <vt:lpstr>Large intestine</vt:lpstr>
      <vt:lpstr>Defecation reflex</vt:lpstr>
      <vt:lpstr>Defecation reflex</vt:lpstr>
      <vt:lpstr>PowerPoint Presentation</vt:lpstr>
      <vt:lpstr>PowerPoint Presentation</vt:lpstr>
      <vt:lpstr>PowerPoint Presentation</vt:lpstr>
      <vt:lpstr>PowerPoint Presentation</vt:lpstr>
      <vt:lpstr>Gastrointestinal paracrine mediators</vt:lpstr>
      <vt:lpstr>PowerPoint Presentation</vt:lpstr>
      <vt:lpstr>PowerPoint Presentation</vt:lpstr>
      <vt:lpstr>PowerPoint Presentation</vt:lpstr>
      <vt:lpstr>Example: acid secretion by gastric parietal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Digestion and absorption of carbohydrates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Digestion and absorption of lipids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Digestion &amp; absorption of proteins </vt:lpstr>
      <vt:lpstr>PowerPoint Presentation</vt:lpstr>
      <vt:lpstr>PowerPoint Presentation</vt:lpstr>
      <vt:lpstr>PowerPoint Presentation</vt:lpstr>
      <vt:lpstr>PowerPoint Presentation</vt:lpstr>
      <vt:lpstr>PowerPoint Presentation</vt:lpstr>
      <vt:lpstr>PowerPoint Presentation</vt:lpstr>
      <vt:lpstr>Absorption of vitamins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Physiology of the Gastrointestinal Tract (GIT)  General Objectives</dc:title>
  <dc:creator>John Smith</dc:creator>
  <cp:lastModifiedBy>Jalil Kadim</cp:lastModifiedBy>
  <cp:revision>13</cp:revision>
  <dcterms:created xsi:type="dcterms:W3CDTF">2018-03-16T11:36:26Z</dcterms:created>
  <dcterms:modified xsi:type="dcterms:W3CDTF">2022-12-08T10:02:20Z</dcterms:modified>
</cp:coreProperties>
</file>