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5" r:id="rId3"/>
    <p:sldId id="257" r:id="rId4"/>
    <p:sldId id="286" r:id="rId5"/>
    <p:sldId id="287" r:id="rId6"/>
    <p:sldId id="288" r:id="rId7"/>
    <p:sldId id="258" r:id="rId8"/>
    <p:sldId id="263" r:id="rId9"/>
    <p:sldId id="274" r:id="rId10"/>
    <p:sldId id="307" r:id="rId11"/>
    <p:sldId id="295" r:id="rId12"/>
    <p:sldId id="296" r:id="rId13"/>
    <p:sldId id="275" r:id="rId14"/>
    <p:sldId id="297" r:id="rId15"/>
    <p:sldId id="298" r:id="rId16"/>
    <p:sldId id="299" r:id="rId17"/>
    <p:sldId id="300" r:id="rId18"/>
    <p:sldId id="306" r:id="rId19"/>
    <p:sldId id="316" r:id="rId20"/>
    <p:sldId id="302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03" r:id="rId30"/>
    <p:sldId id="304" r:id="rId31"/>
    <p:sldId id="305" r:id="rId32"/>
    <p:sldId id="28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DE5822"/>
    <a:srgbClr val="00FF00"/>
    <a:srgbClr val="D60093"/>
    <a:srgbClr val="EB8515"/>
    <a:srgbClr val="FF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3481" autoAdjust="0"/>
  </p:normalViewPr>
  <p:slideViewPr>
    <p:cSldViewPr snapToGrid="0">
      <p:cViewPr varScale="1">
        <p:scale>
          <a:sx n="71" d="100"/>
          <a:sy n="71" d="100"/>
        </p:scale>
        <p:origin x="109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r>
              <a:rPr lang="ar-IQ"/>
              <a:t>15/12/2015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44D1D51-10C6-4A1B-BDD3-64BBC1D27E0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1105888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r>
              <a:rPr lang="ar-IQ"/>
              <a:t>15/12/2015</a:t>
            </a: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B3F0258-C01B-4AEE-AE84-57513E5F9D5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306932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F0258-C01B-4AEE-AE84-57513E5F9D5C}" type="slidenum">
              <a:rPr lang="ar-IQ" smtClean="0"/>
              <a:t>2</a:t>
            </a:fld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ar-IQ"/>
              <a:t>15/12/2015</a:t>
            </a:r>
          </a:p>
        </p:txBody>
      </p:sp>
    </p:spTree>
    <p:extLst>
      <p:ext uri="{BB962C8B-B14F-4D97-AF65-F5344CB8AC3E}">
        <p14:creationId xmlns:p14="http://schemas.microsoft.com/office/powerpoint/2010/main" val="344869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 err="1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ar-IQ"/>
              <a:t>15/12/2015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F0258-C01B-4AEE-AE84-57513E5F9D5C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3191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ar-IQ"/>
              <a:t>15/12/2015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F0258-C01B-4AEE-AE84-57513E5F9D5C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966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ar-IQ"/>
              <a:t>15/12/2015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F0258-C01B-4AEE-AE84-57513E5F9D5C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194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ar-IQ"/>
              <a:t>15/12/2015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F0258-C01B-4AEE-AE84-57513E5F9D5C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3251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ar-IQ"/>
              <a:t>15/12/2015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F0258-C01B-4AEE-AE84-57513E5F9D5C}" type="slidenum">
              <a:rPr lang="ar-IQ" smtClean="0"/>
              <a:t>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1607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ar-IQ">
                <a:solidFill>
                  <a:prstClr val="black"/>
                </a:solidFill>
              </a:rPr>
              <a:t>15/12/2015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F0258-C01B-4AEE-AE84-57513E5F9D5C}" type="slidenum">
              <a:rPr lang="ar-IQ" smtClean="0">
                <a:solidFill>
                  <a:prstClr val="black"/>
                </a:solidFill>
              </a:rPr>
              <a:pPr/>
              <a:t>21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96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ar-IQ">
                <a:solidFill>
                  <a:prstClr val="black"/>
                </a:solidFill>
              </a:rPr>
              <a:t>15/12/2015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F0258-C01B-4AEE-AE84-57513E5F9D5C}" type="slidenum">
              <a:rPr lang="ar-IQ" smtClean="0">
                <a:solidFill>
                  <a:prstClr val="black"/>
                </a:solidFill>
              </a:rPr>
              <a:pPr/>
              <a:t>22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25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D60093"/>
                </a:solidFill>
                <a:latin typeface="Comic Sans MS" pitchFamily="66" charset="0"/>
              </a:rPr>
              <a:t>colorless </a:t>
            </a:r>
            <a:r>
              <a:rPr lang="en-US" dirty="0">
                <a:latin typeface="Comic Sans MS" pitchFamily="66" charset="0"/>
              </a:rPr>
              <a:t>on </a:t>
            </a:r>
            <a:r>
              <a:rPr lang="en-US" dirty="0" err="1">
                <a:latin typeface="Comic Sans MS" pitchFamily="66" charset="0"/>
              </a:rPr>
              <a:t>MacConkey’s</a:t>
            </a:r>
            <a:r>
              <a:rPr lang="en-US" dirty="0">
                <a:latin typeface="Comic Sans MS" pitchFamily="66" charset="0"/>
              </a:rPr>
              <a:t> agar</a:t>
            </a:r>
            <a:endParaRPr lang="ar-IQ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ar-IQ">
                <a:solidFill>
                  <a:prstClr val="black"/>
                </a:solidFill>
              </a:rPr>
              <a:t>15/12/2015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F0258-C01B-4AEE-AE84-57513E5F9D5C}" type="slidenum">
              <a:rPr lang="ar-IQ" smtClean="0">
                <a:solidFill>
                  <a:prstClr val="black"/>
                </a:solidFill>
              </a:rPr>
              <a:pPr/>
              <a:t>25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5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C1B-4784-4313-B623-588856FD328E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4BBD-FDE4-4E17-BF74-1A2BD5D7B49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4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8415-B90F-4CE3-A35C-9E52A1095646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7B50-C460-4260-B143-E2C871018F48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6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67A-5B39-44F6-B9C7-BB4A94D7886C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5FCF-BD2B-457D-9B41-09E7F73F92A5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13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F06578A-0077-4346-8903-5600FE81440C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A66F9C7-4588-4E1F-822B-C2E2D5B99638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2C82E8C1-659A-47F8-8EDB-F8D5CEF7E7CE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B165DDC-2944-4B8F-B28F-BFABF20BBEC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0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003B-916B-4E13-9149-C99AD8AE7038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4D72-E17A-4B1B-B70F-3832D4E443CC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416E-30F5-49D1-A346-F98CDF747F4B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B2C6-C81B-438F-A434-8C3D4D368A0A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9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07C7-BAC9-4C9C-8F31-91B96A426EB2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9203-BB85-41A0-955D-CF0F6BCF3BAF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85BE-3027-479C-A832-70C78D983FC1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518A-88F5-49E7-960B-5EED90D00A96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6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3C3A-0AB7-4C5D-9B30-3D88C796601D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DF70-B870-4A78-A421-E94F597827C1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6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B238-D3B6-43EC-A054-0AC866F047BF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EA25-5BE6-4FEB-BC94-85A59B12DFF0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8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2F6D-DC93-4668-B9EE-EEDE9C3FA736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370D-E7B1-4EE9-8D19-CDEBA5D8DCB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3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9849-5CB4-4D78-85C6-0D452F67EF43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9ED1-EAA6-4E95-ABA7-5134791EF63F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5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DACC19D-4465-4D2F-BA0E-2F41C292BCB6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397CE02-56C7-402A-9C81-FB34423ECC05}" type="slidenum">
              <a:rPr lang="ar-SA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3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hf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sa/imgres?imgurl=http://www.shaheenpage.com/Lib/englishLib/images/micro/mr.jpg&amp;imgrefurl=http://www.shaheenpage.com/Lib/englishLib/virtualLab.html&amp;h=350&amp;w=350&amp;sz=33&amp;hl=en&amp;start=8&amp;tbnid=ZONBGfcnk3RAqM:&amp;tbnh=120&amp;tbnw=120&amp;prev=/images?q=Methyl+Red+test&amp;gbv=2&amp;hl=en&amp;safe=active&amp;sa=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504" y="528031"/>
            <a:ext cx="9070848" cy="383209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algn="ctr">
              <a:defRPr sz="280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Trebuchet MS" panose="020B0603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sz="3200" b="1" dirty="0">
              <a:solidFill>
                <a:schemeClr val="accent1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  <a:cs typeface="FrankRuehl" pitchFamily="34" charset="-79"/>
              </a:rPr>
              <a:t>Microbiology lab 10</a:t>
            </a:r>
          </a:p>
          <a:p>
            <a:r>
              <a:rPr lang="en-US" sz="4000" b="1" dirty="0">
                <a:solidFill>
                  <a:srgbClr val="DE5822"/>
                </a:solidFill>
              </a:rPr>
              <a:t>Gram-negative Rods</a:t>
            </a:r>
          </a:p>
          <a:p>
            <a:r>
              <a:rPr lang="en-US" sz="4000" b="1" dirty="0">
                <a:solidFill>
                  <a:srgbClr val="DE5822"/>
                </a:solidFill>
              </a:rPr>
              <a:t>Enterobacteriaceae and </a:t>
            </a:r>
            <a:r>
              <a:rPr lang="en-US" sz="4000" b="1" i="1" dirty="0">
                <a:solidFill>
                  <a:srgbClr val="DE5822"/>
                </a:solidFill>
              </a:rPr>
              <a:t>Pseudomonas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7360" y="5059680"/>
            <a:ext cx="7449312" cy="1328023"/>
          </a:xfrm>
          <a:prstGeom prst="flowChartAlternateProcess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By:</a:t>
            </a:r>
          </a:p>
          <a:p>
            <a:pPr lvl="0"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Assist. Prof.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Shaima’a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Al-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Salihy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233F-6746-4109-B44D-1A103A19653A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6361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96" y="138328"/>
            <a:ext cx="10972800" cy="636587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Laboratory diagnosis:</a:t>
            </a:r>
            <a:endParaRPr lang="ar-SA" sz="36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76" y="979714"/>
            <a:ext cx="11415195" cy="5445470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DE5822"/>
                </a:solidFill>
                <a:effectLst/>
                <a:latin typeface="Comic Sans MS" panose="030F0702030302020204" pitchFamily="66" charset="0"/>
              </a:rPr>
              <a:t>Biochemical tests:</a:t>
            </a:r>
          </a:p>
          <a:p>
            <a:pPr algn="just" rtl="0">
              <a:lnSpc>
                <a:spcPct val="150000"/>
              </a:lnSpc>
              <a:buClr>
                <a:srgbClr val="00B0F0"/>
              </a:buClr>
              <a:buFontTx/>
              <a:buChar char="-"/>
            </a:pPr>
            <a:r>
              <a:rPr lang="en-US" sz="2800" dirty="0" err="1">
                <a:solidFill>
                  <a:srgbClr val="D60093"/>
                </a:solidFill>
                <a:effectLst/>
                <a:latin typeface="Comic Sans MS" panose="030F0702030302020204" pitchFamily="66" charset="0"/>
              </a:rPr>
              <a:t>IMViC</a:t>
            </a:r>
            <a:r>
              <a:rPr lang="en-US" sz="2800" dirty="0">
                <a:solidFill>
                  <a:srgbClr val="D60093"/>
                </a:solidFill>
                <a:effectLst/>
                <a:latin typeface="Comic Sans MS" panose="030F0702030302020204" pitchFamily="66" charset="0"/>
              </a:rPr>
              <a:t> test</a:t>
            </a:r>
          </a:p>
          <a:p>
            <a:pPr algn="just" rtl="0">
              <a:lnSpc>
                <a:spcPct val="150000"/>
              </a:lnSpc>
              <a:buClr>
                <a:srgbClr val="00B0F0"/>
              </a:buClr>
              <a:buFontTx/>
              <a:buChar char="-"/>
            </a:pPr>
            <a:r>
              <a:rPr lang="en-US" sz="2800" dirty="0">
                <a:solidFill>
                  <a:srgbClr val="D60093"/>
                </a:solidFill>
                <a:effectLst/>
                <a:latin typeface="Comic Sans MS" panose="030F0702030302020204" pitchFamily="66" charset="0"/>
              </a:rPr>
              <a:t>TSI tests</a:t>
            </a:r>
          </a:p>
          <a:p>
            <a:pPr algn="just" rtl="0">
              <a:lnSpc>
                <a:spcPct val="150000"/>
              </a:lnSpc>
              <a:buClr>
                <a:srgbClr val="00B0F0"/>
              </a:buClr>
              <a:buFontTx/>
              <a:buChar char="-"/>
            </a:pPr>
            <a:r>
              <a:rPr lang="en-US" sz="2800" dirty="0">
                <a:solidFill>
                  <a:srgbClr val="D60093"/>
                </a:solidFill>
                <a:effectLst/>
                <a:latin typeface="Comic Sans MS" panose="030F0702030302020204" pitchFamily="66" charset="0"/>
              </a:rPr>
              <a:t>API test</a:t>
            </a:r>
          </a:p>
          <a:p>
            <a:pPr algn="just" rtl="0">
              <a:lnSpc>
                <a:spcPct val="150000"/>
              </a:lnSpc>
              <a:buClr>
                <a:srgbClr val="00B0F0"/>
              </a:buClr>
              <a:buFontTx/>
              <a:buChar char="-"/>
            </a:pPr>
            <a:r>
              <a:rPr lang="en-US" sz="2800" dirty="0">
                <a:solidFill>
                  <a:srgbClr val="D60093"/>
                </a:solidFill>
                <a:effectLst/>
                <a:latin typeface="Comic Sans MS" panose="030F0702030302020204" pitchFamily="66" charset="0"/>
              </a:rPr>
              <a:t>Urease test</a:t>
            </a:r>
          </a:p>
          <a:p>
            <a:pPr algn="just" rtl="0">
              <a:lnSpc>
                <a:spcPct val="150000"/>
              </a:lnSpc>
              <a:buClr>
                <a:srgbClr val="00B0F0"/>
              </a:buClr>
              <a:buFontTx/>
              <a:buChar char="-"/>
            </a:pPr>
            <a:r>
              <a:rPr lang="en-US" sz="2800" dirty="0">
                <a:solidFill>
                  <a:srgbClr val="D60093"/>
                </a:solidFill>
                <a:effectLst/>
                <a:latin typeface="Comic Sans MS" panose="030F0702030302020204" pitchFamily="66" charset="0"/>
              </a:rPr>
              <a:t>Oxidase test</a:t>
            </a:r>
          </a:p>
          <a:p>
            <a:pPr algn="just" rtl="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DE5822"/>
                </a:solidFill>
                <a:effectLst/>
                <a:latin typeface="Comic Sans MS" panose="030F0702030302020204" pitchFamily="66" charset="0"/>
              </a:rPr>
              <a:t>Serological test</a:t>
            </a:r>
          </a:p>
          <a:p>
            <a:pPr algn="just" rtl="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718-3B19-41AF-9280-7EEEB0E6D4DB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29089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"/>
            <a:ext cx="10972800" cy="665018"/>
          </a:xfrm>
        </p:spPr>
        <p:txBody>
          <a:bodyPr/>
          <a:lstStyle/>
          <a:p>
            <a:pPr rtl="0"/>
            <a:r>
              <a:rPr lang="en-US" sz="3600" b="1" dirty="0" err="1">
                <a:solidFill>
                  <a:srgbClr val="FF3300"/>
                </a:solidFill>
                <a:latin typeface="Kristen ITC" pitchFamily="66" charset="0"/>
              </a:rPr>
              <a:t>IMViC</a:t>
            </a:r>
            <a:r>
              <a:rPr lang="en-US" sz="3600" b="1" dirty="0">
                <a:solidFill>
                  <a:srgbClr val="FF3300"/>
                </a:solidFill>
                <a:latin typeface="Kristen ITC" pitchFamily="66" charset="0"/>
              </a:rPr>
              <a:t> Test</a:t>
            </a:r>
            <a:endParaRPr lang="en-US" sz="4000" dirty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16976" y="562638"/>
            <a:ext cx="11685722" cy="3949700"/>
          </a:xfrm>
        </p:spPr>
        <p:txBody>
          <a:bodyPr/>
          <a:lstStyle/>
          <a:p>
            <a:pPr algn="just" rtl="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effectLst/>
                <a:latin typeface="Comic Sans MS" panose="030F0702030302020204" pitchFamily="66" charset="0"/>
              </a:rPr>
              <a:t>Indole, Methyl red,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Voges-ProsKauer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, Citrate tests</a:t>
            </a:r>
          </a:p>
          <a:p>
            <a:pPr marL="990600" lvl="1" indent="-533400" algn="justLow" rtl="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I</a:t>
            </a:r>
            <a:r>
              <a:rPr lang="en-US" sz="2400" b="1" dirty="0">
                <a:solidFill>
                  <a:srgbClr val="DE5822"/>
                </a:solidFill>
                <a:effectLst/>
                <a:latin typeface="Comic Sans MS" panose="030F0702030302020204" pitchFamily="66" charset="0"/>
              </a:rPr>
              <a:t>ndole test: </a:t>
            </a:r>
          </a:p>
          <a:p>
            <a:pPr marL="457200" lvl="1" indent="0" algn="justLow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Principle</a:t>
            </a:r>
          </a:p>
          <a:p>
            <a:pPr marL="990600" lvl="1" indent="-533400" algn="justLow" rtl="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microorganisms can metabolize tryptophan by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tryptophanase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pyruvic acid,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ammonia.</a:t>
            </a:r>
          </a:p>
          <a:p>
            <a:pPr marL="457200" lvl="1" indent="0" algn="justLow" rtl="0"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detected by addition of </a:t>
            </a:r>
            <a:r>
              <a:rPr lang="en-US" sz="2400" b="1" dirty="0" err="1">
                <a:solidFill>
                  <a:srgbClr val="EB8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Kovac's</a:t>
            </a:r>
            <a:r>
              <a:rPr lang="en-US" sz="2400" b="1" dirty="0">
                <a:solidFill>
                  <a:srgbClr val="EB8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reagent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90600" lvl="1" indent="-533400" algn="justLow" rtl="0">
              <a:spcBef>
                <a:spcPts val="0"/>
              </a:spcBef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839B-5C58-4795-BB93-9B9D9B7B5968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11471564" y="6243638"/>
            <a:ext cx="457199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05913" y="3106763"/>
            <a:ext cx="17362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Tryptophane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542116" y="3324509"/>
            <a:ext cx="179435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42115" y="2999455"/>
            <a:ext cx="16914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1600" b="1" dirty="0" err="1">
                <a:solidFill>
                  <a:srgbClr val="33CC33"/>
                </a:solidFill>
                <a:latin typeface="Comic Sans MS" pitchFamily="66" charset="0"/>
              </a:rPr>
              <a:t>Tryptophanase</a:t>
            </a:r>
            <a:r>
              <a:rPr lang="en-US" sz="1600" b="1" dirty="0">
                <a:solidFill>
                  <a:srgbClr val="33CC33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464051" y="3084193"/>
            <a:ext cx="3151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Indole +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Pyurvic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acid + NH3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906818" y="3379656"/>
            <a:ext cx="0" cy="70096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932127" y="3560863"/>
            <a:ext cx="16962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33CC33"/>
                </a:solidFill>
                <a:latin typeface="Comic Sans MS" pitchFamily="66" charset="0"/>
              </a:rPr>
              <a:t>Kovac’s</a:t>
            </a:r>
            <a:r>
              <a:rPr lang="en-US" sz="1600" dirty="0">
                <a:solidFill>
                  <a:srgbClr val="33CC33"/>
                </a:solidFill>
                <a:latin typeface="Comic Sans MS" pitchFamily="66" charset="0"/>
              </a:rPr>
              <a:t> Reagent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078817" y="4080625"/>
            <a:ext cx="1749197" cy="3693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Red color ring</a:t>
            </a:r>
          </a:p>
        </p:txBody>
      </p:sp>
      <p:pic>
        <p:nvPicPr>
          <p:cNvPr id="11" name="Picture 4" descr="indol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271" y="4343061"/>
            <a:ext cx="3024188" cy="25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246010" y="3730140"/>
            <a:ext cx="872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1200" b="1" dirty="0">
                <a:latin typeface="Comic Sans MS" pitchFamily="66" charset="0"/>
              </a:rPr>
              <a:t>Negative</a:t>
            </a:r>
          </a:p>
          <a:p>
            <a:pPr rtl="0"/>
            <a:r>
              <a:rPr lang="en-US" sz="1200" b="1" i="1" dirty="0">
                <a:latin typeface="Comic Sans MS" pitchFamily="66" charset="0"/>
              </a:rPr>
              <a:t>Klebsiella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0342669" y="3730141"/>
            <a:ext cx="851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mic Sans MS" pitchFamily="66" charset="0"/>
              </a:rPr>
              <a:t>Positive </a:t>
            </a:r>
          </a:p>
          <a:p>
            <a:r>
              <a:rPr lang="en-US" sz="1200" b="1" i="1" dirty="0">
                <a:latin typeface="Comic Sans MS" pitchFamily="66" charset="0"/>
              </a:rPr>
              <a:t>E. coli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39485" y="4343061"/>
            <a:ext cx="841815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30000"/>
              </a:lnSpc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Method: </a:t>
            </a:r>
          </a:p>
          <a:p>
            <a:pPr marL="990600" lvl="1" indent="-533400"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Inoculate </a:t>
            </a:r>
            <a:r>
              <a:rPr lang="en-US" sz="2400" dirty="0">
                <a:solidFill>
                  <a:srgbClr val="DE5822"/>
                </a:solidFill>
                <a:latin typeface="Comic Sans MS" pitchFamily="66" charset="0"/>
              </a:rPr>
              <a:t>tryptone water </a:t>
            </a:r>
            <a:r>
              <a:rPr lang="en-US" sz="2400" dirty="0">
                <a:latin typeface="Comic Sans MS" pitchFamily="66" charset="0"/>
              </a:rPr>
              <a:t>with the tested microorganism, Incubate at 37°C for 24 hours </a:t>
            </a:r>
          </a:p>
          <a:p>
            <a:pPr marL="990600" lvl="1" indent="-533400"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After incubation interval, add 1 ml </a:t>
            </a:r>
            <a:r>
              <a:rPr lang="en-US" sz="2400" dirty="0" err="1">
                <a:solidFill>
                  <a:srgbClr val="DE5822"/>
                </a:solidFill>
                <a:latin typeface="Comic Sans MS" pitchFamily="66" charset="0"/>
              </a:rPr>
              <a:t>Kovac’s</a:t>
            </a:r>
            <a:r>
              <a:rPr lang="en-US" sz="2400" dirty="0">
                <a:solidFill>
                  <a:srgbClr val="DE5822"/>
                </a:solidFill>
                <a:latin typeface="Comic Sans MS" pitchFamily="66" charset="0"/>
              </a:rPr>
              <a:t> reagent </a:t>
            </a:r>
            <a:r>
              <a:rPr lang="en-US" sz="2400" dirty="0">
                <a:latin typeface="Comic Sans MS" pitchFamily="66" charset="0"/>
              </a:rPr>
              <a:t>, shake the tube gently and read immediately</a:t>
            </a:r>
          </a:p>
        </p:txBody>
      </p:sp>
    </p:spTree>
    <p:extLst>
      <p:ext uri="{BB962C8B-B14F-4D97-AF65-F5344CB8AC3E}">
        <p14:creationId xmlns:p14="http://schemas.microsoft.com/office/powerpoint/2010/main" val="22401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/>
      <p:bldP spid="4101" grpId="0" animBg="1"/>
      <p:bldP spid="4102" grpId="0"/>
      <p:bldP spid="4103" grpId="0"/>
      <p:bldP spid="4104" grpId="0" animBg="1"/>
      <p:bldP spid="4105" grpId="0"/>
      <p:bldP spid="41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1" y="277814"/>
            <a:ext cx="12192000" cy="630237"/>
          </a:xfrm>
        </p:spPr>
        <p:txBody>
          <a:bodyPr/>
          <a:lstStyle/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omic Sans MS" pitchFamily="66" charset="0"/>
              </a:rPr>
              <a:t>M</a:t>
            </a:r>
            <a:r>
              <a:rPr lang="en-US" sz="2400" b="1" dirty="0">
                <a:solidFill>
                  <a:srgbClr val="FF3300"/>
                </a:solidFill>
                <a:latin typeface="Comic Sans MS" pitchFamily="66" charset="0"/>
              </a:rPr>
              <a:t>ethyl Red-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sz="2400" b="1" dirty="0" err="1">
                <a:solidFill>
                  <a:srgbClr val="FF3300"/>
                </a:solidFill>
                <a:latin typeface="Comic Sans MS" pitchFamily="66" charset="0"/>
              </a:rPr>
              <a:t>oges</a:t>
            </a:r>
            <a:r>
              <a:rPr lang="en-US" sz="24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Comic Sans MS" pitchFamily="66" charset="0"/>
              </a:rPr>
              <a:t>Proskauer</a:t>
            </a:r>
            <a:r>
              <a:rPr lang="en-US" sz="2400" b="1" dirty="0">
                <a:solidFill>
                  <a:srgbClr val="FF3300"/>
                </a:solidFill>
                <a:latin typeface="Comic Sans MS" pitchFamily="66" charset="0"/>
              </a:rPr>
              <a:t> (MR-VP) Tests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527051" y="6243638"/>
            <a:ext cx="2927349" cy="457200"/>
          </a:xfrm>
        </p:spPr>
        <p:txBody>
          <a:bodyPr/>
          <a:lstStyle/>
          <a:p>
            <a:fld id="{DA4A7AC9-C512-4E68-A17D-F202CB0FE5B9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19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1852273" y="1908091"/>
            <a:ext cx="8211038" cy="935037"/>
            <a:chOff x="1292" y="1842"/>
            <a:chExt cx="3061" cy="364"/>
          </a:xfrm>
        </p:grpSpPr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1292" y="1933"/>
              <a:ext cx="304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 sz="1400" dirty="0"/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>
              <a:off x="1292" y="1933"/>
              <a:ext cx="0" cy="22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 sz="1600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4353" y="1933"/>
              <a:ext cx="0" cy="273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 sz="1600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 flipV="1">
              <a:off x="2889" y="1842"/>
              <a:ext cx="0" cy="9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 sz="1600"/>
            </a:p>
          </p:txBody>
        </p:sp>
      </p:grp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569527" y="1555068"/>
            <a:ext cx="1163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DE5822"/>
                </a:solidFill>
                <a:latin typeface="Comic Sans MS" pitchFamily="66" charset="0"/>
              </a:rPr>
              <a:t>Glucose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938826" y="2797752"/>
            <a:ext cx="20473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DE5822"/>
                </a:solidFill>
                <a:latin typeface="Comic Sans MS" pitchFamily="66" charset="0"/>
              </a:rPr>
              <a:t>Acidic pathway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91086" y="3906708"/>
            <a:ext cx="37262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en-US" sz="2000" dirty="0">
                <a:solidFill>
                  <a:srgbClr val="DE5822"/>
                </a:solidFill>
                <a:latin typeface="Comic Sans MS" pitchFamily="66" charset="0"/>
              </a:rPr>
              <a:t>Mixed acids </a:t>
            </a:r>
            <a:r>
              <a:rPr lang="en-US" sz="2000" dirty="0">
                <a:solidFill>
                  <a:srgbClr val="DE5822"/>
                </a:solidFill>
                <a:latin typeface="Comic Sans MS" pitchFamily="66" charset="0"/>
                <a:sym typeface="Wingdings" pitchFamily="2" charset="2"/>
              </a:rPr>
              <a:t> </a:t>
            </a:r>
            <a:r>
              <a:rPr lang="en-US" sz="2000" dirty="0">
                <a:solidFill>
                  <a:srgbClr val="DE5822"/>
                </a:solidFill>
                <a:latin typeface="Comic Sans MS" pitchFamily="66" charset="0"/>
              </a:rPr>
              <a:t>pH less than 4.4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1876714" y="4285695"/>
            <a:ext cx="0" cy="8404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938826" y="5229226"/>
            <a:ext cx="17959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/>
            <a:r>
              <a:rPr lang="en-US" b="1" dirty="0">
                <a:solidFill>
                  <a:srgbClr val="FF0066"/>
                </a:solidFill>
                <a:latin typeface="Comic Sans MS" pitchFamily="66" charset="0"/>
              </a:rPr>
              <a:t>Methyl Red</a:t>
            </a:r>
          </a:p>
          <a:p>
            <a:pPr algn="ctr" rtl="0"/>
            <a:r>
              <a:rPr lang="en-US" b="1" dirty="0">
                <a:solidFill>
                  <a:srgbClr val="FF0066"/>
                </a:solidFill>
                <a:latin typeface="Comic Sans MS" pitchFamily="66" charset="0"/>
              </a:rPr>
              <a:t>indicator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212249" y="6157913"/>
            <a:ext cx="13468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DE5822"/>
                </a:solidFill>
                <a:latin typeface="Comic Sans MS" pitchFamily="66" charset="0"/>
              </a:rPr>
              <a:t>Red color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27051" y="1052513"/>
            <a:ext cx="108889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Principle: </a:t>
            </a:r>
            <a:r>
              <a:rPr lang="en-US" sz="2400" dirty="0">
                <a:latin typeface="Comic Sans MS" pitchFamily="66" charset="0"/>
              </a:rPr>
              <a:t>depend on the patterns of glucose metabolism</a:t>
            </a: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1871133" y="3284538"/>
            <a:ext cx="0" cy="53931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 rot="2051606">
            <a:off x="917439" y="1187625"/>
            <a:ext cx="3456516" cy="589256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2461309" y="6342579"/>
            <a:ext cx="958851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420160" y="6040439"/>
            <a:ext cx="1604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rgbClr val="DE5822"/>
                </a:solidFill>
                <a:latin typeface="Comic Sans MS" pitchFamily="66" charset="0"/>
              </a:rPr>
              <a:t>MR positive</a:t>
            </a:r>
          </a:p>
          <a:p>
            <a:pPr algn="ctr" rtl="0"/>
            <a:r>
              <a:rPr lang="en-US" sz="2000" b="1" i="1" dirty="0">
                <a:solidFill>
                  <a:srgbClr val="DE5822"/>
                </a:solidFill>
                <a:latin typeface="Comic Sans MS" pitchFamily="66" charset="0"/>
              </a:rPr>
              <a:t>E. coli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824664" y="2873376"/>
            <a:ext cx="6544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Or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9042839" y="2878861"/>
            <a:ext cx="2242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2000" b="1" dirty="0">
                <a:solidFill>
                  <a:srgbClr val="DE5822"/>
                </a:solidFill>
                <a:latin typeface="Comic Sans MS" pitchFamily="66" charset="0"/>
              </a:rPr>
              <a:t>Neutral pathway</a:t>
            </a: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10091495" y="3242708"/>
            <a:ext cx="0" cy="7191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8396440" y="3952875"/>
            <a:ext cx="2884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/>
            <a:r>
              <a:rPr lang="en-US" sz="2000" dirty="0">
                <a:solidFill>
                  <a:srgbClr val="DE5822"/>
                </a:solidFill>
                <a:latin typeface="Comic Sans MS" pitchFamily="66" charset="0"/>
              </a:rPr>
              <a:t>Acetyl methyl </a:t>
            </a:r>
            <a:r>
              <a:rPr lang="en-US" sz="2000" dirty="0" err="1">
                <a:solidFill>
                  <a:srgbClr val="DE5822"/>
                </a:solidFill>
                <a:latin typeface="Comic Sans MS" pitchFamily="66" charset="0"/>
              </a:rPr>
              <a:t>carbinol</a:t>
            </a:r>
            <a:endParaRPr lang="en-US" sz="2000" dirty="0">
              <a:solidFill>
                <a:srgbClr val="DE5822"/>
              </a:solidFill>
              <a:latin typeface="Comic Sans MS" pitchFamily="66" charset="0"/>
            </a:endParaRPr>
          </a:p>
          <a:p>
            <a:pPr algn="ctr" rtl="0"/>
            <a:r>
              <a:rPr lang="en-US" sz="2000" dirty="0">
                <a:solidFill>
                  <a:srgbClr val="DE5822"/>
                </a:solidFill>
                <a:latin typeface="Comic Sans MS" pitchFamily="66" charset="0"/>
              </a:rPr>
              <a:t>(ACETONE)</a:t>
            </a:r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10100734" y="4659313"/>
            <a:ext cx="0" cy="12969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8392482" y="4978291"/>
            <a:ext cx="123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b="1">
                <a:solidFill>
                  <a:srgbClr val="FF0066"/>
                </a:solidFill>
              </a:rPr>
              <a:t>Barrit’s A</a:t>
            </a:r>
          </a:p>
          <a:p>
            <a:pPr rtl="0"/>
            <a:r>
              <a:rPr lang="en-US" b="1">
                <a:solidFill>
                  <a:srgbClr val="FF0066"/>
                </a:solidFill>
              </a:rPr>
              <a:t>Barrit;s B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9450556" y="6046934"/>
            <a:ext cx="1370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2000" b="1" dirty="0">
                <a:solidFill>
                  <a:srgbClr val="DE5822"/>
                </a:solidFill>
                <a:latin typeface="Comic Sans MS" pitchFamily="66" charset="0"/>
              </a:rPr>
              <a:t>Pink color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H="1">
            <a:off x="8082012" y="6308725"/>
            <a:ext cx="1248833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6479117" y="5956300"/>
            <a:ext cx="16028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rgbClr val="DE5822"/>
                </a:solidFill>
                <a:latin typeface="Comic Sans MS" pitchFamily="66" charset="0"/>
              </a:rPr>
              <a:t>VP positive</a:t>
            </a:r>
          </a:p>
          <a:p>
            <a:pPr algn="ctr" rtl="0"/>
            <a:r>
              <a:rPr lang="en-US" sz="2000" b="1" dirty="0">
                <a:solidFill>
                  <a:srgbClr val="DE5822"/>
                </a:solidFill>
                <a:latin typeface="Comic Sans MS" pitchFamily="66" charset="0"/>
              </a:rPr>
              <a:t>Klebsiella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10100734" y="44561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1826401">
            <a:off x="7877177" y="1364832"/>
            <a:ext cx="3350683" cy="556661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7404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5" grpId="0"/>
      <p:bldP spid="11276" grpId="0"/>
      <p:bldP spid="11277" grpId="0" animBg="1"/>
      <p:bldP spid="11278" grpId="0"/>
      <p:bldP spid="11279" grpId="0"/>
      <p:bldP spid="11280" grpId="0"/>
      <p:bldP spid="11281" grpId="0" animBg="1"/>
      <p:bldP spid="11282" grpId="0" animBg="1"/>
      <p:bldP spid="11284" grpId="0" animBg="1"/>
      <p:bldP spid="11285" grpId="0"/>
      <p:bldP spid="11286" grpId="0"/>
      <p:bldP spid="11287" grpId="0"/>
      <p:bldP spid="11288" grpId="0" animBg="1"/>
      <p:bldP spid="11289" grpId="0"/>
      <p:bldP spid="11291" grpId="0" animBg="1"/>
      <p:bldP spid="11292" grpId="0"/>
      <p:bldP spid="11293" grpId="0"/>
      <p:bldP spid="11295" grpId="0" animBg="1"/>
      <p:bldP spid="11296" grpId="0"/>
      <p:bldP spid="112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" y="353568"/>
            <a:ext cx="11536680" cy="3028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spcBef>
                <a:spcPts val="1000"/>
              </a:spcBef>
              <a:buClr>
                <a:srgbClr val="00B0F0"/>
              </a:buClr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  <a:t>Methods:</a:t>
            </a:r>
          </a:p>
          <a:p>
            <a:pPr marL="342900" indent="-342900" algn="just">
              <a:spcBef>
                <a:spcPts val="1000"/>
              </a:spcBef>
              <a:buClr>
                <a:srgbClr val="00B0F0"/>
              </a:buClr>
              <a:buSzPct val="80000"/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Inoculate the tested organism into tubes of </a:t>
            </a:r>
            <a:r>
              <a:rPr lang="en-US" sz="2000" dirty="0">
                <a:solidFill>
                  <a:srgbClr val="D60093"/>
                </a:solidFill>
                <a:latin typeface="Comic Sans MS" pitchFamily="66" charset="0"/>
              </a:rPr>
              <a:t>MRVP</a:t>
            </a:r>
            <a:r>
              <a:rPr lang="en-US" sz="2000" dirty="0">
                <a:latin typeface="Comic Sans MS" pitchFamily="66" charset="0"/>
              </a:rPr>
              <a:t> broth, incubate the tubes at 37°C for 24-48 hours</a:t>
            </a:r>
          </a:p>
          <a:p>
            <a:pPr marL="342900" indent="-342900" algn="just">
              <a:spcBef>
                <a:spcPts val="1000"/>
              </a:spcBef>
              <a:buClr>
                <a:srgbClr val="00B0F0"/>
              </a:buClr>
              <a:buSzPct val="80000"/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AFTER INCUBATION: </a:t>
            </a:r>
          </a:p>
          <a:p>
            <a:pPr marL="1752600" lvl="3" indent="-381000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For methyl red:  </a:t>
            </a:r>
            <a:r>
              <a:rPr lang="en-US" sz="2000" dirty="0">
                <a:latin typeface="Comic Sans MS" pitchFamily="66" charset="0"/>
              </a:rPr>
              <a:t>Add 6-8 drops of methyl red reagent. </a:t>
            </a:r>
          </a:p>
          <a:p>
            <a:pPr marL="1752600" lvl="3" indent="-381000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For </a:t>
            </a:r>
            <a:r>
              <a:rPr lang="en-US" sz="2000" dirty="0" err="1">
                <a:solidFill>
                  <a:srgbClr val="FF0000"/>
                </a:solidFill>
                <a:latin typeface="Comic Sans MS" pitchFamily="66" charset="0"/>
              </a:rPr>
              <a:t>Voges-Proskauer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sz="2000" dirty="0">
                <a:latin typeface="Comic Sans MS" pitchFamily="66" charset="0"/>
              </a:rPr>
              <a:t>  Add 6 drops of </a:t>
            </a:r>
            <a:r>
              <a:rPr lang="en-US" sz="2000" dirty="0" err="1">
                <a:solidFill>
                  <a:srgbClr val="DE5822"/>
                </a:solidFill>
                <a:latin typeface="Comic Sans MS" pitchFamily="66" charset="0"/>
              </a:rPr>
              <a:t>Barritt's</a:t>
            </a:r>
            <a:r>
              <a:rPr lang="en-US" sz="2000" dirty="0">
                <a:solidFill>
                  <a:srgbClr val="DE5822"/>
                </a:solidFill>
                <a:latin typeface="Comic Sans MS" pitchFamily="66" charset="0"/>
              </a:rPr>
              <a:t> A (</a:t>
            </a:r>
            <a:r>
              <a:rPr lang="en-US" sz="2000" dirty="0">
                <a:solidFill>
                  <a:srgbClr val="DE5822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en-US" sz="2000" dirty="0">
                <a:solidFill>
                  <a:srgbClr val="DE5822"/>
                </a:solidFill>
                <a:latin typeface="Comic Sans MS" pitchFamily="66" charset="0"/>
              </a:rPr>
              <a:t>-</a:t>
            </a:r>
            <a:r>
              <a:rPr lang="en-US" sz="2000" dirty="0" err="1">
                <a:solidFill>
                  <a:srgbClr val="DE5822"/>
                </a:solidFill>
                <a:latin typeface="Comic Sans MS" pitchFamily="66" charset="0"/>
              </a:rPr>
              <a:t>naphthol</a:t>
            </a:r>
            <a:r>
              <a:rPr lang="en-US" sz="2000" dirty="0">
                <a:solidFill>
                  <a:srgbClr val="DE5822"/>
                </a:solidFill>
                <a:latin typeface="Comic Sans MS" pitchFamily="66" charset="0"/>
              </a:rPr>
              <a:t>), </a:t>
            </a:r>
            <a:r>
              <a:rPr lang="en-US" sz="2000" dirty="0">
                <a:latin typeface="Comic Sans MS" pitchFamily="66" charset="0"/>
              </a:rPr>
              <a:t>and 2 drops of </a:t>
            </a:r>
            <a:r>
              <a:rPr lang="en-US" sz="2000" dirty="0" err="1">
                <a:solidFill>
                  <a:srgbClr val="DE5822"/>
                </a:solidFill>
                <a:latin typeface="Comic Sans MS" pitchFamily="66" charset="0"/>
              </a:rPr>
              <a:t>Barritt's</a:t>
            </a:r>
            <a:r>
              <a:rPr lang="en-US" sz="2000" dirty="0">
                <a:solidFill>
                  <a:srgbClr val="DE5822"/>
                </a:solidFill>
                <a:latin typeface="Comic Sans MS" pitchFamily="66" charset="0"/>
              </a:rPr>
              <a:t> B (40% KOH), </a:t>
            </a:r>
            <a:r>
              <a:rPr lang="en-US" sz="2000" dirty="0">
                <a:latin typeface="Comic Sans MS" pitchFamily="66" charset="0"/>
              </a:rPr>
              <a:t>mix </a:t>
            </a:r>
          </a:p>
          <a:p>
            <a:pPr marL="1752600" lvl="3" indent="-381000">
              <a:lnSpc>
                <a:spcPct val="120000"/>
              </a:lnSpc>
            </a:pPr>
            <a:r>
              <a:rPr lang="en-US" sz="2000" dirty="0">
                <a:latin typeface="Comic Sans MS" pitchFamily="66" charset="0"/>
              </a:rPr>
              <a:t>Let, undisturbed, for at least 1 hour, then note color change.</a:t>
            </a:r>
            <a:endParaRPr lang="ar-SA" sz="200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D7FB-C668-4CC2-B2AF-708E51466278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20</a:t>
            </a:r>
          </a:p>
        </p:txBody>
      </p:sp>
      <p:pic>
        <p:nvPicPr>
          <p:cNvPr id="5" name="Picture 5" descr="m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/>
          <a:stretch>
            <a:fillRect/>
          </a:stretch>
        </p:blipFill>
        <p:spPr bwMode="auto">
          <a:xfrm>
            <a:off x="2477871" y="4162345"/>
            <a:ext cx="3188638" cy="261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v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14" y="4162345"/>
            <a:ext cx="3333750" cy="25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3162325" y="3737519"/>
            <a:ext cx="1819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Methyl Red test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430039" y="3654394"/>
            <a:ext cx="2337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Comic Sans MS" pitchFamily="66" charset="0"/>
              </a:rPr>
              <a:t>Voges-Proskauer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41239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9385" y="188913"/>
            <a:ext cx="9270999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Citrate Utilization Test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11704" y="770971"/>
            <a:ext cx="80041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algn="l" rtl="0">
              <a:buFont typeface="Wingdings" pitchFamily="2" charset="2"/>
              <a:buChar char="§"/>
            </a:pP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Principle: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citrate utilized by bacteria produces </a:t>
            </a:r>
            <a:r>
              <a:rPr lang="en-US" sz="2000" dirty="0" err="1">
                <a:latin typeface="Comic Sans MS" pitchFamily="66" charset="0"/>
              </a:rPr>
              <a:t>citrase</a:t>
            </a:r>
            <a:r>
              <a:rPr lang="en-US" sz="2000" dirty="0">
                <a:latin typeface="Comic Sans MS" pitchFamily="66" charset="0"/>
              </a:rPr>
              <a:t> enzyme.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919274" y="1403907"/>
            <a:ext cx="9749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Citrate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9147021" y="1366709"/>
            <a:ext cx="1107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Na</a:t>
            </a:r>
            <a:r>
              <a:rPr lang="en-US" sz="2000" b="1" baseline="-250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CO</a:t>
            </a:r>
            <a:r>
              <a:rPr lang="en-US" sz="2000" b="1" baseline="-250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3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8759221" y="2924928"/>
            <a:ext cx="17171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Alkaline,↑pH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144933" y="4731825"/>
            <a:ext cx="1277914" cy="3693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Blue color</a:t>
            </a:r>
          </a:p>
        </p:txBody>
      </p: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6766984" y="2081214"/>
            <a:ext cx="768349" cy="1419225"/>
            <a:chOff x="703" y="2775"/>
            <a:chExt cx="363" cy="894"/>
          </a:xfrm>
        </p:grpSpPr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 flipH="1">
              <a:off x="749" y="3067"/>
              <a:ext cx="271" cy="544"/>
            </a:xfrm>
            <a:prstGeom prst="rtTriangl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14352" name="Picture 16" descr="SPECIM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775"/>
              <a:ext cx="363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3" name="Group 17"/>
          <p:cNvGrpSpPr>
            <a:grpSpLocks/>
          </p:cNvGrpSpPr>
          <p:nvPr/>
        </p:nvGrpSpPr>
        <p:grpSpPr bwMode="auto">
          <a:xfrm>
            <a:off x="4277800" y="4368800"/>
            <a:ext cx="768351" cy="1289050"/>
            <a:chOff x="3923" y="2981"/>
            <a:chExt cx="363" cy="812"/>
          </a:xfrm>
        </p:grpSpPr>
        <p:sp>
          <p:nvSpPr>
            <p:cNvPr id="14354" name="AutoShape 18"/>
            <p:cNvSpPr>
              <a:spLocks noChangeArrowheads="1"/>
            </p:cNvSpPr>
            <p:nvPr/>
          </p:nvSpPr>
          <p:spPr bwMode="auto">
            <a:xfrm flipH="1">
              <a:off x="3969" y="3203"/>
              <a:ext cx="271" cy="544"/>
            </a:xfrm>
            <a:prstGeom prst="rtTriangle">
              <a:avLst/>
            </a:prstGeom>
            <a:solidFill>
              <a:schemeClr val="bg2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14355" name="Picture 19" descr="SPECIM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981"/>
              <a:ext cx="363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7159813" y="5017494"/>
            <a:ext cx="2223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b="1" dirty="0" err="1">
                <a:solidFill>
                  <a:srgbClr val="FF0066"/>
                </a:solidFill>
              </a:rPr>
              <a:t>Bromothymol</a:t>
            </a:r>
            <a:r>
              <a:rPr lang="en-US" b="1" dirty="0">
                <a:solidFill>
                  <a:srgbClr val="FF0066"/>
                </a:solidFill>
              </a:rPr>
              <a:t> blue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5785984" y="3425410"/>
            <a:ext cx="25138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err="1">
                <a:solidFill>
                  <a:srgbClr val="FF0066"/>
                </a:solidFill>
                <a:latin typeface="Comic Sans MS" pitchFamily="66" charset="0"/>
              </a:rPr>
              <a:t>Simmon’s</a:t>
            </a:r>
            <a:r>
              <a:rPr lang="en-US" sz="1600" b="1" dirty="0">
                <a:solidFill>
                  <a:srgbClr val="FF0066"/>
                </a:solidFill>
                <a:latin typeface="Comic Sans MS" pitchFamily="66" charset="0"/>
              </a:rPr>
              <a:t> Citrate media</a:t>
            </a:r>
          </a:p>
        </p:txBody>
      </p:sp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5801703" y="1428720"/>
            <a:ext cx="20585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CO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+ Na + H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O</a:t>
            </a:r>
          </a:p>
        </p:txBody>
      </p: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3215217" y="1412876"/>
            <a:ext cx="1146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Pyruvate</a:t>
            </a:r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421735" y="1636568"/>
            <a:ext cx="124883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4391" name="Line 55"/>
          <p:cNvSpPr>
            <a:spLocks noChangeShapeType="1"/>
          </p:cNvSpPr>
          <p:nvPr/>
        </p:nvSpPr>
        <p:spPr bwMode="auto">
          <a:xfrm>
            <a:off x="7860279" y="1636568"/>
            <a:ext cx="124883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>
            <a:off x="9554056" y="1798052"/>
            <a:ext cx="0" cy="10080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cxnSp>
        <p:nvCxnSpPr>
          <p:cNvPr id="14393" name="AutoShape 57"/>
          <p:cNvCxnSpPr>
            <a:cxnSpLocks noChangeShapeType="1"/>
            <a:stCxn id="14345" idx="2"/>
          </p:cNvCxnSpPr>
          <p:nvPr/>
        </p:nvCxnSpPr>
        <p:spPr bwMode="auto">
          <a:xfrm rot="5400000">
            <a:off x="7284706" y="2583406"/>
            <a:ext cx="1591453" cy="3074716"/>
          </a:xfrm>
          <a:prstGeom prst="bentConnector2">
            <a:avLst/>
          </a:prstGeom>
          <a:noFill/>
          <a:ln w="76200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3866226" y="5798477"/>
            <a:ext cx="15808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FF0066"/>
                </a:solidFill>
                <a:latin typeface="Comic Sans MS" pitchFamily="66" charset="0"/>
              </a:rPr>
              <a:t>Positive test</a:t>
            </a:r>
          </a:p>
        </p:txBody>
      </p: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5144774" y="3763964"/>
            <a:ext cx="40127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rgbClr val="FF0066"/>
                </a:solidFill>
                <a:latin typeface="Comic Sans MS" pitchFamily="66" charset="0"/>
              </a:rPr>
              <a:t>Contains Citrate as a sole of C source</a:t>
            </a:r>
          </a:p>
          <a:p>
            <a:pPr algn="r"/>
            <a:r>
              <a:rPr lang="en-US" sz="1600" b="1" dirty="0">
                <a:solidFill>
                  <a:srgbClr val="FF0066"/>
                </a:solidFill>
                <a:latin typeface="Comic Sans MS" pitchFamily="66" charset="0"/>
              </a:rPr>
              <a:t>And ammonium salts as a source of N</a:t>
            </a:r>
          </a:p>
        </p:txBody>
      </p:sp>
      <p:sp>
        <p:nvSpPr>
          <p:cNvPr id="14398" name="Line 62"/>
          <p:cNvSpPr>
            <a:spLocks noChangeShapeType="1"/>
          </p:cNvSpPr>
          <p:nvPr/>
        </p:nvSpPr>
        <p:spPr bwMode="auto">
          <a:xfrm>
            <a:off x="1877662" y="1606870"/>
            <a:ext cx="124883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cxnSp>
        <p:nvCxnSpPr>
          <p:cNvPr id="14399" name="AutoShape 63"/>
          <p:cNvCxnSpPr>
            <a:cxnSpLocks noChangeShapeType="1"/>
          </p:cNvCxnSpPr>
          <p:nvPr/>
        </p:nvCxnSpPr>
        <p:spPr bwMode="auto">
          <a:xfrm rot="10800000">
            <a:off x="1540475" y="1773239"/>
            <a:ext cx="3522133" cy="1881187"/>
          </a:xfrm>
          <a:prstGeom prst="bentConnector2">
            <a:avLst/>
          </a:prstGeom>
          <a:noFill/>
          <a:ln w="76200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8883-0704-43BC-B8E6-60CAF8002ADC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06772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4" grpId="0"/>
      <p:bldP spid="14345" grpId="0"/>
      <p:bldP spid="14349" grpId="0" animBg="1"/>
      <p:bldP spid="14360" grpId="0"/>
      <p:bldP spid="14363" grpId="0"/>
      <p:bldP spid="14385" grpId="0"/>
      <p:bldP spid="14387" grpId="0"/>
      <p:bldP spid="14390" grpId="0" animBg="1"/>
      <p:bldP spid="14391" grpId="0" animBg="1"/>
      <p:bldP spid="14392" grpId="0" animBg="1"/>
      <p:bldP spid="14394" grpId="0"/>
      <p:bldP spid="14397" grpId="0"/>
      <p:bldP spid="143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31801" y="295049"/>
            <a:ext cx="30649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 rtl="0">
              <a:lnSpc>
                <a:spcPct val="14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Method: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31801" y="765236"/>
            <a:ext cx="11402645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Streak a </a:t>
            </a:r>
            <a:r>
              <a:rPr lang="en-US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Simmon’s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citrate agar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slant with the organism and i</a:t>
            </a:r>
            <a:r>
              <a:rPr lang="en-US" sz="2400" dirty="0">
                <a:latin typeface="Comic Sans MS" pitchFamily="66" charset="0"/>
              </a:rPr>
              <a:t>ncubate at 37°C for 24 hours. Growth on the medium is accompanied by a rise in pH to change the medium </a:t>
            </a:r>
            <a:r>
              <a:rPr lang="en-US" sz="2400" b="1" dirty="0">
                <a:solidFill>
                  <a:srgbClr val="EB8515"/>
                </a:solidFill>
                <a:latin typeface="Comic Sans MS" pitchFamily="66" charset="0"/>
              </a:rPr>
              <a:t>(containing </a:t>
            </a:r>
            <a:r>
              <a:rPr lang="en-US" sz="2400" b="1" dirty="0" err="1">
                <a:solidFill>
                  <a:srgbClr val="EB8515"/>
                </a:solidFill>
                <a:latin typeface="Comic Sans MS" pitchFamily="66" charset="0"/>
              </a:rPr>
              <a:t>bromothymol</a:t>
            </a:r>
            <a:r>
              <a:rPr lang="en-US" sz="2400" b="1" dirty="0">
                <a:solidFill>
                  <a:srgbClr val="EB8515"/>
                </a:solidFill>
                <a:latin typeface="Comic Sans MS" pitchFamily="66" charset="0"/>
              </a:rPr>
              <a:t> blue indicator)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from its initial green color to deep blue. </a:t>
            </a:r>
          </a:p>
        </p:txBody>
      </p:sp>
      <p:pic>
        <p:nvPicPr>
          <p:cNvPr id="6" name="Picture 4" descr="c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38" y="4185137"/>
            <a:ext cx="4447116" cy="228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8726774" y="3301999"/>
            <a:ext cx="0" cy="8831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مستطيل 1"/>
          <p:cNvSpPr/>
          <p:nvPr/>
        </p:nvSpPr>
        <p:spPr>
          <a:xfrm>
            <a:off x="8139642" y="2717224"/>
            <a:ext cx="1125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Positive</a:t>
            </a:r>
          </a:p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Klebsiella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0338124" y="3301999"/>
            <a:ext cx="12539" cy="8831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" name="مستطيل 2"/>
          <p:cNvSpPr/>
          <p:nvPr/>
        </p:nvSpPr>
        <p:spPr>
          <a:xfrm>
            <a:off x="9694170" y="2772828"/>
            <a:ext cx="1312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Negative</a:t>
            </a:r>
          </a:p>
          <a:p>
            <a:pPr algn="ctr"/>
            <a:r>
              <a:rPr lang="en-US" sz="16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E. coli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960366" y="5087216"/>
            <a:ext cx="2723823" cy="4410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Citrate utilization test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F6D5-44A0-4B38-8CBC-B542E76DDE5F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009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8" y="0"/>
            <a:ext cx="10670116" cy="647700"/>
          </a:xfrm>
        </p:spPr>
        <p:txBody>
          <a:bodyPr/>
          <a:lstStyle/>
          <a:p>
            <a:r>
              <a:rPr lang="en-US" sz="2800" b="1" dirty="0">
                <a:solidFill>
                  <a:srgbClr val="FF3300"/>
                </a:solidFill>
                <a:latin typeface="Comic Sans MS" pitchFamily="66" charset="0"/>
              </a:rPr>
              <a:t>Urease Test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31801" y="1052513"/>
            <a:ext cx="11437814" cy="3668738"/>
          </a:xfrm>
        </p:spPr>
        <p:txBody>
          <a:bodyPr/>
          <a:lstStyle/>
          <a:p>
            <a:pPr algn="justLow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Principle:</a:t>
            </a:r>
          </a:p>
          <a:p>
            <a:pPr marL="609600" indent="-609600" algn="justLow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>
                <a:latin typeface="Comic Sans MS" pitchFamily="66" charset="0"/>
              </a:rPr>
              <a:t>Urea agar contains urea and phenol red, Urease is an enzyme that catalyzes the conversion of urea to CO</a:t>
            </a:r>
            <a:r>
              <a:rPr lang="en-US" sz="1400" dirty="0">
                <a:latin typeface="Comic Sans MS" pitchFamily="66" charset="0"/>
              </a:rPr>
              <a:t>2</a:t>
            </a:r>
            <a:r>
              <a:rPr lang="en-US" sz="2000" dirty="0">
                <a:latin typeface="Comic Sans MS" pitchFamily="66" charset="0"/>
              </a:rPr>
              <a:t> and NH</a:t>
            </a:r>
            <a:r>
              <a:rPr lang="en-US" sz="1400" dirty="0">
                <a:latin typeface="Comic Sans MS" pitchFamily="66" charset="0"/>
              </a:rPr>
              <a:t>3</a:t>
            </a:r>
          </a:p>
          <a:p>
            <a:pPr marL="609600" indent="-609600" algn="justLow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>
                <a:latin typeface="Comic Sans MS" pitchFamily="66" charset="0"/>
              </a:rPr>
              <a:t>In solution reacts with 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CO</a:t>
            </a:r>
            <a:r>
              <a:rPr lang="en-US" sz="1400" b="1" dirty="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en-US" sz="2000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to produce ammonium hydroxide, a strong base which ↑ pH of the medium. </a:t>
            </a:r>
          </a:p>
          <a:p>
            <a:pPr marL="609600" indent="-609600" algn="justLow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>
                <a:latin typeface="Comic Sans MS" pitchFamily="66" charset="0"/>
              </a:rPr>
              <a:t>↑ in the pH causes phenol red to turn a deep pink. 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E7E8-C37A-48D5-BC77-F9377D48602D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عنصر نائب لرقم الشريحة 19"/>
          <p:cNvSpPr>
            <a:spLocks noGrp="1"/>
          </p:cNvSpPr>
          <p:nvPr>
            <p:ph type="sldNum" sz="quarter" idx="12"/>
          </p:nvPr>
        </p:nvSpPr>
        <p:spPr>
          <a:xfrm>
            <a:off x="8737599" y="6243638"/>
            <a:ext cx="3219939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23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59992" y="3256845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Urea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583267" y="3441511"/>
            <a:ext cx="15367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683497" y="3076459"/>
            <a:ext cx="8787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sz="1600" dirty="0">
                <a:solidFill>
                  <a:srgbClr val="FF0066"/>
                </a:solidFill>
                <a:latin typeface="Comic Sans MS" pitchFamily="66" charset="0"/>
              </a:rPr>
              <a:t>Urease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050117" y="3257578"/>
            <a:ext cx="14366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CO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+ NH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4486729" y="3442244"/>
            <a:ext cx="1160928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553870" y="3087568"/>
            <a:ext cx="5998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sz="1600" dirty="0">
                <a:solidFill>
                  <a:srgbClr val="FF0066"/>
                </a:solidFill>
                <a:latin typeface="Comic Sans MS" pitchFamily="66" charset="0"/>
              </a:rPr>
              <a:t>H</a:t>
            </a:r>
            <a:r>
              <a:rPr lang="en-US" sz="1100" dirty="0">
                <a:solidFill>
                  <a:srgbClr val="FF0066"/>
                </a:solidFill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FF0066"/>
                </a:solidFill>
                <a:latin typeface="Comic Sans MS" pitchFamily="66" charset="0"/>
              </a:rPr>
              <a:t>O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617099" y="3257578"/>
            <a:ext cx="10070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NH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4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OH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6609678" y="3442244"/>
            <a:ext cx="1151467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7761145" y="3245736"/>
            <a:ext cx="9845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↑ in pH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8450" name="AutoShape 18"/>
          <p:cNvCxnSpPr>
            <a:cxnSpLocks noChangeShapeType="1"/>
          </p:cNvCxnSpPr>
          <p:nvPr/>
        </p:nvCxnSpPr>
        <p:spPr bwMode="auto">
          <a:xfrm rot="5400000">
            <a:off x="8042228" y="4004190"/>
            <a:ext cx="754562" cy="12700"/>
          </a:xfrm>
          <a:prstGeom prst="bentConnector3">
            <a:avLst>
              <a:gd name="adj1" fmla="val 94278"/>
            </a:avLst>
          </a:prstGeom>
          <a:noFill/>
          <a:ln w="76200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7718898" y="4387821"/>
            <a:ext cx="13885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rgbClr val="FF0066"/>
                </a:solidFill>
                <a:latin typeface="Comic Sans MS" pitchFamily="66" charset="0"/>
              </a:rPr>
              <a:t>Phenol Red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9642966" y="3158760"/>
            <a:ext cx="142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Pink</a:t>
            </a:r>
          </a:p>
          <a:p>
            <a:pPr algn="ctr" rtl="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Positive test</a:t>
            </a:r>
          </a:p>
        </p:txBody>
      </p:sp>
      <p:sp>
        <p:nvSpPr>
          <p:cNvPr id="18574" name="Text Box 142"/>
          <p:cNvSpPr txBox="1">
            <a:spLocks noChangeArrowheads="1"/>
          </p:cNvSpPr>
          <p:nvPr/>
        </p:nvSpPr>
        <p:spPr bwMode="auto">
          <a:xfrm>
            <a:off x="492368" y="4721251"/>
            <a:ext cx="8738140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lnSpc>
                <a:spcPct val="14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Method:</a:t>
            </a:r>
          </a:p>
          <a:p>
            <a:pPr algn="l" rtl="0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000" dirty="0">
                <a:latin typeface="Comic Sans MS" pitchFamily="66" charset="0"/>
              </a:rPr>
              <a:t>Streak a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urea agar </a:t>
            </a:r>
            <a:r>
              <a:rPr lang="en-US" sz="2000" dirty="0">
                <a:latin typeface="Comic Sans MS" pitchFamily="66" charset="0"/>
              </a:rPr>
              <a:t>tube with the organism incubate at 37°C for 24 h</a:t>
            </a:r>
          </a:p>
          <a:p>
            <a:pPr algn="l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000" dirty="0">
                <a:latin typeface="Comic Sans MS" pitchFamily="66" charset="0"/>
              </a:rPr>
              <a:t>If color of medium turns from yellow to pink indicates positive test. </a:t>
            </a:r>
          </a:p>
        </p:txBody>
      </p:sp>
      <p:pic>
        <p:nvPicPr>
          <p:cNvPr id="23" name="Picture 7" descr="PHOTO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290" y="4010540"/>
            <a:ext cx="2537141" cy="27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4"/>
            <a:ext cx="12192000" cy="847725"/>
          </a:xfrm>
        </p:spPr>
        <p:txBody>
          <a:bodyPr/>
          <a:lstStyle/>
          <a:p>
            <a:pPr rtl="0"/>
            <a:r>
              <a:rPr lang="en-US" sz="2400" dirty="0">
                <a:solidFill>
                  <a:srgbClr val="FF3300"/>
                </a:solidFill>
                <a:latin typeface="Comic Sans MS" pitchFamily="66" charset="0"/>
              </a:rPr>
              <a:t>Triple Sugar Iron (TSI) Agar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34434" y="967154"/>
            <a:ext cx="10849381" cy="4415082"/>
          </a:xfrm>
        </p:spPr>
        <p:txBody>
          <a:bodyPr/>
          <a:lstStyle/>
          <a:p>
            <a:pPr marL="609600" indent="-609600" algn="l" rtl="0">
              <a:lnSpc>
                <a:spcPct val="120000"/>
              </a:lnSpc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TSI contains:</a:t>
            </a:r>
          </a:p>
          <a:p>
            <a:pPr marL="990600" lvl="1" indent="-533400" algn="l" rtl="0">
              <a:lnSpc>
                <a:spcPct val="120000"/>
              </a:lnSpc>
            </a:pPr>
            <a:r>
              <a:rPr lang="en-US" sz="2000" dirty="0">
                <a:latin typeface="Comic Sans MS" pitchFamily="66" charset="0"/>
              </a:rPr>
              <a:t>Three different types of sugars</a:t>
            </a:r>
          </a:p>
          <a:p>
            <a:pPr marL="1371600" lvl="2" indent="-457200" algn="l" rtl="0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Glucose, Lactose, Sucrose </a:t>
            </a:r>
          </a:p>
          <a:p>
            <a:pPr marL="1371600" lvl="2" indent="-457200" algn="l" rtl="0">
              <a:lnSpc>
                <a:spcPct val="120000"/>
              </a:lnSpc>
            </a:pPr>
            <a:r>
              <a:rPr lang="en-US" sz="2000" dirty="0">
                <a:latin typeface="Comic Sans MS" pitchFamily="66" charset="0"/>
              </a:rPr>
              <a:t>Phenol red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(</a:t>
            </a:r>
            <a:r>
              <a:rPr lang="en-US" sz="2000" b="1" dirty="0">
                <a:latin typeface="Comic Sans MS" pitchFamily="66" charset="0"/>
              </a:rPr>
              <a:t>acidic: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(Yellow)</a:t>
            </a:r>
          </a:p>
          <a:p>
            <a:pPr marL="609600" indent="-609600" algn="l" rtl="0">
              <a:lnSpc>
                <a:spcPct val="120000"/>
              </a:lnSpc>
            </a:pP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Principle: </a:t>
            </a:r>
          </a:p>
          <a:p>
            <a:pPr marL="990600" lvl="1" indent="-533400" algn="l" rtl="0">
              <a:lnSpc>
                <a:spcPct val="120000"/>
              </a:lnSpc>
            </a:pPr>
            <a:r>
              <a:rPr lang="en-US" sz="2000" dirty="0">
                <a:latin typeface="Comic Sans MS" pitchFamily="66" charset="0"/>
              </a:rPr>
              <a:t>To determine the ability of an organism to utilize a specific carbohydrate incorporated into a basal growth medium, with or without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the production of gas,</a:t>
            </a:r>
            <a:r>
              <a:rPr lang="en-US" sz="2000" dirty="0">
                <a:latin typeface="Comic Sans MS" pitchFamily="66" charset="0"/>
              </a:rPr>
              <a:t> along with the determination of possible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hydrogen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sulphide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production. </a:t>
            </a:r>
          </a:p>
          <a:p>
            <a:pPr marL="609600" indent="-609600" algn="l" rtl="0"/>
            <a:r>
              <a:rPr lang="en-US" sz="2000" dirty="0">
                <a:solidFill>
                  <a:srgbClr val="00B050"/>
                </a:solidFill>
                <a:latin typeface="Comic Sans MS" pitchFamily="66" charset="0"/>
              </a:rPr>
              <a:t>Method:</a:t>
            </a:r>
            <a:endParaRPr lang="ar-SA" sz="2000" dirty="0">
              <a:solidFill>
                <a:srgbClr val="00B050"/>
              </a:solidFill>
              <a:latin typeface="Comic Sans MS" pitchFamily="66" charset="0"/>
            </a:endParaRPr>
          </a:p>
          <a:p>
            <a:pPr marL="990600" lvl="1" indent="-533400" algn="l" rtl="0"/>
            <a:r>
              <a:rPr lang="en-US" sz="2000" dirty="0">
                <a:latin typeface="Comic Sans MS" pitchFamily="66" charset="0"/>
              </a:rPr>
              <a:t>Inoculate </a:t>
            </a:r>
            <a:r>
              <a:rPr lang="en-US" sz="2000" dirty="0">
                <a:solidFill>
                  <a:srgbClr val="00B050"/>
                </a:solidFill>
                <a:latin typeface="Comic Sans MS" pitchFamily="66" charset="0"/>
              </a:rPr>
              <a:t>TSI medium </a:t>
            </a:r>
            <a:r>
              <a:rPr lang="en-US" sz="2000" dirty="0">
                <a:latin typeface="Comic Sans MS" pitchFamily="66" charset="0"/>
              </a:rPr>
              <a:t>with an organism by inoculating needle by </a:t>
            </a:r>
            <a:r>
              <a:rPr lang="en-US" sz="2000" dirty="0">
                <a:solidFill>
                  <a:srgbClr val="D60093"/>
                </a:solidFill>
                <a:latin typeface="Comic Sans MS" pitchFamily="66" charset="0"/>
              </a:rPr>
              <a:t>stabbing the butt and streaking the slant </a:t>
            </a:r>
            <a:r>
              <a:rPr lang="en-US" sz="2000" dirty="0">
                <a:solidFill>
                  <a:srgbClr val="FFFFFF"/>
                </a:solidFill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ncubate at 37°C for 24 hours</a:t>
            </a:r>
            <a:r>
              <a:rPr lang="en-US" sz="2000" dirty="0"/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0FBF-87CE-417E-8A15-6B95FD296BD4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24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297" y="4123349"/>
            <a:ext cx="863600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32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4"/>
            <a:ext cx="12192000" cy="847725"/>
          </a:xfrm>
        </p:spPr>
        <p:txBody>
          <a:bodyPr/>
          <a:lstStyle/>
          <a:p>
            <a:pPr rtl="0"/>
            <a:r>
              <a:rPr lang="en-US" sz="2400" dirty="0">
                <a:solidFill>
                  <a:srgbClr val="FF3300"/>
                </a:solidFill>
                <a:latin typeface="Comic Sans MS" pitchFamily="66" charset="0"/>
              </a:rPr>
              <a:t>H</a:t>
            </a:r>
            <a:r>
              <a:rPr lang="en-US" sz="1600" dirty="0">
                <a:solidFill>
                  <a:srgbClr val="FF3300"/>
                </a:solidFill>
                <a:latin typeface="Comic Sans MS" pitchFamily="66" charset="0"/>
              </a:rPr>
              <a:t>2</a:t>
            </a:r>
            <a:r>
              <a:rPr lang="en-US" sz="2400" dirty="0">
                <a:solidFill>
                  <a:srgbClr val="FF3300"/>
                </a:solidFill>
                <a:latin typeface="Comic Sans MS" pitchFamily="66" charset="0"/>
              </a:rPr>
              <a:t>S Production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34434" y="967154"/>
            <a:ext cx="10849381" cy="4415082"/>
          </a:xfrm>
        </p:spPr>
        <p:txBody>
          <a:bodyPr/>
          <a:lstStyle/>
          <a:p>
            <a:pPr marL="609600" indent="-609600" algn="l" rtl="0">
              <a:lnSpc>
                <a:spcPct val="120000"/>
              </a:lnSpc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Principle: </a:t>
            </a:r>
          </a:p>
          <a:p>
            <a:pPr marL="990600" lvl="1" indent="-533400" algn="l" rtl="0">
              <a:lnSpc>
                <a:spcPct val="120000"/>
              </a:lnSpc>
            </a:pPr>
            <a:r>
              <a:rPr lang="en-US" sz="2400" dirty="0">
                <a:latin typeface="Comic Sans MS" pitchFamily="66" charset="0"/>
              </a:rPr>
              <a:t>Bacteria use the enzyme cysteine </a:t>
            </a:r>
            <a:r>
              <a:rPr lang="en-US" sz="2400" dirty="0" err="1">
                <a:latin typeface="Comic Sans MS" pitchFamily="66" charset="0"/>
              </a:rPr>
              <a:t>disulfurase</a:t>
            </a:r>
            <a:r>
              <a:rPr lang="en-US" sz="2400" dirty="0">
                <a:latin typeface="Comic Sans MS" pitchFamily="66" charset="0"/>
              </a:rPr>
              <a:t> to hydrolyze the amino acid cysteine, forming hydrogen sulfide as end product. </a:t>
            </a:r>
          </a:p>
          <a:p>
            <a:pPr marL="457200" lvl="1" indent="0" algn="l" rtl="0">
              <a:buNone/>
            </a:pPr>
            <a:r>
              <a:rPr lang="en-US" sz="2400" dirty="0">
                <a:latin typeface="Comic Sans MS" pitchFamily="66" charset="0"/>
              </a:rPr>
              <a:t>                         </a:t>
            </a:r>
            <a:r>
              <a:rPr lang="en-US" sz="2000" dirty="0">
                <a:effectLst/>
                <a:latin typeface="Comic Sans MS" pitchFamily="66" charset="0"/>
              </a:rPr>
              <a:t>cysteine </a:t>
            </a:r>
            <a:r>
              <a:rPr lang="en-US" sz="2000" dirty="0" err="1">
                <a:effectLst/>
                <a:latin typeface="Comic Sans MS" pitchFamily="66" charset="0"/>
              </a:rPr>
              <a:t>disulfurase</a:t>
            </a:r>
            <a:endParaRPr lang="en-US" sz="2000" dirty="0">
              <a:effectLst/>
              <a:latin typeface="Comic Sans MS" pitchFamily="66" charset="0"/>
            </a:endParaRPr>
          </a:p>
          <a:p>
            <a:pPr marL="990600" lvl="1" indent="-533400" algn="l" rtl="0"/>
            <a:r>
              <a:rPr lang="en-US" sz="2400" dirty="0">
                <a:solidFill>
                  <a:srgbClr val="D60093"/>
                </a:solidFill>
                <a:latin typeface="Comic Sans MS" pitchFamily="66" charset="0"/>
              </a:rPr>
              <a:t>Cysteine</a:t>
            </a:r>
            <a:r>
              <a:rPr lang="en-US" sz="2400" dirty="0">
                <a:solidFill>
                  <a:srgbClr val="FFC000"/>
                </a:solidFill>
                <a:latin typeface="Comic Sans MS" pitchFamily="66" charset="0"/>
              </a:rPr>
              <a:t>                                     </a:t>
            </a:r>
            <a:r>
              <a:rPr lang="en-US" sz="2400" dirty="0">
                <a:solidFill>
                  <a:srgbClr val="D60093"/>
                </a:solidFill>
                <a:latin typeface="Comic Sans MS" pitchFamily="66" charset="0"/>
              </a:rPr>
              <a:t> NH</a:t>
            </a:r>
            <a:r>
              <a:rPr lang="en-US" sz="1800" dirty="0">
                <a:solidFill>
                  <a:srgbClr val="D60093"/>
                </a:solidFill>
                <a:latin typeface="Comic Sans MS" pitchFamily="66" charset="0"/>
              </a:rPr>
              <a:t>3</a:t>
            </a:r>
            <a:r>
              <a:rPr lang="en-US" sz="2400" dirty="0">
                <a:solidFill>
                  <a:srgbClr val="D60093"/>
                </a:solidFill>
                <a:latin typeface="Comic Sans MS" pitchFamily="66" charset="0"/>
              </a:rPr>
              <a:t> +pyruvic acid + H</a:t>
            </a:r>
            <a:r>
              <a:rPr lang="en-US" sz="1800" dirty="0">
                <a:solidFill>
                  <a:srgbClr val="D60093"/>
                </a:solidFill>
                <a:latin typeface="Comic Sans MS" pitchFamily="66" charset="0"/>
              </a:rPr>
              <a:t>2</a:t>
            </a:r>
            <a:r>
              <a:rPr lang="en-US" sz="2400" dirty="0">
                <a:solidFill>
                  <a:srgbClr val="D60093"/>
                </a:solidFill>
                <a:latin typeface="Comic Sans MS" pitchFamily="66" charset="0"/>
              </a:rPr>
              <a:t>S</a:t>
            </a:r>
          </a:p>
          <a:p>
            <a:pPr marL="457200" lvl="1" indent="0" algn="l" rtl="0">
              <a:buNone/>
            </a:pPr>
            <a:endParaRPr lang="en-US" sz="2400" dirty="0">
              <a:latin typeface="Comic Sans MS" pitchFamily="66" charset="0"/>
            </a:endParaRPr>
          </a:p>
          <a:p>
            <a:pPr marL="990600" lvl="1" indent="-533400" algn="l" rtl="0"/>
            <a:r>
              <a:rPr lang="en-US" sz="2400" dirty="0">
                <a:latin typeface="Comic Sans MS" pitchFamily="66" charset="0"/>
              </a:rPr>
              <a:t>H</a:t>
            </a:r>
            <a:r>
              <a:rPr lang="en-US" sz="16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S + FeSO</a:t>
            </a:r>
            <a:r>
              <a:rPr lang="en-US" sz="1800" dirty="0">
                <a:latin typeface="Comic Sans MS" pitchFamily="66" charset="0"/>
              </a:rPr>
              <a:t>4</a:t>
            </a:r>
            <a:r>
              <a:rPr lang="en-US" sz="2400" dirty="0">
                <a:latin typeface="Comic Sans MS" pitchFamily="66" charset="0"/>
              </a:rPr>
              <a:t>                             </a:t>
            </a:r>
            <a:r>
              <a:rPr lang="en-US" sz="2400" dirty="0" err="1">
                <a:latin typeface="Comic Sans MS" pitchFamily="66" charset="0"/>
              </a:rPr>
              <a:t>FeS</a:t>
            </a:r>
            <a:r>
              <a:rPr lang="en-US" sz="2400" dirty="0">
                <a:latin typeface="Comic Sans MS" pitchFamily="66" charset="0"/>
              </a:rPr>
              <a:t> + H</a:t>
            </a:r>
            <a:r>
              <a:rPr lang="en-US" sz="18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SO</a:t>
            </a:r>
            <a:r>
              <a:rPr lang="en-US" sz="1800" dirty="0">
                <a:latin typeface="Comic Sans MS" pitchFamily="66" charset="0"/>
              </a:rPr>
              <a:t>4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0FBF-87CE-417E-8A15-6B95FD296BD4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24</a:t>
            </a:r>
          </a:p>
        </p:txBody>
      </p:sp>
      <p:cxnSp>
        <p:nvCxnSpPr>
          <p:cNvPr id="5" name="رابط كسهم مستقيم 4"/>
          <p:cNvCxnSpPr/>
          <p:nvPr/>
        </p:nvCxnSpPr>
        <p:spPr bwMode="auto">
          <a:xfrm>
            <a:off x="3117226" y="3115676"/>
            <a:ext cx="27876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رابط كسهم مستقيم 7"/>
          <p:cNvCxnSpPr/>
          <p:nvPr/>
        </p:nvCxnSpPr>
        <p:spPr bwMode="auto">
          <a:xfrm>
            <a:off x="3564610" y="3942253"/>
            <a:ext cx="23402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3600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4"/>
            <a:ext cx="12192000" cy="847725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FF3300"/>
                </a:solidFill>
                <a:latin typeface="Comic Sans MS" pitchFamily="66" charset="0"/>
              </a:rPr>
              <a:t>Oxidation-fermentation test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34434" y="967154"/>
            <a:ext cx="11451166" cy="5662246"/>
          </a:xfrm>
        </p:spPr>
        <p:txBody>
          <a:bodyPr>
            <a:normAutofit/>
          </a:bodyPr>
          <a:lstStyle/>
          <a:p>
            <a:pPr marL="609600" indent="-609600" algn="just" rtl="0">
              <a:lnSpc>
                <a:spcPct val="120000"/>
              </a:lnSpc>
            </a:pP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Principle: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 </a:t>
            </a:r>
          </a:p>
          <a:p>
            <a:pPr algn="just" rtl="0" fontAlgn="base"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oxidative-fermentative test determines if certain gram-negative rods metabolize glucose by fermentation or aerobic respiration (oxidatively).</a:t>
            </a:r>
          </a:p>
          <a:p>
            <a:pPr algn="just" rtl="0" fontAlgn="base"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Certain non fermenting gram-negative bacteria metabolize glucose using aerobic respiration and therefore only produce a small amount of weak acids  during  glycolysis and Krebs cycle.</a:t>
            </a:r>
          </a:p>
          <a:p>
            <a:pPr algn="just" rtl="0" fontAlgn="base"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test used to differentiated between pseudomonas and other species of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enterobacteriaceae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because pseudomonas obligatory aerobic.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0FBF-87CE-417E-8A15-6B95FD296BD4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93366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8236" y="261759"/>
            <a:ext cx="10934164" cy="634082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Learning objectives:</a:t>
            </a:r>
            <a:endParaRPr lang="ar-IQ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340768"/>
            <a:ext cx="10959008" cy="5112568"/>
          </a:xfrm>
        </p:spPr>
        <p:txBody>
          <a:bodyPr>
            <a:normAutofit/>
          </a:bodyPr>
          <a:lstStyle/>
          <a:p>
            <a:pPr marL="36576" indent="0" algn="just" rtl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this lab. You must be able to:</a:t>
            </a:r>
          </a:p>
          <a:p>
            <a:pPr algn="just" rtl="0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Describe microscopic morphology and cultural biochemical characteristics of each member in this family.</a:t>
            </a:r>
          </a:p>
          <a:p>
            <a:pPr algn="just" rtl="0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 infections caused by each of these members.</a:t>
            </a:r>
          </a:p>
          <a:p>
            <a:pPr algn="just" rtl="0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Differentiate each member of this family from each other.</a:t>
            </a:r>
          </a:p>
          <a:p>
            <a:pPr algn="just" rtl="0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Discuss  principles of biochemical tests of each member in this family.</a:t>
            </a:r>
          </a:p>
          <a:p>
            <a:pPr algn="just" rtl="0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Predict enterics causative agents causing clinical cases.</a:t>
            </a:r>
            <a:endParaRPr lang="ar-IQ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5B5-4D4E-4DF3-AF5E-3E02C0DF1262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98394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47" name="Group 9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53654929"/>
              </p:ext>
            </p:extLst>
          </p:nvPr>
        </p:nvGraphicFramePr>
        <p:xfrm>
          <a:off x="143935" y="938214"/>
          <a:ext cx="8930216" cy="5506721"/>
        </p:xfrm>
        <a:graphic>
          <a:graphicData uri="http://schemas.openxmlformats.org/drawingml/2006/table">
            <a:tbl>
              <a:tblPr rtl="1"/>
              <a:tblGrid>
                <a:gridCol w="2271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1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6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Example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Result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Reaction on TSI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Butt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color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Slant color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Non fermenter e.g. 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Pseudomonas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Alk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Alk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/-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(No action on sugars)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Negative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LNF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e.g. </a:t>
                      </a: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Shigella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Alk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/A/-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Glucose fermented without  H</a:t>
                      </a:r>
                      <a:r>
                        <a:rPr kumimoji="0" lang="en-US" sz="18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Negative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yellow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Red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LNF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e.g.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Salmonella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Proteus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Alk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/A/+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Glucose fermented with H</a:t>
                      </a:r>
                      <a:r>
                        <a:rPr kumimoji="0" lang="en-US" sz="18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Positive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black in butt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yellow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Red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LF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e.g.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E. coli, Klebsiella, Enterobacter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A/A/-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(three sugars are fermented)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Negative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Yellow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Yellow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FC37-9BCC-4D81-B083-8BAB76C725DC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25</a:t>
            </a: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4878918" y="44450"/>
            <a:ext cx="2178049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3200" b="1">
                <a:solidFill>
                  <a:srgbClr val="FF3300"/>
                </a:solidFill>
              </a:rPr>
              <a:t>Result</a:t>
            </a:r>
          </a:p>
        </p:txBody>
      </p:sp>
      <p:pic>
        <p:nvPicPr>
          <p:cNvPr id="27693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965067"/>
            <a:ext cx="3022600" cy="54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36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471"/>
            <a:ext cx="10972800" cy="941294"/>
          </a:xfrm>
        </p:spPr>
        <p:txBody>
          <a:bodyPr/>
          <a:lstStyle/>
          <a:p>
            <a:pPr rtl="0"/>
            <a:r>
              <a:rPr lang="en-US" sz="4000" i="1" u="sng" dirty="0">
                <a:solidFill>
                  <a:srgbClr val="FF0000"/>
                </a:solidFill>
                <a:latin typeface="Comic Sans MS" pitchFamily="66" charset="0"/>
              </a:rPr>
              <a:t>Escherichia coli</a:t>
            </a:r>
            <a:endParaRPr lang="ar-SA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1035424"/>
            <a:ext cx="11119103" cy="5389760"/>
          </a:xfrm>
        </p:spPr>
        <p:txBody>
          <a:bodyPr>
            <a:normAutofit lnSpcReduction="10000"/>
          </a:bodyPr>
          <a:lstStyle/>
          <a:p>
            <a:pPr lvl="1" algn="l" rtl="0"/>
            <a:r>
              <a:rPr lang="en-US" dirty="0">
                <a:latin typeface="Comic Sans MS" pitchFamily="66" charset="0"/>
              </a:rPr>
              <a:t>*One of the most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predominant intestinal flora</a:t>
            </a:r>
            <a:r>
              <a:rPr lang="en-US" dirty="0">
                <a:latin typeface="Comic Sans MS" pitchFamily="66" charset="0"/>
              </a:rPr>
              <a:t>, causes wide range of infections including: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UTI, gastrointestinal infection, meningitis, wound infection and bacteremia.</a:t>
            </a:r>
          </a:p>
          <a:p>
            <a:pPr lvl="1" algn="l" rtl="0"/>
            <a:r>
              <a:rPr lang="en-US" dirty="0">
                <a:solidFill>
                  <a:srgbClr val="D60093"/>
                </a:solidFill>
                <a:latin typeface="Comic Sans MS" pitchFamily="66" charset="0"/>
              </a:rPr>
              <a:t>**Ferments lactose</a:t>
            </a:r>
            <a:r>
              <a:rPr lang="en-US" dirty="0">
                <a:latin typeface="Comic Sans MS" pitchFamily="66" charset="0"/>
              </a:rPr>
              <a:t>. </a:t>
            </a:r>
          </a:p>
          <a:p>
            <a:pPr lvl="1" algn="l" rtl="0"/>
            <a:r>
              <a:rPr lang="en-US" dirty="0">
                <a:latin typeface="Comic Sans MS" pitchFamily="66" charset="0"/>
              </a:rPr>
              <a:t>Have characteristic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metallic sheen on EMB.</a:t>
            </a:r>
          </a:p>
          <a:p>
            <a:pPr lvl="1" algn="l" rtl="0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Positive</a:t>
            </a:r>
            <a:r>
              <a:rPr lang="en-US" dirty="0">
                <a:latin typeface="Comic Sans MS" pitchFamily="66" charset="0"/>
              </a:rPr>
              <a:t> in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indole</a:t>
            </a:r>
            <a:r>
              <a:rPr lang="en-US" dirty="0">
                <a:latin typeface="Comic Sans MS" pitchFamily="66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methyl red </a:t>
            </a:r>
            <a:r>
              <a:rPr lang="en-US" dirty="0">
                <a:latin typeface="Comic Sans MS" pitchFamily="66" charset="0"/>
              </a:rPr>
              <a:t>tests</a:t>
            </a:r>
          </a:p>
          <a:p>
            <a:pPr lvl="1" algn="l" rtl="0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Negative</a:t>
            </a:r>
            <a:r>
              <a:rPr lang="en-US" dirty="0">
                <a:latin typeface="Comic Sans MS" pitchFamily="66" charset="0"/>
              </a:rPr>
              <a:t> in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Voges-Proskauer</a:t>
            </a:r>
            <a:r>
              <a:rPr lang="en-US" dirty="0">
                <a:latin typeface="Comic Sans MS" pitchFamily="66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Citrate</a:t>
            </a:r>
            <a:r>
              <a:rPr lang="en-US" dirty="0">
                <a:latin typeface="Comic Sans MS" pitchFamily="66" charset="0"/>
              </a:rPr>
              <a:t> tests</a:t>
            </a:r>
          </a:p>
          <a:p>
            <a:pPr lvl="1" algn="l" rtl="0"/>
            <a:r>
              <a:rPr lang="en-US" dirty="0">
                <a:latin typeface="Comic Sans MS" pitchFamily="66" charset="0"/>
              </a:rPr>
              <a:t>Does NOT produce H</a:t>
            </a:r>
            <a:r>
              <a:rPr lang="en-US" baseline="-25000" dirty="0">
                <a:latin typeface="Comic Sans MS" pitchFamily="66" charset="0"/>
              </a:rPr>
              <a:t>2</a:t>
            </a:r>
            <a:r>
              <a:rPr lang="en-US" dirty="0">
                <a:latin typeface="Comic Sans MS" pitchFamily="66" charset="0"/>
              </a:rPr>
              <a:t>S </a:t>
            </a:r>
          </a:p>
          <a:p>
            <a:pPr lvl="1" algn="l" rtl="0"/>
            <a:r>
              <a:rPr lang="en-US" dirty="0">
                <a:latin typeface="Comic Sans MS" pitchFamily="66" charset="0"/>
              </a:rPr>
              <a:t>Usually motile</a:t>
            </a:r>
            <a:r>
              <a:rPr lang="en-US" dirty="0"/>
              <a:t>.</a:t>
            </a:r>
          </a:p>
          <a:p>
            <a:pPr lvl="1" algn="l" rtl="0"/>
            <a:r>
              <a:rPr lang="en-US" dirty="0" err="1">
                <a:solidFill>
                  <a:srgbClr val="00B050"/>
                </a:solidFill>
                <a:latin typeface="Comic Sans MS" pitchFamily="66" charset="0"/>
              </a:rPr>
              <a:t>IMViC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 test: + + - -</a:t>
            </a:r>
          </a:p>
          <a:p>
            <a:pPr lvl="1" algn="l" rtl="0"/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TSI test: A/A/ -</a:t>
            </a:r>
          </a:p>
          <a:p>
            <a:pPr lvl="1" algn="l" rtl="0"/>
            <a:endParaRPr lang="en-US" dirty="0">
              <a:latin typeface="Comic Sans MS" pitchFamily="66" charset="0"/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8972-F8CD-4717-88FA-FF41500DFB63}" type="datetime1">
              <a:rPr lang="en-US" smtClean="0">
                <a:solidFill>
                  <a:srgbClr val="FFFFFF"/>
                </a:solidFill>
              </a:rPr>
              <a:pPr/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46967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471"/>
            <a:ext cx="10972800" cy="941294"/>
          </a:xfrm>
        </p:spPr>
        <p:txBody>
          <a:bodyPr/>
          <a:lstStyle/>
          <a:p>
            <a:pPr rtl="0"/>
            <a:r>
              <a:rPr lang="en-US" sz="4000" i="1" u="sng" dirty="0">
                <a:solidFill>
                  <a:srgbClr val="FF0000"/>
                </a:solidFill>
                <a:latin typeface="Comic Sans MS" pitchFamily="66" charset="0"/>
              </a:rPr>
              <a:t>Klebsiella </a:t>
            </a:r>
            <a:r>
              <a:rPr lang="en-US" sz="4000" i="1" u="sng" dirty="0" err="1">
                <a:solidFill>
                  <a:srgbClr val="FF0000"/>
                </a:solidFill>
                <a:latin typeface="Comic Sans MS" pitchFamily="66" charset="0"/>
              </a:rPr>
              <a:t>pneumoniae</a:t>
            </a:r>
            <a:endParaRPr lang="ar-SA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1035424"/>
            <a:ext cx="11119103" cy="5389760"/>
          </a:xfrm>
        </p:spPr>
        <p:txBody>
          <a:bodyPr>
            <a:normAutofit lnSpcReduction="10000"/>
          </a:bodyPr>
          <a:lstStyle/>
          <a:p>
            <a:pPr lvl="1" algn="l" rtl="0"/>
            <a:r>
              <a:rPr lang="en-US" dirty="0">
                <a:latin typeface="Comic Sans MS" pitchFamily="66" charset="0"/>
              </a:rPr>
              <a:t>Usually found in intestinal tract and frequent cause of nosocomial pneumonia.</a:t>
            </a:r>
          </a:p>
          <a:p>
            <a:pPr lvl="1" algn="l" rtl="0"/>
            <a:r>
              <a:rPr lang="en-US" dirty="0">
                <a:solidFill>
                  <a:srgbClr val="D60093"/>
                </a:solidFill>
                <a:latin typeface="Comic Sans MS" pitchFamily="66" charset="0"/>
              </a:rPr>
              <a:t>Ferments lactose</a:t>
            </a:r>
            <a:r>
              <a:rPr lang="en-US" dirty="0">
                <a:latin typeface="Comic Sans MS" pitchFamily="66" charset="0"/>
              </a:rPr>
              <a:t>. </a:t>
            </a:r>
          </a:p>
          <a:p>
            <a:pPr lvl="1" algn="l" rtl="0"/>
            <a:r>
              <a:rPr lang="en-US" dirty="0">
                <a:latin typeface="Comic Sans MS" pitchFamily="66" charset="0"/>
              </a:rPr>
              <a:t>Possess a 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polysaccharide capsule </a:t>
            </a:r>
            <a:r>
              <a:rPr lang="en-US" dirty="0">
                <a:latin typeface="Comic Sans MS" pitchFamily="66" charset="0"/>
              </a:rPr>
              <a:t>makes the 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colonies mucoid and moist.</a:t>
            </a:r>
          </a:p>
          <a:p>
            <a:pPr lvl="1" algn="l" rtl="0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Negative</a:t>
            </a:r>
            <a:r>
              <a:rPr lang="en-US" dirty="0">
                <a:latin typeface="Comic Sans MS" pitchFamily="66" charset="0"/>
              </a:rPr>
              <a:t> in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indole</a:t>
            </a:r>
            <a:r>
              <a:rPr lang="en-US" dirty="0">
                <a:latin typeface="Comic Sans MS" pitchFamily="66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methyl red </a:t>
            </a:r>
            <a:r>
              <a:rPr lang="en-US" dirty="0">
                <a:latin typeface="Comic Sans MS" pitchFamily="66" charset="0"/>
              </a:rPr>
              <a:t>tests</a:t>
            </a:r>
          </a:p>
          <a:p>
            <a:pPr lvl="1" algn="l" rtl="0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Positive</a:t>
            </a:r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in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Voges-Proskauer</a:t>
            </a:r>
            <a:r>
              <a:rPr lang="en-US" dirty="0">
                <a:latin typeface="Comic Sans MS" pitchFamily="66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Citrate</a:t>
            </a:r>
            <a:r>
              <a:rPr lang="en-US" dirty="0">
                <a:latin typeface="Comic Sans MS" pitchFamily="66" charset="0"/>
              </a:rPr>
              <a:t> tests</a:t>
            </a:r>
          </a:p>
          <a:p>
            <a:pPr lvl="1" algn="l" rtl="0"/>
            <a:r>
              <a:rPr lang="en-US" dirty="0">
                <a:latin typeface="Comic Sans MS" pitchFamily="66" charset="0"/>
              </a:rPr>
              <a:t>Does NOT produce H</a:t>
            </a:r>
            <a:r>
              <a:rPr lang="en-US" baseline="-25000" dirty="0">
                <a:latin typeface="Comic Sans MS" pitchFamily="66" charset="0"/>
              </a:rPr>
              <a:t>2</a:t>
            </a:r>
            <a:r>
              <a:rPr lang="en-US" dirty="0">
                <a:latin typeface="Comic Sans MS" pitchFamily="66" charset="0"/>
              </a:rPr>
              <a:t>S </a:t>
            </a:r>
          </a:p>
          <a:p>
            <a:pPr lvl="1" algn="l" rtl="0"/>
            <a:r>
              <a:rPr lang="en-US" dirty="0">
                <a:latin typeface="Comic Sans MS" pitchFamily="66" charset="0"/>
              </a:rPr>
              <a:t>Non motile</a:t>
            </a:r>
            <a:r>
              <a:rPr lang="en-US" dirty="0"/>
              <a:t>.</a:t>
            </a:r>
          </a:p>
          <a:p>
            <a:pPr lvl="1" algn="l" rtl="0"/>
            <a:r>
              <a:rPr lang="en-US" dirty="0" err="1">
                <a:solidFill>
                  <a:srgbClr val="00B050"/>
                </a:solidFill>
                <a:latin typeface="Comic Sans MS" pitchFamily="66" charset="0"/>
              </a:rPr>
              <a:t>IMViC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 test: - - + +</a:t>
            </a:r>
          </a:p>
          <a:p>
            <a:pPr lvl="1" algn="l" rtl="0"/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TSI test: A/A/ -</a:t>
            </a:r>
          </a:p>
          <a:p>
            <a:pPr lvl="1" algn="l" rtl="0"/>
            <a:endParaRPr lang="en-US" dirty="0">
              <a:latin typeface="Comic Sans MS" pitchFamily="66" charset="0"/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2DD2-746C-478B-A9CC-B984AE03BFEA}" type="datetime1">
              <a:rPr lang="en-US" smtClean="0">
                <a:solidFill>
                  <a:srgbClr val="FFFFFF"/>
                </a:solidFill>
              </a:rPr>
              <a:pPr/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41" y="4755964"/>
            <a:ext cx="27432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663" y="4755964"/>
            <a:ext cx="25114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441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471"/>
            <a:ext cx="10972800" cy="726141"/>
          </a:xfrm>
        </p:spPr>
        <p:txBody>
          <a:bodyPr/>
          <a:lstStyle/>
          <a:p>
            <a:pPr rtl="0"/>
            <a:r>
              <a:rPr lang="en-US" sz="4000" i="1" u="sng" dirty="0" err="1">
                <a:solidFill>
                  <a:srgbClr val="FF0000"/>
                </a:solidFill>
                <a:latin typeface="Comic Sans MS" pitchFamily="66" charset="0"/>
              </a:rPr>
              <a:t>Enterobacter</a:t>
            </a:r>
            <a:r>
              <a:rPr lang="en-US" sz="4000" i="1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ar-SA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941294"/>
            <a:ext cx="11119103" cy="5483890"/>
          </a:xfrm>
        </p:spPr>
        <p:txBody>
          <a:bodyPr/>
          <a:lstStyle/>
          <a:p>
            <a:pPr lvl="1" algn="l" rtl="0"/>
            <a:r>
              <a:rPr lang="en-US" dirty="0">
                <a:latin typeface="Comic Sans MS" pitchFamily="66" charset="0"/>
              </a:rPr>
              <a:t>The most clinically important species are: </a:t>
            </a:r>
            <a:r>
              <a:rPr lang="en-US" i="1" dirty="0">
                <a:solidFill>
                  <a:srgbClr val="EB8515"/>
                </a:solidFill>
                <a:latin typeface="Comic Sans MS" pitchFamily="66" charset="0"/>
              </a:rPr>
              <a:t>E. cloacae </a:t>
            </a:r>
            <a:r>
              <a:rPr lang="en-US" dirty="0">
                <a:latin typeface="Comic Sans MS" pitchFamily="66" charset="0"/>
              </a:rPr>
              <a:t>and </a:t>
            </a:r>
            <a:r>
              <a:rPr lang="en-US" i="1" dirty="0">
                <a:solidFill>
                  <a:srgbClr val="EB8515"/>
                </a:solidFill>
                <a:latin typeface="Comic Sans MS" pitchFamily="66" charset="0"/>
              </a:rPr>
              <a:t>E. </a:t>
            </a:r>
            <a:r>
              <a:rPr lang="en-US" i="1" dirty="0" err="1">
                <a:solidFill>
                  <a:srgbClr val="EB8515"/>
                </a:solidFill>
                <a:latin typeface="Comic Sans MS" pitchFamily="66" charset="0"/>
              </a:rPr>
              <a:t>aerogenes</a:t>
            </a:r>
            <a:r>
              <a:rPr lang="en-US" i="1" dirty="0">
                <a:solidFill>
                  <a:srgbClr val="EB8515"/>
                </a:solidFill>
                <a:latin typeface="Comic Sans MS" pitchFamily="66" charset="0"/>
              </a:rPr>
              <a:t> </a:t>
            </a:r>
          </a:p>
          <a:p>
            <a:pPr lvl="1" algn="l" rtl="0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Isolated from wounds, urine, blood and CSF</a:t>
            </a:r>
          </a:p>
          <a:p>
            <a:pPr lvl="1" algn="l" rtl="0"/>
            <a:r>
              <a:rPr lang="en-US" dirty="0">
                <a:solidFill>
                  <a:srgbClr val="D60093"/>
                </a:solidFill>
                <a:latin typeface="Comic Sans MS" pitchFamily="66" charset="0"/>
              </a:rPr>
              <a:t>Ferments lactose</a:t>
            </a:r>
            <a:r>
              <a:rPr lang="en-US" dirty="0">
                <a:latin typeface="Comic Sans MS" pitchFamily="66" charset="0"/>
              </a:rPr>
              <a:t>. (Colonies resemble </a:t>
            </a:r>
            <a:r>
              <a:rPr lang="en-US" i="1" dirty="0" err="1">
                <a:latin typeface="Comic Sans MS" pitchFamily="66" charset="0"/>
              </a:rPr>
              <a:t>Klebsiella</a:t>
            </a:r>
            <a:r>
              <a:rPr lang="en-US" i="1" dirty="0">
                <a:latin typeface="Comic Sans MS" pitchFamily="66" charset="0"/>
              </a:rPr>
              <a:t>)</a:t>
            </a:r>
            <a:r>
              <a:rPr lang="en-US" dirty="0">
                <a:latin typeface="Comic Sans MS" pitchFamily="66" charset="0"/>
              </a:rPr>
              <a:t> </a:t>
            </a:r>
          </a:p>
          <a:p>
            <a:pPr lvl="1" algn="l" rtl="0"/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Motile</a:t>
            </a:r>
            <a:r>
              <a:rPr lang="en-US" dirty="0">
                <a:latin typeface="Comic Sans MS" pitchFamily="66" charset="0"/>
              </a:rPr>
              <a:t> ( differ from </a:t>
            </a:r>
            <a:r>
              <a:rPr lang="en-US" i="1" dirty="0" err="1">
                <a:latin typeface="Comic Sans MS" pitchFamily="66" charset="0"/>
              </a:rPr>
              <a:t>Klebsiella</a:t>
            </a:r>
            <a:r>
              <a:rPr lang="en-US" dirty="0">
                <a:latin typeface="Comic Sans MS" pitchFamily="66" charset="0"/>
              </a:rPr>
              <a:t>)</a:t>
            </a:r>
          </a:p>
          <a:p>
            <a:pPr lvl="1" algn="l" rtl="0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Negative</a:t>
            </a:r>
            <a:r>
              <a:rPr lang="en-US" dirty="0">
                <a:latin typeface="Comic Sans MS" pitchFamily="66" charset="0"/>
              </a:rPr>
              <a:t> in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indole</a:t>
            </a:r>
            <a:r>
              <a:rPr lang="en-US" dirty="0">
                <a:latin typeface="Comic Sans MS" pitchFamily="66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methyl red </a:t>
            </a:r>
            <a:r>
              <a:rPr lang="en-US" dirty="0">
                <a:latin typeface="Comic Sans MS" pitchFamily="66" charset="0"/>
              </a:rPr>
              <a:t>tests</a:t>
            </a:r>
          </a:p>
          <a:p>
            <a:pPr lvl="1" algn="l" rtl="0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Positive</a:t>
            </a:r>
            <a:r>
              <a:rPr lang="en-US" dirty="0">
                <a:latin typeface="Comic Sans MS" pitchFamily="66" charset="0"/>
              </a:rPr>
              <a:t> in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Voges-Proskauer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Citrate</a:t>
            </a:r>
            <a:r>
              <a:rPr lang="en-US" dirty="0">
                <a:latin typeface="Comic Sans MS" pitchFamily="66" charset="0"/>
              </a:rPr>
              <a:t> tests</a:t>
            </a:r>
          </a:p>
          <a:p>
            <a:pPr lvl="1" algn="l" rtl="0"/>
            <a:r>
              <a:rPr lang="en-US" dirty="0"/>
              <a:t>Urease test positive </a:t>
            </a:r>
          </a:p>
          <a:p>
            <a:pPr lvl="1" algn="l" rtl="0"/>
            <a:r>
              <a:rPr lang="en-US" dirty="0" err="1">
                <a:solidFill>
                  <a:srgbClr val="00B050"/>
                </a:solidFill>
                <a:latin typeface="Comic Sans MS" pitchFamily="66" charset="0"/>
              </a:rPr>
              <a:t>IMViC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 test: - - + +</a:t>
            </a:r>
          </a:p>
          <a:p>
            <a:pPr lvl="1" algn="l" rtl="0"/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TSI test: A/A/ -</a:t>
            </a:r>
          </a:p>
          <a:p>
            <a:pPr lvl="1" algn="l" rtl="0"/>
            <a:endParaRPr lang="en-US" dirty="0">
              <a:latin typeface="Comic Sans MS" pitchFamily="66" charset="0"/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D40B-6645-4691-A9EB-4E3E4BE733A7}" type="datetime1">
              <a:rPr lang="en-US" smtClean="0">
                <a:solidFill>
                  <a:srgbClr val="FFFFFF"/>
                </a:solidFill>
              </a:rPr>
              <a:pPr/>
              <a:t>5/29/2023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10596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471"/>
            <a:ext cx="10972800" cy="726141"/>
          </a:xfrm>
        </p:spPr>
        <p:txBody>
          <a:bodyPr/>
          <a:lstStyle/>
          <a:p>
            <a:pPr rtl="0"/>
            <a:r>
              <a:rPr lang="en-US" sz="4000" i="1" u="sng" dirty="0" err="1">
                <a:solidFill>
                  <a:srgbClr val="FF0000"/>
                </a:solidFill>
                <a:latin typeface="Comic Sans MS" pitchFamily="66" charset="0"/>
              </a:rPr>
              <a:t>Serratia</a:t>
            </a:r>
            <a:r>
              <a:rPr lang="en-US" sz="4000" i="1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Comic Sans MS" pitchFamily="66" charset="0"/>
              </a:rPr>
              <a:t>marcescens</a:t>
            </a:r>
            <a:endParaRPr lang="ar-SA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941294"/>
            <a:ext cx="11119103" cy="5483890"/>
          </a:xfrm>
        </p:spPr>
        <p:txBody>
          <a:bodyPr/>
          <a:lstStyle/>
          <a:p>
            <a:pPr lvl="1" algn="l" rtl="0"/>
            <a:r>
              <a:rPr lang="en-US" dirty="0">
                <a:latin typeface="Comic Sans MS" pitchFamily="66" charset="0"/>
              </a:rPr>
              <a:t>Causes nosocomial UTI, and respiratory tract infections.</a:t>
            </a:r>
          </a:p>
          <a:p>
            <a:pPr lvl="1" algn="l" rtl="0"/>
            <a:r>
              <a:rPr lang="en-US" dirty="0">
                <a:solidFill>
                  <a:srgbClr val="D60093"/>
                </a:solidFill>
                <a:latin typeface="Comic Sans MS" pitchFamily="66" charset="0"/>
              </a:rPr>
              <a:t>Ferments lactose slowly</a:t>
            </a:r>
            <a:r>
              <a:rPr lang="en-US" dirty="0">
                <a:latin typeface="Comic Sans MS" pitchFamily="66" charset="0"/>
              </a:rPr>
              <a:t>. </a:t>
            </a:r>
          </a:p>
          <a:p>
            <a:pPr lvl="1" algn="l" rtl="0"/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Motile</a:t>
            </a:r>
            <a:r>
              <a:rPr lang="en-US" dirty="0">
                <a:latin typeface="Comic Sans MS" pitchFamily="66" charset="0"/>
              </a:rPr>
              <a:t> </a:t>
            </a:r>
          </a:p>
          <a:p>
            <a:pPr lvl="1" algn="l" rtl="0"/>
            <a:r>
              <a:rPr lang="en-US" dirty="0">
                <a:latin typeface="Comic Sans MS" pitchFamily="66" charset="0"/>
              </a:rPr>
              <a:t>Produce  characteristic</a:t>
            </a:r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reddish-pink</a:t>
            </a:r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color on nutrient agar</a:t>
            </a:r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when cultured on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room temp</a:t>
            </a:r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.</a:t>
            </a:r>
          </a:p>
          <a:p>
            <a:pPr marL="457200" lvl="1" indent="0" algn="l" rtl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7607-1359-4E0B-A718-8F96D5158BF1}" type="datetime1">
              <a:rPr lang="en-US" smtClean="0">
                <a:solidFill>
                  <a:srgbClr val="FFFFFF"/>
                </a:solidFill>
              </a:rPr>
              <a:pPr/>
              <a:t>5/29/2023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12</a:t>
            </a:r>
          </a:p>
        </p:txBody>
      </p:sp>
      <p:pic>
        <p:nvPicPr>
          <p:cNvPr id="6" name="Picture 5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18" y="3334871"/>
            <a:ext cx="3362979" cy="316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765611" y="4827059"/>
            <a:ext cx="4401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None/>
            </a:pPr>
            <a:r>
              <a:rPr lang="en-US" i="1" dirty="0">
                <a:solidFill>
                  <a:prstClr val="black"/>
                </a:solidFill>
                <a:latin typeface="Comic Sans MS" pitchFamily="66" charset="0"/>
              </a:rPr>
              <a:t>S. </a:t>
            </a:r>
            <a:r>
              <a:rPr lang="en-US" i="1" dirty="0" err="1">
                <a:solidFill>
                  <a:prstClr val="black"/>
                </a:solidFill>
                <a:latin typeface="Comic Sans MS" pitchFamily="66" charset="0"/>
              </a:rPr>
              <a:t>marscens</a:t>
            </a:r>
            <a:r>
              <a:rPr lang="en-US" i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on nutrient agar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868368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471"/>
            <a:ext cx="10972800" cy="726141"/>
          </a:xfrm>
        </p:spPr>
        <p:txBody>
          <a:bodyPr/>
          <a:lstStyle/>
          <a:p>
            <a:pPr rtl="0"/>
            <a:r>
              <a:rPr lang="en-US" sz="4000" i="1" u="sng" dirty="0">
                <a:solidFill>
                  <a:srgbClr val="FF0000"/>
                </a:solidFill>
                <a:latin typeface="Comic Sans MS" pitchFamily="66" charset="0"/>
              </a:rPr>
              <a:t>Proteus</a:t>
            </a:r>
            <a:endParaRPr lang="ar-SA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970" y="941294"/>
            <a:ext cx="11623728" cy="5483890"/>
          </a:xfrm>
        </p:spPr>
        <p:txBody>
          <a:bodyPr>
            <a:normAutofit lnSpcReduction="10000"/>
          </a:bodyPr>
          <a:lstStyle/>
          <a:p>
            <a:pPr marL="360000" lvl="1" algn="just" rtl="0"/>
            <a:r>
              <a:rPr lang="en-US" dirty="0">
                <a:effectLst/>
                <a:latin typeface="Comic Sans MS" pitchFamily="66" charset="0"/>
              </a:rPr>
              <a:t>The most clinically important species are: </a:t>
            </a:r>
            <a:r>
              <a:rPr lang="en-US" i="1" dirty="0">
                <a:solidFill>
                  <a:srgbClr val="EB8515"/>
                </a:solidFill>
                <a:effectLst/>
                <a:latin typeface="Comic Sans MS" pitchFamily="66" charset="0"/>
              </a:rPr>
              <a:t>P. mirabilis </a:t>
            </a:r>
            <a:r>
              <a:rPr lang="en-US" dirty="0">
                <a:effectLst/>
                <a:latin typeface="Comic Sans MS" pitchFamily="66" charset="0"/>
              </a:rPr>
              <a:t>and </a:t>
            </a:r>
            <a:r>
              <a:rPr lang="en-US" i="1" dirty="0">
                <a:solidFill>
                  <a:srgbClr val="EB8515"/>
                </a:solidFill>
                <a:effectLst/>
                <a:latin typeface="Comic Sans MS" pitchFamily="66" charset="0"/>
              </a:rPr>
              <a:t>P. vulgaris</a:t>
            </a:r>
          </a:p>
          <a:p>
            <a:pPr marL="360000" lvl="1" algn="just" rtl="0"/>
            <a:r>
              <a:rPr lang="en-US" dirty="0">
                <a:effectLst/>
                <a:latin typeface="Comic Sans MS" pitchFamily="66" charset="0"/>
              </a:rPr>
              <a:t>Isolated from urine, wound, ear and </a:t>
            </a:r>
            <a:r>
              <a:rPr lang="en-US" dirty="0" err="1">
                <a:effectLst/>
                <a:latin typeface="Comic Sans MS" pitchFamily="66" charset="0"/>
              </a:rPr>
              <a:t>bacteremic</a:t>
            </a:r>
            <a:r>
              <a:rPr lang="en-US" dirty="0">
                <a:effectLst/>
                <a:latin typeface="Comic Sans MS" pitchFamily="66" charset="0"/>
              </a:rPr>
              <a:t> infections.</a:t>
            </a:r>
          </a:p>
          <a:p>
            <a:pPr marL="360000" lvl="1" algn="just" rtl="0"/>
            <a:r>
              <a:rPr lang="en-US" dirty="0">
                <a:solidFill>
                  <a:srgbClr val="D60093"/>
                </a:solidFill>
                <a:effectLst/>
                <a:latin typeface="Comic Sans MS" pitchFamily="66" charset="0"/>
              </a:rPr>
              <a:t>Do not ferment lactose</a:t>
            </a:r>
            <a:r>
              <a:rPr lang="en-US" dirty="0">
                <a:effectLst/>
                <a:latin typeface="Comic Sans MS" pitchFamily="66" charset="0"/>
              </a:rPr>
              <a:t>. </a:t>
            </a:r>
          </a:p>
          <a:p>
            <a:pPr marL="360000" lvl="1" algn="just" rtl="0"/>
            <a:r>
              <a:rPr lang="en-US" dirty="0">
                <a:solidFill>
                  <a:srgbClr val="FF0000"/>
                </a:solidFill>
                <a:effectLst/>
                <a:latin typeface="Comic Sans MS" pitchFamily="66" charset="0"/>
              </a:rPr>
              <a:t>Motile</a:t>
            </a:r>
            <a:r>
              <a:rPr lang="en-US" dirty="0">
                <a:effectLst/>
                <a:latin typeface="Comic Sans MS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Comic Sans MS" pitchFamily="66" charset="0"/>
              </a:rPr>
              <a:t>(produce swarming on non selective media).</a:t>
            </a:r>
          </a:p>
          <a:p>
            <a:pPr marL="360000" lvl="1" algn="just" rtl="0"/>
            <a:r>
              <a:rPr lang="en-US" dirty="0">
                <a:solidFill>
                  <a:srgbClr val="DE5822"/>
                </a:solidFill>
                <a:effectLst/>
                <a:latin typeface="Comic Sans MS" pitchFamily="66" charset="0"/>
              </a:rPr>
              <a:t>Negative</a:t>
            </a:r>
            <a:r>
              <a:rPr lang="en-US" dirty="0">
                <a:effectLst/>
                <a:latin typeface="Comic Sans MS" pitchFamily="66" charset="0"/>
              </a:rPr>
              <a:t> in </a:t>
            </a:r>
            <a:r>
              <a:rPr lang="en-US" dirty="0" err="1">
                <a:solidFill>
                  <a:srgbClr val="FF0000"/>
                </a:solidFill>
                <a:effectLst/>
                <a:latin typeface="Comic Sans MS" pitchFamily="66" charset="0"/>
              </a:rPr>
              <a:t>indole</a:t>
            </a:r>
            <a:r>
              <a:rPr lang="en-US" dirty="0">
                <a:effectLst/>
                <a:latin typeface="Comic Sans MS" pitchFamily="66" charset="0"/>
              </a:rPr>
              <a:t> and </a:t>
            </a:r>
            <a:r>
              <a:rPr lang="en-US" dirty="0" err="1">
                <a:solidFill>
                  <a:srgbClr val="FF0000"/>
                </a:solidFill>
                <a:effectLst/>
                <a:latin typeface="Comic Sans MS" pitchFamily="66" charset="0"/>
                <a:ea typeface="+mn-ea"/>
              </a:rPr>
              <a:t>Voges-Proskauer</a:t>
            </a:r>
            <a:r>
              <a:rPr lang="en-US" dirty="0">
                <a:solidFill>
                  <a:srgbClr val="FF0000"/>
                </a:solidFill>
                <a:effectLst/>
                <a:latin typeface="Comic Sans MS" pitchFamily="66" charset="0"/>
                <a:ea typeface="+mn-ea"/>
              </a:rPr>
              <a:t> </a:t>
            </a:r>
            <a:r>
              <a:rPr lang="en-US" dirty="0">
                <a:effectLst/>
                <a:latin typeface="Comic Sans MS" pitchFamily="66" charset="0"/>
              </a:rPr>
              <a:t>tests</a:t>
            </a:r>
          </a:p>
          <a:p>
            <a:pPr marL="360000" lvl="1" algn="just" rtl="0"/>
            <a:r>
              <a:rPr lang="en-US" dirty="0">
                <a:solidFill>
                  <a:srgbClr val="DE5822"/>
                </a:solidFill>
                <a:effectLst/>
                <a:latin typeface="Comic Sans MS" pitchFamily="66" charset="0"/>
              </a:rPr>
              <a:t>Positive</a:t>
            </a:r>
            <a:r>
              <a:rPr lang="en-US" dirty="0">
                <a:effectLst/>
                <a:latin typeface="Comic Sans MS" pitchFamily="66" charset="0"/>
              </a:rPr>
              <a:t> in</a:t>
            </a:r>
            <a:r>
              <a:rPr lang="en-US" dirty="0">
                <a:solidFill>
                  <a:srgbClr val="FF0000"/>
                </a:solidFill>
                <a:effectLst/>
                <a:latin typeface="Comic Sans MS" pitchFamily="66" charset="0"/>
                <a:ea typeface="+mn-ea"/>
              </a:rPr>
              <a:t> methyl red</a:t>
            </a:r>
            <a:r>
              <a:rPr lang="en-US" dirty="0">
                <a:effectLst/>
                <a:latin typeface="Comic Sans MS" pitchFamily="66" charset="0"/>
              </a:rPr>
              <a:t> and </a:t>
            </a:r>
            <a:r>
              <a:rPr lang="en-US" dirty="0">
                <a:solidFill>
                  <a:srgbClr val="FF0000"/>
                </a:solidFill>
                <a:effectLst/>
                <a:latin typeface="Comic Sans MS" pitchFamily="66" charset="0"/>
              </a:rPr>
              <a:t>Citrate</a:t>
            </a:r>
            <a:r>
              <a:rPr lang="en-US" dirty="0">
                <a:effectLst/>
                <a:latin typeface="Comic Sans MS" pitchFamily="66" charset="0"/>
              </a:rPr>
              <a:t> tests</a:t>
            </a:r>
          </a:p>
          <a:p>
            <a:pPr marL="360000" lvl="1" algn="just" rtl="0"/>
            <a:r>
              <a:rPr lang="en-US" dirty="0">
                <a:effectLst/>
                <a:latin typeface="Comic Sans MS" pitchFamily="66" charset="0"/>
              </a:rPr>
              <a:t>Produce H</a:t>
            </a:r>
            <a:r>
              <a:rPr lang="en-US" baseline="-25000" dirty="0">
                <a:effectLst/>
                <a:latin typeface="Comic Sans MS" pitchFamily="66" charset="0"/>
              </a:rPr>
              <a:t>2</a:t>
            </a:r>
            <a:r>
              <a:rPr lang="en-US" dirty="0">
                <a:effectLst/>
                <a:latin typeface="Comic Sans MS" pitchFamily="66" charset="0"/>
              </a:rPr>
              <a:t>S </a:t>
            </a:r>
          </a:p>
          <a:p>
            <a:pPr marL="360000" lvl="1" algn="just" rtl="0"/>
            <a:r>
              <a:rPr lang="en-US" dirty="0">
                <a:effectLst/>
              </a:rPr>
              <a:t>Urease test positive </a:t>
            </a:r>
          </a:p>
          <a:p>
            <a:pPr marL="360000" lvl="1" algn="just" rtl="0"/>
            <a:r>
              <a:rPr lang="en-US" dirty="0" err="1">
                <a:solidFill>
                  <a:srgbClr val="00B050"/>
                </a:solidFill>
                <a:effectLst/>
                <a:latin typeface="Comic Sans MS" pitchFamily="66" charset="0"/>
              </a:rPr>
              <a:t>IMViC</a:t>
            </a:r>
            <a:r>
              <a:rPr lang="en-US" dirty="0">
                <a:solidFill>
                  <a:srgbClr val="00B050"/>
                </a:solidFill>
                <a:effectLst/>
                <a:latin typeface="Comic Sans MS" pitchFamily="66" charset="0"/>
              </a:rPr>
              <a:t> test: - + - +</a:t>
            </a:r>
          </a:p>
          <a:p>
            <a:pPr marL="360000" lvl="1" algn="just" rtl="0"/>
            <a:r>
              <a:rPr lang="en-US" dirty="0">
                <a:solidFill>
                  <a:srgbClr val="00B050"/>
                </a:solidFill>
                <a:effectLst/>
                <a:latin typeface="Comic Sans MS" pitchFamily="66" charset="0"/>
              </a:rPr>
              <a:t>TSI test: </a:t>
            </a:r>
            <a:r>
              <a:rPr lang="en-US" dirty="0" err="1">
                <a:solidFill>
                  <a:srgbClr val="00B050"/>
                </a:solidFill>
                <a:effectLst/>
                <a:latin typeface="Comic Sans MS" pitchFamily="66" charset="0"/>
              </a:rPr>
              <a:t>Alk</a:t>
            </a:r>
            <a:r>
              <a:rPr lang="en-US" dirty="0">
                <a:solidFill>
                  <a:srgbClr val="00B050"/>
                </a:solidFill>
                <a:effectLst/>
                <a:latin typeface="Comic Sans MS" pitchFamily="66" charset="0"/>
              </a:rPr>
              <a:t>/A/ +</a:t>
            </a:r>
            <a:endParaRPr lang="en-US" dirty="0">
              <a:effectLst/>
              <a:latin typeface="Comic Sans MS" pitchFamily="66" charset="0"/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5514-3906-46C8-911D-27ACBF4C5028}" type="datetime1">
              <a:rPr lang="en-US" smtClean="0">
                <a:solidFill>
                  <a:srgbClr val="FFFFFF"/>
                </a:solidFill>
              </a:rPr>
              <a:pPr/>
              <a:t>5/29/2023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84" y="4410634"/>
            <a:ext cx="5243513" cy="244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222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3771"/>
          </a:xfrm>
        </p:spPr>
        <p:txBody>
          <a:bodyPr/>
          <a:lstStyle/>
          <a:p>
            <a:pPr rtl="0"/>
            <a:r>
              <a:rPr lang="ar-IQ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Pseudomonas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aeroginosa</a:t>
            </a:r>
            <a:endParaRPr lang="ar-SA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839" y="762000"/>
            <a:ext cx="11336818" cy="3282258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buClr>
                <a:srgbClr val="00B0F0"/>
              </a:buCl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Non -fermenter </a:t>
            </a:r>
            <a:r>
              <a:rPr lang="en-US" sz="2400" dirty="0">
                <a:latin typeface="Comic Sans MS" panose="030F0702030302020204" pitchFamily="66" charset="0"/>
              </a:rPr>
              <a:t>gram-negative bacilli.</a:t>
            </a:r>
          </a:p>
          <a:p>
            <a:pPr algn="just" rtl="0">
              <a:lnSpc>
                <a:spcPct val="150000"/>
              </a:lnSpc>
              <a:buClr>
                <a:srgbClr val="00B0F0"/>
              </a:buCl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Strict aerobes </a:t>
            </a:r>
            <a:r>
              <a:rPr lang="en-US" sz="2400" dirty="0">
                <a:solidFill>
                  <a:srgbClr val="DE5822"/>
                </a:solidFill>
                <a:latin typeface="Comic Sans MS" panose="030F0702030302020204" pitchFamily="66" charset="0"/>
              </a:rPr>
              <a:t>(acquire energy by oxidation not by fermentation)</a:t>
            </a:r>
            <a:r>
              <a:rPr lang="en-US" sz="2400" i="1" dirty="0">
                <a:solidFill>
                  <a:srgbClr val="DE5822"/>
                </a:solidFill>
                <a:latin typeface="Comic Sans MS" panose="030F0702030302020204" pitchFamily="66" charset="0"/>
              </a:rPr>
              <a:t> </a:t>
            </a:r>
          </a:p>
          <a:p>
            <a:pPr algn="just" rtl="0">
              <a:lnSpc>
                <a:spcPct val="150000"/>
              </a:lnSpc>
              <a:buClr>
                <a:srgbClr val="00B0F0"/>
              </a:buClr>
              <a:buFontTx/>
              <a:buChar char="-"/>
            </a:pPr>
            <a:r>
              <a:rPr lang="en-US" sz="2400" dirty="0">
                <a:solidFill>
                  <a:srgbClr val="D60093"/>
                </a:solidFill>
                <a:latin typeface="Comic Sans MS" panose="030F0702030302020204" pitchFamily="66" charset="0"/>
              </a:rPr>
              <a:t>Oxidase-positive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sz="24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 rtl="0">
              <a:lnSpc>
                <a:spcPct val="150000"/>
              </a:lnSpc>
              <a:buClr>
                <a:srgbClr val="00B0F0"/>
              </a:buClr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Some </a:t>
            </a:r>
            <a:r>
              <a:rPr lang="en-US" sz="2400" i="1" dirty="0">
                <a:latin typeface="Comic Sans MS" panose="030F0702030302020204" pitchFamily="66" charset="0"/>
              </a:rPr>
              <a:t>Pseudomonads </a:t>
            </a:r>
            <a:r>
              <a:rPr lang="en-US" sz="2400" dirty="0">
                <a:latin typeface="Comic Sans MS" panose="030F0702030302020204" pitchFamily="66" charset="0"/>
              </a:rPr>
              <a:t>are </a:t>
            </a:r>
            <a:r>
              <a:rPr lang="en-US" sz="2400" dirty="0">
                <a:solidFill>
                  <a:srgbClr val="DE5822"/>
                </a:solidFill>
                <a:latin typeface="Comic Sans MS" panose="030F0702030302020204" pitchFamily="66" charset="0"/>
              </a:rPr>
              <a:t>motile</a:t>
            </a:r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by means of </a:t>
            </a:r>
            <a:r>
              <a:rPr lang="en-US" sz="2400" dirty="0">
                <a:solidFill>
                  <a:srgbClr val="DE5822"/>
                </a:solidFill>
                <a:latin typeface="Comic Sans MS" panose="030F0702030302020204" pitchFamily="66" charset="0"/>
              </a:rPr>
              <a:t>polar flagella.</a:t>
            </a:r>
          </a:p>
          <a:p>
            <a:pPr algn="just" rtl="0">
              <a:lnSpc>
                <a:spcPct val="150000"/>
              </a:lnSpc>
              <a:buClr>
                <a:srgbClr val="00B0F0"/>
              </a:buClr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produces a </a:t>
            </a:r>
            <a:r>
              <a:rPr lang="en-US" sz="2400" dirty="0">
                <a:solidFill>
                  <a:srgbClr val="DE5822"/>
                </a:solidFill>
                <a:latin typeface="Comic Sans MS" panose="030F0702030302020204" pitchFamily="66" charset="0"/>
              </a:rPr>
              <a:t>characteristic fruity or sweety grape juice-like </a:t>
            </a:r>
            <a:r>
              <a:rPr lang="en-US" sz="2400" dirty="0">
                <a:latin typeface="Comic Sans MS" panose="030F0702030302020204" pitchFamily="66" charset="0"/>
              </a:rPr>
              <a:t>aroma. </a:t>
            </a:r>
            <a:endParaRPr lang="ar-SA" sz="2400" dirty="0">
              <a:latin typeface="Comic Sans MS" pitchFamily="66" charset="0"/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541-5750-4DC2-A9F2-02B7E92A85E1}" type="datetime1">
              <a:rPr lang="en-US" smtClean="0">
                <a:solidFill>
                  <a:srgbClr val="FFFFFF"/>
                </a:solidFill>
              </a:rPr>
              <a:pPr/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14</a:t>
            </a:r>
          </a:p>
        </p:txBody>
      </p:sp>
      <p:grpSp>
        <p:nvGrpSpPr>
          <p:cNvPr id="6" name="Group 3"/>
          <p:cNvGrpSpPr/>
          <p:nvPr/>
        </p:nvGrpSpPr>
        <p:grpSpPr>
          <a:xfrm>
            <a:off x="6379030" y="4044257"/>
            <a:ext cx="4368654" cy="2654164"/>
            <a:chOff x="2545757" y="1533420"/>
            <a:chExt cx="4081092" cy="4480530"/>
          </a:xfrm>
        </p:grpSpPr>
        <p:pic>
          <p:nvPicPr>
            <p:cNvPr id="7" name="Picture 4"/>
            <p:cNvPicPr>
              <a:picLocks noChangeAspect="1"/>
            </p:cNvPicPr>
            <p:nvPr/>
          </p:nvPicPr>
          <p:blipFill rotWithShape="1">
            <a:blip r:embed="rId2"/>
            <a:srcRect l="15595" t="742" r="12920"/>
            <a:stretch/>
          </p:blipFill>
          <p:spPr>
            <a:xfrm>
              <a:off x="2545757" y="3838364"/>
              <a:ext cx="1445075" cy="21755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5757" y="1533421"/>
              <a:ext cx="1445075" cy="21774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 rotWithShape="1">
            <a:blip r:embed="rId4" cstate="print"/>
            <a:srcRect l="16805" r="12177"/>
            <a:stretch/>
          </p:blipFill>
          <p:spPr>
            <a:xfrm>
              <a:off x="4374856" y="1533420"/>
              <a:ext cx="2251992" cy="21774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10" name="Picture 7"/>
            <p:cNvPicPr>
              <a:picLocks noChangeAspect="1"/>
            </p:cNvPicPr>
            <p:nvPr/>
          </p:nvPicPr>
          <p:blipFill rotWithShape="1">
            <a:blip r:embed="rId5"/>
            <a:srcRect l="12467" r="10858"/>
            <a:stretch/>
          </p:blipFill>
          <p:spPr>
            <a:xfrm>
              <a:off x="4374856" y="3838364"/>
              <a:ext cx="2251993" cy="21755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11" name="مستطيل 10"/>
          <p:cNvSpPr/>
          <p:nvPr/>
        </p:nvSpPr>
        <p:spPr>
          <a:xfrm>
            <a:off x="4589640" y="5080192"/>
            <a:ext cx="1588897" cy="46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en-US" dirty="0">
                <a:solidFill>
                  <a:srgbClr val="DE5822"/>
                </a:solidFill>
                <a:latin typeface="Comic Sans MS" panose="030F0702030302020204" pitchFamily="66" charset="0"/>
              </a:rPr>
              <a:t>Oxidase test</a:t>
            </a:r>
            <a:endParaRPr lang="ar-SA" dirty="0">
              <a:solidFill>
                <a:srgbClr val="DE582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56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224" y="621792"/>
            <a:ext cx="11466576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  <a:buClr>
                <a:srgbClr val="00B0F0"/>
              </a:buClr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Commonly habitat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soil and water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and found in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small numbers in human feces.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Have the ability to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grow in lower nutrient environment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and have the ability to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grow in disinfectant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so they persist  in hospital environment.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  <a:buFontTx/>
              <a:buChar char="-"/>
            </a:pPr>
            <a:r>
              <a:rPr 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It is especially dangerous to the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debilitated or compromised patient (burn and cystic fibrosis)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it cause a nosocomial UTIs, wound infections, pneumonia, and septicemia. 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7B8-1698-4215-AB7A-4AECF20107C7}" type="datetime1">
              <a:rPr lang="en-US" smtClean="0">
                <a:solidFill>
                  <a:srgbClr val="FFFFFF"/>
                </a:solidFill>
              </a:rPr>
              <a:pPr/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20468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224" y="621792"/>
            <a:ext cx="11466576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- Produce two characteristic pigments, diffused in agar:</a:t>
            </a:r>
          </a:p>
          <a:p>
            <a:pPr marL="342900" indent="-342900" algn="just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Comic Sans MS" panose="030F0702030302020204" pitchFamily="66" charset="0"/>
              </a:rPr>
              <a:t>Pyocyanin:</a:t>
            </a:r>
            <a:r>
              <a:rPr lang="en-US" sz="2800" b="1" dirty="0">
                <a:solidFill>
                  <a:srgbClr val="00FFCC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color the pus in 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Comic Sans MS" panose="030F0702030302020204" pitchFamily="66" charset="0"/>
              </a:rPr>
              <a:t>wound (blue)</a:t>
            </a:r>
          </a:p>
          <a:p>
            <a:pPr marL="342900" indent="-342900" algn="just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Pyoviridin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(fluorescein): fluoresces under UV light</a:t>
            </a:r>
            <a:r>
              <a:rPr lang="en-US" sz="2800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FF00"/>
                </a:solidFill>
                <a:latin typeface="Comic Sans MS" panose="030F0702030302020204" pitchFamily="66" charset="0"/>
              </a:rPr>
              <a:t>(yellow green), 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help in early diagnosis of skin infection. 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B2E3-5289-40E8-9CD4-AC7E68DF98DB}" type="datetime1">
              <a:rPr lang="en-US" smtClean="0">
                <a:solidFill>
                  <a:srgbClr val="FFFFFF"/>
                </a:solidFill>
              </a:rPr>
              <a:pPr/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16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15" y="3690257"/>
            <a:ext cx="410739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643" y="3690257"/>
            <a:ext cx="416244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7437452" y="3095732"/>
            <a:ext cx="2250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</a:pPr>
            <a:r>
              <a:rPr lang="en-US" sz="2400" kern="0" dirty="0" err="1">
                <a:solidFill>
                  <a:srgbClr val="FF0000"/>
                </a:solidFill>
              </a:rPr>
              <a:t>pyoviridin</a:t>
            </a:r>
            <a:endParaRPr lang="ar-SA" sz="2400" kern="0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111936" y="3003398"/>
            <a:ext cx="1903842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pyocyanin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0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30" name="Group 15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3397730"/>
              </p:ext>
            </p:extLst>
          </p:nvPr>
        </p:nvGraphicFramePr>
        <p:xfrm>
          <a:off x="1" y="1052514"/>
          <a:ext cx="12191999" cy="5616579"/>
        </p:xfrm>
        <a:graphic>
          <a:graphicData uri="http://schemas.openxmlformats.org/drawingml/2006/table">
            <a:tbl>
              <a:tblPr rtl="1"/>
              <a:tblGrid>
                <a:gridCol w="1678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1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9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637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EMB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O/F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Nitrate reductase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Oxidase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Gram stain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Metallic sheen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LF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LF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O+/F+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 rod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E. coli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Dark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LF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LF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O+/F+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 rods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Citrobacter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Dark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LF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LF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O+/F+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 rods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Klebsiella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Dark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LF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LF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O+/F+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 rods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Enterobacter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Colorless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NLF/H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NLF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O+/F+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 rods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Salmonella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Colorless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NLF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NLF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O+/F+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 rods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Shigella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Colorless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NLF/H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NLF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O+/F+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 rods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Proteus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E275-B832-4EA7-B22D-3277FBE1C270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26</a:t>
            </a:r>
          </a:p>
        </p:txBody>
      </p:sp>
      <p:sp>
        <p:nvSpPr>
          <p:cNvPr id="20631" name="Text Box 151"/>
          <p:cNvSpPr txBox="1">
            <a:spLocks noChangeArrowheads="1"/>
          </p:cNvSpPr>
          <p:nvPr/>
        </p:nvSpPr>
        <p:spPr bwMode="auto">
          <a:xfrm>
            <a:off x="1024467" y="158751"/>
            <a:ext cx="75981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2400" b="1">
                <a:solidFill>
                  <a:srgbClr val="FF3300"/>
                </a:solidFill>
              </a:rPr>
              <a:t>Summary of  morphology, cultural characteristics, </a:t>
            </a:r>
          </a:p>
          <a:p>
            <a:pPr rtl="0"/>
            <a:r>
              <a:rPr lang="en-US" sz="2400" b="1">
                <a:solidFill>
                  <a:srgbClr val="FF3300"/>
                </a:solidFill>
              </a:rPr>
              <a:t>and biochemical reactions of </a:t>
            </a:r>
            <a:r>
              <a:rPr lang="en-US" sz="2400" b="1" i="1">
                <a:solidFill>
                  <a:srgbClr val="FF3300"/>
                </a:solidFill>
              </a:rPr>
              <a:t>Enterobacteriaceae</a:t>
            </a:r>
          </a:p>
        </p:txBody>
      </p:sp>
    </p:spTree>
    <p:extLst>
      <p:ext uri="{BB962C8B-B14F-4D97-AF65-F5344CB8AC3E}">
        <p14:creationId xmlns:p14="http://schemas.microsoft.com/office/powerpoint/2010/main" val="242592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6721" y="154546"/>
            <a:ext cx="10972800" cy="1712891"/>
          </a:xfrm>
        </p:spPr>
        <p:txBody>
          <a:bodyPr/>
          <a:lstStyle/>
          <a:p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Gram-Negative bacilli </a:t>
            </a:r>
            <a:endParaRPr lang="ar-SA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050" y="2026276"/>
            <a:ext cx="11245724" cy="3125273"/>
          </a:xfrm>
        </p:spPr>
        <p:txBody>
          <a:bodyPr>
            <a:normAutofit/>
          </a:bodyPr>
          <a:lstStyle/>
          <a:p>
            <a:pPr marL="0" indent="0" algn="just" rtl="0">
              <a:buClr>
                <a:srgbClr val="00B0F0"/>
              </a:buClr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Large group of diverse organisms, they are divided to:</a:t>
            </a:r>
          </a:p>
          <a:p>
            <a:pPr algn="just" rtl="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Gram-Negative Rods related to gastrointestinal tract.</a:t>
            </a:r>
          </a:p>
          <a:p>
            <a:pPr algn="just" rtl="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Gram-Negative Rods related to respiratory tract.</a:t>
            </a:r>
          </a:p>
          <a:p>
            <a:pPr algn="just" rtl="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Gram-Negative Rods related to animal source.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C189-6785-43D0-A3E7-8161F3F7CCF3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76067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19" name="Group 9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40817144"/>
              </p:ext>
            </p:extLst>
          </p:nvPr>
        </p:nvGraphicFramePr>
        <p:xfrm>
          <a:off x="0" y="1052513"/>
          <a:ext cx="12192000" cy="5619754"/>
        </p:xfrm>
        <a:graphic>
          <a:graphicData uri="http://schemas.openxmlformats.org/drawingml/2006/table">
            <a:tbl>
              <a:tblPr rtl="1"/>
              <a:tblGrid>
                <a:gridCol w="1678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1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6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63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Motility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Urease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Citrate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VP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Indole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TSI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Motile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A/A/-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E. coli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Motile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A/A/-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Citrobacter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freundii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Non motile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A/A/-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Klebsiella pneumoniae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Motile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A/A/-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Enterobacter cloacae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Motile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Alk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/A/+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Salmonella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typhi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Non motile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Alk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/A/-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Shigella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boydii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Motile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Swarwing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-ve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Alk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/A/+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Proteus</a:t>
                      </a:r>
                      <a:r>
                        <a:rPr kumimoji="0" lang="ar-SA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mirabilis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45D5-BD3B-435A-9FFA-B4EA9AE332ED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27</a:t>
            </a:r>
            <a:fld id="{CB165DDC-2944-4B8F-B28F-BFABF20BBECD}" type="slidenum">
              <a:rPr lang="ar-SA" smtClean="0">
                <a:solidFill>
                  <a:srgbClr val="FFFFFF"/>
                </a:solidFill>
              </a:rPr>
              <a:pPr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614" name="Text Box 86"/>
          <p:cNvSpPr txBox="1">
            <a:spLocks noChangeArrowheads="1"/>
          </p:cNvSpPr>
          <p:nvPr/>
        </p:nvSpPr>
        <p:spPr bwMode="auto">
          <a:xfrm>
            <a:off x="1024467" y="44451"/>
            <a:ext cx="75981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2400" b="1">
                <a:solidFill>
                  <a:srgbClr val="FF3300"/>
                </a:solidFill>
              </a:rPr>
              <a:t>Summary of  morphology, cultural characteristics, </a:t>
            </a:r>
          </a:p>
          <a:p>
            <a:pPr rtl="0"/>
            <a:r>
              <a:rPr lang="en-US" sz="2400" b="1">
                <a:solidFill>
                  <a:srgbClr val="FF3300"/>
                </a:solidFill>
              </a:rPr>
              <a:t>and biochemical reactions of </a:t>
            </a:r>
            <a:r>
              <a:rPr lang="en-US" sz="2400" b="1" i="1">
                <a:solidFill>
                  <a:srgbClr val="FF3300"/>
                </a:solidFill>
              </a:rPr>
              <a:t>Enterobacteriaceae</a:t>
            </a:r>
          </a:p>
        </p:txBody>
      </p:sp>
    </p:spTree>
    <p:extLst>
      <p:ext uri="{BB962C8B-B14F-4D97-AF65-F5344CB8AC3E}">
        <p14:creationId xmlns:p14="http://schemas.microsoft.com/office/powerpoint/2010/main" val="2079653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232401" y="333375"/>
            <a:ext cx="2209035" cy="41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Oxidase Test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890841" y="882327"/>
            <a:ext cx="9525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atin typeface="Sylfaen" pitchFamily="18" charset="0"/>
              </a:rPr>
              <a:t>Positive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832101" y="901701"/>
            <a:ext cx="1037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atin typeface="Sylfaen" pitchFamily="18" charset="0"/>
              </a:rPr>
              <a:t>Negative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503084" y="126841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9659059" y="1400710"/>
            <a:ext cx="1590500" cy="3693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BC0000"/>
                </a:solidFill>
                <a:latin typeface="Comic Sans MS" pitchFamily="66" charset="0"/>
              </a:rPr>
              <a:t>Pseudomonas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0454309" y="117755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397196" y="1484313"/>
            <a:ext cx="2499402" cy="3693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BC0000"/>
                </a:solidFill>
                <a:latin typeface="Comic Sans MS" pitchFamily="66" charset="0"/>
              </a:rPr>
              <a:t> Enterobacteriaceae</a:t>
            </a:r>
          </a:p>
        </p:txBody>
      </p: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3510520" y="588657"/>
            <a:ext cx="6955727" cy="365637"/>
            <a:chOff x="1429" y="456"/>
            <a:chExt cx="3542" cy="315"/>
          </a:xfrm>
        </p:grpSpPr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rot="180767" flipV="1">
              <a:off x="1431" y="456"/>
              <a:ext cx="3539" cy="3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rot="180767">
              <a:off x="4967" y="591"/>
              <a:ext cx="4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 rot="180767">
              <a:off x="1429" y="664"/>
              <a:ext cx="12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rot="180767" flipV="1">
              <a:off x="2974" y="568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6399" name="WordArt 15"/>
          <p:cNvSpPr>
            <a:spLocks noChangeArrowheads="1" noChangeShapeType="1" noTextEdit="1"/>
          </p:cNvSpPr>
          <p:nvPr/>
        </p:nvSpPr>
        <p:spPr bwMode="auto">
          <a:xfrm>
            <a:off x="1267334" y="1"/>
            <a:ext cx="10047848" cy="4171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en-US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Identification of Gram's -</a:t>
            </a:r>
            <a:r>
              <a:rPr lang="en-US" sz="36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ve</a:t>
            </a:r>
            <a:r>
              <a:rPr lang="en-US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rods</a:t>
            </a:r>
            <a:endParaRPr lang="ar-IQ" sz="3600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8678970" y="2462234"/>
            <a:ext cx="3376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>
              <a:buClr>
                <a:srgbClr val="CC0000"/>
              </a:buClr>
              <a:buFont typeface="Wingdings" pitchFamily="2" charset="2"/>
              <a:buChar char="ü"/>
            </a:pPr>
            <a:r>
              <a:rPr lang="en-US" dirty="0">
                <a:latin typeface="Comic Sans MS" pitchFamily="66" charset="0"/>
              </a:rPr>
              <a:t> Nitrate test: +</a:t>
            </a:r>
            <a:r>
              <a:rPr lang="en-US" dirty="0" err="1">
                <a:latin typeface="Comic Sans MS" pitchFamily="66" charset="0"/>
              </a:rPr>
              <a:t>ve</a:t>
            </a:r>
            <a:r>
              <a:rPr lang="en-US" dirty="0">
                <a:latin typeface="Comic Sans MS" pitchFamily="66" charset="0"/>
              </a:rPr>
              <a:t> further </a:t>
            </a:r>
          </a:p>
          <a:p>
            <a:pPr algn="l" rtl="0">
              <a:buClr>
                <a:srgbClr val="CC0000"/>
              </a:buClr>
              <a:buFont typeface="Wingdings" pitchFamily="2" charset="2"/>
              <a:buNone/>
            </a:pPr>
            <a:r>
              <a:rPr lang="en-US" dirty="0">
                <a:latin typeface="Comic Sans MS" pitchFamily="66" charset="0"/>
              </a:rPr>
              <a:t>                      reduction to N</a:t>
            </a:r>
            <a:r>
              <a:rPr lang="en-US" baseline="-25000" dirty="0">
                <a:latin typeface="Comic Sans MS" pitchFamily="66" charset="0"/>
              </a:rPr>
              <a:t>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8707023" y="3068638"/>
            <a:ext cx="33201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>
              <a:buClr>
                <a:srgbClr val="CC0000"/>
              </a:buClr>
              <a:buFont typeface="Wingdings" pitchFamily="2" charset="2"/>
              <a:buChar char="ü"/>
            </a:pPr>
            <a:r>
              <a:rPr lang="en-US" dirty="0">
                <a:latin typeface="Tahoma" pitchFamily="34" charset="0"/>
              </a:rPr>
              <a:t> </a:t>
            </a:r>
            <a:r>
              <a:rPr lang="en-US" dirty="0">
                <a:latin typeface="Comic Sans MS" pitchFamily="66" charset="0"/>
              </a:rPr>
              <a:t>Growth on </a:t>
            </a:r>
            <a:r>
              <a:rPr lang="en-US" dirty="0" err="1">
                <a:latin typeface="Comic Sans MS" pitchFamily="66" charset="0"/>
              </a:rPr>
              <a:t>cetrimide</a:t>
            </a:r>
            <a:r>
              <a:rPr lang="en-US" dirty="0">
                <a:latin typeface="Comic Sans MS" pitchFamily="66" charset="0"/>
              </a:rPr>
              <a:t> agar: </a:t>
            </a:r>
          </a:p>
          <a:p>
            <a:pPr algn="l" rtl="0">
              <a:buClr>
                <a:srgbClr val="CC0000"/>
              </a:buClr>
              <a:buFont typeface="Wingdings" pitchFamily="2" charset="2"/>
              <a:buNone/>
            </a:pPr>
            <a:r>
              <a:rPr lang="en-US" dirty="0">
                <a:latin typeface="Comic Sans MS" pitchFamily="66" charset="0"/>
              </a:rPr>
              <a:t>     Pale colonies with green </a:t>
            </a:r>
          </a:p>
          <a:p>
            <a:pPr algn="l" rtl="0">
              <a:buClr>
                <a:srgbClr val="CC0000"/>
              </a:buClr>
              <a:buFont typeface="Wingdings" pitchFamily="2" charset="2"/>
              <a:buNone/>
            </a:pPr>
            <a:r>
              <a:rPr lang="en-US" dirty="0">
                <a:latin typeface="Comic Sans MS" pitchFamily="66" charset="0"/>
              </a:rPr>
              <a:t>     pigmentation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10427363" y="188118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3503084" y="190726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180639" y="1982450"/>
            <a:ext cx="28567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en-US" dirty="0">
                <a:latin typeface="Comic Sans MS" pitchFamily="66" charset="0"/>
              </a:rPr>
              <a:t>MacConkey’s agar&amp; TSI</a:t>
            </a:r>
          </a:p>
        </p:txBody>
      </p:sp>
      <p:grpSp>
        <p:nvGrpSpPr>
          <p:cNvPr id="16405" name="Group 21"/>
          <p:cNvGrpSpPr>
            <a:grpSpLocks/>
          </p:cNvGrpSpPr>
          <p:nvPr/>
        </p:nvGrpSpPr>
        <p:grpSpPr bwMode="auto">
          <a:xfrm>
            <a:off x="1308789" y="2399817"/>
            <a:ext cx="4121150" cy="385763"/>
            <a:chOff x="612" y="1570"/>
            <a:chExt cx="1947" cy="243"/>
          </a:xfrm>
        </p:grpSpPr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 flipV="1">
              <a:off x="612" y="1661"/>
              <a:ext cx="19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 flipH="1">
              <a:off x="2556" y="1661"/>
              <a:ext cx="0" cy="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612" y="1661"/>
              <a:ext cx="0" cy="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 flipV="1">
              <a:off x="1655" y="1570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315422" y="3319463"/>
            <a:ext cx="2302233" cy="3693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Lactose fermenter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239184" y="2708276"/>
            <a:ext cx="30880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1600" dirty="0">
                <a:latin typeface="Comic Sans MS" pitchFamily="66" charset="0"/>
              </a:rPr>
              <a:t>Pink colonies on </a:t>
            </a:r>
            <a:r>
              <a:rPr lang="en-US" sz="1600" dirty="0" err="1">
                <a:latin typeface="Comic Sans MS" pitchFamily="66" charset="0"/>
              </a:rPr>
              <a:t>MacConkey</a:t>
            </a:r>
            <a:endParaRPr lang="en-US" sz="1600" dirty="0">
              <a:latin typeface="Comic Sans MS" pitchFamily="66" charset="0"/>
            </a:endParaRPr>
          </a:p>
          <a:p>
            <a:pPr algn="l" rtl="0"/>
            <a:r>
              <a:rPr lang="en-US" sz="1600" dirty="0">
                <a:latin typeface="Comic Sans MS" pitchFamily="66" charset="0"/>
              </a:rPr>
              <a:t>&amp; acidic butt and slant on TSI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3695700" y="2708276"/>
            <a:ext cx="34692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1600" dirty="0">
                <a:latin typeface="Comic Sans MS" pitchFamily="66" charset="0"/>
              </a:rPr>
              <a:t>colorless colonies on </a:t>
            </a:r>
            <a:r>
              <a:rPr lang="en-US" sz="1600" dirty="0" err="1">
                <a:latin typeface="Comic Sans MS" pitchFamily="66" charset="0"/>
              </a:rPr>
              <a:t>MacConkey</a:t>
            </a:r>
            <a:endParaRPr lang="en-US" sz="1600" dirty="0">
              <a:latin typeface="Comic Sans MS" pitchFamily="66" charset="0"/>
            </a:endParaRPr>
          </a:p>
          <a:p>
            <a:pPr algn="l" rtl="0"/>
            <a:r>
              <a:rPr lang="en-US" sz="1600" dirty="0">
                <a:latin typeface="Comic Sans MS" pitchFamily="66" charset="0"/>
              </a:rPr>
              <a:t>&amp; acidic butt alkaline slant </a:t>
            </a:r>
            <a:r>
              <a:rPr lang="en-US" sz="1600" dirty="0" err="1">
                <a:latin typeface="Comic Sans MS" pitchFamily="66" charset="0"/>
              </a:rPr>
              <a:t>onTSI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1295400" y="32131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5430308" y="32131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4021576" y="3429000"/>
            <a:ext cx="2750841" cy="3693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Lactose non-fermenter</a:t>
            </a:r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1295400" y="37163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558800" y="3860800"/>
            <a:ext cx="19543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dirty="0" err="1">
                <a:latin typeface="Tahoma" pitchFamily="34" charset="0"/>
              </a:rPr>
              <a:t>IMV</a:t>
            </a:r>
            <a:r>
              <a:rPr lang="en-US" baseline="-25000" dirty="0" err="1">
                <a:latin typeface="Tahoma" pitchFamily="34" charset="0"/>
              </a:rPr>
              <a:t>i</a:t>
            </a:r>
            <a:r>
              <a:rPr lang="en-US" dirty="0" err="1">
                <a:latin typeface="Tahoma" pitchFamily="34" charset="0"/>
              </a:rPr>
              <a:t>C</a:t>
            </a:r>
            <a:r>
              <a:rPr lang="en-US" dirty="0">
                <a:latin typeface="Tahoma" pitchFamily="34" charset="0"/>
              </a:rPr>
              <a:t> test &amp; EMB</a:t>
            </a:r>
          </a:p>
        </p:txBody>
      </p:sp>
      <p:grpSp>
        <p:nvGrpSpPr>
          <p:cNvPr id="16418" name="Group 34"/>
          <p:cNvGrpSpPr>
            <a:grpSpLocks/>
          </p:cNvGrpSpPr>
          <p:nvPr/>
        </p:nvGrpSpPr>
        <p:grpSpPr bwMode="auto">
          <a:xfrm>
            <a:off x="2268162" y="5639336"/>
            <a:ext cx="2197119" cy="382052"/>
            <a:chOff x="163" y="2795"/>
            <a:chExt cx="885" cy="120"/>
          </a:xfrm>
        </p:grpSpPr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>
              <a:off x="163" y="2840"/>
              <a:ext cx="885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>
              <a:off x="1048" y="2846"/>
              <a:ext cx="0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>
              <a:off x="163" y="2843"/>
              <a:ext cx="0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 flipV="1">
              <a:off x="612" y="2795"/>
              <a:ext cx="0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-32550" y="4582220"/>
            <a:ext cx="22817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1600" dirty="0" err="1">
                <a:latin typeface="Tahoma" pitchFamily="34" charset="0"/>
              </a:rPr>
              <a:t>IMV</a:t>
            </a:r>
            <a:r>
              <a:rPr lang="en-US" sz="1600" baseline="-25000" dirty="0" err="1">
                <a:latin typeface="Tahoma" pitchFamily="34" charset="0"/>
              </a:rPr>
              <a:t>i</a:t>
            </a:r>
            <a:r>
              <a:rPr lang="en-US" sz="1600" dirty="0" err="1">
                <a:latin typeface="Tahoma" pitchFamily="34" charset="0"/>
              </a:rPr>
              <a:t>C</a:t>
            </a:r>
            <a:endParaRPr lang="en-US" sz="1600" dirty="0">
              <a:latin typeface="Tahoma" pitchFamily="34" charset="0"/>
            </a:endParaRPr>
          </a:p>
          <a:p>
            <a:pPr algn="l" rtl="0"/>
            <a:r>
              <a:rPr lang="en-US" sz="1600" dirty="0">
                <a:latin typeface="Tahoma" pitchFamily="34" charset="0"/>
              </a:rPr>
              <a:t>++ - -</a:t>
            </a:r>
          </a:p>
          <a:p>
            <a:pPr algn="l" rtl="0"/>
            <a:r>
              <a:rPr lang="en-US" sz="1600" dirty="0">
                <a:latin typeface="Tahoma" pitchFamily="34" charset="0"/>
              </a:rPr>
              <a:t>&amp; black colonies with </a:t>
            </a:r>
            <a:r>
              <a:rPr lang="en-US" sz="1600" dirty="0" err="1">
                <a:latin typeface="Tahoma" pitchFamily="34" charset="0"/>
              </a:rPr>
              <a:t>metalic</a:t>
            </a:r>
            <a:r>
              <a:rPr lang="en-US" sz="1600" dirty="0">
                <a:latin typeface="Tahoma" pitchFamily="34" charset="0"/>
              </a:rPr>
              <a:t> shines on EMB</a:t>
            </a:r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673759" y="5792157"/>
            <a:ext cx="0" cy="3603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239185" y="6302375"/>
            <a:ext cx="869149" cy="3693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i="1" dirty="0">
                <a:latin typeface="Tahoma" pitchFamily="34" charset="0"/>
              </a:rPr>
              <a:t> </a:t>
            </a:r>
            <a:r>
              <a:rPr lang="en-US" b="1" i="1" dirty="0" err="1">
                <a:latin typeface="Tahoma" pitchFamily="34" charset="0"/>
              </a:rPr>
              <a:t>E.coli</a:t>
            </a:r>
            <a:endParaRPr lang="en-US" b="1" i="1" dirty="0">
              <a:latin typeface="Tahoma" pitchFamily="34" charset="0"/>
            </a:endParaRP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2673218" y="4517469"/>
            <a:ext cx="93581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en-US" sz="1600" dirty="0" err="1">
                <a:latin typeface="Tahoma" pitchFamily="34" charset="0"/>
              </a:rPr>
              <a:t>IMV</a:t>
            </a:r>
            <a:r>
              <a:rPr lang="en-US" sz="1600" baseline="-25000" dirty="0" err="1">
                <a:latin typeface="Tahoma" pitchFamily="34" charset="0"/>
              </a:rPr>
              <a:t>i</a:t>
            </a:r>
            <a:r>
              <a:rPr lang="en-US" sz="1600" dirty="0" err="1">
                <a:latin typeface="Tahoma" pitchFamily="34" charset="0"/>
              </a:rPr>
              <a:t>C</a:t>
            </a:r>
            <a:endParaRPr lang="en-US" sz="1600" dirty="0">
              <a:latin typeface="Tahoma" pitchFamily="34" charset="0"/>
            </a:endParaRPr>
          </a:p>
          <a:p>
            <a:pPr rtl="0"/>
            <a:r>
              <a:rPr lang="en-US" sz="1600" dirty="0">
                <a:latin typeface="Tahoma" pitchFamily="34" charset="0"/>
              </a:rPr>
              <a:t>- - ++</a:t>
            </a: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1466538" y="6421955"/>
            <a:ext cx="1366080" cy="3693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i="1" dirty="0">
                <a:latin typeface="Tahoma" pitchFamily="34" charset="0"/>
              </a:rPr>
              <a:t> Klebsiella</a:t>
            </a:r>
          </a:p>
        </p:txBody>
      </p:sp>
      <p:grpSp>
        <p:nvGrpSpPr>
          <p:cNvPr id="16429" name="Group 45"/>
          <p:cNvGrpSpPr>
            <a:grpSpLocks/>
          </p:cNvGrpSpPr>
          <p:nvPr/>
        </p:nvGrpSpPr>
        <p:grpSpPr bwMode="auto">
          <a:xfrm>
            <a:off x="4355610" y="3756026"/>
            <a:ext cx="2785533" cy="287338"/>
            <a:chOff x="158" y="2795"/>
            <a:chExt cx="1180" cy="181"/>
          </a:xfrm>
        </p:grpSpPr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>
              <a:off x="158" y="2886"/>
              <a:ext cx="1179" cy="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431" name="Line 47"/>
            <p:cNvSpPr>
              <a:spLocks noChangeShapeType="1"/>
            </p:cNvSpPr>
            <p:nvPr/>
          </p:nvSpPr>
          <p:spPr bwMode="auto">
            <a:xfrm>
              <a:off x="1338" y="2907"/>
              <a:ext cx="0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432" name="Line 48"/>
            <p:cNvSpPr>
              <a:spLocks noChangeShapeType="1"/>
            </p:cNvSpPr>
            <p:nvPr/>
          </p:nvSpPr>
          <p:spPr bwMode="auto">
            <a:xfrm>
              <a:off x="158" y="2886"/>
              <a:ext cx="0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433" name="Line 49"/>
            <p:cNvSpPr>
              <a:spLocks noChangeShapeType="1"/>
            </p:cNvSpPr>
            <p:nvPr/>
          </p:nvSpPr>
          <p:spPr bwMode="auto">
            <a:xfrm flipV="1">
              <a:off x="612" y="2795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3695701" y="4020162"/>
            <a:ext cx="20665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1600" dirty="0">
                <a:latin typeface="Comic Sans MS" pitchFamily="66" charset="0"/>
              </a:rPr>
              <a:t>No H</a:t>
            </a:r>
            <a:r>
              <a:rPr lang="en-US" sz="1600" baseline="-25000" dirty="0">
                <a:latin typeface="Comic Sans MS" pitchFamily="66" charset="0"/>
              </a:rPr>
              <a:t>2</a:t>
            </a:r>
            <a:r>
              <a:rPr lang="en-US" sz="1600" dirty="0">
                <a:latin typeface="Comic Sans MS" pitchFamily="66" charset="0"/>
              </a:rPr>
              <a:t>S production</a:t>
            </a:r>
          </a:p>
          <a:p>
            <a:pPr rtl="0"/>
            <a:r>
              <a:rPr lang="en-US" sz="1600" dirty="0">
                <a:latin typeface="Comic Sans MS" pitchFamily="66" charset="0"/>
              </a:rPr>
              <a:t>(no blacking in TSI)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6843184" y="3981669"/>
            <a:ext cx="16792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1600" dirty="0">
                <a:latin typeface="Tahoma" pitchFamily="34" charset="0"/>
              </a:rPr>
              <a:t>H</a:t>
            </a:r>
            <a:r>
              <a:rPr lang="en-US" sz="1600" baseline="-25000" dirty="0">
                <a:latin typeface="Tahoma" pitchFamily="34" charset="0"/>
              </a:rPr>
              <a:t>2</a:t>
            </a:r>
            <a:r>
              <a:rPr lang="en-US" sz="1600" dirty="0">
                <a:latin typeface="Tahoma" pitchFamily="34" charset="0"/>
              </a:rPr>
              <a:t>S production</a:t>
            </a:r>
          </a:p>
          <a:p>
            <a:pPr rtl="0"/>
            <a:r>
              <a:rPr lang="en-US" sz="1600" dirty="0">
                <a:latin typeface="Tahoma" pitchFamily="34" charset="0"/>
              </a:rPr>
              <a:t>(blacking in TSI)</a:t>
            </a:r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>
            <a:off x="4453305" y="4566444"/>
            <a:ext cx="0" cy="2857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3900916" y="4917222"/>
            <a:ext cx="1284326" cy="40011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sz="2000" b="1" i="1" dirty="0">
                <a:latin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</a:rPr>
              <a:t>Shigella</a:t>
            </a:r>
            <a:endParaRPr lang="en-US" sz="2000" b="1" i="1" dirty="0">
              <a:latin typeface="Tahoma" pitchFamily="34" charset="0"/>
            </a:endParaRPr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>
            <a:off x="7682805" y="4506913"/>
            <a:ext cx="0" cy="2024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6439" name="Text Box 55"/>
          <p:cNvSpPr txBox="1">
            <a:spLocks noChangeArrowheads="1"/>
          </p:cNvSpPr>
          <p:nvPr/>
        </p:nvSpPr>
        <p:spPr bwMode="auto">
          <a:xfrm>
            <a:off x="6809318" y="4646613"/>
            <a:ext cx="18321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1600" dirty="0">
                <a:latin typeface="Tahoma" pitchFamily="34" charset="0"/>
              </a:rPr>
              <a:t>Urease production</a:t>
            </a:r>
          </a:p>
        </p:txBody>
      </p:sp>
      <p:grpSp>
        <p:nvGrpSpPr>
          <p:cNvPr id="16440" name="Group 56"/>
          <p:cNvGrpSpPr>
            <a:grpSpLocks/>
          </p:cNvGrpSpPr>
          <p:nvPr/>
        </p:nvGrpSpPr>
        <p:grpSpPr bwMode="auto">
          <a:xfrm>
            <a:off x="6959600" y="5084764"/>
            <a:ext cx="2785533" cy="287337"/>
            <a:chOff x="158" y="2795"/>
            <a:chExt cx="1180" cy="181"/>
          </a:xfrm>
        </p:grpSpPr>
        <p:sp>
          <p:nvSpPr>
            <p:cNvPr id="16441" name="Line 57"/>
            <p:cNvSpPr>
              <a:spLocks noChangeShapeType="1"/>
            </p:cNvSpPr>
            <p:nvPr/>
          </p:nvSpPr>
          <p:spPr bwMode="auto">
            <a:xfrm>
              <a:off x="158" y="2886"/>
              <a:ext cx="1179" cy="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442" name="Line 58"/>
            <p:cNvSpPr>
              <a:spLocks noChangeShapeType="1"/>
            </p:cNvSpPr>
            <p:nvPr/>
          </p:nvSpPr>
          <p:spPr bwMode="auto">
            <a:xfrm>
              <a:off x="1338" y="2907"/>
              <a:ext cx="0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443" name="Line 59"/>
            <p:cNvSpPr>
              <a:spLocks noChangeShapeType="1"/>
            </p:cNvSpPr>
            <p:nvPr/>
          </p:nvSpPr>
          <p:spPr bwMode="auto">
            <a:xfrm>
              <a:off x="158" y="2886"/>
              <a:ext cx="0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444" name="Line 60"/>
            <p:cNvSpPr>
              <a:spLocks noChangeShapeType="1"/>
            </p:cNvSpPr>
            <p:nvPr/>
          </p:nvSpPr>
          <p:spPr bwMode="auto">
            <a:xfrm flipV="1">
              <a:off x="612" y="2795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6576485" y="5229226"/>
            <a:ext cx="5884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Tahoma" pitchFamily="34" charset="0"/>
              </a:rPr>
              <a:t>+ve</a:t>
            </a:r>
          </a:p>
        </p:txBody>
      </p:sp>
      <p:sp>
        <p:nvSpPr>
          <p:cNvPr id="16446" name="Line 62"/>
          <p:cNvSpPr>
            <a:spLocks noChangeShapeType="1"/>
          </p:cNvSpPr>
          <p:nvPr/>
        </p:nvSpPr>
        <p:spPr bwMode="auto">
          <a:xfrm>
            <a:off x="6959600" y="5734050"/>
            <a:ext cx="0" cy="5032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6294968" y="6237289"/>
            <a:ext cx="1146468" cy="3693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i="1" dirty="0">
                <a:latin typeface="Tahoma" pitchFamily="34" charset="0"/>
              </a:rPr>
              <a:t> Proteus</a:t>
            </a:r>
          </a:p>
        </p:txBody>
      </p: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9359900" y="5294313"/>
            <a:ext cx="49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Tahoma" pitchFamily="34" charset="0"/>
              </a:rPr>
              <a:t>-ve</a:t>
            </a:r>
          </a:p>
        </p:txBody>
      </p:sp>
      <p:sp>
        <p:nvSpPr>
          <p:cNvPr id="16449" name="Line 65"/>
          <p:cNvSpPr>
            <a:spLocks noChangeShapeType="1"/>
          </p:cNvSpPr>
          <p:nvPr/>
        </p:nvSpPr>
        <p:spPr bwMode="auto">
          <a:xfrm>
            <a:off x="9745133" y="56594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6450" name="Text Box 66"/>
          <p:cNvSpPr txBox="1">
            <a:spLocks noChangeArrowheads="1"/>
          </p:cNvSpPr>
          <p:nvPr/>
        </p:nvSpPr>
        <p:spPr bwMode="auto">
          <a:xfrm>
            <a:off x="9163621" y="5661326"/>
            <a:ext cx="13906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dirty="0">
                <a:latin typeface="Tahoma" pitchFamily="34" charset="0"/>
              </a:rPr>
              <a:t>SS agar</a:t>
            </a:r>
          </a:p>
        </p:txBody>
      </p:sp>
      <p:sp>
        <p:nvSpPr>
          <p:cNvPr id="16451" name="Line 67"/>
          <p:cNvSpPr>
            <a:spLocks noChangeShapeType="1"/>
          </p:cNvSpPr>
          <p:nvPr/>
        </p:nvSpPr>
        <p:spPr bwMode="auto">
          <a:xfrm>
            <a:off x="9745133" y="6080287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8123767" y="6192838"/>
            <a:ext cx="3044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sz="1400" dirty="0">
                <a:latin typeface="Tahoma" pitchFamily="34" charset="0"/>
              </a:rPr>
              <a:t>colorless colonies with black centers</a:t>
            </a:r>
          </a:p>
        </p:txBody>
      </p:sp>
      <p:sp>
        <p:nvSpPr>
          <p:cNvPr id="16453" name="Line 69"/>
          <p:cNvSpPr>
            <a:spLocks noChangeShapeType="1"/>
          </p:cNvSpPr>
          <p:nvPr/>
        </p:nvSpPr>
        <p:spPr bwMode="auto">
          <a:xfrm>
            <a:off x="9647767" y="645318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8684684" y="6518275"/>
            <a:ext cx="1527982" cy="3693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i="1" dirty="0">
                <a:latin typeface="Tahoma" pitchFamily="34" charset="0"/>
              </a:rPr>
              <a:t> Salmonella</a:t>
            </a:r>
          </a:p>
        </p:txBody>
      </p:sp>
      <p:sp>
        <p:nvSpPr>
          <p:cNvPr id="16455" name="Text Box 71"/>
          <p:cNvSpPr txBox="1">
            <a:spLocks noChangeArrowheads="1"/>
          </p:cNvSpPr>
          <p:nvPr/>
        </p:nvSpPr>
        <p:spPr bwMode="auto">
          <a:xfrm>
            <a:off x="9403818" y="2101003"/>
            <a:ext cx="21531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>
              <a:buClr>
                <a:srgbClr val="CC0000"/>
              </a:buClr>
              <a:buFont typeface="Wingdings" pitchFamily="2" charset="2"/>
              <a:buChar char="ü"/>
            </a:pPr>
            <a:r>
              <a:rPr lang="en-US" sz="2000" dirty="0">
                <a:latin typeface="Tahoma" pitchFamily="34" charset="0"/>
              </a:rPr>
              <a:t> </a:t>
            </a:r>
            <a:r>
              <a:rPr lang="en-US" dirty="0">
                <a:latin typeface="Comic Sans MS" pitchFamily="66" charset="0"/>
              </a:rPr>
              <a:t>O/F test: O</a:t>
            </a:r>
            <a:r>
              <a:rPr lang="en-US" baseline="30000" dirty="0">
                <a:latin typeface="Comic Sans MS" pitchFamily="66" charset="0"/>
              </a:rPr>
              <a:t>+</a:t>
            </a:r>
            <a:r>
              <a:rPr lang="en-US" dirty="0">
                <a:latin typeface="Comic Sans MS" pitchFamily="66" charset="0"/>
              </a:rPr>
              <a:t>/F</a:t>
            </a:r>
            <a:r>
              <a:rPr lang="en-US" baseline="30000" dirty="0">
                <a:latin typeface="Comic Sans MS" pitchFamily="66" charset="0"/>
              </a:rPr>
              <a:t>-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16456" name="Group 72"/>
          <p:cNvGrpSpPr>
            <a:grpSpLocks/>
          </p:cNvGrpSpPr>
          <p:nvPr/>
        </p:nvGrpSpPr>
        <p:grpSpPr bwMode="auto">
          <a:xfrm>
            <a:off x="284653" y="4230132"/>
            <a:ext cx="2785533" cy="287337"/>
            <a:chOff x="158" y="2795"/>
            <a:chExt cx="1180" cy="181"/>
          </a:xfrm>
        </p:grpSpPr>
        <p:sp>
          <p:nvSpPr>
            <p:cNvPr id="16457" name="Line 73"/>
            <p:cNvSpPr>
              <a:spLocks noChangeShapeType="1"/>
            </p:cNvSpPr>
            <p:nvPr/>
          </p:nvSpPr>
          <p:spPr bwMode="auto">
            <a:xfrm>
              <a:off x="158" y="2886"/>
              <a:ext cx="1179" cy="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458" name="Line 74"/>
            <p:cNvSpPr>
              <a:spLocks noChangeShapeType="1"/>
            </p:cNvSpPr>
            <p:nvPr/>
          </p:nvSpPr>
          <p:spPr bwMode="auto">
            <a:xfrm>
              <a:off x="1338" y="2907"/>
              <a:ext cx="0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459" name="Line 75"/>
            <p:cNvSpPr>
              <a:spLocks noChangeShapeType="1"/>
            </p:cNvSpPr>
            <p:nvPr/>
          </p:nvSpPr>
          <p:spPr bwMode="auto">
            <a:xfrm>
              <a:off x="158" y="2886"/>
              <a:ext cx="0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6460" name="Line 76"/>
            <p:cNvSpPr>
              <a:spLocks noChangeShapeType="1"/>
            </p:cNvSpPr>
            <p:nvPr/>
          </p:nvSpPr>
          <p:spPr bwMode="auto">
            <a:xfrm flipV="1">
              <a:off x="612" y="2795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6462" name="Line 78"/>
          <p:cNvSpPr>
            <a:spLocks noChangeShapeType="1"/>
          </p:cNvSpPr>
          <p:nvPr/>
        </p:nvSpPr>
        <p:spPr bwMode="auto">
          <a:xfrm>
            <a:off x="3087432" y="5158581"/>
            <a:ext cx="0" cy="360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6463" name="Text Box 79"/>
          <p:cNvSpPr txBox="1">
            <a:spLocks noChangeArrowheads="1"/>
          </p:cNvSpPr>
          <p:nvPr/>
        </p:nvSpPr>
        <p:spPr bwMode="auto">
          <a:xfrm>
            <a:off x="2655584" y="5405072"/>
            <a:ext cx="9204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dirty="0"/>
              <a:t>Motility</a:t>
            </a:r>
          </a:p>
        </p:txBody>
      </p:sp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1694022" y="5933043"/>
            <a:ext cx="1223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dirty="0"/>
              <a:t>Not motile</a:t>
            </a:r>
          </a:p>
        </p:txBody>
      </p:sp>
      <p:sp>
        <p:nvSpPr>
          <p:cNvPr id="16465" name="Line 81"/>
          <p:cNvSpPr>
            <a:spLocks noChangeShapeType="1"/>
          </p:cNvSpPr>
          <p:nvPr/>
        </p:nvSpPr>
        <p:spPr bwMode="auto">
          <a:xfrm>
            <a:off x="2256367" y="6264275"/>
            <a:ext cx="0" cy="3333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6466" name="Text Box 82"/>
          <p:cNvSpPr txBox="1">
            <a:spLocks noChangeArrowheads="1"/>
          </p:cNvSpPr>
          <p:nvPr/>
        </p:nvSpPr>
        <p:spPr bwMode="auto">
          <a:xfrm>
            <a:off x="4067458" y="5933043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dirty="0"/>
              <a:t>Motile</a:t>
            </a:r>
          </a:p>
        </p:txBody>
      </p:sp>
      <p:sp>
        <p:nvSpPr>
          <p:cNvPr id="16467" name="Line 83"/>
          <p:cNvSpPr>
            <a:spLocks noChangeShapeType="1"/>
          </p:cNvSpPr>
          <p:nvPr/>
        </p:nvSpPr>
        <p:spPr bwMode="auto">
          <a:xfrm>
            <a:off x="4484660" y="6237288"/>
            <a:ext cx="0" cy="3333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3695701" y="6453188"/>
            <a:ext cx="1757212" cy="3693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 i="1" dirty="0">
                <a:latin typeface="Tahoma" pitchFamily="34" charset="0"/>
              </a:rPr>
              <a:t> </a:t>
            </a:r>
            <a:r>
              <a:rPr lang="en-US" b="1" i="1" dirty="0" err="1">
                <a:latin typeface="Tahoma" pitchFamily="34" charset="0"/>
              </a:rPr>
              <a:t>Enterobacter</a:t>
            </a:r>
            <a:endParaRPr lang="en-US" b="1" i="1" dirty="0">
              <a:latin typeface="Tahoma" pitchFamily="34" charset="0"/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A4AE-B78C-44A4-8A17-E89552A33E63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9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6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6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1" dur="2000"/>
                                        <p:tgtEl>
                                          <p:spTgt spid="1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1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1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1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5" dur="5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0" dur="5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4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4" dur="500"/>
                                        <p:tgtEl>
                                          <p:spTgt spid="1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8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9" dur="50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0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0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5" dur="5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 animBg="1"/>
      <p:bldP spid="16390" grpId="0" animBg="1"/>
      <p:bldP spid="16391" grpId="0" animBg="1"/>
      <p:bldP spid="16392" grpId="0" animBg="1"/>
      <p:bldP spid="16400" grpId="0"/>
      <p:bldP spid="16401" grpId="0"/>
      <p:bldP spid="16402" grpId="0" animBg="1"/>
      <p:bldP spid="16403" grpId="0" animBg="1"/>
      <p:bldP spid="16404" grpId="0"/>
      <p:bldP spid="16410" grpId="0" animBg="1"/>
      <p:bldP spid="16411" grpId="0"/>
      <p:bldP spid="16412" grpId="0"/>
      <p:bldP spid="16413" grpId="0" animBg="1"/>
      <p:bldP spid="16414" grpId="0" animBg="1"/>
      <p:bldP spid="16415" grpId="0" animBg="1"/>
      <p:bldP spid="16416" grpId="0" animBg="1"/>
      <p:bldP spid="16417" grpId="0"/>
      <p:bldP spid="16423" grpId="0"/>
      <p:bldP spid="16424" grpId="0" animBg="1"/>
      <p:bldP spid="16425" grpId="0" animBg="1"/>
      <p:bldP spid="16426" grpId="0"/>
      <p:bldP spid="16428" grpId="0" animBg="1"/>
      <p:bldP spid="16434" grpId="0"/>
      <p:bldP spid="16435" grpId="0"/>
      <p:bldP spid="16436" grpId="0" animBg="1"/>
      <p:bldP spid="16437" grpId="0" animBg="1"/>
      <p:bldP spid="16438" grpId="0" animBg="1"/>
      <p:bldP spid="16439" grpId="0"/>
      <p:bldP spid="16445" grpId="0"/>
      <p:bldP spid="16446" grpId="0" animBg="1"/>
      <p:bldP spid="16447" grpId="0" animBg="1"/>
      <p:bldP spid="16448" grpId="0"/>
      <p:bldP spid="16449" grpId="0" animBg="1"/>
      <p:bldP spid="16450" grpId="0"/>
      <p:bldP spid="16451" grpId="0" animBg="1"/>
      <p:bldP spid="16452" grpId="0"/>
      <p:bldP spid="16453" grpId="0" animBg="1"/>
      <p:bldP spid="16454" grpId="0" animBg="1"/>
      <p:bldP spid="16455" grpId="0"/>
      <p:bldP spid="16462" grpId="0" animBg="1"/>
      <p:bldP spid="16463" grpId="0"/>
      <p:bldP spid="16464" grpId="0"/>
      <p:bldP spid="16465" grpId="0" animBg="1"/>
      <p:bldP spid="16466" grpId="0"/>
      <p:bldP spid="16467" grpId="0" animBg="1"/>
      <p:bldP spid="164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99386" y="742540"/>
            <a:ext cx="8477660" cy="3182112"/>
          </a:xfrm>
          <a:prstGeom prst="cloudCallou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Thank you for attention </a:t>
            </a:r>
            <a:endParaRPr lang="ar-SA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2621280" y="4925568"/>
            <a:ext cx="1060704" cy="103632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DC53-0017-4E89-9B60-6BFC55791816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10965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924474"/>
          </a:xfrm>
        </p:spPr>
        <p:txBody>
          <a:bodyPr>
            <a:normAutofit/>
          </a:bodyPr>
          <a:lstStyle/>
          <a:p>
            <a:pPr rtl="0"/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Gram-Negative Rods related to gastrointestinal tract</a:t>
            </a:r>
            <a:b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Enterobacteriaceae and Pseudomonas </a:t>
            </a:r>
            <a:endParaRPr lang="ar-SA" sz="4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776" y="2743200"/>
            <a:ext cx="11400271" cy="3985839"/>
          </a:xfrm>
        </p:spPr>
        <p:txBody>
          <a:bodyPr/>
          <a:lstStyle/>
          <a:p>
            <a:pPr algn="just" rtl="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Enterobacteriaceae  is a large family of  bacteria commonly referred to as the fermentative, gram negative, enteric bacilli, indicating that they are gram-negative rods which can ferment sugars.</a:t>
            </a:r>
          </a:p>
          <a:p>
            <a:pPr algn="just" rtl="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To differentiate them from non-fermentative , gram-negative rods such as </a:t>
            </a:r>
            <a:r>
              <a:rPr lang="en-US" i="1" dirty="0">
                <a:solidFill>
                  <a:schemeClr val="tx2"/>
                </a:solidFill>
                <a:latin typeface="Comic Sans MS" panose="030F0702030302020204" pitchFamily="66" charset="0"/>
              </a:rPr>
              <a:t>Pseudomonas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02F-1ECF-4FF0-9D11-820A3F6C6C42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1352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417638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Comic Sans MS" pitchFamily="66" charset="0"/>
              </a:rPr>
              <a:t>Clinical Significance of Enterics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10972800" cy="5232399"/>
          </a:xfrm>
        </p:spPr>
        <p:txBody>
          <a:bodyPr>
            <a:normAutofit/>
          </a:bodyPr>
          <a:lstStyle/>
          <a:p>
            <a:pPr algn="just" rtl="0"/>
            <a:r>
              <a:rPr lang="en-US" sz="3000" dirty="0">
                <a:solidFill>
                  <a:srgbClr val="00B0F0"/>
                </a:solidFill>
                <a:latin typeface="Comic Sans MS" pitchFamily="66" charset="0"/>
              </a:rPr>
              <a:t>Enterics are ubiquitous in nature, some live in water, soil and sewage </a:t>
            </a:r>
            <a:r>
              <a:rPr lang="en-US" sz="3000" dirty="0">
                <a:solidFill>
                  <a:srgbClr val="D60093"/>
                </a:solidFill>
                <a:latin typeface="Comic Sans MS" pitchFamily="66" charset="0"/>
              </a:rPr>
              <a:t>and most are present in the intestinal tract of animals and humans as commensal flora</a:t>
            </a:r>
            <a:r>
              <a:rPr lang="en-US" sz="3000" dirty="0">
                <a:solidFill>
                  <a:srgbClr val="00B0F0"/>
                </a:solidFill>
                <a:latin typeface="Comic Sans MS" pitchFamily="66" charset="0"/>
              </a:rPr>
              <a:t>; therefore, they are sometimes call </a:t>
            </a:r>
            <a:r>
              <a:rPr lang="en-US" sz="3000" dirty="0">
                <a:solidFill>
                  <a:srgbClr val="D60093"/>
                </a:solidFill>
                <a:latin typeface="Comic Sans MS" pitchFamily="66" charset="0"/>
              </a:rPr>
              <a:t>“fecal coliforms”</a:t>
            </a:r>
          </a:p>
          <a:p>
            <a:pPr algn="l" rtl="0">
              <a:lnSpc>
                <a:spcPct val="90000"/>
              </a:lnSpc>
            </a:pPr>
            <a:r>
              <a:rPr lang="en-US" sz="3000" dirty="0">
                <a:latin typeface="Comic Sans MS" pitchFamily="66" charset="0"/>
              </a:rPr>
              <a:t>Based on clinical infections produced, enterics are divided into two categories:</a:t>
            </a:r>
          </a:p>
          <a:p>
            <a:pPr lvl="1" algn="l" rtl="0">
              <a:lnSpc>
                <a:spcPct val="90000"/>
              </a:lnSpc>
            </a:pPr>
            <a:r>
              <a:rPr lang="en-US" sz="3000" dirty="0">
                <a:solidFill>
                  <a:srgbClr val="FFC000"/>
                </a:solidFill>
                <a:latin typeface="Comic Sans MS" pitchFamily="66" charset="0"/>
              </a:rPr>
              <a:t>True pathogen </a:t>
            </a:r>
            <a:r>
              <a:rPr lang="en-US" sz="3000" dirty="0">
                <a:latin typeface="Comic Sans MS" pitchFamily="66" charset="0"/>
              </a:rPr>
              <a:t>- </a:t>
            </a:r>
            <a:r>
              <a:rPr lang="en-US" sz="3000" i="1" dirty="0">
                <a:latin typeface="Comic Sans MS" pitchFamily="66" charset="0"/>
              </a:rPr>
              <a:t>Salmonella</a:t>
            </a:r>
            <a:r>
              <a:rPr lang="en-US" sz="3000" dirty="0">
                <a:latin typeface="Comic Sans MS" pitchFamily="66" charset="0"/>
              </a:rPr>
              <a:t>, </a:t>
            </a:r>
            <a:r>
              <a:rPr lang="en-US" sz="3000" i="1" dirty="0" err="1">
                <a:latin typeface="Comic Sans MS" pitchFamily="66" charset="0"/>
              </a:rPr>
              <a:t>Shigella</a:t>
            </a:r>
            <a:r>
              <a:rPr lang="en-US" sz="3000" i="1" dirty="0">
                <a:latin typeface="Comic Sans MS" pitchFamily="66" charset="0"/>
              </a:rPr>
              <a:t>, Yersinia</a:t>
            </a:r>
            <a:r>
              <a:rPr lang="en-US" sz="3000" dirty="0">
                <a:latin typeface="Comic Sans MS" pitchFamily="66" charset="0"/>
              </a:rPr>
              <a:t> </a:t>
            </a:r>
            <a:r>
              <a:rPr lang="en-US" sz="3000" dirty="0" err="1">
                <a:latin typeface="Comic Sans MS" pitchFamily="66" charset="0"/>
              </a:rPr>
              <a:t>sp</a:t>
            </a:r>
            <a:r>
              <a:rPr lang="en-US" sz="3000" dirty="0">
                <a:latin typeface="Comic Sans MS" pitchFamily="66" charset="0"/>
              </a:rPr>
              <a:t> and some strains of </a:t>
            </a:r>
            <a:r>
              <a:rPr lang="en-US" sz="3000" i="1" dirty="0">
                <a:latin typeface="Comic Sans MS" pitchFamily="66" charset="0"/>
              </a:rPr>
              <a:t>E. coli</a:t>
            </a:r>
          </a:p>
          <a:p>
            <a:pPr lvl="1" algn="l" rtl="0">
              <a:lnSpc>
                <a:spcPct val="90000"/>
              </a:lnSpc>
            </a:pPr>
            <a:r>
              <a:rPr lang="en-US" sz="3000" dirty="0">
                <a:solidFill>
                  <a:srgbClr val="FFC000"/>
                </a:solidFill>
                <a:latin typeface="Comic Sans MS" pitchFamily="66" charset="0"/>
              </a:rPr>
              <a:t>Opportunistic pathogens </a:t>
            </a:r>
            <a:r>
              <a:rPr lang="en-US" sz="3000" dirty="0">
                <a:latin typeface="Comic Sans MS" pitchFamily="66" charset="0"/>
              </a:rPr>
              <a:t>– normally part of the intestinal flora that may produce infection outside the intestine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9CCA-95B6-4048-8EE8-E79836163956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5117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2" name="Group 2"/>
          <p:cNvGrpSpPr>
            <a:grpSpLocks/>
          </p:cNvGrpSpPr>
          <p:nvPr/>
        </p:nvGrpSpPr>
        <p:grpSpPr bwMode="auto">
          <a:xfrm>
            <a:off x="3896028" y="862469"/>
            <a:ext cx="7599285" cy="5592764"/>
            <a:chOff x="1248" y="528"/>
            <a:chExt cx="3313" cy="3696"/>
          </a:xfrm>
          <a:solidFill>
            <a:srgbClr val="92D050"/>
          </a:solidFill>
        </p:grpSpPr>
        <p:pic>
          <p:nvPicPr>
            <p:cNvPr id="194563" name="Picture 3" descr="Untitled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528"/>
              <a:ext cx="3313" cy="3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564" name="Rectangle 4"/>
            <p:cNvSpPr>
              <a:spLocks noChangeArrowheads="1"/>
            </p:cNvSpPr>
            <p:nvPr/>
          </p:nvSpPr>
          <p:spPr bwMode="auto">
            <a:xfrm>
              <a:off x="2016" y="2352"/>
              <a:ext cx="1392" cy="4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>
                <a:solidFill>
                  <a:srgbClr val="FFC000"/>
                </a:solidFill>
              </a:endParaRPr>
            </a:p>
          </p:txBody>
        </p:sp>
        <p:sp>
          <p:nvSpPr>
            <p:cNvPr id="194565" name="Rectangle 5"/>
            <p:cNvSpPr>
              <a:spLocks noChangeArrowheads="1"/>
            </p:cNvSpPr>
            <p:nvPr/>
          </p:nvSpPr>
          <p:spPr bwMode="auto">
            <a:xfrm>
              <a:off x="1872" y="1824"/>
              <a:ext cx="1488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>
                <a:solidFill>
                  <a:srgbClr val="FFC000"/>
                </a:solidFill>
              </a:endParaRPr>
            </a:p>
          </p:txBody>
        </p:sp>
        <p:sp>
          <p:nvSpPr>
            <p:cNvPr id="194566" name="Rectangle 6"/>
            <p:cNvSpPr>
              <a:spLocks noChangeArrowheads="1"/>
            </p:cNvSpPr>
            <p:nvPr/>
          </p:nvSpPr>
          <p:spPr bwMode="auto">
            <a:xfrm>
              <a:off x="2640" y="1632"/>
              <a:ext cx="768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>
                <a:solidFill>
                  <a:srgbClr val="FFC000"/>
                </a:solidFill>
              </a:endParaRPr>
            </a:p>
          </p:txBody>
        </p:sp>
      </p:grp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-64256" y="144919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FFC000"/>
                </a:solidFill>
              </a:rPr>
              <a:t>Family Enterobacteriaceae</a:t>
            </a:r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>
            <a:off x="2925685" y="6381531"/>
            <a:ext cx="81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>
            <a:off x="2925685" y="5719996"/>
            <a:ext cx="81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94570" name="Line 10"/>
          <p:cNvSpPr>
            <a:spLocks noChangeShapeType="1"/>
          </p:cNvSpPr>
          <p:nvPr/>
        </p:nvSpPr>
        <p:spPr bwMode="auto">
          <a:xfrm>
            <a:off x="2925685" y="3041468"/>
            <a:ext cx="81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5388842" y="2823569"/>
            <a:ext cx="22373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nonmotile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5657649" y="3770242"/>
            <a:ext cx="22373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nonmotile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1153886" y="2823569"/>
            <a:ext cx="21781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True pathogen</a:t>
            </a:r>
          </a:p>
        </p:txBody>
      </p:sp>
      <p:sp>
        <p:nvSpPr>
          <p:cNvPr id="194574" name="Text Box 14"/>
          <p:cNvSpPr txBox="1">
            <a:spLocks noChangeArrowheads="1"/>
          </p:cNvSpPr>
          <p:nvPr/>
        </p:nvSpPr>
        <p:spPr bwMode="auto">
          <a:xfrm>
            <a:off x="1153886" y="5486400"/>
            <a:ext cx="1829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True pathogen</a:t>
            </a: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1153886" y="6183093"/>
            <a:ext cx="1829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True pathogen</a:t>
            </a:r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2882144" y="2750935"/>
            <a:ext cx="81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1153886" y="1968052"/>
            <a:ext cx="25472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Certain </a:t>
            </a:r>
            <a:r>
              <a:rPr lang="en-US" sz="1800" i="1" dirty="0"/>
              <a:t>E .coli </a:t>
            </a:r>
            <a:r>
              <a:rPr lang="en-US" sz="1800" dirty="0"/>
              <a:t>strains can be considered      true pathogens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09600" y="6455232"/>
            <a:ext cx="2844800" cy="245605"/>
          </a:xfrm>
        </p:spPr>
        <p:txBody>
          <a:bodyPr/>
          <a:lstStyle/>
          <a:p>
            <a:fld id="{C35BA990-8BBC-4BE1-844F-8A233173915E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031744" y="619686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nonmotile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428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74915"/>
          </a:xfrm>
        </p:spPr>
        <p:txBody>
          <a:bodyPr>
            <a:normAutofit/>
          </a:bodyPr>
          <a:lstStyle/>
          <a:p>
            <a:pPr rtl="0"/>
            <a:r>
              <a:rPr lang="en-US" sz="3600" b="1" u="sng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Important features</a:t>
            </a:r>
            <a:endParaRPr lang="ar-SA" sz="3600" b="1" u="sng" dirty="0">
              <a:solidFill>
                <a:schemeClr val="accent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1" y="1015999"/>
            <a:ext cx="11601205" cy="5842001"/>
          </a:xfrm>
        </p:spPr>
        <p:txBody>
          <a:bodyPr>
            <a:normAutofit/>
          </a:bodyPr>
          <a:lstStyle/>
          <a:p>
            <a:pPr algn="just" rtl="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Gram-negative</a:t>
            </a:r>
            <a:r>
              <a:rPr lang="en-US" dirty="0">
                <a:effectLst/>
                <a:latin typeface="Comic Sans MS" panose="030F0702030302020204" pitchFamily="66" charset="0"/>
              </a:rPr>
              <a:t> non spore forming rods.</a:t>
            </a:r>
          </a:p>
          <a:p>
            <a:pPr algn="just" rtl="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omic Sans MS" panose="030F0702030302020204" pitchFamily="66" charset="0"/>
              </a:rPr>
              <a:t>Most Enterobacteriaceae are </a:t>
            </a:r>
            <a:r>
              <a:rPr lang="en-US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motile</a:t>
            </a:r>
            <a:r>
              <a:rPr lang="en-US" dirty="0">
                <a:effectLst/>
                <a:latin typeface="Comic Sans MS" panose="030F0702030302020204" pitchFamily="66" charset="0"/>
              </a:rPr>
              <a:t>, with the exception of the common isolates </a:t>
            </a:r>
            <a:r>
              <a:rPr lang="en-US" b="1" i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Klebsiella, </a:t>
            </a:r>
            <a:r>
              <a:rPr lang="en-US" b="1" i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Shigella</a:t>
            </a:r>
            <a:r>
              <a:rPr lang="en-U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en-US" dirty="0">
                <a:effectLst/>
                <a:latin typeface="Comic Sans MS" panose="030F0702030302020204" pitchFamily="66" charset="0"/>
              </a:rPr>
              <a:t>and </a:t>
            </a:r>
            <a:r>
              <a:rPr lang="en-US" b="1" i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Yersinia</a:t>
            </a:r>
            <a:r>
              <a:rPr lang="en-U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en-US" dirty="0">
                <a:effectLst/>
                <a:latin typeface="Comic Sans MS" panose="030F0702030302020204" pitchFamily="66" charset="0"/>
              </a:rPr>
              <a:t> the motile strains possess </a:t>
            </a:r>
            <a:r>
              <a:rPr lang="en-US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peritrichous</a:t>
            </a:r>
            <a:r>
              <a:rPr lang="en-US" dirty="0">
                <a:effectLst/>
                <a:latin typeface="Comic Sans MS" panose="030F0702030302020204" pitchFamily="66" charset="0"/>
              </a:rPr>
              <a:t> flagella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. </a:t>
            </a:r>
          </a:p>
          <a:p>
            <a:pPr algn="just" rtl="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omic Sans MS" panose="030F0702030302020204" pitchFamily="66" charset="0"/>
              </a:rPr>
              <a:t>Many Enterobacteriaceae also possess virulence factors: </a:t>
            </a:r>
            <a:r>
              <a:rPr lang="en-US" dirty="0">
                <a:solidFill>
                  <a:srgbClr val="D60093"/>
                </a:solidFill>
                <a:effectLst/>
                <a:latin typeface="Comic Sans MS" panose="030F0702030302020204" pitchFamily="66" charset="0"/>
              </a:rPr>
              <a:t>fimbriae, sex Pilli, capsule, and endotoxin</a:t>
            </a:r>
            <a:r>
              <a:rPr lang="en-US" dirty="0">
                <a:effectLst/>
                <a:latin typeface="Comic Sans MS" panose="030F0702030302020204" pitchFamily="66" charset="0"/>
              </a:rPr>
              <a:t>.</a:t>
            </a:r>
          </a:p>
          <a:p>
            <a:pPr algn="just" rtl="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omic Sans MS" panose="030F0702030302020204" pitchFamily="66" charset="0"/>
              </a:rPr>
              <a:t>Facultative anaerobes.</a:t>
            </a:r>
          </a:p>
          <a:p>
            <a:pPr algn="just" rtl="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omic Sans MS" panose="030F0702030302020204" pitchFamily="66" charset="0"/>
              </a:rPr>
              <a:t>All members </a:t>
            </a:r>
            <a:r>
              <a:rPr lang="en-US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ferment glucose</a:t>
            </a:r>
          </a:p>
          <a:p>
            <a:pPr algn="just" rtl="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omic Sans MS" panose="030F0702030302020204" pitchFamily="66" charset="0"/>
              </a:rPr>
              <a:t>All members </a:t>
            </a:r>
            <a:r>
              <a:rPr lang="en-US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reduce nitrate to nitrite</a:t>
            </a:r>
            <a:r>
              <a:rPr lang="en-US" dirty="0">
                <a:effectLst/>
                <a:latin typeface="Comic Sans MS" panose="030F0702030302020204" pitchFamily="66" charset="0"/>
              </a:rPr>
              <a:t>.</a:t>
            </a:r>
          </a:p>
          <a:p>
            <a:pPr algn="just" rtl="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omic Sans MS" panose="030F0702030302020204" pitchFamily="66" charset="0"/>
              </a:rPr>
              <a:t>All members are catalase positive and </a:t>
            </a:r>
            <a:r>
              <a:rPr lang="en-US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oxidase negative</a:t>
            </a:r>
            <a:r>
              <a:rPr lang="en-US" dirty="0">
                <a:effectLst/>
                <a:latin typeface="Comic Sans MS" panose="030F0702030302020204" pitchFamily="66" charset="0"/>
              </a:rPr>
              <a:t>.</a:t>
            </a:r>
            <a:endParaRPr lang="ar-SA" dirty="0">
              <a:effectLst/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09DA-63A4-4F02-A373-EB75FD6F679D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69969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04434"/>
          </a:xfrm>
        </p:spPr>
        <p:txBody>
          <a:bodyPr/>
          <a:lstStyle/>
          <a:p>
            <a:pPr rtl="0"/>
            <a:r>
              <a:rPr lang="en-US" sz="3200" b="1" u="sng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Colonial Morphology</a:t>
            </a:r>
            <a:endParaRPr lang="ar-SA" sz="3200" b="1" u="sng" dirty="0">
              <a:solidFill>
                <a:schemeClr val="accent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3" y="759417"/>
            <a:ext cx="11723124" cy="5951349"/>
          </a:xfrm>
        </p:spPr>
        <p:txBody>
          <a:bodyPr>
            <a:normAutofit fontScale="62500" lnSpcReduction="20000"/>
          </a:bodyPr>
          <a:lstStyle/>
          <a:p>
            <a:pPr algn="just" rtl="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3800" dirty="0">
                <a:latin typeface="Comic Sans MS" panose="030F0702030302020204" pitchFamily="66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Ability to ferment lactose:</a:t>
            </a:r>
            <a:endParaRPr lang="en-US" sz="3800" b="1" dirty="0">
              <a:effectLst/>
              <a:latin typeface="Comic Sans MS" panose="030F0702030302020204" pitchFamily="66" charset="0"/>
            </a:endParaRPr>
          </a:p>
          <a:p>
            <a:pPr marL="571500" lvl="1" indent="-342000" algn="just" rtl="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3800" dirty="0">
                <a:latin typeface="Comic Sans MS" panose="030F0702030302020204" pitchFamily="66" charset="0"/>
              </a:rPr>
              <a:t>lactose-fermenting strains </a:t>
            </a:r>
            <a:r>
              <a:rPr lang="en-US" sz="3800" dirty="0">
                <a:solidFill>
                  <a:srgbClr val="D60093"/>
                </a:solidFill>
                <a:latin typeface="Comic Sans MS" panose="030F0702030302020204" pitchFamily="66" charset="0"/>
              </a:rPr>
              <a:t>*pink-purple colonies* </a:t>
            </a:r>
            <a:r>
              <a:rPr lang="en-US" sz="3800" dirty="0">
                <a:latin typeface="Comic Sans MS" panose="030F0702030302020204" pitchFamily="66" charset="0"/>
              </a:rPr>
              <a:t>(e.g., </a:t>
            </a:r>
            <a:r>
              <a:rPr lang="en-US" sz="38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Escherichia, Klebsiella, </a:t>
            </a:r>
            <a:r>
              <a:rPr lang="en-US" sz="38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Enterobacter</a:t>
            </a:r>
            <a:r>
              <a:rPr lang="en-US" sz="38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38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Citrobacter</a:t>
            </a:r>
            <a:r>
              <a:rPr lang="en-US" sz="38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 </a:t>
            </a:r>
          </a:p>
          <a:p>
            <a:pPr marL="571500" lvl="1" indent="-342000" algn="just" rtl="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3800" dirty="0">
                <a:latin typeface="Comic Sans MS" panose="030F0702030302020204" pitchFamily="66" charset="0"/>
              </a:rPr>
              <a:t>Non lactose-fermenting strains  </a:t>
            </a:r>
            <a:r>
              <a:rPr lang="en-US" sz="3800" dirty="0">
                <a:solidFill>
                  <a:srgbClr val="D60093"/>
                </a:solidFill>
                <a:latin typeface="Comic Sans MS" panose="030F0702030302020204" pitchFamily="66" charset="0"/>
              </a:rPr>
              <a:t>* colorless colonies*</a:t>
            </a:r>
            <a:r>
              <a:rPr lang="en-US" sz="3800" dirty="0">
                <a:latin typeface="Comic Sans MS" panose="030F0702030302020204" pitchFamily="66" charset="0"/>
              </a:rPr>
              <a:t> (e.g., </a:t>
            </a:r>
            <a:r>
              <a:rPr lang="en-US" sz="38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Proteus, Salmonella, </a:t>
            </a:r>
            <a:r>
              <a:rPr lang="en-US" sz="38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Shigella</a:t>
            </a:r>
            <a:r>
              <a:rPr lang="en-US" sz="38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and Yersinia </a:t>
            </a:r>
            <a:r>
              <a:rPr lang="en-US" sz="38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spp</a:t>
            </a:r>
            <a:r>
              <a:rPr lang="en-US" sz="3800" dirty="0">
                <a:latin typeface="Comic Sans MS" panose="030F0702030302020204" pitchFamily="66" charset="0"/>
              </a:rPr>
              <a:t>).</a:t>
            </a:r>
          </a:p>
          <a:p>
            <a:pPr marL="571500" lvl="1" indent="-342000" algn="just" rtl="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3800" dirty="0">
                <a:latin typeface="Comic Sans MS" panose="030F0702030302020204" pitchFamily="66" charset="0"/>
              </a:rPr>
              <a:t>Delayed lactose fermenter (DLF) (e.g., </a:t>
            </a:r>
            <a:r>
              <a:rPr lang="en-US" sz="38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Morganella</a:t>
            </a:r>
            <a:r>
              <a:rPr lang="en-US" sz="38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38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Providencia</a:t>
            </a:r>
            <a:r>
              <a:rPr lang="en-US" sz="38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38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Serratia</a:t>
            </a:r>
            <a:r>
              <a:rPr lang="en-US" sz="38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38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Edwardsiella</a:t>
            </a:r>
            <a:r>
              <a:rPr lang="en-US" sz="38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38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Erwinia</a:t>
            </a:r>
            <a:r>
              <a:rPr lang="en-US" sz="38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38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Hafnia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800" dirty="0">
                <a:latin typeface="Comic Sans MS" panose="030F0702030302020204" pitchFamily="66" charset="0"/>
              </a:rPr>
              <a:t>).</a:t>
            </a:r>
          </a:p>
          <a:p>
            <a:pPr marL="571500" lvl="1" indent="-571500" algn="just" rtl="0">
              <a:lnSpc>
                <a:spcPct val="170000"/>
              </a:lnSpc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3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Ability to grow on a large number of selective and differential media: </a:t>
            </a:r>
            <a:endParaRPr lang="en-US" sz="3800" b="1" dirty="0">
              <a:effectLst/>
              <a:latin typeface="Comic Sans MS" panose="030F0702030302020204" pitchFamily="66" charset="0"/>
            </a:endParaRPr>
          </a:p>
          <a:p>
            <a:pPr marL="572400" indent="-342000" algn="just" rtl="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3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Eosin-Methylene blue (EMB) agar: </a:t>
            </a:r>
            <a:r>
              <a:rPr lang="en-US" sz="3800" dirty="0">
                <a:latin typeface="Comic Sans MS" panose="030F0702030302020204" pitchFamily="66" charset="0"/>
              </a:rPr>
              <a:t>contains </a:t>
            </a:r>
            <a:r>
              <a:rPr lang="en-US" sz="3800" dirty="0">
                <a:solidFill>
                  <a:srgbClr val="D60093"/>
                </a:solidFill>
                <a:latin typeface="Comic Sans MS" panose="030F0702030302020204" pitchFamily="66" charset="0"/>
              </a:rPr>
              <a:t>bile salt </a:t>
            </a:r>
            <a:r>
              <a:rPr lang="en-US" sz="3800" dirty="0">
                <a:latin typeface="Comic Sans MS" panose="030F0702030302020204" pitchFamily="66" charset="0"/>
              </a:rPr>
              <a:t>and </a:t>
            </a:r>
            <a:r>
              <a:rPr lang="en-US" sz="3800" dirty="0">
                <a:solidFill>
                  <a:srgbClr val="D60093"/>
                </a:solidFill>
                <a:latin typeface="Comic Sans MS" panose="030F0702030302020204" pitchFamily="66" charset="0"/>
              </a:rPr>
              <a:t>dyes eosin and methylene blue</a:t>
            </a:r>
            <a:r>
              <a:rPr lang="en-US" sz="3800" dirty="0">
                <a:latin typeface="Comic Sans MS" panose="030F0702030302020204" pitchFamily="66" charset="0"/>
              </a:rPr>
              <a:t>, inhibit gram-positive bacteria.</a:t>
            </a:r>
          </a:p>
          <a:p>
            <a:pPr marL="572400" indent="-342000" algn="just" rtl="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38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Hektoen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Enteric agar(HE):</a:t>
            </a:r>
            <a:r>
              <a:rPr lang="en-US" sz="3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3800" dirty="0">
                <a:latin typeface="Comic Sans MS" panose="030F0702030302020204" pitchFamily="66" charset="0"/>
              </a:rPr>
              <a:t>contains high concentration of </a:t>
            </a:r>
            <a:r>
              <a:rPr lang="en-US" sz="3800" dirty="0">
                <a:solidFill>
                  <a:srgbClr val="D60093"/>
                </a:solidFill>
                <a:latin typeface="Comic Sans MS" panose="030F0702030302020204" pitchFamily="66" charset="0"/>
              </a:rPr>
              <a:t>bile salt </a:t>
            </a:r>
            <a:r>
              <a:rPr lang="en-US" sz="3800" dirty="0">
                <a:latin typeface="Comic Sans MS" panose="030F0702030302020204" pitchFamily="66" charset="0"/>
              </a:rPr>
              <a:t>and </a:t>
            </a:r>
            <a:r>
              <a:rPr lang="en-US" sz="3800" dirty="0">
                <a:solidFill>
                  <a:srgbClr val="33CC33"/>
                </a:solidFill>
                <a:latin typeface="Comic Sans MS" panose="030F0702030302020204" pitchFamily="66" charset="0"/>
              </a:rPr>
              <a:t>dyes </a:t>
            </a:r>
            <a:r>
              <a:rPr lang="en-US" sz="3800" dirty="0" err="1">
                <a:solidFill>
                  <a:srgbClr val="33CC33"/>
                </a:solidFill>
                <a:latin typeface="Comic Sans MS" panose="030F0702030302020204" pitchFamily="66" charset="0"/>
              </a:rPr>
              <a:t>bromothymol</a:t>
            </a:r>
            <a:r>
              <a:rPr lang="en-US" sz="3800" dirty="0">
                <a:solidFill>
                  <a:srgbClr val="33CC33"/>
                </a:solidFill>
                <a:latin typeface="Comic Sans MS" panose="030F0702030302020204" pitchFamily="66" charset="0"/>
              </a:rPr>
              <a:t> blue and acid </a:t>
            </a:r>
            <a:r>
              <a:rPr lang="en-US" sz="3800" dirty="0" err="1">
                <a:solidFill>
                  <a:srgbClr val="33CC33"/>
                </a:solidFill>
                <a:latin typeface="Comic Sans MS" panose="030F0702030302020204" pitchFamily="66" charset="0"/>
              </a:rPr>
              <a:t>fuchsin</a:t>
            </a:r>
            <a:r>
              <a:rPr lang="en-US" sz="3800" dirty="0">
                <a:solidFill>
                  <a:srgbClr val="33CC33"/>
                </a:solidFill>
                <a:latin typeface="Comic Sans MS" panose="030F0702030302020204" pitchFamily="66" charset="0"/>
              </a:rPr>
              <a:t>.</a:t>
            </a:r>
            <a:endParaRPr lang="en-US" sz="3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72400" indent="-342000" algn="just" rtl="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3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Xylose Lysine </a:t>
            </a:r>
            <a:r>
              <a:rPr lang="en-US" sz="38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Deoxycholate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(XLD) agar</a:t>
            </a:r>
            <a:r>
              <a:rPr lang="en-US" sz="3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800" dirty="0">
                <a:latin typeface="Comic Sans MS" panose="030F0702030302020204" pitchFamily="66" charset="0"/>
              </a:rPr>
              <a:t>contains: </a:t>
            </a:r>
            <a:r>
              <a:rPr lang="en-US" sz="3800" dirty="0">
                <a:solidFill>
                  <a:srgbClr val="D60093"/>
                </a:solidFill>
                <a:latin typeface="Comic Sans MS" panose="030F0702030302020204" pitchFamily="66" charset="0"/>
              </a:rPr>
              <a:t>sodium </a:t>
            </a:r>
            <a:r>
              <a:rPr lang="en-US" sz="3800" dirty="0" err="1">
                <a:solidFill>
                  <a:srgbClr val="D60093"/>
                </a:solidFill>
                <a:latin typeface="Comic Sans MS" panose="030F0702030302020204" pitchFamily="66" charset="0"/>
              </a:rPr>
              <a:t>desoxycholate</a:t>
            </a:r>
            <a:r>
              <a:rPr lang="en-US" sz="3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800" dirty="0">
                <a:latin typeface="Comic Sans MS" panose="030F0702030302020204" pitchFamily="66" charset="0"/>
              </a:rPr>
              <a:t>inhibits the growth of gram positive bacteria.</a:t>
            </a:r>
          </a:p>
          <a:p>
            <a:pPr marL="572400" indent="-571500" algn="just" rtl="0"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3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Most have similar colonial morphology in blood agar plate.</a:t>
            </a:r>
          </a:p>
          <a:p>
            <a:pPr marL="540000" lvl="1" indent="-342900" algn="l" rtl="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800" dirty="0">
                <a:latin typeface="Comic Sans MS" panose="030F0702030302020204" pitchFamily="66" charset="0"/>
              </a:rPr>
              <a:t>moist, smooth, gray colonies and some strains are beta hemolytic.</a:t>
            </a:r>
            <a:endParaRPr lang="ar-SA" sz="3800" dirty="0">
              <a:latin typeface="Comic Sans MS" pitchFamily="66" charset="0"/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A4FE-A33C-4B0A-AC22-B0D7DF8B29BE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0446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96" y="138328"/>
            <a:ext cx="10972800" cy="636587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Laboratory diagnosis:</a:t>
            </a:r>
            <a:endParaRPr lang="ar-SA" sz="36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76" y="979714"/>
            <a:ext cx="11415195" cy="5445470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Specimen:</a:t>
            </a:r>
            <a:r>
              <a:rPr lang="en-US" sz="2800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800" dirty="0">
                <a:effectLst/>
                <a:latin typeface="Comic Sans MS" panose="030F0702030302020204" pitchFamily="66" charset="0"/>
              </a:rPr>
              <a:t>site of origin must be considered</a:t>
            </a:r>
          </a:p>
          <a:p>
            <a:pPr algn="just" rtl="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Gram-stain:</a:t>
            </a:r>
            <a:r>
              <a:rPr lang="en-US" sz="2800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800" dirty="0">
                <a:effectLst/>
                <a:latin typeface="Comic Sans MS" panose="030F0702030302020204" pitchFamily="66" charset="0"/>
              </a:rPr>
              <a:t>not of value</a:t>
            </a:r>
          </a:p>
          <a:p>
            <a:pPr algn="just" rtl="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Culture:</a:t>
            </a:r>
            <a:r>
              <a:rPr lang="en-US" sz="28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blood agar </a:t>
            </a:r>
            <a:r>
              <a:rPr lang="en-US" sz="2800" dirty="0">
                <a:effectLst/>
                <a:latin typeface="Comic Sans MS" panose="030F0702030302020204" pitchFamily="66" charset="0"/>
              </a:rPr>
              <a:t>and a selective-differential medium such as</a:t>
            </a:r>
            <a:r>
              <a:rPr lang="en-U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MacConkey’s agar</a:t>
            </a:r>
          </a:p>
          <a:p>
            <a:pPr algn="just" rtl="0">
              <a:lnSpc>
                <a:spcPct val="150000"/>
              </a:lnSpc>
              <a:buClr>
                <a:srgbClr val="00B0F0"/>
              </a:buClr>
              <a:buFontTx/>
              <a:buChar char="-"/>
            </a:pPr>
            <a:r>
              <a:rPr lang="en-US" sz="280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Lactose-fermenter: </a:t>
            </a:r>
            <a:r>
              <a:rPr lang="en-US" sz="2800" b="1" dirty="0">
                <a:solidFill>
                  <a:srgbClr val="D60093"/>
                </a:solidFill>
                <a:effectLst/>
                <a:latin typeface="Comic Sans MS" panose="030F0702030302020204" pitchFamily="66" charset="0"/>
              </a:rPr>
              <a:t>pink colonies</a:t>
            </a:r>
          </a:p>
          <a:p>
            <a:pPr algn="just" rtl="0">
              <a:lnSpc>
                <a:spcPct val="150000"/>
              </a:lnSpc>
              <a:buClr>
                <a:srgbClr val="00B0F0"/>
              </a:buClr>
              <a:buFontTx/>
              <a:buChar char="-"/>
            </a:pPr>
            <a:r>
              <a:rPr lang="en-US" sz="280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Non lactose fermenter: </a:t>
            </a:r>
            <a:r>
              <a:rPr lang="en-US" sz="2800" dirty="0">
                <a:effectLst/>
                <a:latin typeface="Comic Sans MS" panose="030F0702030302020204" pitchFamily="66" charset="0"/>
              </a:rPr>
              <a:t>colorless colonies.</a:t>
            </a:r>
          </a:p>
          <a:p>
            <a:pPr algn="just" rtl="0">
              <a:lnSpc>
                <a:spcPct val="150000"/>
              </a:lnSpc>
              <a:buClr>
                <a:srgbClr val="00B0F0"/>
              </a:buClr>
              <a:buFontTx/>
              <a:buChar char="-"/>
            </a:pPr>
            <a:r>
              <a:rPr lang="en-US" sz="2800" dirty="0">
                <a:solidFill>
                  <a:srgbClr val="DE5822"/>
                </a:solidFill>
                <a:effectLst/>
                <a:latin typeface="Comic Sans MS" panose="030F0702030302020204" pitchFamily="66" charset="0"/>
              </a:rPr>
              <a:t>For stool: </a:t>
            </a:r>
            <a:r>
              <a:rPr lang="en-US" sz="2800" dirty="0">
                <a:effectLst/>
                <a:latin typeface="Comic Sans MS" panose="030F0702030302020204" pitchFamily="66" charset="0"/>
              </a:rPr>
              <a:t>highly selective media such as</a:t>
            </a:r>
            <a:r>
              <a:rPr lang="en-U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Hekton</a:t>
            </a:r>
            <a:r>
              <a:rPr lang="en-U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- enteric, SS agar </a:t>
            </a:r>
            <a:r>
              <a:rPr lang="en-US" sz="2800" dirty="0">
                <a:effectLst/>
                <a:latin typeface="Comic Sans MS" panose="030F0702030302020204" pitchFamily="66" charset="0"/>
              </a:rPr>
              <a:t>is used along with Mac.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718-3B19-41AF-9280-7EEEB0E6D4DB}" type="datetime1">
              <a:rPr lang="en-US" smtClean="0">
                <a:solidFill>
                  <a:srgbClr val="FFFFFF"/>
                </a:solidFill>
              </a:rPr>
              <a:t>5/29/2023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80276230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Words>2337</Words>
  <Application>Microsoft Office PowerPoint</Application>
  <PresentationFormat>Widescreen</PresentationFormat>
  <Paragraphs>530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Arial Black</vt:lpstr>
      <vt:lpstr>Arial Rounded MT Bold</vt:lpstr>
      <vt:lpstr>Calibri</vt:lpstr>
      <vt:lpstr>Cambria</vt:lpstr>
      <vt:lpstr>Castellar</vt:lpstr>
      <vt:lpstr>Comic Sans MS</vt:lpstr>
      <vt:lpstr>Kristen ITC</vt:lpstr>
      <vt:lpstr>Sylfaen</vt:lpstr>
      <vt:lpstr>Tahoma</vt:lpstr>
      <vt:lpstr>Times New Roman</vt:lpstr>
      <vt:lpstr>Wingdings</vt:lpstr>
      <vt:lpstr>نسق Office</vt:lpstr>
      <vt:lpstr>PowerPoint Presentation</vt:lpstr>
      <vt:lpstr>Learning objectives:</vt:lpstr>
      <vt:lpstr>Gram-Negative bacilli </vt:lpstr>
      <vt:lpstr>Gram-Negative Rods related to gastrointestinal tract Enterobacteriaceae and Pseudomonas </vt:lpstr>
      <vt:lpstr>Clinical Significance of Enterics</vt:lpstr>
      <vt:lpstr>PowerPoint Presentation</vt:lpstr>
      <vt:lpstr>Important features</vt:lpstr>
      <vt:lpstr>Colonial Morphology</vt:lpstr>
      <vt:lpstr>Laboratory diagnosis:</vt:lpstr>
      <vt:lpstr>Laboratory diagnosis:</vt:lpstr>
      <vt:lpstr>IMViC Test</vt:lpstr>
      <vt:lpstr>Methyl Red-Voges Proskauer (MR-VP) Tests</vt:lpstr>
      <vt:lpstr>PowerPoint Presentation</vt:lpstr>
      <vt:lpstr>PowerPoint Presentation</vt:lpstr>
      <vt:lpstr>PowerPoint Presentation</vt:lpstr>
      <vt:lpstr>Urease Test</vt:lpstr>
      <vt:lpstr>Triple Sugar Iron (TSI) Agar</vt:lpstr>
      <vt:lpstr>H2S Production</vt:lpstr>
      <vt:lpstr>Oxidation-fermentation test</vt:lpstr>
      <vt:lpstr>PowerPoint Presentation</vt:lpstr>
      <vt:lpstr>Escherichia coli</vt:lpstr>
      <vt:lpstr>Klebsiella pneumoniae</vt:lpstr>
      <vt:lpstr>Enterobacter </vt:lpstr>
      <vt:lpstr>Serratia marcescens</vt:lpstr>
      <vt:lpstr>Proteus</vt:lpstr>
      <vt:lpstr> Pseudomonas aeroginosa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AL-Haitham</dc:creator>
  <cp:lastModifiedBy>Taqwa</cp:lastModifiedBy>
  <cp:revision>89</cp:revision>
  <dcterms:created xsi:type="dcterms:W3CDTF">2015-02-13T16:12:11Z</dcterms:created>
  <dcterms:modified xsi:type="dcterms:W3CDTF">2023-05-29T03:33:33Z</dcterms:modified>
</cp:coreProperties>
</file>