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69" r:id="rId3"/>
    <p:sldMasterId id="2147483681" r:id="rId4"/>
    <p:sldMasterId id="2147483693" r:id="rId5"/>
    <p:sldMasterId id="2147483705" r:id="rId6"/>
    <p:sldMasterId id="2147483717" r:id="rId7"/>
  </p:sldMasterIdLst>
  <p:notesMasterIdLst>
    <p:notesMasterId r:id="rId3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9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CF93FB-C1E2-4A7A-AFBF-F68AC3AC018E}" type="datetimeFigureOut">
              <a:rPr lang="ar-IQ" smtClean="0"/>
              <a:t>10/11/1444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354518-1190-4977-BC1A-791BBAD0A4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571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baseline="0" dirty="0">
                <a:latin typeface="LegacySerif-Book"/>
              </a:rPr>
              <a:t>resembles the genus </a:t>
            </a:r>
            <a:r>
              <a:rPr lang="en-US" sz="1200" b="0" i="1" u="none" strike="noStrike" baseline="0" dirty="0">
                <a:latin typeface="LegacySerif-BookItalic"/>
              </a:rPr>
              <a:t>Vibrio </a:t>
            </a:r>
            <a:r>
              <a:rPr lang="en-US" sz="1200" b="0" i="0" u="none" strike="noStrike" baseline="0" dirty="0">
                <a:latin typeface="LegacySerif-Book"/>
              </a:rPr>
              <a:t>in being motile by means of polar flagella and in being curved Gram-negative bacilli and oxidase positive. They, however, differ from </a:t>
            </a:r>
            <a:r>
              <a:rPr lang="en-US" sz="1200" b="0" i="0" u="none" strike="noStrike" baseline="0" dirty="0" err="1">
                <a:latin typeface="LegacySerif-Book"/>
              </a:rPr>
              <a:t>vibrios</a:t>
            </a:r>
            <a:r>
              <a:rPr lang="en-US" sz="1200" b="0" i="0" u="none" strike="noStrike" baseline="0" dirty="0">
                <a:latin typeface="LegacySerif-Book"/>
              </a:rPr>
              <a:t> (</a:t>
            </a:r>
            <a:r>
              <a:rPr lang="en-US" sz="1200" b="0" i="1" u="none" strike="noStrike" baseline="0" dirty="0">
                <a:latin typeface="LegacySerif-BookItalic"/>
              </a:rPr>
              <a:t>a</a:t>
            </a:r>
            <a:r>
              <a:rPr lang="en-US" sz="1200" b="0" i="0" u="none" strike="noStrike" baseline="0" dirty="0">
                <a:latin typeface="LegacySerif-Book"/>
              </a:rPr>
              <a:t>) in being microaerophilic, (</a:t>
            </a:r>
            <a:r>
              <a:rPr lang="en-US" sz="1200" b="0" i="1" u="none" strike="noStrike" baseline="0" dirty="0">
                <a:latin typeface="LegacySerif-BookItalic"/>
              </a:rPr>
              <a:t>b</a:t>
            </a:r>
            <a:r>
              <a:rPr lang="en-US" sz="1200" b="0" i="0" u="none" strike="noStrike" baseline="0" dirty="0">
                <a:latin typeface="LegacySerif-Book"/>
              </a:rPr>
              <a:t>) not fermenting carbohydrates.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4518-1190-4977-BC1A-791BBAD0A43F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213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1738B-3A3C-4351-8313-E331B41DDC06}" type="slidenum">
              <a:rPr lang="ar-SA" smtClean="0">
                <a:solidFill>
                  <a:prstClr val="black"/>
                </a:solidFill>
              </a:rPr>
              <a:pPr/>
              <a:t>12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5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1738B-3A3C-4351-8313-E331B41DDC0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8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sph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24550"/>
            <a:ext cx="1571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1E73A-A76D-4ACA-BDAD-60BAB79F3A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3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667000" y="64579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728CF-FD75-4AA8-A72C-2EB717600DB5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57950"/>
            <a:ext cx="5029200" cy="247650"/>
          </a:xfrm>
        </p:spPr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31424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8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2148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D3F9-860B-43C5-93D2-C4F0D49D20E5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288991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17A4DB-6AD0-4701-827B-C2D85F116F98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477000"/>
            <a:ext cx="4953000" cy="2286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24498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C4F1-052B-483A-B1E4-AE0213FBAFBB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175822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E6E80-0D24-4006-AF6D-1BA3C24C4A60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1601500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E68AD9-4ADF-4DAB-84B7-9D11A7459A73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953000" y="6477000"/>
            <a:ext cx="3810000" cy="2286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856154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7C77B-0328-41DD-86F7-6F8FE93A29B3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6477000"/>
            <a:ext cx="3962400" cy="1714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312702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25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4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38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80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2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18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3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82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5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46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07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8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25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17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69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0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16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63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3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35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86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6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63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26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87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29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8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1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0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56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56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4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5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39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54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78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42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81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8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0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09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6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3426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3671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0569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616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1735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26084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533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1654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9149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14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Headline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 algn="l" rtl="0">
              <a:defRPr/>
            </a:pPr>
            <a:fld id="{B718B59A-CE4D-44B4-AADE-B4F0959AC6F6}" type="datetime1">
              <a:rPr lang="en-US">
                <a:solidFill>
                  <a:srgbClr val="000000"/>
                </a:solidFill>
              </a:rPr>
              <a:pPr algn="l" rtl="0">
                <a:defRPr/>
              </a:pPr>
              <a:t>5/29/2023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4770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2011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667000" y="64579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F5679-1131-4322-AA3B-73408F4959D2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10/11/1444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3347E-7AD8-4DFA-ABD6-61BC49DF254D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68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10/11/1444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24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b="1" dirty="0"/>
              <a:t>Practical bacteriology</a:t>
            </a:r>
            <a:br>
              <a:rPr lang="en-US" b="1" dirty="0"/>
            </a:br>
            <a:r>
              <a:rPr lang="en-US" b="1" dirty="0"/>
              <a:t>Lab 12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16832"/>
            <a:ext cx="8517632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>
                <a:solidFill>
                  <a:srgbClr val="FFC000"/>
                </a:solidFill>
              </a:rPr>
              <a:t>Vibrio, </a:t>
            </a:r>
            <a:r>
              <a:rPr lang="en-US" sz="4400" b="1" i="1" dirty="0" err="1">
                <a:solidFill>
                  <a:srgbClr val="FFC000"/>
                </a:solidFill>
              </a:rPr>
              <a:t>Compylobacter</a:t>
            </a:r>
            <a:endParaRPr lang="en-US" sz="4400" b="1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C000"/>
                </a:solidFill>
              </a:rPr>
              <a:t> and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C000"/>
                </a:solidFill>
              </a:rPr>
              <a:t>Helicobacter</a:t>
            </a:r>
            <a:endParaRPr lang="ar-IQ" sz="4400" b="1" i="1" dirty="0">
              <a:solidFill>
                <a:srgbClr val="FFC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0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2400" b="1" dirty="0">
                <a:solidFill>
                  <a:srgbClr val="92D050"/>
                </a:solidFill>
              </a:rPr>
              <a:t>By:</a:t>
            </a:r>
          </a:p>
          <a:p>
            <a:pPr algn="ctr" rtl="0"/>
            <a:r>
              <a:rPr lang="en-US" sz="2400" b="1" dirty="0">
                <a:solidFill>
                  <a:srgbClr val="92D050"/>
                </a:solidFill>
              </a:rPr>
              <a:t>Lecturer Shiama'a Al-Salihy</a:t>
            </a:r>
            <a:endParaRPr lang="ar-IQ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1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 diagnosis: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840444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Tx/>
              <a:buChar char="-"/>
            </a:pPr>
            <a:r>
              <a:rPr lang="en-US" sz="2800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gastric biopsy by gastroscopy, can be used for (histological examination, gram-staining and culturing,  blood for serology.) and stool.</a:t>
            </a:r>
          </a:p>
          <a:p>
            <a:pPr marL="457200" indent="-457200" algn="just" rtl="0">
              <a:buFontTx/>
              <a:buChar char="-"/>
            </a:pPr>
            <a:r>
              <a:rPr lang="en-US" sz="2800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Smear: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Giemsa or special silver stain</a:t>
            </a:r>
          </a:p>
          <a:p>
            <a:pPr marL="457200" indent="-457200" algn="just" rtl="0">
              <a:buFontTx/>
              <a:buChar char="-"/>
            </a:pPr>
            <a:r>
              <a:rPr lang="en-US" sz="2800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Skirrow’s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medium ( containing Vancomycin,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polymyxin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and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trimethoprime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chocolate incubation at 37C for 3-6 days. Microaerophilic (5% O2+10% CO2)</a:t>
            </a:r>
          </a:p>
          <a:p>
            <a:pPr marL="457200" indent="-457200" algn="just" rtl="0">
              <a:buFontTx/>
              <a:buChar char="-"/>
            </a:pPr>
            <a:r>
              <a:rPr lang="en-US" sz="2800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breath test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radio-labelled urea is ingested. Urease will cleave the ingested urea, radiolabeled CO2 is evolved and radioactivity is detected in the breath</a:t>
            </a:r>
          </a:p>
          <a:p>
            <a:pPr marL="457200" indent="-457200" algn="just" rtl="0"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8760" y="3647458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3528" y="465313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duodenal ulcers with:</a:t>
            </a:r>
          </a:p>
          <a:p>
            <a:pPr marL="457200" indent="-457200" algn="just" rtl="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antibiotics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amoxicillin, and metronidazole</a:t>
            </a:r>
          </a:p>
          <a:p>
            <a:pPr marL="457200" indent="-457200" algn="just" rtl="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Bismoth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133"/>
            <a:ext cx="4067660" cy="26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72" y="375133"/>
            <a:ext cx="4187292" cy="262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2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نتيجة بحث الصور عن ‪thank you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68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49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b="1" dirty="0"/>
              <a:t>Practical bacteriology</a:t>
            </a:r>
            <a:br>
              <a:rPr lang="en-US" b="1" dirty="0"/>
            </a:br>
            <a:r>
              <a:rPr lang="en-US" b="1" dirty="0"/>
              <a:t>Lab 12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16832"/>
            <a:ext cx="8517632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>
                <a:solidFill>
                  <a:srgbClr val="FFC000"/>
                </a:solidFill>
              </a:rPr>
              <a:t>Vibrio, </a:t>
            </a:r>
            <a:r>
              <a:rPr lang="en-US" sz="4400" b="1" i="1" dirty="0" err="1">
                <a:solidFill>
                  <a:srgbClr val="FFC000"/>
                </a:solidFill>
              </a:rPr>
              <a:t>Compylobacter</a:t>
            </a:r>
            <a:endParaRPr lang="en-US" sz="4400" b="1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C000"/>
                </a:solidFill>
              </a:rPr>
              <a:t> and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C000"/>
                </a:solidFill>
              </a:rPr>
              <a:t>Helicobacter</a:t>
            </a:r>
            <a:endParaRPr lang="ar-IQ" sz="4400" b="1" i="1" dirty="0">
              <a:solidFill>
                <a:srgbClr val="FFC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0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Lecturer Shiama'a Al-Salihy</a:t>
            </a:r>
            <a:endParaRPr kumimoji="0" lang="ar-IQ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5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50547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species are: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4400" b="1" i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 </a:t>
            </a:r>
            <a:r>
              <a:rPr lang="en-US" sz="4400" b="1" i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C. coli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6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40444"/>
            <a:ext cx="6028361" cy="5756908"/>
          </a:xfrm>
        </p:spPr>
        <p:txBody>
          <a:bodyPr>
            <a:normAutofit lnSpcReduction="10000"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characteristics: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Causative agent of cholera (watery diarrhea)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common bacteria in surface waters worldwide.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areobic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Curved comma-shaped rods.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with polar flagellum.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range 7.0 - 9.0 </a:t>
            </a:r>
          </a:p>
          <a:p>
            <a:pPr marL="342900" lvl="2" indent="-342900" algn="just" rtl="0">
              <a:buFontTx/>
              <a:buChar char="-"/>
            </a:pPr>
            <a:r>
              <a:rPr lang="en-US" alt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 positive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☻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V. </a:t>
            </a:r>
            <a:r>
              <a:rPr kumimoji="0" lang="en-US" sz="4400" b="1" i="1" u="none" strike="noStrike" kern="1200" cap="none" spc="0" normalizeH="0" baseline="0" noProof="0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cholerae</a:t>
            </a:r>
            <a:r>
              <a:rPr kumimoji="0" lang="en-US" sz="4400" b="1" i="1" u="none" strike="noStrike" kern="1200" cap="none" spc="0" normalizeH="0" baseline="0" noProof="0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54" y="748892"/>
            <a:ext cx="2843808" cy="289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dministrator\Pictures\v. ch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89" y="3861048"/>
            <a:ext cx="2783582" cy="240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3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" y="56146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Vibrio typing</a:t>
            </a:r>
            <a:endParaRPr kumimoji="0" lang="en-US" altLang="ar-IQ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908720"/>
            <a:ext cx="842493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65150" indent="-45243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679450" indent="227013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565150" marR="0" lvl="0" indent="-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&gt;200 serogroups based on somatic O-antigen</a:t>
            </a:r>
            <a:endParaRPr kumimoji="0" lang="en-US" altLang="ar-IQ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5150" marR="0" lvl="0" indent="-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O1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O139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serogroups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responsible for </a:t>
            </a: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epidemic cholera</a:t>
            </a:r>
            <a:endParaRPr kumimoji="0" lang="en-US" alt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5150" marR="0" lvl="0" indent="-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O1 serogroup subdivided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into </a:t>
            </a:r>
          </a:p>
          <a:p>
            <a:pPr marL="679450" marR="0" lvl="1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biotypes: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 Tor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classical</a:t>
            </a:r>
            <a:endParaRPr kumimoji="0" lang="en-US" alt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marR="0" lvl="1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Three serotypes: 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Ogawa, </a:t>
            </a:r>
            <a:r>
              <a:rPr kumimoji="0" lang="en-US" altLang="ar-IQ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Inaba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ar-IQ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Hikojima</a:t>
            </a:r>
            <a:endParaRPr kumimoji="0" lang="en-US" alt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Note:</a:t>
            </a: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biotypes are based on differences in biochemical reactions, whereas serotypes are based on antigenic differences). </a:t>
            </a:r>
          </a:p>
          <a:p>
            <a:pPr marL="565150" marR="0" lvl="0" indent="-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Non-cholera vibrio (NCV) or non-agglutinating </a:t>
            </a:r>
            <a:r>
              <a:rPr kumimoji="0" lang="en-US" altLang="ar-IQ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vibrios</a:t>
            </a: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(NAG) or non-O1 vibrio </a:t>
            </a:r>
            <a:r>
              <a:rPr kumimoji="0" lang="en-US" altLang="ar-IQ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cholerae</a:t>
            </a: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309301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01" y="840444"/>
            <a:ext cx="5767536" cy="5756908"/>
          </a:xfrm>
        </p:spPr>
        <p:txBody>
          <a:bodyPr>
            <a:normAutofit lnSpcReduction="10000"/>
          </a:bodyPr>
          <a:lstStyle/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epidemic, a clinical judgment is decisive. 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Rice-water stools (Colorless, Odorless, Speckled with mucus)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Culture:</a:t>
            </a:r>
          </a:p>
          <a:p>
            <a:pPr algn="just" rtl="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medium: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peptone water</a:t>
            </a:r>
          </a:p>
          <a:p>
            <a:pPr marL="342900" lvl="1" indent="-342900" algn="just" rtl="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medium: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TCBS</a:t>
            </a: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 as yellow colonies</a:t>
            </a:r>
          </a:p>
          <a:p>
            <a:pPr marL="342900" lvl="1" indent="-342900"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Serology test: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 O group 1 or group 139 antisera.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Lab. diagnosis</a:t>
            </a:r>
          </a:p>
        </p:txBody>
      </p:sp>
      <p:pic>
        <p:nvPicPr>
          <p:cNvPr id="6" name="Picture 7" descr="ANd9GcR9W5jyZ7UUnj3JLBEYXA4Zpme_VgyBUceA8rXpedPCbeD3KS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3131839" cy="362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51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40444"/>
            <a:ext cx="8352928" cy="1724460"/>
          </a:xfrm>
        </p:spPr>
        <p:txBody>
          <a:bodyPr>
            <a:normAutofit/>
          </a:bodyPr>
          <a:lstStyle/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replacement is essential 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Tetracycline. However antibiotic treatment is unnecessary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Treatment:</a:t>
            </a:r>
          </a:p>
        </p:txBody>
      </p:sp>
      <p:pic>
        <p:nvPicPr>
          <p:cNvPr id="7171" name="Picture 3" descr="C:\Users\Administrator\Pictures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05224"/>
            <a:ext cx="6048672" cy="29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4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00" y="840444"/>
            <a:ext cx="8575848" cy="1868476"/>
          </a:xfrm>
        </p:spPr>
        <p:txBody>
          <a:bodyPr>
            <a:normAutofit fontScale="70000" lnSpcReduction="20000"/>
          </a:bodyPr>
          <a:lstStyle/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gastroenteritis.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Rods with comma, S or “gull-wing” shape.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with polar flagellum.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 well in 42°C 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 positive</a:t>
            </a:r>
          </a:p>
          <a:p>
            <a:pPr algn="just" rtl="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☻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4400" b="1" i="1" u="none" strike="noStrike" kern="1200" cap="none" spc="0" normalizeH="0" baseline="0" noProof="0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jejuni</a:t>
            </a:r>
            <a:r>
              <a:rPr kumimoji="0" lang="en-US" sz="4400" b="1" i="1" u="none" strike="noStrike" kern="1200" cap="none" spc="0" normalizeH="0" baseline="0" noProof="0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C. coli</a:t>
            </a:r>
            <a:endParaRPr kumimoji="0" lang="en-US" sz="4400" b="1" i="0" u="none" strike="noStrike" kern="1200" cap="none" spc="0" normalizeH="0" baseline="0" noProof="0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4550"/>
            <a:ext cx="3672408" cy="33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34551"/>
            <a:ext cx="3603625" cy="33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56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50547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species are: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4400" b="1" i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 </a:t>
            </a:r>
            <a:r>
              <a:rPr lang="en-US" sz="4400" b="1" i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C. coli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</a:t>
            </a:r>
          </a:p>
          <a:p>
            <a:pPr algn="l" rtl="0">
              <a:buFont typeface="Times New Roman" panose="02020603050405020304" pitchFamily="18" charset="0"/>
              <a:buChar char="☻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8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00" y="840443"/>
            <a:ext cx="8575848" cy="2579699"/>
          </a:xfrm>
        </p:spPr>
        <p:txBody>
          <a:bodyPr>
            <a:normAutofit fontScale="92500" lnSpcReduction="20000"/>
          </a:bodyPr>
          <a:lstStyle/>
          <a:p>
            <a:pPr algn="just" rtl="0">
              <a:buFontTx/>
              <a:buChar char="-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diarrhea stool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microaerophilic (5% 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+10% CO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using anaerobic jar and gas generating pack.</a:t>
            </a:r>
          </a:p>
          <a:p>
            <a:pPr algn="just" rtl="0">
              <a:buFontTx/>
              <a:buChar char="-"/>
            </a:pPr>
            <a:r>
              <a:rPr lang="en-US" b="1" dirty="0" err="1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Skirrow's</a:t>
            </a: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vancomycin,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polymyxin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and trimethoprim) at 42°C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 agar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Lab. Diagnosis: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0143"/>
            <a:ext cx="42497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420143"/>
            <a:ext cx="3862496" cy="28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326532" y="6241938"/>
            <a:ext cx="269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Skirrow's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medium </a:t>
            </a:r>
            <a:endParaRPr kumimoji="0" lang="ar-IQ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68890" y="625710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Colombia agar</a:t>
            </a:r>
          </a:p>
        </p:txBody>
      </p:sp>
    </p:spTree>
    <p:extLst>
      <p:ext uri="{BB962C8B-B14F-4D97-AF65-F5344CB8AC3E}">
        <p14:creationId xmlns:p14="http://schemas.microsoft.com/office/powerpoint/2010/main" val="135593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00" y="840444"/>
            <a:ext cx="8575848" cy="1868476"/>
          </a:xfrm>
        </p:spPr>
        <p:txBody>
          <a:bodyPr>
            <a:normAutofit fontScale="92500" lnSpcReduction="10000"/>
          </a:bodyPr>
          <a:lstStyle/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gastritis and peptic ulcer, risk factor for gastric carcinoma, linked to mucosal-associated lymphoid tissue (MALT) lymphoma.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Curved Gram-negative rods.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☻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H. pylori</a:t>
            </a:r>
            <a:endParaRPr kumimoji="0" lang="en-US" sz="4400" b="1" i="0" u="none" strike="noStrike" kern="1200" cap="none" spc="0" normalizeH="0" baseline="0" noProof="0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260725"/>
            <a:ext cx="48958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221088"/>
            <a:ext cx="424815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62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 diagnosis: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840444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Specimen: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gastric biopsy by gastroscopy, can be used for (histological examination, gram-staining and culturing,  blood for serology.) and stool.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Smear: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Giemsa or special silver stain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Culture: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Skirrow’s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medium ( containing Vancomycin,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polymyxin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trimethoprime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chocolate incubation at 37C for 3-6 days. Microaerophilic (5% O2+10% CO2)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Urea breath test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radio-labelled urea is ingested. Urease will cleave the ingested urea, radiolabeled CO2 is evolved and radioactivity is detected in the breath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0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8760" y="3647458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Treatment: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3528" y="465313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Treatment of duodenal ulcers with: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antibiotics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amoxicillin, and metronidazole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Bismoth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salts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133"/>
            <a:ext cx="4067660" cy="26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72" y="375133"/>
            <a:ext cx="4187292" cy="262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2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نتيجة بحث الصور عن ‪thank you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68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7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40444"/>
            <a:ext cx="6028361" cy="5756908"/>
          </a:xfrm>
        </p:spPr>
        <p:txBody>
          <a:bodyPr>
            <a:normAutofit lnSpcReduction="10000"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characteristics: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Causative agent of cholera (watery diarrhea)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common bacteria in surface waters worldwide.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Facultative aerobic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Curved comma-shaped rods.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with polar flagellum.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range 7.0 - 9.0 </a:t>
            </a:r>
          </a:p>
          <a:p>
            <a:pPr marL="342900" lvl="2" indent="-342900" algn="just" rtl="0">
              <a:buFontTx/>
              <a:buChar char="-"/>
            </a:pPr>
            <a:r>
              <a:rPr lang="en-US" alt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 positive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4400" b="1" i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54" y="748892"/>
            <a:ext cx="2843808" cy="289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dministrator\Pictures\v. ch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89" y="3861048"/>
            <a:ext cx="2783582" cy="240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2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" y="56146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ar-IQ" sz="3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Vibrio typing</a:t>
            </a:r>
            <a:endParaRPr lang="en-US" altLang="ar-IQ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908720"/>
            <a:ext cx="842493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65150" indent="-45243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679450" indent="227013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&gt;200 serogroups based on somatic O-antigen</a:t>
            </a:r>
            <a:endParaRPr lang="en-US" altLang="ar-IQ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O1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O139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serogroups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responsible for </a:t>
            </a: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epidemic cholera</a:t>
            </a:r>
            <a:endParaRPr lang="en-US" altLang="ar-IQ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O1 serogroup subdivided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</a:p>
          <a:p>
            <a:pPr lvl="1" algn="just" rtl="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biotypes: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Tor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endParaRPr lang="en-US" altLang="ar-IQ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serotypes: 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Ogawa, </a:t>
            </a:r>
            <a:r>
              <a:rPr lang="en-US" altLang="ar-IQ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Inaba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ar-IQ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Hikojima</a:t>
            </a:r>
            <a:endParaRPr lang="en-US" altLang="ar-IQ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 rtl="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altLang="ar-IQ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altLang="ar-IQ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biotypes are based on differences in biochemical reactions, whereas serotypes are based on antigenic differences).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Non-cholera vibrio (NCV) or non-agglutinating </a:t>
            </a:r>
            <a:r>
              <a:rPr lang="en-US" altLang="ar-IQ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(NAG) or non-O1 vibrio </a:t>
            </a:r>
            <a:r>
              <a:rPr lang="en-US" altLang="ar-IQ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r>
              <a:rPr lang="en-US" altLang="ar-IQ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73872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01" y="840444"/>
            <a:ext cx="5767536" cy="5756908"/>
          </a:xfrm>
        </p:spPr>
        <p:txBody>
          <a:bodyPr>
            <a:normAutofit lnSpcReduction="10000"/>
          </a:bodyPr>
          <a:lstStyle/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epidemic, a clinical judgment is decisive. 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Rice-water stools (Colorless, Odorless, Speckled with mucus)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Culture:</a:t>
            </a:r>
          </a:p>
          <a:p>
            <a:pPr algn="just" rtl="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medium: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peptone water</a:t>
            </a:r>
          </a:p>
          <a:p>
            <a:pPr marL="342900" lvl="1" indent="-342900" algn="just" rtl="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medium: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TCBS</a:t>
            </a: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 as yellow colonies</a:t>
            </a:r>
          </a:p>
          <a:p>
            <a:pPr marL="342900" lvl="1" indent="-342900"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Serology test: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 O group 1 or group 139 antisera.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Lab. diagnosis</a:t>
            </a:r>
          </a:p>
        </p:txBody>
      </p:sp>
      <p:pic>
        <p:nvPicPr>
          <p:cNvPr id="6" name="Picture 7" descr="ANd9GcR9W5jyZ7UUnj3JLBEYXA4Zpme_VgyBUceA8rXpedPCbeD3KS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3131839" cy="362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4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40444"/>
            <a:ext cx="8352928" cy="1724460"/>
          </a:xfrm>
        </p:spPr>
        <p:txBody>
          <a:bodyPr>
            <a:normAutofit/>
          </a:bodyPr>
          <a:lstStyle/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replacement is essential 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Tetracycline. However antibiotic treatment is unnecessary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</p:txBody>
      </p:sp>
      <p:pic>
        <p:nvPicPr>
          <p:cNvPr id="7171" name="Picture 3" descr="C:\Users\Administrator\Pictures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05224"/>
            <a:ext cx="6048672" cy="29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8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40444"/>
            <a:ext cx="8568952" cy="2948596"/>
          </a:xfrm>
        </p:spPr>
        <p:txBody>
          <a:bodyPr>
            <a:noAutofit/>
          </a:bodyPr>
          <a:lstStyle/>
          <a:p>
            <a:pPr algn="just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gastroenteritis.</a:t>
            </a:r>
          </a:p>
          <a:p>
            <a:pPr algn="just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Rods with comma, S or “gull-wing” shape.</a:t>
            </a:r>
          </a:p>
          <a:p>
            <a:pPr algn="just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(darting motility) with polar flagellum.</a:t>
            </a:r>
          </a:p>
          <a:p>
            <a:pPr algn="just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Microaerophilic, grow well in 42°C </a:t>
            </a:r>
          </a:p>
          <a:p>
            <a:pPr algn="just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 positive.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i="1" dirty="0" err="1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en-US" sz="4400" b="1" i="1" dirty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C. coli</a:t>
            </a:r>
            <a:endParaRPr lang="en-US" sz="4400" b="1" dirty="0">
              <a:ln w="1905"/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672408" cy="276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4" y="4077072"/>
            <a:ext cx="3603625" cy="264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02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00" y="840443"/>
            <a:ext cx="8575848" cy="2579699"/>
          </a:xfrm>
        </p:spPr>
        <p:txBody>
          <a:bodyPr>
            <a:normAutofit fontScale="92500" lnSpcReduction="20000"/>
          </a:bodyPr>
          <a:lstStyle/>
          <a:p>
            <a:pPr algn="just" rtl="0">
              <a:buFontTx/>
              <a:buChar char="-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Specimens: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diarrhea stool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microaerophilic (5% 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+10% CO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using anaerobic jar and gas generating pack.</a:t>
            </a:r>
          </a:p>
          <a:p>
            <a:pPr algn="just" rtl="0">
              <a:buFontTx/>
              <a:buChar char="-"/>
            </a:pPr>
            <a:r>
              <a:rPr lang="en-US" b="1" dirty="0" err="1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Skirrow's</a:t>
            </a: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vancomycin,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polymyxin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and trimethoprim) at 42°C</a:t>
            </a:r>
          </a:p>
          <a:p>
            <a:pPr algn="just" rtl="0">
              <a:buFontTx/>
              <a:buChar char="-"/>
            </a:pPr>
            <a:r>
              <a:rPr lang="en-US" b="1" dirty="0">
                <a:solidFill>
                  <a:srgbClr val="C72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 agar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Lab. Diagnosis: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0143"/>
            <a:ext cx="42497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420143"/>
            <a:ext cx="3862496" cy="28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326532" y="6241938"/>
            <a:ext cx="269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Skirrow's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medium </a:t>
            </a:r>
            <a:endParaRPr lang="ar-IQ" sz="2400" b="1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68890" y="625710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 agar</a:t>
            </a:r>
          </a:p>
        </p:txBody>
      </p:sp>
    </p:spTree>
    <p:extLst>
      <p:ext uri="{BB962C8B-B14F-4D97-AF65-F5344CB8AC3E}">
        <p14:creationId xmlns:p14="http://schemas.microsoft.com/office/powerpoint/2010/main" val="186200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00" y="840444"/>
            <a:ext cx="8575848" cy="1868476"/>
          </a:xfrm>
        </p:spPr>
        <p:txBody>
          <a:bodyPr>
            <a:normAutofit fontScale="92500" lnSpcReduction="10000"/>
          </a:bodyPr>
          <a:lstStyle/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gastritis and peptic ulcer, risk factor for gastric carcinoma, linked to mucosal-associated lymphoid tissue (MALT) lymphoma.</a:t>
            </a:r>
          </a:p>
          <a:p>
            <a:pPr algn="just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Curved Gram-negative rods.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23528" y="7100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Times New Roman" panose="02020603050405020304" pitchFamily="18" charset="0"/>
              <a:buChar char="☻"/>
            </a:pPr>
            <a:r>
              <a:rPr lang="en-US" sz="4400" b="1" i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H. pylori</a:t>
            </a:r>
            <a:endParaRPr lang="en-US" sz="44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260725"/>
            <a:ext cx="48958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221088"/>
            <a:ext cx="424815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10704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FSPH PPT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E4B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E4B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931</Words>
  <Application>Microsoft Office PowerPoint</Application>
  <PresentationFormat>On-screen Show (4:3)</PresentationFormat>
  <Paragraphs>128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Calibri</vt:lpstr>
      <vt:lpstr>Comic Sans MS</vt:lpstr>
      <vt:lpstr>Constantia</vt:lpstr>
      <vt:lpstr>LegacySerif-Book</vt:lpstr>
      <vt:lpstr>LegacySerif-BookItalic</vt:lpstr>
      <vt:lpstr>Symbol</vt:lpstr>
      <vt:lpstr>Times New Roman</vt:lpstr>
      <vt:lpstr>Verdana</vt:lpstr>
      <vt:lpstr>Wingdings</vt:lpstr>
      <vt:lpstr>Wingdings 2</vt:lpstr>
      <vt:lpstr>سمة Office</vt:lpstr>
      <vt:lpstr>2_CFSPH PPTs</vt:lpstr>
      <vt:lpstr>نسق Office</vt:lpstr>
      <vt:lpstr>1_نسق Office</vt:lpstr>
      <vt:lpstr>تدفق</vt:lpstr>
      <vt:lpstr>2_نسق Office</vt:lpstr>
      <vt:lpstr>3_نسق Office</vt:lpstr>
      <vt:lpstr>Practical bacteriology Lab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bacteriology Lab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bacteriology Lab 12</dc:title>
  <dc:creator>Administrator</dc:creator>
  <cp:lastModifiedBy>Taqwa</cp:lastModifiedBy>
  <cp:revision>11</cp:revision>
  <dcterms:created xsi:type="dcterms:W3CDTF">2018-11-01T15:26:17Z</dcterms:created>
  <dcterms:modified xsi:type="dcterms:W3CDTF">2023-05-29T03:31:03Z</dcterms:modified>
</cp:coreProperties>
</file>