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9" r:id="rId2"/>
  </p:sldMasterIdLst>
  <p:notesMasterIdLst>
    <p:notesMasterId r:id="rId43"/>
  </p:notesMasterIdLst>
  <p:sldIdLst>
    <p:sldId id="258" r:id="rId3"/>
    <p:sldId id="257" r:id="rId4"/>
    <p:sldId id="259" r:id="rId5"/>
    <p:sldId id="277" r:id="rId6"/>
    <p:sldId id="261" r:id="rId7"/>
    <p:sldId id="278" r:id="rId8"/>
    <p:sldId id="262" r:id="rId9"/>
    <p:sldId id="264" r:id="rId10"/>
    <p:sldId id="263" r:id="rId11"/>
    <p:sldId id="265" r:id="rId12"/>
    <p:sldId id="279" r:id="rId13"/>
    <p:sldId id="266" r:id="rId14"/>
    <p:sldId id="288" r:id="rId15"/>
    <p:sldId id="289" r:id="rId16"/>
    <p:sldId id="267" r:id="rId17"/>
    <p:sldId id="268" r:id="rId18"/>
    <p:sldId id="301" r:id="rId19"/>
    <p:sldId id="269" r:id="rId20"/>
    <p:sldId id="270" r:id="rId21"/>
    <p:sldId id="271" r:id="rId22"/>
    <p:sldId id="272" r:id="rId23"/>
    <p:sldId id="274" r:id="rId24"/>
    <p:sldId id="275" r:id="rId25"/>
    <p:sldId id="290" r:id="rId26"/>
    <p:sldId id="276" r:id="rId27"/>
    <p:sldId id="282" r:id="rId28"/>
    <p:sldId id="299" r:id="rId29"/>
    <p:sldId id="283" r:id="rId30"/>
    <p:sldId id="291" r:id="rId31"/>
    <p:sldId id="287" r:id="rId32"/>
    <p:sldId id="292" r:id="rId33"/>
    <p:sldId id="284" r:id="rId34"/>
    <p:sldId id="293" r:id="rId35"/>
    <p:sldId id="294" r:id="rId36"/>
    <p:sldId id="296" r:id="rId37"/>
    <p:sldId id="297" r:id="rId38"/>
    <p:sldId id="298" r:id="rId39"/>
    <p:sldId id="295" r:id="rId40"/>
    <p:sldId id="300" r:id="rId41"/>
    <p:sldId id="280"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ECA000A2-7379-4D4E-87AE-46E1BC52BFA2}">
          <p14:sldIdLst>
            <p14:sldId id="258"/>
            <p14:sldId id="257"/>
            <p14:sldId id="259"/>
            <p14:sldId id="277"/>
            <p14:sldId id="261"/>
            <p14:sldId id="278"/>
            <p14:sldId id="262"/>
            <p14:sldId id="264"/>
            <p14:sldId id="263"/>
            <p14:sldId id="265"/>
            <p14:sldId id="279"/>
            <p14:sldId id="266"/>
            <p14:sldId id="288"/>
            <p14:sldId id="289"/>
            <p14:sldId id="267"/>
            <p14:sldId id="268"/>
            <p14:sldId id="301"/>
            <p14:sldId id="269"/>
            <p14:sldId id="270"/>
            <p14:sldId id="271"/>
            <p14:sldId id="272"/>
            <p14:sldId id="274"/>
            <p14:sldId id="275"/>
            <p14:sldId id="290"/>
            <p14:sldId id="276"/>
          </p14:sldIdLst>
        </p14:section>
        <p14:section name="مقطع بدون عنوان" id="{FEFBBE40-7731-4A6D-B414-C0A634EFFFB7}">
          <p14:sldIdLst>
            <p14:sldId id="282"/>
            <p14:sldId id="299"/>
            <p14:sldId id="283"/>
            <p14:sldId id="291"/>
            <p14:sldId id="287"/>
            <p14:sldId id="292"/>
            <p14:sldId id="284"/>
            <p14:sldId id="293"/>
            <p14:sldId id="294"/>
            <p14:sldId id="296"/>
            <p14:sldId id="297"/>
            <p14:sldId id="298"/>
            <p14:sldId id="295"/>
            <p14:sldId id="300"/>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70" autoAdjust="0"/>
    <p:restoredTop sz="77507" autoAdjust="0"/>
  </p:normalViewPr>
  <p:slideViewPr>
    <p:cSldViewPr>
      <p:cViewPr varScale="1">
        <p:scale>
          <a:sx n="66" d="100"/>
          <a:sy n="66" d="100"/>
        </p:scale>
        <p:origin x="170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E38BBE9-FD9B-45C6-BEC9-DD483F0B1AC5}" type="datetimeFigureOut">
              <a:rPr lang="ar-IQ" smtClean="0"/>
              <a:t>10/11/1444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857002-B17B-4268-B168-2729BD53DB8A}" type="slidenum">
              <a:rPr lang="ar-IQ" smtClean="0"/>
              <a:t>‹#›</a:t>
            </a:fld>
            <a:endParaRPr lang="ar-IQ"/>
          </a:p>
        </p:txBody>
      </p:sp>
    </p:spTree>
    <p:extLst>
      <p:ext uri="{BB962C8B-B14F-4D97-AF65-F5344CB8AC3E}">
        <p14:creationId xmlns:p14="http://schemas.microsoft.com/office/powerpoint/2010/main" val="7802969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15</a:t>
            </a:fld>
            <a:endParaRPr lang="ar-IQ"/>
          </a:p>
        </p:txBody>
      </p:sp>
    </p:spTree>
    <p:extLst>
      <p:ext uri="{BB962C8B-B14F-4D97-AF65-F5344CB8AC3E}">
        <p14:creationId xmlns:p14="http://schemas.microsoft.com/office/powerpoint/2010/main" val="233541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Bacterial colonies of B. pertussis  on Bordet-</a:t>
            </a:r>
            <a:r>
              <a:rPr lang="en-US" dirty="0" err="1"/>
              <a:t>Gengou</a:t>
            </a:r>
            <a:r>
              <a:rPr lang="en-US" dirty="0"/>
              <a:t> agar appear as bisected pearls or mercury drops. A hazy zone of hemolysis is present around the colonies. </a:t>
            </a:r>
          </a:p>
          <a:p>
            <a:pPr algn="l" rtl="0"/>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17</a:t>
            </a:fld>
            <a:endParaRPr lang="ar-IQ"/>
          </a:p>
        </p:txBody>
      </p:sp>
    </p:spTree>
    <p:extLst>
      <p:ext uri="{BB962C8B-B14F-4D97-AF65-F5344CB8AC3E}">
        <p14:creationId xmlns:p14="http://schemas.microsoft.com/office/powerpoint/2010/main" val="340586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Gram stain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sputum has no value because it reveals many neutrophils but no bacteria</a:t>
            </a:r>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dirty="0"/>
              <a:t>Have complex nutritional requirements so growth is improved on enriched media such as blood agar and trypticase-soy</a:t>
            </a:r>
            <a:r>
              <a:rPr lang="en-US" baseline="0" dirty="0"/>
              <a:t> agar but the addition of bacitracin,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polymyxin and cyclohexamide makes these media selective to Brucella.</a:t>
            </a:r>
          </a:p>
          <a:p>
            <a:pPr algn="l" rtl="0"/>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31</a:t>
            </a:fld>
            <a:endParaRPr lang="ar-IQ"/>
          </a:p>
        </p:txBody>
      </p:sp>
    </p:spTree>
    <p:extLst>
      <p:ext uri="{BB962C8B-B14F-4D97-AF65-F5344CB8AC3E}">
        <p14:creationId xmlns:p14="http://schemas.microsoft.com/office/powerpoint/2010/main" val="419770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Various clinical findings in patients most likely to be exposed are suggestive of the disease in humans. Direct demonstration of the organism by culture or indirect evidence in</a:t>
            </a:r>
            <a:r>
              <a:rPr lang="en-US" baseline="0" dirty="0"/>
              <a:t> the form of specific antibody can be shown to establish the diagnosis.</a:t>
            </a:r>
          </a:p>
          <a:p>
            <a:pPr algn="l" rtl="0"/>
            <a:r>
              <a:rPr lang="en-US" baseline="0" dirty="0"/>
              <a:t>The advantages and disadvantages of Rose Bengal test: is rapid, inexpensive, acceptable sensitivity and specificity, but it can be impacted by vaccination and environmental condition</a:t>
            </a:r>
            <a:endParaRPr lang="en-US" dirty="0"/>
          </a:p>
        </p:txBody>
      </p:sp>
      <p:sp>
        <p:nvSpPr>
          <p:cNvPr id="4" name="عنصر نائب لرقم الشريحة 3"/>
          <p:cNvSpPr>
            <a:spLocks noGrp="1"/>
          </p:cNvSpPr>
          <p:nvPr>
            <p:ph type="sldNum" sz="quarter" idx="10"/>
          </p:nvPr>
        </p:nvSpPr>
        <p:spPr/>
        <p:txBody>
          <a:bodyPr/>
          <a:lstStyle/>
          <a:p>
            <a:fld id="{E081738B-3A3C-4351-8313-E331B41DDC06}" type="slidenum">
              <a:rPr lang="ar-SA" smtClean="0">
                <a:solidFill>
                  <a:prstClr val="black"/>
                </a:solidFill>
              </a:rPr>
              <a:pPr/>
              <a:t>32</a:t>
            </a:fld>
            <a:endParaRPr lang="ar-SA">
              <a:solidFill>
                <a:prstClr val="black"/>
              </a:solidFill>
            </a:endParaRPr>
          </a:p>
        </p:txBody>
      </p:sp>
    </p:spTree>
    <p:extLst>
      <p:ext uri="{BB962C8B-B14F-4D97-AF65-F5344CB8AC3E}">
        <p14:creationId xmlns:p14="http://schemas.microsoft.com/office/powerpoint/2010/main" val="426890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sz="1200" b="0" i="0" u="none" strike="noStrike" kern="1200" baseline="0" dirty="0">
                <a:solidFill>
                  <a:schemeClr val="tx1"/>
                </a:solidFill>
                <a:latin typeface="+mn-lt"/>
                <a:ea typeface="+mn-ea"/>
                <a:cs typeface="+mn-cs"/>
              </a:rPr>
              <a:t>In broth, </a:t>
            </a:r>
            <a:r>
              <a:rPr lang="en-US" sz="1200" b="0" i="1" u="none" strike="noStrike" kern="1200" baseline="0" dirty="0">
                <a:solidFill>
                  <a:schemeClr val="tx1"/>
                </a:solidFill>
                <a:latin typeface="+mn-lt"/>
                <a:ea typeface="+mn-ea"/>
                <a:cs typeface="+mn-cs"/>
              </a:rPr>
              <a:t>Y. </a:t>
            </a:r>
            <a:r>
              <a:rPr lang="en-US" sz="1200" b="0" i="1" u="none" strike="noStrike" kern="1200" baseline="0" dirty="0" err="1">
                <a:solidFill>
                  <a:schemeClr val="tx1"/>
                </a:solidFill>
                <a:latin typeface="+mn-lt"/>
                <a:ea typeface="+mn-ea"/>
                <a:cs typeface="+mn-cs"/>
              </a:rPr>
              <a:t>pestis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produces a flocculent growth with granular deposit at the bottom and along the sides of the tube, with little or no turbidity. On prolonged incubation, a delicate pellicle may form at the surface. </a:t>
            </a:r>
            <a:r>
              <a:rPr lang="en-US" sz="1200" b="0" i="1" u="none" strike="noStrike" kern="1200" baseline="0" dirty="0">
                <a:solidFill>
                  <a:schemeClr val="tx1"/>
                </a:solidFill>
                <a:latin typeface="+mn-lt"/>
                <a:ea typeface="+mn-ea"/>
                <a:cs typeface="+mn-cs"/>
              </a:rPr>
              <a:t>Y. </a:t>
            </a:r>
            <a:r>
              <a:rPr lang="en-US" sz="1200" b="0" i="1" u="none" strike="noStrike" kern="1200" baseline="0" dirty="0" err="1">
                <a:solidFill>
                  <a:schemeClr val="tx1"/>
                </a:solidFill>
                <a:latin typeface="+mn-lt"/>
                <a:ea typeface="+mn-ea"/>
                <a:cs typeface="+mn-cs"/>
              </a:rPr>
              <a:t>pestis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produces a characteristic growth when grown in a flask of broth with oil or </a:t>
            </a:r>
            <a:r>
              <a:rPr lang="en-US" sz="1200" b="0" i="1" u="none" strike="noStrike" kern="1200" baseline="0" dirty="0">
                <a:solidFill>
                  <a:schemeClr val="tx1"/>
                </a:solidFill>
                <a:latin typeface="+mn-lt"/>
                <a:ea typeface="+mn-ea"/>
                <a:cs typeface="+mn-cs"/>
              </a:rPr>
              <a:t>ghee </a:t>
            </a:r>
            <a:r>
              <a:rPr lang="en-US" sz="1200" b="0" i="0" u="none" strike="noStrike" baseline="0" dirty="0">
                <a:latin typeface="LegacySerif-Book"/>
              </a:rPr>
              <a:t>floated on top. The growth in the medium appears to hang down into the broth from the surface, resembling stalactites (</a:t>
            </a:r>
            <a:r>
              <a:rPr lang="en-US" sz="1200" b="1" i="1" u="none" strike="noStrike" baseline="0" dirty="0">
                <a:latin typeface="LegacySerif-BoldItalic"/>
              </a:rPr>
              <a:t>stalactite growth</a:t>
            </a:r>
            <a:r>
              <a:rPr lang="en-US" sz="1200" b="0" i="0" u="none" strike="noStrike" baseline="0" dirty="0">
                <a:latin typeface="LegacySerif-Book"/>
              </a:rPr>
              <a:t>)</a:t>
            </a:r>
            <a:r>
              <a:rPr lang="en-US" sz="1200" b="0" i="1" u="none" strike="noStrike" baseline="0" dirty="0">
                <a:latin typeface="LegacySerif-BookItalic"/>
              </a:rPr>
              <a:t>.</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36</a:t>
            </a:fld>
            <a:endParaRPr lang="ar-IQ"/>
          </a:p>
        </p:txBody>
      </p:sp>
    </p:spTree>
    <p:extLst>
      <p:ext uri="{BB962C8B-B14F-4D97-AF65-F5344CB8AC3E}">
        <p14:creationId xmlns:p14="http://schemas.microsoft.com/office/powerpoint/2010/main" val="214852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Bubonic type is associated with a sudden onset of high fever, chills, and headache, and also body aches, extreme exhaustion, abdominal pain, and diarrhea. Presence of painful, swollen lymph glands (</a:t>
            </a:r>
            <a:r>
              <a:rPr lang="en-US" sz="1200" b="0" i="1" u="none" strike="noStrike" kern="1200" baseline="0" dirty="0">
                <a:solidFill>
                  <a:schemeClr val="tx1"/>
                </a:solidFill>
                <a:latin typeface="+mn-lt"/>
                <a:ea typeface="+mn-ea"/>
                <a:cs typeface="+mn-cs"/>
              </a:rPr>
              <a:t>buboes</a:t>
            </a:r>
            <a:r>
              <a:rPr lang="en-US" sz="1200" b="0" i="0" u="none" strike="noStrike" kern="1200" baseline="0" dirty="0">
                <a:solidFill>
                  <a:schemeClr val="tx1"/>
                </a:solidFill>
                <a:latin typeface="+mn-lt"/>
                <a:ea typeface="+mn-ea"/>
                <a:cs typeface="+mn-cs"/>
              </a:rPr>
              <a:t>), usually in the groin, axilla, or neck, is the characteristic manifestation.</a:t>
            </a:r>
          </a:p>
          <a:p>
            <a:pPr algn="l" rtl="0"/>
            <a:r>
              <a:rPr lang="en-US" dirty="0"/>
              <a:t>Septicemic plague is usually the terminal event in the bubonic or pneumonic plague, but may sometimes occur primarily in elderly patients.</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37</a:t>
            </a:fld>
            <a:endParaRPr lang="ar-IQ"/>
          </a:p>
        </p:txBody>
      </p:sp>
    </p:spTree>
    <p:extLst>
      <p:ext uri="{BB962C8B-B14F-4D97-AF65-F5344CB8AC3E}">
        <p14:creationId xmlns:p14="http://schemas.microsoft.com/office/powerpoint/2010/main" val="2347282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Y. </a:t>
            </a:r>
            <a:r>
              <a:rPr kumimoji="0" lang="en-US" sz="2500" b="0" i="1" u="none" strike="noStrike" kern="1200" cap="none" spc="0" normalizeH="0" baseline="0" noProof="0" dirty="0" err="1">
                <a:ln>
                  <a:noFill/>
                </a:ln>
                <a:solidFill>
                  <a:prstClr val="black"/>
                </a:solidFill>
                <a:effectLst/>
                <a:uLnTx/>
                <a:uFillTx/>
                <a:latin typeface="LegacySerif-BookItalic"/>
                <a:ea typeface="+mn-ea"/>
                <a:cs typeface="+mn-cs"/>
              </a:rPr>
              <a:t>pestis</a:t>
            </a: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 </a:t>
            </a:r>
            <a:r>
              <a:rPr kumimoji="0" lang="en-US" sz="2500" b="0" i="0" u="none" strike="noStrike" kern="1200" cap="none" spc="0" normalizeH="0" baseline="0" noProof="0" dirty="0">
                <a:ln>
                  <a:noFill/>
                </a:ln>
                <a:solidFill>
                  <a:prstClr val="black"/>
                </a:solidFill>
                <a:effectLst/>
                <a:uLnTx/>
                <a:uFillTx/>
                <a:latin typeface="LegacySerif-Book"/>
                <a:ea typeface="+mn-ea"/>
                <a:cs typeface="+mn-cs"/>
              </a:rPr>
              <a:t>is slow growing, but it does not require any special growth media. Clinical specimens are inoculated on blood or nutrient agar and on specialized selective media for isolation of </a:t>
            </a: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Y. </a:t>
            </a:r>
            <a:r>
              <a:rPr kumimoji="0" lang="en-US" sz="2500" b="0" i="1" u="none" strike="noStrike" kern="1200" cap="none" spc="0" normalizeH="0" baseline="0" noProof="0" dirty="0" err="1">
                <a:ln>
                  <a:noFill/>
                </a:ln>
                <a:solidFill>
                  <a:prstClr val="black"/>
                </a:solidFill>
                <a:effectLst/>
                <a:uLnTx/>
                <a:uFillTx/>
                <a:latin typeface="LegacySerif-BookItalic"/>
                <a:ea typeface="+mn-ea"/>
                <a:cs typeface="+mn-cs"/>
              </a:rPr>
              <a:t>pestis</a:t>
            </a: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 </a:t>
            </a:r>
            <a:r>
              <a:rPr kumimoji="0" lang="en-US" sz="2500" b="0" i="0" u="none" strike="noStrike" kern="1200" cap="none" spc="0" normalizeH="0" baseline="0" noProof="0" dirty="0">
                <a:ln>
                  <a:noFill/>
                </a:ln>
                <a:solidFill>
                  <a:prstClr val="black"/>
                </a:solidFill>
                <a:effectLst/>
                <a:uLnTx/>
                <a:uFillTx/>
                <a:latin typeface="LegacySerif-Book"/>
                <a:ea typeface="+mn-ea"/>
                <a:cs typeface="+mn-cs"/>
              </a:rPr>
              <a:t>Selective medium, such as blood agar with sodium </a:t>
            </a:r>
            <a:r>
              <a:rPr kumimoji="0" lang="en-US" sz="2500" b="0" i="0" u="none" strike="noStrike" kern="1200" cap="none" spc="0" normalizeH="0" baseline="0" noProof="0" dirty="0" err="1">
                <a:ln>
                  <a:noFill/>
                </a:ln>
                <a:solidFill>
                  <a:prstClr val="black"/>
                </a:solidFill>
                <a:effectLst/>
                <a:uLnTx/>
                <a:uFillTx/>
                <a:latin typeface="LegacySerif-Book"/>
                <a:ea typeface="+mn-ea"/>
                <a:cs typeface="+mn-cs"/>
              </a:rPr>
              <a:t>azide</a:t>
            </a:r>
            <a:r>
              <a:rPr kumimoji="0" lang="en-US" sz="2500" b="0" i="0" u="none" strike="noStrike" kern="1200" cap="none" spc="0" normalizeH="0" baseline="0" noProof="0" dirty="0">
                <a:ln>
                  <a:noFill/>
                </a:ln>
                <a:solidFill>
                  <a:prstClr val="black"/>
                </a:solidFill>
                <a:effectLst/>
                <a:uLnTx/>
                <a:uFillTx/>
                <a:latin typeface="LegacySerif-Book"/>
                <a:ea typeface="+mn-ea"/>
                <a:cs typeface="+mn-cs"/>
              </a:rPr>
              <a:t> is used for selective isolation of </a:t>
            </a: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Y. </a:t>
            </a:r>
            <a:r>
              <a:rPr kumimoji="0" lang="en-US" sz="2500" b="0" i="1" u="none" strike="noStrike" kern="1200" cap="none" spc="0" normalizeH="0" baseline="0" noProof="0" dirty="0" err="1">
                <a:ln>
                  <a:noFill/>
                </a:ln>
                <a:solidFill>
                  <a:prstClr val="black"/>
                </a:solidFill>
                <a:effectLst/>
                <a:uLnTx/>
                <a:uFillTx/>
                <a:latin typeface="LegacySerif-BookItalic"/>
                <a:ea typeface="+mn-ea"/>
                <a:cs typeface="+mn-cs"/>
              </a:rPr>
              <a:t>pestis</a:t>
            </a:r>
            <a:r>
              <a:rPr kumimoji="0" lang="en-US" sz="2500" b="0" i="1" u="none" strike="noStrike" kern="1200" cap="none" spc="0" normalizeH="0" baseline="0" noProof="0" dirty="0">
                <a:ln>
                  <a:noFill/>
                </a:ln>
                <a:solidFill>
                  <a:prstClr val="black"/>
                </a:solidFill>
                <a:effectLst/>
                <a:uLnTx/>
                <a:uFillTx/>
                <a:latin typeface="LegacySerif-BookItalic"/>
                <a:ea typeface="+mn-ea"/>
                <a:cs typeface="+mn-cs"/>
              </a:rPr>
              <a:t> </a:t>
            </a:r>
            <a:r>
              <a:rPr kumimoji="0" lang="en-US" sz="2500" b="0" i="0" u="none" strike="noStrike" kern="1200" cap="none" spc="0" normalizeH="0" baseline="0" noProof="0" dirty="0">
                <a:ln>
                  <a:noFill/>
                </a:ln>
                <a:solidFill>
                  <a:prstClr val="black"/>
                </a:solidFill>
                <a:effectLst/>
                <a:uLnTx/>
                <a:uFillTx/>
                <a:latin typeface="LegacySerif-Book"/>
                <a:ea typeface="+mn-ea"/>
                <a:cs typeface="+mn-cs"/>
              </a:rPr>
              <a:t>from sputum and bubo aspirates containing numerous other bacteria.</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38</a:t>
            </a:fld>
            <a:endParaRPr lang="ar-IQ"/>
          </a:p>
        </p:txBody>
      </p:sp>
    </p:spTree>
    <p:extLst>
      <p:ext uri="{BB962C8B-B14F-4D97-AF65-F5344CB8AC3E}">
        <p14:creationId xmlns:p14="http://schemas.microsoft.com/office/powerpoint/2010/main" val="10244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4</a:t>
            </a:fld>
            <a:endParaRPr lang="ar-IQ"/>
          </a:p>
        </p:txBody>
      </p:sp>
    </p:spTree>
    <p:extLst>
      <p:ext uri="{BB962C8B-B14F-4D97-AF65-F5344CB8AC3E}">
        <p14:creationId xmlns:p14="http://schemas.microsoft.com/office/powerpoint/2010/main" val="659708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dirty="0"/>
              <a:t>Streptomycin is the drug of choice to treat plague. Doxycycline is given in patients who are allergic to</a:t>
            </a:r>
            <a:r>
              <a:rPr lang="en-US" baseline="0" dirty="0"/>
              <a:t> </a:t>
            </a:r>
            <a:r>
              <a:rPr lang="en-US" dirty="0"/>
              <a:t>streptomycin or who cannot tolerate streptomycin. Chloramphenicol is the drug of choice in septicemic plague or for patients with hypotension.</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39</a:t>
            </a:fld>
            <a:endParaRPr lang="ar-IQ"/>
          </a:p>
        </p:txBody>
      </p:sp>
    </p:spTree>
    <p:extLst>
      <p:ext uri="{BB962C8B-B14F-4D97-AF65-F5344CB8AC3E}">
        <p14:creationId xmlns:p14="http://schemas.microsoft.com/office/powerpoint/2010/main" val="76091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NAD= </a:t>
            </a:r>
            <a:r>
              <a:rPr lang="en-US" dirty="0" err="1"/>
              <a:t>Nicotineamide</a:t>
            </a:r>
            <a:r>
              <a:rPr lang="en-US" baseline="0" dirty="0"/>
              <a:t> Adenine Dinucleotide</a:t>
            </a:r>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In samples collected from URT, the culture can be turned to be selective for Haemophilus by adding penicillin</a:t>
            </a:r>
            <a:r>
              <a:rPr lang="en-US" baseline="0" dirty="0"/>
              <a:t> and bacitracin to media</a:t>
            </a:r>
            <a:endParaRPr lang="en-US" dirty="0"/>
          </a:p>
          <a:p>
            <a:pPr algn="l" rtl="0"/>
            <a:r>
              <a:rPr lang="en-US" dirty="0" err="1"/>
              <a:t>Filde’s</a:t>
            </a:r>
            <a:r>
              <a:rPr lang="en-US" dirty="0"/>
              <a:t> agar: transparent medium having digested blood, without additives it’s moderate selective for </a:t>
            </a:r>
            <a:r>
              <a:rPr lang="en-US" i="1" dirty="0"/>
              <a:t>H. influenzae</a:t>
            </a:r>
            <a:r>
              <a:rPr lang="en-US" i="1" baseline="0" dirty="0"/>
              <a:t> </a:t>
            </a:r>
            <a:endParaRPr lang="ar-IQ" i="1"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7</a:t>
            </a:fld>
            <a:endParaRPr lang="ar-IQ"/>
          </a:p>
        </p:txBody>
      </p:sp>
    </p:spTree>
    <p:extLst>
      <p:ext uri="{BB962C8B-B14F-4D97-AF65-F5344CB8AC3E}">
        <p14:creationId xmlns:p14="http://schemas.microsoft.com/office/powerpoint/2010/main" val="237654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Major cause of genital ulceration in developing countries characterized by a painful</a:t>
            </a:r>
            <a:r>
              <a:rPr lang="en-US" baseline="0" dirty="0"/>
              <a:t> sores on the genitalia.</a:t>
            </a:r>
            <a:endParaRPr lang="en-US" dirty="0"/>
          </a:p>
        </p:txBody>
      </p:sp>
      <p:sp>
        <p:nvSpPr>
          <p:cNvPr id="4" name="Slide Number Placeholder 3"/>
          <p:cNvSpPr>
            <a:spLocks noGrp="1"/>
          </p:cNvSpPr>
          <p:nvPr>
            <p:ph type="sldNum" sz="quarter" idx="10"/>
          </p:nvPr>
        </p:nvSpPr>
        <p:spPr/>
        <p:txBody>
          <a:bodyPr/>
          <a:lstStyle/>
          <a:p>
            <a:fld id="{AA49DD80-E65F-430C-A047-8E28F43E8FE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Whooping</a:t>
            </a:r>
            <a:r>
              <a:rPr lang="en-US" baseline="0" dirty="0"/>
              <a:t> cough disease has three stages: (a) catarrhal stage (resemble URTI), (b) paroxysmal stage, and (c) convalescent</a:t>
            </a:r>
          </a:p>
          <a:p>
            <a:pPr algn="l" rtl="0"/>
            <a:r>
              <a:rPr lang="en-US" baseline="0" dirty="0"/>
              <a:t>stage.</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12</a:t>
            </a:fld>
            <a:endParaRPr lang="ar-IQ"/>
          </a:p>
        </p:txBody>
      </p:sp>
    </p:spTree>
    <p:extLst>
      <p:ext uri="{BB962C8B-B14F-4D97-AF65-F5344CB8AC3E}">
        <p14:creationId xmlns:p14="http://schemas.microsoft.com/office/powerpoint/2010/main" val="407997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Bacteria</a:t>
            </a:r>
            <a:r>
              <a:rPr lang="en-US" baseline="0" dirty="0"/>
              <a:t> posses </a:t>
            </a:r>
            <a:r>
              <a:rPr lang="en-US" baseline="0" dirty="0" err="1"/>
              <a:t>Haemagglutinin</a:t>
            </a:r>
            <a:r>
              <a:rPr lang="en-US" baseline="0" dirty="0"/>
              <a:t> which is an important virulence factor mediates attachment of bacteria to the ciliated epithelial cells of the respiratory tract. In addition to pertussis toxin which mediate the attachment of bacteria also.</a:t>
            </a:r>
            <a:endParaRPr lang="ar-IQ" dirty="0"/>
          </a:p>
        </p:txBody>
      </p:sp>
      <p:sp>
        <p:nvSpPr>
          <p:cNvPr id="4" name="عنصر نائب لرقم الشريحة 3"/>
          <p:cNvSpPr>
            <a:spLocks noGrp="1"/>
          </p:cNvSpPr>
          <p:nvPr>
            <p:ph type="sldNum" sz="quarter" idx="10"/>
          </p:nvPr>
        </p:nvSpPr>
        <p:spPr/>
        <p:txBody>
          <a:bodyPr/>
          <a:lstStyle/>
          <a:p>
            <a:fld id="{97857002-B17B-4268-B168-2729BD53DB8A}" type="slidenum">
              <a:rPr lang="ar-IQ" smtClean="0"/>
              <a:t>14</a:t>
            </a:fld>
            <a:endParaRPr lang="ar-IQ"/>
          </a:p>
        </p:txBody>
      </p:sp>
    </p:spTree>
    <p:extLst>
      <p:ext uri="{BB962C8B-B14F-4D97-AF65-F5344CB8AC3E}">
        <p14:creationId xmlns:p14="http://schemas.microsoft.com/office/powerpoint/2010/main" val="181649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cfsp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924550"/>
            <a:ext cx="1571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85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7"/>
          <p:cNvSpPr>
            <a:spLocks noGrp="1" noChangeArrowheads="1"/>
          </p:cNvSpPr>
          <p:nvPr>
            <p:ph type="dt" sz="half" idx="10"/>
          </p:nvPr>
        </p:nvSpPr>
        <p:spPr>
          <a:xfrm>
            <a:off x="457200" y="6245225"/>
            <a:ext cx="2133600" cy="476250"/>
          </a:xfrm>
        </p:spPr>
        <p:txBody>
          <a:bodyPr/>
          <a:lstStyle>
            <a:lvl1pPr>
              <a:defRPr smtClean="0"/>
            </a:lvl1pPr>
          </a:lstStyle>
          <a:p>
            <a:pPr>
              <a:defRPr/>
            </a:pPr>
            <a:fld id="{C9C1E73A-A76D-4ACA-BDAD-60BAB79F3A43}" type="datetime1">
              <a:rPr lang="en-US">
                <a:solidFill>
                  <a:srgbClr val="000000"/>
                </a:solidFill>
              </a:rPr>
              <a:pPr>
                <a:defRPr/>
              </a:pPr>
              <a:t>5/29/2023</a:t>
            </a:fld>
            <a:endParaRPr lang="en-US" dirty="0">
              <a:solidFill>
                <a:srgbClr val="000000"/>
              </a:solidFill>
            </a:endParaRPr>
          </a:p>
        </p:txBody>
      </p:sp>
      <p:sp>
        <p:nvSpPr>
          <p:cNvPr id="6" name="Rectangle 9"/>
          <p:cNvSpPr>
            <a:spLocks noGrp="1" noChangeArrowheads="1"/>
          </p:cNvSpPr>
          <p:nvPr>
            <p:ph type="ftr" sz="quarter" idx="11"/>
          </p:nvPr>
        </p:nvSpPr>
        <p:spPr>
          <a:xfrm>
            <a:off x="3124200" y="6245225"/>
            <a:ext cx="2895600" cy="476250"/>
          </a:xfrm>
        </p:spPr>
        <p:txBody>
          <a:bodyPr/>
          <a:lstStyle>
            <a:lvl1pPr>
              <a:defRPr sz="1100" dirty="0"/>
            </a:lvl1pPr>
          </a:lstStyle>
          <a:p>
            <a:pPr>
              <a:defRPr/>
            </a:pPr>
            <a:endParaRPr lang="en-US">
              <a:solidFill>
                <a:srgbClr val="FFFFFF"/>
              </a:solidFill>
            </a:endParaRPr>
          </a:p>
        </p:txBody>
      </p:sp>
    </p:spTree>
    <p:extLst>
      <p:ext uri="{BB962C8B-B14F-4D97-AF65-F5344CB8AC3E}">
        <p14:creationId xmlns:p14="http://schemas.microsoft.com/office/powerpoint/2010/main" val="72525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56414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4482"/>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8409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4760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67853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79193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85660"/>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02119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74551"/>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08614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2667000" y="6457950"/>
            <a:ext cx="2133600" cy="247650"/>
          </a:xfrm>
          <a:prstGeom prst="rect">
            <a:avLst/>
          </a:prstGeom>
          <a:noFill/>
          <a:ln w="9525">
            <a:noFill/>
            <a:miter lim="800000"/>
            <a:headEnd/>
            <a:tailEnd/>
          </a:ln>
          <a:effectLst/>
        </p:spPr>
        <p:txBody>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lvl1pPr>
          </a:lstStyle>
          <a:p>
            <a:pPr>
              <a:defRPr/>
            </a:pPr>
            <a:fld id="{2D1728CF-FD75-4AA8-A72C-2EB717600DB5}" type="datetime1">
              <a:rPr lang="en-US">
                <a:solidFill>
                  <a:srgbClr val="000000"/>
                </a:solidFill>
              </a:rPr>
              <a:pPr>
                <a:defRPr/>
              </a:pPr>
              <a:t>5/29/2023</a:t>
            </a:fld>
            <a:endParaRPr lang="en-US" dirty="0">
              <a:solidFill>
                <a:srgbClr val="000000"/>
              </a:solidFill>
            </a:endParaRPr>
          </a:p>
        </p:txBody>
      </p:sp>
      <p:sp>
        <p:nvSpPr>
          <p:cNvPr id="6" name="Rectangle 5"/>
          <p:cNvSpPr>
            <a:spLocks noGrp="1" noChangeArrowheads="1"/>
          </p:cNvSpPr>
          <p:nvPr>
            <p:ph type="ftr" sz="quarter" idx="11"/>
          </p:nvPr>
        </p:nvSpPr>
        <p:spPr>
          <a:xfrm>
            <a:off x="3733800" y="6457950"/>
            <a:ext cx="5029200" cy="247650"/>
          </a:xfrm>
        </p:spPr>
        <p:txBody>
          <a:bodyPr/>
          <a:lstStyle>
            <a:lvl1pPr>
              <a:defRPr dirty="0" smtClean="0">
                <a:latin typeface="Arial" pitchFamily="34" charset="0"/>
                <a:cs typeface="Arial" pitchFamily="34" charset="0"/>
              </a:defRPr>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89743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8925"/>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066800" y="42148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BFD3F9-860B-43C5-93D2-C4F0D49D20E5}" type="datetime1">
              <a:rPr lang="en-US">
                <a:solidFill>
                  <a:srgbClr val="000000"/>
                </a:solidFill>
              </a:rPr>
              <a:pPr>
                <a:defRPr/>
              </a:pPr>
              <a:t>5/29/2023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236421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smtClean="0"/>
            </a:lvl1pPr>
          </a:lstStyle>
          <a:p>
            <a:pPr>
              <a:defRPr/>
            </a:pPr>
            <a:fld id="{F217A4DB-6AD0-4701-827B-C2D85F116F98}" type="datetime1">
              <a:rPr lang="en-US">
                <a:solidFill>
                  <a:srgbClr val="000000"/>
                </a:solidFill>
              </a:rPr>
              <a:pPr>
                <a:defRPr/>
              </a:pPr>
              <a:t>5/29/2023</a:t>
            </a:fld>
            <a:endParaRPr lang="en-US" dirty="0">
              <a:solidFill>
                <a:srgbClr val="000000"/>
              </a:solidFill>
            </a:endParaRPr>
          </a:p>
        </p:txBody>
      </p:sp>
      <p:sp>
        <p:nvSpPr>
          <p:cNvPr id="6" name="Rectangle 7"/>
          <p:cNvSpPr>
            <a:spLocks noGrp="1" noChangeArrowheads="1"/>
          </p:cNvSpPr>
          <p:nvPr>
            <p:ph type="ftr" sz="quarter" idx="11"/>
          </p:nvPr>
        </p:nvSpPr>
        <p:spPr>
          <a:xfrm>
            <a:off x="3810000" y="6477000"/>
            <a:ext cx="4953000" cy="228600"/>
          </a:xfrm>
        </p:spPr>
        <p:txBody>
          <a:bodyPr/>
          <a:lstStyle>
            <a:lvl1pPr>
              <a:defRPr dirty="0" smtClean="0"/>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52518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FB5C4F1-052B-483A-B1E4-AE0213FBAFBB}" type="datetime1">
              <a:rPr lang="en-US">
                <a:solidFill>
                  <a:srgbClr val="000000"/>
                </a:solidFill>
              </a:rPr>
              <a:pPr>
                <a:defRPr/>
              </a:pPr>
              <a:t>5/29/2023</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313935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9E6E80-0D24-4006-AF6D-1BA3C24C4A60}" type="datetime1">
              <a:rPr lang="en-US">
                <a:solidFill>
                  <a:srgbClr val="000000"/>
                </a:solidFill>
              </a:rPr>
              <a:pPr>
                <a:defRPr/>
              </a:pPr>
              <a:t>5/29/2023</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356510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smtClean="0"/>
            </a:lvl1pPr>
          </a:lstStyle>
          <a:p>
            <a:pPr>
              <a:defRPr/>
            </a:pPr>
            <a:fld id="{46E68AD9-4ADF-4DAB-84B7-9D11A7459A73}" type="datetime1">
              <a:rPr lang="en-US">
                <a:solidFill>
                  <a:srgbClr val="000000"/>
                </a:solidFill>
              </a:rPr>
              <a:pPr>
                <a:defRPr/>
              </a:pPr>
              <a:t>5/29/2023</a:t>
            </a:fld>
            <a:endParaRPr lang="en-US" dirty="0">
              <a:solidFill>
                <a:srgbClr val="000000"/>
              </a:solidFill>
            </a:endParaRPr>
          </a:p>
        </p:txBody>
      </p:sp>
      <p:sp>
        <p:nvSpPr>
          <p:cNvPr id="6" name="Rectangle 7"/>
          <p:cNvSpPr>
            <a:spLocks noGrp="1" noChangeArrowheads="1"/>
          </p:cNvSpPr>
          <p:nvPr>
            <p:ph type="ftr" sz="quarter" idx="11"/>
          </p:nvPr>
        </p:nvSpPr>
        <p:spPr>
          <a:xfrm>
            <a:off x="4953000" y="6477000"/>
            <a:ext cx="3810000" cy="228600"/>
          </a:xfrm>
        </p:spPr>
        <p:txBody>
          <a:bodyPr/>
          <a:lstStyle>
            <a:lvl1pPr>
              <a:defRPr dirty="0" smtClean="0"/>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212019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smtClean="0"/>
            </a:lvl1pPr>
          </a:lstStyle>
          <a:p>
            <a:pPr>
              <a:defRPr/>
            </a:pPr>
            <a:fld id="{B7A7C77B-0328-41DD-86F7-6F8FE93A29B3}" type="datetime1">
              <a:rPr lang="en-US">
                <a:solidFill>
                  <a:srgbClr val="000000"/>
                </a:solidFill>
              </a:rPr>
              <a:pPr>
                <a:defRPr/>
              </a:pPr>
              <a:t>5/29/2023</a:t>
            </a:fld>
            <a:endParaRPr lang="en-US" dirty="0">
              <a:solidFill>
                <a:srgbClr val="000000"/>
              </a:solidFill>
            </a:endParaRPr>
          </a:p>
        </p:txBody>
      </p:sp>
      <p:sp>
        <p:nvSpPr>
          <p:cNvPr id="6" name="Rectangle 7"/>
          <p:cNvSpPr>
            <a:spLocks noGrp="1" noChangeArrowheads="1"/>
          </p:cNvSpPr>
          <p:nvPr>
            <p:ph type="ftr" sz="quarter" idx="11"/>
          </p:nvPr>
        </p:nvSpPr>
        <p:spPr>
          <a:xfrm>
            <a:off x="4800600" y="6477000"/>
            <a:ext cx="3962400" cy="171450"/>
          </a:xfrm>
        </p:spPr>
        <p:txBody>
          <a:bodyPr/>
          <a:lstStyle>
            <a:lvl1pPr>
              <a:defRPr dirty="0" smtClean="0"/>
            </a:lvl1pPr>
          </a:lstStyle>
          <a:p>
            <a:pPr>
              <a:defRPr/>
            </a:pPr>
            <a:r>
              <a:rPr lang="en-US">
                <a:solidFill>
                  <a:srgbClr val="FFFFFF"/>
                </a:solidFill>
              </a:rPr>
              <a:t>Center for Food Security and Public Health, Iowa State University, 2011</a:t>
            </a:r>
          </a:p>
        </p:txBody>
      </p:sp>
    </p:spTree>
    <p:extLst>
      <p:ext uri="{BB962C8B-B14F-4D97-AF65-F5344CB8AC3E}">
        <p14:creationId xmlns:p14="http://schemas.microsoft.com/office/powerpoint/2010/main" val="34345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594603-E4D3-437B-9A18-0457A0960E52}" type="datetimeFigureOut">
              <a:rPr lang="en-US" smtClean="0">
                <a:solidFill>
                  <a:prstClr val="black">
                    <a:tint val="75000"/>
                  </a:prstClr>
                </a:solidFill>
              </a:rPr>
              <a:pPr/>
              <a:t>5/29/2023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0740ED-88EB-4946-BD2D-CD1D03D26B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53803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a:t>Headline</a:t>
            </a:r>
          </a:p>
        </p:txBody>
      </p:sp>
      <p:sp>
        <p:nvSpPr>
          <p:cNvPr id="2051"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lgn="l" rtl="0">
              <a:defRPr/>
            </a:pPr>
            <a:fld id="{B718B59A-CE4D-44B4-AADE-B4F0959AC6F6}" type="datetime1">
              <a:rPr lang="en-US">
                <a:solidFill>
                  <a:srgbClr val="000000"/>
                </a:solidFill>
              </a:rPr>
              <a:pPr algn="l" rtl="0">
                <a:defRPr/>
              </a:pPr>
              <a:t>5/29/2023</a:t>
            </a:fld>
            <a:endParaRPr lang="en-US" dirty="0">
              <a:solidFill>
                <a:srgbClr val="000000"/>
              </a:solidFill>
            </a:endParaRPr>
          </a:p>
        </p:txBody>
      </p:sp>
      <p:sp>
        <p:nvSpPr>
          <p:cNvPr id="1029" name="Rectangle 5"/>
          <p:cNvSpPr>
            <a:spLocks noGrp="1" noChangeArrowheads="1"/>
          </p:cNvSpPr>
          <p:nvPr>
            <p:ph type="ftr" sz="quarter" idx="3"/>
          </p:nvPr>
        </p:nvSpPr>
        <p:spPr bwMode="auto">
          <a:xfrm>
            <a:off x="4800600" y="6477000"/>
            <a:ext cx="396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900" dirty="0" smtClean="0">
                <a:solidFill>
                  <a:schemeClr val="bg1"/>
                </a:solidFill>
                <a:latin typeface="+mn-lt"/>
                <a:cs typeface="+mn-cs"/>
              </a:defRPr>
            </a:lvl1pPr>
          </a:lstStyle>
          <a:p>
            <a:pPr rtl="0">
              <a:defRPr/>
            </a:pPr>
            <a:r>
              <a:rPr lang="en-US">
                <a:solidFill>
                  <a:srgbClr val="FFFFFF"/>
                </a:solidFill>
              </a:rPr>
              <a:t>Center for Food Security and Public Health, Iowa State University, 2011</a:t>
            </a:r>
          </a:p>
        </p:txBody>
      </p:sp>
      <p:sp>
        <p:nvSpPr>
          <p:cNvPr id="9" name="Rectangle 6"/>
          <p:cNvSpPr txBox="1">
            <a:spLocks noChangeArrowheads="1"/>
          </p:cNvSpPr>
          <p:nvPr/>
        </p:nvSpPr>
        <p:spPr bwMode="auto">
          <a:xfrm>
            <a:off x="2667000" y="6457950"/>
            <a:ext cx="2133600" cy="247650"/>
          </a:xfrm>
          <a:prstGeom prst="rect">
            <a:avLst/>
          </a:prstGeom>
          <a:noFill/>
          <a:ln w="9525">
            <a:noFill/>
            <a:miter lim="800000"/>
            <a:headEnd/>
            <a:tailEnd/>
          </a:ln>
          <a:effectLst/>
        </p:spPr>
        <p:txBody>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solidFill>
                <a:srgbClr val="000000"/>
              </a:solidFill>
            </a:endParaRPr>
          </a:p>
        </p:txBody>
      </p:sp>
    </p:spTree>
    <p:extLst>
      <p:ext uri="{BB962C8B-B14F-4D97-AF65-F5344CB8AC3E}">
        <p14:creationId xmlns:p14="http://schemas.microsoft.com/office/powerpoint/2010/main" val="84742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Verdana" pitchFamily="34" charset="0"/>
        </a:defRPr>
      </a:lvl2pPr>
      <a:lvl3pPr algn="ctr" rtl="0" fontAlgn="base">
        <a:spcBef>
          <a:spcPct val="0"/>
        </a:spcBef>
        <a:spcAft>
          <a:spcPct val="0"/>
        </a:spcAft>
        <a:defRPr sz="4400">
          <a:solidFill>
            <a:schemeClr val="bg1"/>
          </a:solidFill>
          <a:latin typeface="Verdana" pitchFamily="34" charset="0"/>
        </a:defRPr>
      </a:lvl3pPr>
      <a:lvl4pPr algn="ctr" rtl="0" fontAlgn="base">
        <a:spcBef>
          <a:spcPct val="0"/>
        </a:spcBef>
        <a:spcAft>
          <a:spcPct val="0"/>
        </a:spcAft>
        <a:defRPr sz="4400">
          <a:solidFill>
            <a:schemeClr val="bg1"/>
          </a:solidFill>
          <a:latin typeface="Verdana" pitchFamily="34" charset="0"/>
        </a:defRPr>
      </a:lvl4pPr>
      <a:lvl5pPr algn="ctr" rtl="0" fontAlgn="base">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Verdana" pitchFamily="34" charset="0"/>
        </a:defRPr>
      </a:lvl6pPr>
      <a:lvl7pPr marL="914400" algn="ctr" rtl="0" eaLnBrk="1" fontAlgn="base" hangingPunct="1">
        <a:spcBef>
          <a:spcPct val="0"/>
        </a:spcBef>
        <a:spcAft>
          <a:spcPct val="0"/>
        </a:spcAft>
        <a:defRPr sz="4400">
          <a:solidFill>
            <a:schemeClr val="bg1"/>
          </a:solidFill>
          <a:latin typeface="Verdana" pitchFamily="34" charset="0"/>
        </a:defRPr>
      </a:lvl7pPr>
      <a:lvl8pPr marL="1371600" algn="ctr" rtl="0" eaLnBrk="1" fontAlgn="base" hangingPunct="1">
        <a:spcBef>
          <a:spcPct val="0"/>
        </a:spcBef>
        <a:spcAft>
          <a:spcPct val="0"/>
        </a:spcAft>
        <a:defRPr sz="4400">
          <a:solidFill>
            <a:schemeClr val="bg1"/>
          </a:solidFill>
          <a:latin typeface="Verdana" pitchFamily="34" charset="0"/>
        </a:defRPr>
      </a:lvl8pPr>
      <a:lvl9pPr marL="1828800" algn="ctr" rtl="0" eaLnBrk="1" fontAlgn="base" hangingPunct="1">
        <a:spcBef>
          <a:spcPct val="0"/>
        </a:spcBef>
        <a:spcAft>
          <a:spcPct val="0"/>
        </a:spcAft>
        <a:defRPr sz="4400">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2594603-E4D3-437B-9A18-0457A0960E52}" type="datetimeFigureOut">
              <a:rPr lang="en-US" smtClean="0">
                <a:solidFill>
                  <a:prstClr val="black">
                    <a:tint val="75000"/>
                  </a:prstClr>
                </a:solidFill>
              </a:rPr>
              <a:pPr rtl="0"/>
              <a:t>5/29/2023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80740ED-88EB-4946-BD2D-CD1D03D26B0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1741727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www.bluecubepartnership.com/images/legionella.jpg&amp;imgrefurl=http://www.bluecubepartnership.com/ServicesL8.html&amp;usg=__6g9gpyfL5B2FPtRdeecaE1f-3v0=&amp;h=252&amp;w=311&amp;sz=16&amp;hl=ar&amp;start=5&amp;zoom=1&amp;tbnid=TcLjRdnW4ymVeM:&amp;tbnh=95&amp;tbnw=117&amp;ei=T2N4TaHxBYmb8QOP6sy0BA&amp;prev=/images?q=Legionella&amp;hl=ar&amp;sa=N&amp;gbv=2&amp;tbs=isch:1&amp;itbs=1" TargetMode="Externa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hyperlink" Target="http://www.google.com/imgres?imgurl=http://microblog.me.uk/wp-content/uploads/legionella.gif&amp;imgrefurl=http://microblog.me.uk/90&amp;usg=__hzguHkRXLyYW9rRCpUj8nYmI6A0=&amp;h=411&amp;w=513&amp;sz=60&amp;hl=ar&amp;start=4&amp;zoom=1&amp;tbnid=yV2oV_-2Aq-dEM:&amp;tbnh=105&amp;tbnw=131&amp;ei=T2N4TaHxBYmb8QOP6sy0BA&amp;prev=/images?q=Legionella&amp;hl=ar&amp;sa=N&amp;gbv=2&amp;tbs=isch:1&amp;itbs=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hyma-R\My Documents\My Pictures\t1954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itle 3"/>
          <p:cNvSpPr>
            <a:spLocks noGrp="1"/>
          </p:cNvSpPr>
          <p:nvPr>
            <p:ph type="ctrTitle"/>
          </p:nvPr>
        </p:nvSpPr>
        <p:spPr>
          <a:xfrm>
            <a:off x="467544" y="332656"/>
            <a:ext cx="8208912" cy="1676400"/>
          </a:xfrm>
        </p:spPr>
        <p:txBody>
          <a:bodyPr anchor="ctr">
            <a:noAutofit/>
          </a:bodyPr>
          <a:lstStyle/>
          <a:p>
            <a:r>
              <a:rPr lang="en-US" sz="4800" b="1" dirty="0">
                <a:solidFill>
                  <a:srgbClr val="C00000"/>
                </a:solidFill>
                <a:effectLst>
                  <a:outerShdw blurRad="38100" dist="38100" dir="2700000" algn="tl">
                    <a:srgbClr val="000000">
                      <a:alpha val="43137"/>
                    </a:srgbClr>
                  </a:outerShdw>
                </a:effectLst>
                <a:latin typeface="Franklin Gothic Medium Cond" pitchFamily="34" charset="0"/>
              </a:rPr>
              <a:t>Practical bacteriology</a:t>
            </a:r>
            <a:br>
              <a:rPr lang="en-US" sz="4800" b="1" dirty="0">
                <a:solidFill>
                  <a:srgbClr val="C00000"/>
                </a:solidFill>
                <a:effectLst>
                  <a:outerShdw blurRad="38100" dist="38100" dir="2700000" algn="tl">
                    <a:srgbClr val="000000">
                      <a:alpha val="43137"/>
                    </a:srgbClr>
                  </a:outerShdw>
                </a:effectLst>
                <a:latin typeface="Franklin Gothic Medium Cond" pitchFamily="34" charset="0"/>
              </a:rPr>
            </a:br>
            <a:r>
              <a:rPr lang="en-US" sz="4800" b="1" dirty="0">
                <a:solidFill>
                  <a:srgbClr val="C00000"/>
                </a:solidFill>
                <a:effectLst>
                  <a:outerShdw blurRad="38100" dist="38100" dir="2700000" algn="tl">
                    <a:srgbClr val="000000">
                      <a:alpha val="43137"/>
                    </a:srgbClr>
                  </a:outerShdw>
                </a:effectLst>
                <a:latin typeface="Franklin Gothic Medium Cond" pitchFamily="34" charset="0"/>
              </a:rPr>
              <a:t>Lab 13</a:t>
            </a:r>
          </a:p>
        </p:txBody>
      </p:sp>
      <p:sp>
        <p:nvSpPr>
          <p:cNvPr id="5" name="Subtitle 4"/>
          <p:cNvSpPr>
            <a:spLocks noGrp="1"/>
          </p:cNvSpPr>
          <p:nvPr>
            <p:ph type="subTitle" idx="1"/>
          </p:nvPr>
        </p:nvSpPr>
        <p:spPr>
          <a:xfrm>
            <a:off x="904710" y="1700808"/>
            <a:ext cx="8208912" cy="3096344"/>
          </a:xfrm>
        </p:spPr>
        <p:txBody>
          <a:bodyPr>
            <a:noAutofit/>
          </a:bodyPr>
          <a:lstStyle/>
          <a:p>
            <a:r>
              <a:rPr lang="en-US" sz="4400" b="1" dirty="0">
                <a:solidFill>
                  <a:schemeClr val="accent4">
                    <a:lumMod val="50000"/>
                  </a:schemeClr>
                </a:solidFill>
                <a:effectLst>
                  <a:outerShdw blurRad="38100" dist="38100" dir="2700000" algn="tl">
                    <a:srgbClr val="000000">
                      <a:alpha val="43137"/>
                    </a:srgbClr>
                  </a:outerShdw>
                </a:effectLst>
              </a:rPr>
              <a:t>Gram-negative rods related to Respiratory tract</a:t>
            </a:r>
          </a:p>
          <a:p>
            <a:r>
              <a:rPr lang="en-US" sz="4400" b="1" dirty="0">
                <a:solidFill>
                  <a:schemeClr val="accent4">
                    <a:lumMod val="50000"/>
                  </a:schemeClr>
                </a:solidFill>
                <a:effectLst>
                  <a:outerShdw blurRad="38100" dist="38100" dir="2700000" algn="tl">
                    <a:srgbClr val="000000">
                      <a:alpha val="43137"/>
                    </a:srgbClr>
                  </a:outerShdw>
                </a:effectLst>
              </a:rPr>
              <a:t>And </a:t>
            </a:r>
          </a:p>
          <a:p>
            <a:r>
              <a:rPr lang="en-US" sz="4400" b="1" dirty="0">
                <a:solidFill>
                  <a:schemeClr val="accent4">
                    <a:lumMod val="50000"/>
                  </a:schemeClr>
                </a:solidFill>
                <a:effectLst>
                  <a:outerShdw blurRad="38100" dist="38100" dir="2700000" algn="tl">
                    <a:srgbClr val="000000">
                      <a:alpha val="43137"/>
                    </a:srgbClr>
                  </a:outerShdw>
                </a:effectLst>
              </a:rPr>
              <a:t>Zoonotic infection</a:t>
            </a:r>
          </a:p>
        </p:txBody>
      </p:sp>
      <p:sp>
        <p:nvSpPr>
          <p:cNvPr id="3" name="مستطيل 2"/>
          <p:cNvSpPr/>
          <p:nvPr/>
        </p:nvSpPr>
        <p:spPr>
          <a:xfrm>
            <a:off x="1259632" y="5013176"/>
            <a:ext cx="6912768" cy="1077218"/>
          </a:xfrm>
          <a:prstGeom prst="rect">
            <a:avLst/>
          </a:prstGeom>
        </p:spPr>
        <p:txBody>
          <a:bodyPr wrap="square">
            <a:spAutoFit/>
          </a:bodyPr>
          <a:lstStyle/>
          <a:p>
            <a:pPr lvl="0" algn="ctr" rtl="0"/>
            <a:r>
              <a:rPr lang="en-US" sz="3200" b="1" dirty="0">
                <a:solidFill>
                  <a:schemeClr val="accent6">
                    <a:lumMod val="75000"/>
                  </a:schemeClr>
                </a:solidFill>
                <a:latin typeface="Verdana"/>
              </a:rPr>
              <a:t>By:</a:t>
            </a:r>
          </a:p>
          <a:p>
            <a:pPr lvl="0" algn="ctr" rtl="0"/>
            <a:r>
              <a:rPr lang="en-US" sz="3200" b="1" dirty="0">
                <a:solidFill>
                  <a:schemeClr val="accent6">
                    <a:lumMod val="75000"/>
                  </a:schemeClr>
                </a:solidFill>
                <a:latin typeface="Verdana"/>
              </a:rPr>
              <a:t>Lecturer Shiama'a Al-Salihy</a:t>
            </a:r>
            <a:endParaRPr lang="ar-IQ" sz="3200" b="1" dirty="0">
              <a:solidFill>
                <a:schemeClr val="accent6">
                  <a:lumMod val="75000"/>
                </a:schemeClr>
              </a:solidFill>
              <a:latin typeface="Verdana"/>
            </a:endParaRPr>
          </a:p>
        </p:txBody>
      </p:sp>
    </p:spTree>
    <p:extLst>
      <p:ext uri="{BB962C8B-B14F-4D97-AF65-F5344CB8AC3E}">
        <p14:creationId xmlns:p14="http://schemas.microsoft.com/office/powerpoint/2010/main" val="196868078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457200"/>
            <a:ext cx="8064896" cy="6019800"/>
          </a:xfrm>
        </p:spPr>
        <p:txBody>
          <a:bodyPr anchor="ctr">
            <a:normAutofit lnSpcReduction="10000"/>
          </a:bodyPr>
          <a:lstStyle/>
          <a:p>
            <a:pPr marL="0" lvl="0" indent="290513" algn="justLow">
              <a:buFont typeface="Wingdings" pitchFamily="2" charset="2"/>
              <a:buChar char="v"/>
            </a:pPr>
            <a:r>
              <a:rPr lang="en-US" b="1" dirty="0">
                <a:latin typeface="Times New Roman" pitchFamily="18" charset="0"/>
                <a:cs typeface="Times New Roman" pitchFamily="18" charset="0"/>
              </a:rPr>
              <a:t>Treatment: </a:t>
            </a:r>
            <a:r>
              <a:rPr lang="en-US" dirty="0">
                <a:latin typeface="Times New Roman" pitchFamily="18" charset="0"/>
                <a:cs typeface="Times New Roman" pitchFamily="18" charset="0"/>
              </a:rPr>
              <a:t>treatment of choice for meningitis or other serious systemic infections is ceftriaxone. In case of URT infection treatment of choice is amoxicillin-</a:t>
            </a:r>
            <a:r>
              <a:rPr lang="en-US" dirty="0" err="1">
                <a:latin typeface="Times New Roman" pitchFamily="18" charset="0"/>
                <a:cs typeface="Times New Roman" pitchFamily="18" charset="0"/>
              </a:rPr>
              <a:t>clavulanate</a:t>
            </a:r>
            <a:r>
              <a:rPr lang="en-US" dirty="0">
                <a:latin typeface="Times New Roman" pitchFamily="18" charset="0"/>
                <a:cs typeface="Times New Roman" pitchFamily="18" charset="0"/>
              </a:rPr>
              <a:t> or </a:t>
            </a:r>
            <a:r>
              <a:rPr lang="en-US" dirty="0" err="1">
                <a:latin typeface="Times New Roman" pitchFamily="18" charset="0"/>
                <a:cs typeface="Times New Roman" pitchFamily="18" charset="0"/>
              </a:rPr>
              <a:t>trimethoprim-sulfamethoxazole</a:t>
            </a:r>
            <a:r>
              <a:rPr lang="en-US" dirty="0">
                <a:latin typeface="Times New Roman" pitchFamily="18" charset="0"/>
                <a:cs typeface="Times New Roman" pitchFamily="18" charset="0"/>
              </a:rPr>
              <a:t>.</a:t>
            </a:r>
          </a:p>
          <a:p>
            <a:pPr lvl="0" algn="just">
              <a:buFont typeface="Wingdings" pitchFamily="2" charset="2"/>
              <a:buChar char="v"/>
            </a:pPr>
            <a:endParaRPr lang="en-US" dirty="0">
              <a:latin typeface="Times New Roman" pitchFamily="18" charset="0"/>
              <a:cs typeface="Times New Roman" pitchFamily="18" charset="0"/>
            </a:endParaRPr>
          </a:p>
          <a:p>
            <a:pPr marL="55563" lvl="0" indent="80963" algn="just">
              <a:buFont typeface="Wingdings" pitchFamily="2" charset="2"/>
              <a:buChar char="v"/>
            </a:pPr>
            <a:r>
              <a:rPr lang="en-US" b="1" dirty="0">
                <a:latin typeface="Times New Roman" pitchFamily="18" charset="0"/>
                <a:cs typeface="Times New Roman" pitchFamily="18" charset="0"/>
              </a:rPr>
              <a:t> Prevention:</a:t>
            </a:r>
            <a:r>
              <a:rPr lang="en-US" dirty="0">
                <a:latin typeface="Times New Roman" pitchFamily="18" charset="0"/>
                <a:cs typeface="Times New Roman" pitchFamily="18" charset="0"/>
              </a:rPr>
              <a:t> vaccine contains the capsular polysaccharide of </a:t>
            </a:r>
            <a:r>
              <a:rPr lang="en-US" i="1" dirty="0">
                <a:latin typeface="Times New Roman" pitchFamily="18" charset="0"/>
                <a:cs typeface="Times New Roman" pitchFamily="18" charset="0"/>
              </a:rPr>
              <a:t>H. influenzae </a:t>
            </a:r>
            <a:r>
              <a:rPr lang="en-US" dirty="0">
                <a:latin typeface="Times New Roman" pitchFamily="18" charset="0"/>
                <a:cs typeface="Times New Roman" pitchFamily="18" charset="0"/>
              </a:rPr>
              <a:t>type b conjugated to diphtheria </a:t>
            </a:r>
            <a:r>
              <a:rPr lang="en-US" dirty="0" err="1">
                <a:latin typeface="Times New Roman" pitchFamily="18" charset="0"/>
                <a:cs typeface="Times New Roman" pitchFamily="18" charset="0"/>
              </a:rPr>
              <a:t>toxoid</a:t>
            </a:r>
            <a:r>
              <a:rPr lang="en-US" dirty="0">
                <a:latin typeface="Times New Roman" pitchFamily="18" charset="0"/>
                <a:cs typeface="Times New Roman" pitchFamily="18" charset="0"/>
              </a:rPr>
              <a:t> or other carrier protein.</a:t>
            </a:r>
          </a:p>
          <a:p>
            <a:pPr lvl="0" algn="just">
              <a:buFont typeface="Wingdings" pitchFamily="2" charset="2"/>
              <a:buChar char="v"/>
            </a:pPr>
            <a:endParaRPr lang="en-US" dirty="0">
              <a:latin typeface="Times New Roman" pitchFamily="18" charset="0"/>
              <a:cs typeface="Times New Roman" pitchFamily="18" charset="0"/>
            </a:endParaRPr>
          </a:p>
          <a:p>
            <a:pPr lvl="0" algn="just">
              <a:buFont typeface="Wingdings" pitchFamily="2" charset="2"/>
              <a:buChar char="v"/>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Prophylaxis: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Rifampin</a:t>
            </a:r>
            <a:r>
              <a:rPr lang="en-US" dirty="0">
                <a:latin typeface="Times New Roman" pitchFamily="18" charset="0"/>
                <a:cs typeface="Times New Roman" pitchFamily="18" charset="0"/>
              </a:rPr>
              <a: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6637734"/>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edge">
                                      <p:cBhvr>
                                        <p:cTn id="11" dur="2000"/>
                                        <p:tgtEl>
                                          <p:spTgt spid="3">
                                            <p:txEl>
                                              <p:pRg st="2" end="2"/>
                                            </p:txEl>
                                          </p:spTgt>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edg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511" y="378515"/>
            <a:ext cx="8677175"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l" rtl="0" fontAlgn="base">
              <a:spcBef>
                <a:spcPct val="0"/>
              </a:spcBef>
              <a:spcAft>
                <a:spcPct val="0"/>
              </a:spcAft>
              <a:buFont typeface="Times New Roman" panose="02020603050405020304" pitchFamily="18" charset="0"/>
              <a:buChar char="☻"/>
              <a:tabLst>
                <a:tab pos="4562475" algn="l"/>
              </a:tabLst>
            </a:pPr>
            <a:r>
              <a:rPr lang="en-US" sz="3600" b="1" i="1" dirty="0">
                <a:solidFill>
                  <a:srgbClr val="FF0000"/>
                </a:solidFill>
                <a:latin typeface="Times New Roman" pitchFamily="18" charset="0"/>
                <a:cs typeface="Times New Roman" pitchFamily="18" charset="0"/>
              </a:rPr>
              <a:t>H. </a:t>
            </a:r>
            <a:r>
              <a:rPr lang="en-US" sz="3600" b="1" i="1" dirty="0" err="1">
                <a:solidFill>
                  <a:srgbClr val="FF0000"/>
                </a:solidFill>
                <a:latin typeface="Times New Roman" pitchFamily="18" charset="0"/>
                <a:cs typeface="Times New Roman" pitchFamily="18" charset="0"/>
              </a:rPr>
              <a:t>ducreyi</a:t>
            </a:r>
            <a:r>
              <a:rPr lang="en-US" sz="3600" b="1" i="1" dirty="0">
                <a:solidFill>
                  <a:srgbClr val="FF0000"/>
                </a:solidFill>
                <a:latin typeface="Times New Roman" pitchFamily="18" charset="0"/>
                <a:cs typeface="Times New Roman" pitchFamily="18" charset="0"/>
              </a:rPr>
              <a:t>:   </a:t>
            </a:r>
            <a:endParaRPr lang="en-US" sz="3200" i="1" dirty="0">
              <a:solidFill>
                <a:srgbClr val="EEECE1">
                  <a:lumMod val="25000"/>
                </a:srgbClr>
              </a:solidFill>
              <a:latin typeface="Times New Roman" pitchFamily="18" charset="0"/>
              <a:cs typeface="Times New Roman" pitchFamily="18" charset="0"/>
            </a:endParaRPr>
          </a:p>
          <a:p>
            <a:pPr lvl="1" algn="just" rtl="0" fontAlgn="base">
              <a:spcBef>
                <a:spcPct val="0"/>
              </a:spcBef>
              <a:spcAft>
                <a:spcPct val="0"/>
              </a:spcAft>
              <a:tabLst>
                <a:tab pos="4562475" algn="l"/>
              </a:tabLst>
            </a:pPr>
            <a:r>
              <a:rPr lang="en-US" sz="3200" dirty="0">
                <a:latin typeface="Times New Roman" pitchFamily="18" charset="0"/>
                <a:cs typeface="Times New Roman" pitchFamily="18" charset="0"/>
              </a:rPr>
              <a:t>is a sexually transmitted pathogen causes </a:t>
            </a:r>
            <a:r>
              <a:rPr lang="en-US" sz="3200" dirty="0" err="1">
                <a:latin typeface="Times New Roman" pitchFamily="18" charset="0"/>
                <a:cs typeface="Times New Roman" pitchFamily="18" charset="0"/>
              </a:rPr>
              <a:t>chancroid</a:t>
            </a:r>
            <a:r>
              <a:rPr lang="en-US" sz="3200" dirty="0">
                <a:latin typeface="Times New Roman" pitchFamily="18" charset="0"/>
                <a:cs typeface="Times New Roman" pitchFamily="18" charset="0"/>
              </a:rPr>
              <a:t> (soft chancre).</a:t>
            </a:r>
          </a:p>
          <a:p>
            <a:pPr algn="justLow" rtl="0" fontAlgn="base">
              <a:spcBef>
                <a:spcPct val="0"/>
              </a:spcBef>
              <a:spcAft>
                <a:spcPct val="0"/>
              </a:spcAft>
              <a:tabLst>
                <a:tab pos="4562475" algn="l"/>
              </a:tabLst>
            </a:pPr>
            <a:endParaRPr lang="en-US" sz="2800" b="1" dirty="0">
              <a:solidFill>
                <a:srgbClr val="C00000"/>
              </a:solidFill>
              <a:latin typeface="Times New Roman" pitchFamily="18" charset="0"/>
              <a:ea typeface="Times New Roman" pitchFamily="18" charset="0"/>
              <a:cs typeface="Times New Roman" pitchFamily="18" charset="0"/>
            </a:endParaRPr>
          </a:p>
          <a:p>
            <a:pPr marL="457200" indent="-457200" algn="justLow" rtl="0" fontAlgn="base">
              <a:spcBef>
                <a:spcPct val="0"/>
              </a:spcBef>
              <a:spcAft>
                <a:spcPct val="0"/>
              </a:spcAft>
              <a:buFont typeface="Wingdings" panose="05000000000000000000" pitchFamily="2" charset="2"/>
              <a:buChar char="§"/>
              <a:tabLst>
                <a:tab pos="4562475" algn="l"/>
              </a:tabLst>
            </a:pPr>
            <a:r>
              <a:rPr lang="en-US" sz="2800" b="1" dirty="0">
                <a:solidFill>
                  <a:srgbClr val="C00000"/>
                </a:solidFill>
                <a:latin typeface="Times New Roman" pitchFamily="18" charset="0"/>
                <a:ea typeface="Times New Roman" pitchFamily="18" charset="0"/>
                <a:cs typeface="Times New Roman" pitchFamily="18" charset="0"/>
              </a:rPr>
              <a:t>L</a:t>
            </a:r>
            <a:r>
              <a:rPr lang="en-US" sz="3200" b="1" dirty="0">
                <a:solidFill>
                  <a:srgbClr val="C00000"/>
                </a:solidFill>
                <a:latin typeface="Times New Roman" pitchFamily="18" charset="0"/>
                <a:ea typeface="Times New Roman" pitchFamily="18" charset="0"/>
                <a:cs typeface="Times New Roman" pitchFamily="18" charset="0"/>
              </a:rPr>
              <a:t>ab. Diagnosis: </a:t>
            </a:r>
          </a:p>
          <a:p>
            <a:pPr marL="457200" indent="-457200" algn="justLow" rtl="0" fontAlgn="base">
              <a:spcBef>
                <a:spcPct val="0"/>
              </a:spcBef>
              <a:spcAft>
                <a:spcPct val="0"/>
              </a:spcAft>
              <a:buFontTx/>
              <a:buChar char="-"/>
              <a:tabLst>
                <a:tab pos="4562475" algn="l"/>
              </a:tabLst>
            </a:pPr>
            <a:r>
              <a:rPr lang="en-US" sz="3200" dirty="0">
                <a:latin typeface="Times New Roman" pitchFamily="18" charset="0"/>
                <a:ea typeface="Times New Roman" pitchFamily="18" charset="0"/>
                <a:cs typeface="Times New Roman" pitchFamily="18" charset="0"/>
              </a:rPr>
              <a:t>isolating the bacteria from the ulcer or from pus aspirated from a lymph node.</a:t>
            </a:r>
          </a:p>
          <a:p>
            <a:pPr marL="457200" indent="-457200" algn="justLow" rtl="0" fontAlgn="base">
              <a:spcBef>
                <a:spcPct val="0"/>
              </a:spcBef>
              <a:spcAft>
                <a:spcPct val="0"/>
              </a:spcAft>
              <a:buFontTx/>
              <a:buChar char="-"/>
              <a:tabLst>
                <a:tab pos="4562475" algn="l"/>
              </a:tabLst>
            </a:pPr>
            <a:r>
              <a:rPr lang="en-US" sz="3200" dirty="0">
                <a:latin typeface="Times New Roman" pitchFamily="18" charset="0"/>
                <a:ea typeface="Times New Roman" pitchFamily="18" charset="0"/>
                <a:cs typeface="Times New Roman" pitchFamily="18" charset="0"/>
              </a:rPr>
              <a:t>It require chocolate agar supplemented only with X factor (</a:t>
            </a:r>
            <a:r>
              <a:rPr lang="en-US" sz="3200" dirty="0" err="1">
                <a:latin typeface="Times New Roman" pitchFamily="18" charset="0"/>
                <a:ea typeface="Times New Roman" pitchFamily="18" charset="0"/>
                <a:cs typeface="Times New Roman" pitchFamily="18" charset="0"/>
              </a:rPr>
              <a:t>heme</a:t>
            </a:r>
            <a:r>
              <a:rPr lang="en-US" sz="3200" dirty="0">
                <a:latin typeface="Times New Roman" pitchFamily="18" charset="0"/>
                <a:ea typeface="Times New Roman" pitchFamily="18" charset="0"/>
                <a:cs typeface="Times New Roman" pitchFamily="18" charset="0"/>
              </a:rPr>
              <a:t>).</a:t>
            </a:r>
          </a:p>
          <a:p>
            <a:pPr marL="457200" indent="-457200" algn="justLow" rtl="0" fontAlgn="base">
              <a:spcBef>
                <a:spcPct val="0"/>
              </a:spcBef>
              <a:spcAft>
                <a:spcPct val="0"/>
              </a:spcAft>
              <a:buFontTx/>
              <a:buChar char="-"/>
              <a:tabLst>
                <a:tab pos="4562475" algn="l"/>
              </a:tabLst>
            </a:pPr>
            <a:r>
              <a:rPr lang="en-US" sz="3200" dirty="0">
                <a:latin typeface="Times New Roman" pitchFamily="18" charset="0"/>
                <a:ea typeface="Times New Roman" pitchFamily="18" charset="0"/>
                <a:cs typeface="Times New Roman" pitchFamily="18" charset="0"/>
              </a:rPr>
              <a:t>Gram stain: school of fish.</a:t>
            </a:r>
          </a:p>
          <a:p>
            <a:pPr marL="457200" indent="-457200" algn="justLow" rtl="0" fontAlgn="base">
              <a:spcBef>
                <a:spcPct val="0"/>
              </a:spcBef>
              <a:spcAft>
                <a:spcPct val="0"/>
              </a:spcAft>
              <a:buFont typeface="Arial" panose="020B0604020202020204" pitchFamily="34" charset="0"/>
              <a:buChar char="•"/>
              <a:tabLst>
                <a:tab pos="4562475" algn="l"/>
              </a:tabLst>
            </a:pPr>
            <a:r>
              <a:rPr lang="en-US" sz="3200" b="1" dirty="0">
                <a:solidFill>
                  <a:srgbClr val="C00000"/>
                </a:solidFill>
                <a:latin typeface="Times New Roman" pitchFamily="18" charset="0"/>
                <a:ea typeface="Times New Roman" pitchFamily="18" charset="0"/>
                <a:cs typeface="Times New Roman" pitchFamily="18" charset="0"/>
              </a:rPr>
              <a:t>Treatment:</a:t>
            </a:r>
          </a:p>
          <a:p>
            <a:pPr marL="457200" indent="-457200" algn="justLow" rtl="0" fontAlgn="base">
              <a:spcBef>
                <a:spcPct val="0"/>
              </a:spcBef>
              <a:spcAft>
                <a:spcPct val="0"/>
              </a:spcAft>
              <a:buFont typeface="Arial" panose="020B0604020202020204" pitchFamily="34" charset="0"/>
              <a:buChar char="•"/>
              <a:tabLst>
                <a:tab pos="4562475" algn="l"/>
              </a:tabLst>
            </a:pPr>
            <a:r>
              <a:rPr lang="en-US" sz="3200" dirty="0">
                <a:latin typeface="Times New Roman" pitchFamily="18" charset="0"/>
                <a:ea typeface="Times New Roman" pitchFamily="18" charset="0"/>
                <a:cs typeface="Times New Roman" pitchFamily="18" charset="0"/>
              </a:rPr>
              <a:t>Erythromycin, </a:t>
            </a:r>
            <a:r>
              <a:rPr lang="en-US" sz="3200" dirty="0" err="1">
                <a:latin typeface="Times New Roman" pitchFamily="18" charset="0"/>
                <a:ea typeface="Times New Roman" pitchFamily="18" charset="0"/>
                <a:cs typeface="Times New Roman" pitchFamily="18" charset="0"/>
              </a:rPr>
              <a:t>Azethromycin</a:t>
            </a:r>
            <a:r>
              <a:rPr lang="en-US" sz="3200" dirty="0">
                <a:latin typeface="Times New Roman" pitchFamily="18" charset="0"/>
                <a:ea typeface="Times New Roman" pitchFamily="18" charset="0"/>
                <a:cs typeface="Times New Roman" pitchFamily="18" charset="0"/>
              </a:rPr>
              <a:t>,</a:t>
            </a:r>
          </a:p>
          <a:p>
            <a:pPr algn="justLow" rtl="0" fontAlgn="base">
              <a:spcBef>
                <a:spcPct val="0"/>
              </a:spcBef>
              <a:spcAft>
                <a:spcPct val="0"/>
              </a:spcAft>
              <a:tabLst>
                <a:tab pos="4562475" algn="l"/>
              </a:tabLst>
            </a:pPr>
            <a:r>
              <a:rPr lang="en-US" sz="3200" dirty="0">
                <a:latin typeface="Times New Roman" pitchFamily="18" charset="0"/>
                <a:ea typeface="Times New Roman" pitchFamily="18" charset="0"/>
                <a:cs typeface="Times New Roman" pitchFamily="18" charset="0"/>
              </a:rPr>
              <a:t>or ceftriaxone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249" y="4467872"/>
            <a:ext cx="3276574" cy="239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3202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wedge">
                                      <p:cBhvr>
                                        <p:cTn id="7" dur="500"/>
                                        <p:tgtEl>
                                          <p:spTgt spid="25601">
                                            <p:txEl>
                                              <p:pRg st="3" end="3"/>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5601">
                                            <p:txEl>
                                              <p:pRg st="4" end="4"/>
                                            </p:txEl>
                                          </p:spTgt>
                                        </p:tgtEl>
                                        <p:attrNameLst>
                                          <p:attrName>style.visibility</p:attrName>
                                        </p:attrNameLst>
                                      </p:cBhvr>
                                      <p:to>
                                        <p:strVal val="visible"/>
                                      </p:to>
                                    </p:set>
                                    <p:animEffect transition="in" filter="wedge">
                                      <p:cBhvr>
                                        <p:cTn id="11" dur="500"/>
                                        <p:tgtEl>
                                          <p:spTgt spid="25601">
                                            <p:txEl>
                                              <p:pRg st="4" end="4"/>
                                            </p:txEl>
                                          </p:spTgt>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25601">
                                            <p:txEl>
                                              <p:pRg st="5" end="5"/>
                                            </p:txEl>
                                          </p:spTgt>
                                        </p:tgtEl>
                                        <p:attrNameLst>
                                          <p:attrName>style.visibility</p:attrName>
                                        </p:attrNameLst>
                                      </p:cBhvr>
                                      <p:to>
                                        <p:strVal val="visible"/>
                                      </p:to>
                                    </p:set>
                                    <p:animEffect transition="in" filter="wedge">
                                      <p:cBhvr>
                                        <p:cTn id="15" dur="500"/>
                                        <p:tgtEl>
                                          <p:spTgt spid="25601">
                                            <p:txEl>
                                              <p:pRg st="5" end="5"/>
                                            </p:txEl>
                                          </p:spTgt>
                                        </p:tgtEl>
                                      </p:cBhvr>
                                    </p:animEffect>
                                  </p:childTnLst>
                                </p:cTn>
                              </p:par>
                            </p:childTnLst>
                          </p:cTn>
                        </p:par>
                        <p:par>
                          <p:cTn id="16" fill="hold">
                            <p:stCondLst>
                              <p:cond delay="1500"/>
                            </p:stCondLst>
                            <p:childTnLst>
                              <p:par>
                                <p:cTn id="17" presetID="20" presetClass="entr" presetSubtype="0" fill="hold" nodeType="afterEffect">
                                  <p:stCondLst>
                                    <p:cond delay="0"/>
                                  </p:stCondLst>
                                  <p:childTnLst>
                                    <p:set>
                                      <p:cBhvr>
                                        <p:cTn id="18" dur="1" fill="hold">
                                          <p:stCondLst>
                                            <p:cond delay="0"/>
                                          </p:stCondLst>
                                        </p:cTn>
                                        <p:tgtEl>
                                          <p:spTgt spid="25601">
                                            <p:txEl>
                                              <p:pRg st="6" end="6"/>
                                            </p:txEl>
                                          </p:spTgt>
                                        </p:tgtEl>
                                        <p:attrNameLst>
                                          <p:attrName>style.visibility</p:attrName>
                                        </p:attrNameLst>
                                      </p:cBhvr>
                                      <p:to>
                                        <p:strVal val="visible"/>
                                      </p:to>
                                    </p:set>
                                    <p:animEffect transition="in" filter="wedge">
                                      <p:cBhvr>
                                        <p:cTn id="19" dur="500"/>
                                        <p:tgtEl>
                                          <p:spTgt spid="25601">
                                            <p:txEl>
                                              <p:pRg st="6" end="6"/>
                                            </p:txEl>
                                          </p:spTgt>
                                        </p:tgtEl>
                                      </p:cBhvr>
                                    </p:animEffect>
                                  </p:childTnLst>
                                </p:cTn>
                              </p:par>
                            </p:childTnLst>
                          </p:cTn>
                        </p:par>
                        <p:par>
                          <p:cTn id="20" fill="hold">
                            <p:stCondLst>
                              <p:cond delay="2000"/>
                            </p:stCondLst>
                            <p:childTnLst>
                              <p:par>
                                <p:cTn id="21" presetID="20" presetClass="entr" presetSubtype="0" fill="hold" nodeType="afterEffect">
                                  <p:stCondLst>
                                    <p:cond delay="0"/>
                                  </p:stCondLst>
                                  <p:childTnLst>
                                    <p:set>
                                      <p:cBhvr>
                                        <p:cTn id="22" dur="1" fill="hold">
                                          <p:stCondLst>
                                            <p:cond delay="0"/>
                                          </p:stCondLst>
                                        </p:cTn>
                                        <p:tgtEl>
                                          <p:spTgt spid="25601">
                                            <p:txEl>
                                              <p:pRg st="7" end="7"/>
                                            </p:txEl>
                                          </p:spTgt>
                                        </p:tgtEl>
                                        <p:attrNameLst>
                                          <p:attrName>style.visibility</p:attrName>
                                        </p:attrNameLst>
                                      </p:cBhvr>
                                      <p:to>
                                        <p:strVal val="visible"/>
                                      </p:to>
                                    </p:set>
                                    <p:animEffect transition="in" filter="wedge">
                                      <p:cBhvr>
                                        <p:cTn id="23" dur="500"/>
                                        <p:tgtEl>
                                          <p:spTgt spid="25601">
                                            <p:txEl>
                                              <p:pRg st="7" end="7"/>
                                            </p:txEl>
                                          </p:spTgt>
                                        </p:tgtEl>
                                      </p:cBhvr>
                                    </p:animEffect>
                                  </p:childTnLst>
                                </p:cTn>
                              </p:par>
                            </p:childTnLst>
                          </p:cTn>
                        </p:par>
                        <p:par>
                          <p:cTn id="24" fill="hold">
                            <p:stCondLst>
                              <p:cond delay="2500"/>
                            </p:stCondLst>
                            <p:childTnLst>
                              <p:par>
                                <p:cTn id="25" presetID="20" presetClass="entr" presetSubtype="0" fill="hold" nodeType="afterEffect">
                                  <p:stCondLst>
                                    <p:cond delay="0"/>
                                  </p:stCondLst>
                                  <p:childTnLst>
                                    <p:set>
                                      <p:cBhvr>
                                        <p:cTn id="26" dur="1" fill="hold">
                                          <p:stCondLst>
                                            <p:cond delay="0"/>
                                          </p:stCondLst>
                                        </p:cTn>
                                        <p:tgtEl>
                                          <p:spTgt spid="25601">
                                            <p:txEl>
                                              <p:pRg st="8" end="8"/>
                                            </p:txEl>
                                          </p:spTgt>
                                        </p:tgtEl>
                                        <p:attrNameLst>
                                          <p:attrName>style.visibility</p:attrName>
                                        </p:attrNameLst>
                                      </p:cBhvr>
                                      <p:to>
                                        <p:strVal val="visible"/>
                                      </p:to>
                                    </p:set>
                                    <p:animEffect transition="in" filter="wedge">
                                      <p:cBhvr>
                                        <p:cTn id="27" dur="500"/>
                                        <p:tgtEl>
                                          <p:spTgt spid="25601">
                                            <p:txEl>
                                              <p:pRg st="8" end="8"/>
                                            </p:txEl>
                                          </p:spTgt>
                                        </p:tgtEl>
                                      </p:cBhvr>
                                    </p:animEffect>
                                  </p:childTnLst>
                                </p:cTn>
                              </p:par>
                            </p:childTnLst>
                          </p:cTn>
                        </p:par>
                        <p:par>
                          <p:cTn id="28" fill="hold">
                            <p:stCondLst>
                              <p:cond delay="3000"/>
                            </p:stCondLst>
                            <p:childTnLst>
                              <p:par>
                                <p:cTn id="29" presetID="20" presetClass="entr" presetSubtype="0" fill="hold" nodeType="afterEffect">
                                  <p:stCondLst>
                                    <p:cond delay="0"/>
                                  </p:stCondLst>
                                  <p:childTnLst>
                                    <p:set>
                                      <p:cBhvr>
                                        <p:cTn id="30" dur="1" fill="hold">
                                          <p:stCondLst>
                                            <p:cond delay="0"/>
                                          </p:stCondLst>
                                        </p:cTn>
                                        <p:tgtEl>
                                          <p:spTgt spid="25601">
                                            <p:txEl>
                                              <p:pRg st="9" end="9"/>
                                            </p:txEl>
                                          </p:spTgt>
                                        </p:tgtEl>
                                        <p:attrNameLst>
                                          <p:attrName>style.visibility</p:attrName>
                                        </p:attrNameLst>
                                      </p:cBhvr>
                                      <p:to>
                                        <p:strVal val="visible"/>
                                      </p:to>
                                    </p:set>
                                    <p:animEffect transition="in" filter="wedge">
                                      <p:cBhvr>
                                        <p:cTn id="31" dur="500"/>
                                        <p:tgtEl>
                                          <p:spTgt spid="25601">
                                            <p:txEl>
                                              <p:pRg st="9" end="9"/>
                                            </p:txEl>
                                          </p:spTgt>
                                        </p:tgtEl>
                                      </p:cBhvr>
                                    </p:animEffect>
                                  </p:childTnLst>
                                </p:cTn>
                              </p:par>
                            </p:childTnLst>
                          </p:cTn>
                        </p:par>
                        <p:par>
                          <p:cTn id="32" fill="hold">
                            <p:stCondLst>
                              <p:cond delay="3500"/>
                            </p:stCondLst>
                            <p:childTnLst>
                              <p:par>
                                <p:cTn id="33" presetID="20" presetClass="entr" presetSubtype="0" fill="hold" nodeType="afterEffect">
                                  <p:stCondLst>
                                    <p:cond delay="0"/>
                                  </p:stCondLst>
                                  <p:childTnLst>
                                    <p:set>
                                      <p:cBhvr>
                                        <p:cTn id="34" dur="1" fill="hold">
                                          <p:stCondLst>
                                            <p:cond delay="0"/>
                                          </p:stCondLst>
                                        </p:cTn>
                                        <p:tgtEl>
                                          <p:spTgt spid="25601">
                                            <p:txEl>
                                              <p:pRg st="0" end="0"/>
                                            </p:txEl>
                                          </p:spTgt>
                                        </p:tgtEl>
                                        <p:attrNameLst>
                                          <p:attrName>style.visibility</p:attrName>
                                        </p:attrNameLst>
                                      </p:cBhvr>
                                      <p:to>
                                        <p:strVal val="visible"/>
                                      </p:to>
                                    </p:set>
                                    <p:animEffect transition="in" filter="wedge">
                                      <p:cBhvr>
                                        <p:cTn id="35" dur="500"/>
                                        <p:tgtEl>
                                          <p:spTgt spid="25601">
                                            <p:txEl>
                                              <p:pRg st="0" end="0"/>
                                            </p:txEl>
                                          </p:spTgt>
                                        </p:tgtEl>
                                      </p:cBhvr>
                                    </p:animEffect>
                                  </p:childTnLst>
                                </p:cTn>
                              </p:par>
                            </p:childTnLst>
                          </p:cTn>
                        </p:par>
                        <p:par>
                          <p:cTn id="36" fill="hold">
                            <p:stCondLst>
                              <p:cond delay="4000"/>
                            </p:stCondLst>
                            <p:childTnLst>
                              <p:par>
                                <p:cTn id="37" presetID="20" presetClass="entr" presetSubtype="0" fill="hold" nodeType="afterEffect">
                                  <p:stCondLst>
                                    <p:cond delay="0"/>
                                  </p:stCondLst>
                                  <p:childTnLst>
                                    <p:set>
                                      <p:cBhvr>
                                        <p:cTn id="38" dur="1" fill="hold">
                                          <p:stCondLst>
                                            <p:cond delay="0"/>
                                          </p:stCondLst>
                                        </p:cTn>
                                        <p:tgtEl>
                                          <p:spTgt spid="25601">
                                            <p:txEl>
                                              <p:pRg st="1" end="1"/>
                                            </p:txEl>
                                          </p:spTgt>
                                        </p:tgtEl>
                                        <p:attrNameLst>
                                          <p:attrName>style.visibility</p:attrName>
                                        </p:attrNameLst>
                                      </p:cBhvr>
                                      <p:to>
                                        <p:strVal val="visible"/>
                                      </p:to>
                                    </p:set>
                                    <p:animEffect transition="in" filter="wedge">
                                      <p:cBhvr>
                                        <p:cTn id="39" dur="500"/>
                                        <p:tgtEl>
                                          <p:spTgt spid="256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784976" cy="1832248"/>
          </a:xfrm>
        </p:spPr>
        <p:txBody>
          <a:bodyPr>
            <a:noAutofit/>
          </a:bodyPr>
          <a:lstStyle/>
          <a:p>
            <a:pPr marL="457200" lvl="0" indent="-457200" algn="l">
              <a:buFont typeface="Times New Roman" panose="02020603050405020304" pitchFamily="18" charset="0"/>
              <a:buChar char="☻"/>
            </a:pPr>
            <a:r>
              <a:rPr lang="en-US" sz="3600" b="1" i="1" dirty="0">
                <a:solidFill>
                  <a:srgbClr val="FF0000"/>
                </a:solidFill>
                <a:latin typeface="Times New Roman" pitchFamily="18" charset="0"/>
                <a:cs typeface="Times New Roman" pitchFamily="18" charset="0"/>
              </a:rPr>
              <a:t>Bordetella pertussis:</a:t>
            </a:r>
            <a:br>
              <a:rPr lang="en-US" sz="3600" b="1" i="1" dirty="0">
                <a:solidFill>
                  <a:srgbClr val="FF0000"/>
                </a:solidFill>
                <a:latin typeface="Times New Roman" pitchFamily="18" charset="0"/>
                <a:cs typeface="Times New Roman" pitchFamily="18" charset="0"/>
              </a:rPr>
            </a:br>
            <a:r>
              <a:rPr lang="en-US" sz="3200" dirty="0">
                <a:latin typeface="Times New Roman" pitchFamily="18" charset="0"/>
                <a:cs typeface="Times New Roman" pitchFamily="18" charset="0"/>
              </a:rPr>
              <a:t>The causative agent  of very contagious disease called whooping cough (pertussis).*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462" y="2492896"/>
            <a:ext cx="4026089" cy="404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92896"/>
            <a:ext cx="3491271" cy="407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943777"/>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3527" y="404664"/>
            <a:ext cx="8451903" cy="3046988"/>
          </a:xfrm>
          <a:prstGeom prst="rect">
            <a:avLst/>
          </a:prstGeom>
        </p:spPr>
        <p:txBody>
          <a:bodyPr wrap="square">
            <a:spAutoFit/>
          </a:bodyPr>
          <a:lstStyle/>
          <a:p>
            <a:pPr marL="457200" indent="-457200" algn="just" rtl="0">
              <a:buFont typeface="Arial" panose="020B0604020202020204" pitchFamily="34" charset="0"/>
              <a:buChar char="•"/>
            </a:pPr>
            <a:r>
              <a:rPr lang="en-US" sz="3200" b="1" dirty="0">
                <a:solidFill>
                  <a:srgbClr val="C00000"/>
                </a:solidFill>
                <a:latin typeface="Times New Roman" pitchFamily="18" charset="0"/>
                <a:cs typeface="Times New Roman" pitchFamily="18" charset="0"/>
              </a:rPr>
              <a:t>Important properties:</a:t>
            </a:r>
          </a:p>
          <a:p>
            <a:pPr marL="457200" indent="-457200" algn="just" rtl="0">
              <a:buFontTx/>
              <a:buChar char="-"/>
            </a:pPr>
            <a:r>
              <a:rPr lang="en-US" sz="3200" dirty="0">
                <a:latin typeface="Times New Roman" pitchFamily="18" charset="0"/>
                <a:cs typeface="Times New Roman" pitchFamily="18" charset="0"/>
              </a:rPr>
              <a:t>Small, G-</a:t>
            </a:r>
            <a:r>
              <a:rPr lang="en-US" sz="3200" dirty="0" err="1">
                <a:latin typeface="Times New Roman" pitchFamily="18" charset="0"/>
                <a:cs typeface="Times New Roman" pitchFamily="18" charset="0"/>
              </a:rPr>
              <a:t>ve</a:t>
            </a:r>
            <a:r>
              <a:rPr lang="en-US" sz="3200" dirty="0">
                <a:latin typeface="Times New Roman" pitchFamily="18" charset="0"/>
                <a:cs typeface="Times New Roman" pitchFamily="18" charset="0"/>
              </a:rPr>
              <a:t>, coccobacilli, encapsulated, resemble </a:t>
            </a:r>
            <a:r>
              <a:rPr lang="en-US" sz="3200" i="1" dirty="0">
                <a:latin typeface="Times New Roman" pitchFamily="18" charset="0"/>
                <a:cs typeface="Times New Roman" pitchFamily="18" charset="0"/>
              </a:rPr>
              <a:t>Haemophilus</a:t>
            </a:r>
            <a:r>
              <a:rPr lang="en-US" sz="3200" dirty="0">
                <a:latin typeface="Times New Roman" pitchFamily="18" charset="0"/>
                <a:cs typeface="Times New Roman" pitchFamily="18" charset="0"/>
              </a:rPr>
              <a:t>.</a:t>
            </a:r>
          </a:p>
          <a:p>
            <a:pPr marL="457200" indent="-457200" algn="just" rtl="0">
              <a:buFontTx/>
              <a:buChar char="-"/>
            </a:pPr>
            <a:r>
              <a:rPr lang="en-US" sz="3200" dirty="0">
                <a:latin typeface="Times New Roman" pitchFamily="18" charset="0"/>
                <a:cs typeface="Times New Roman" pitchFamily="18" charset="0"/>
              </a:rPr>
              <a:t> It is pathogenic only for human, transmitted by airborne droplets during severe coughing episodes.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479" y="2902623"/>
            <a:ext cx="4560986" cy="395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61629"/>
      </p:ext>
    </p:extLst>
  </p:cSld>
  <p:clrMapOvr>
    <a:masterClrMapping/>
  </p:clrMapOvr>
  <p:transition spd="med">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3527" y="404664"/>
            <a:ext cx="8451903" cy="3539430"/>
          </a:xfrm>
          <a:prstGeom prst="rect">
            <a:avLst/>
          </a:prstGeom>
        </p:spPr>
        <p:txBody>
          <a:bodyPr wrap="square">
            <a:spAutoFit/>
          </a:bodyPr>
          <a:lstStyle/>
          <a:p>
            <a:pPr marL="457200" indent="-457200" algn="just" rtl="0">
              <a:buFont typeface="Arial" panose="020B0604020202020204" pitchFamily="34" charset="0"/>
              <a:buChar char="•"/>
            </a:pPr>
            <a:r>
              <a:rPr lang="en-US" sz="3200" b="1" dirty="0">
                <a:solidFill>
                  <a:srgbClr val="C00000"/>
                </a:solidFill>
                <a:latin typeface="Times New Roman" pitchFamily="18" charset="0"/>
                <a:cs typeface="Times New Roman" pitchFamily="18" charset="0"/>
              </a:rPr>
              <a:t>Important properties:</a:t>
            </a:r>
          </a:p>
          <a:p>
            <a:pPr marL="457200" indent="-457200" algn="just" rtl="0">
              <a:buFontTx/>
              <a:buChar char="-"/>
            </a:pPr>
            <a:r>
              <a:rPr lang="en-US" sz="3200" dirty="0">
                <a:latin typeface="Times New Roman" pitchFamily="18" charset="0"/>
                <a:cs typeface="Times New Roman" pitchFamily="18" charset="0"/>
              </a:rPr>
              <a:t>Attached to the ciliated epithelium of upper respiratory tract but don’t invade the underlying tissues. It produces exotoxins that contribute to its pathogenicity.</a:t>
            </a:r>
          </a:p>
          <a:p>
            <a:pPr marL="457200" indent="-457200" algn="just" rtl="0">
              <a:buFontTx/>
              <a:buChar char="-"/>
            </a:pPr>
            <a:r>
              <a:rPr lang="en-US" sz="3200" dirty="0">
                <a:latin typeface="Times New Roman" pitchFamily="18" charset="0"/>
                <a:cs typeface="Times New Roman" pitchFamily="18" charset="0"/>
              </a:rPr>
              <a:t>Very fastidious bacteria grow best on special media. </a:t>
            </a:r>
            <a:endParaRPr lang="ar-IQ"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573016"/>
            <a:ext cx="6948264"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625398"/>
      </p:ext>
    </p:extLst>
  </p:cSld>
  <p:clrMapOvr>
    <a:masterClrMapping/>
  </p:clrMapOvr>
  <p:transition spd="med">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940" y="73759"/>
            <a:ext cx="8568952" cy="6555641"/>
          </a:xfrm>
          <a:prstGeom prst="rect">
            <a:avLst/>
          </a:prstGeom>
        </p:spPr>
        <p:txBody>
          <a:bodyPr wrap="square" anchor="ctr">
            <a:spAutoFit/>
          </a:bodyPr>
          <a:lstStyle/>
          <a:p>
            <a:pPr marL="457200" indent="-457200" algn="l" rtl="0">
              <a:buClr>
                <a:srgbClr val="C00000"/>
              </a:buClr>
              <a:buSzPct val="75000"/>
              <a:buFont typeface="Arial" panose="020B0604020202020204" pitchFamily="34" charset="0"/>
              <a:buChar char="•"/>
            </a:pPr>
            <a:r>
              <a:rPr lang="en-US" sz="3600" b="1" dirty="0">
                <a:solidFill>
                  <a:srgbClr val="C00000"/>
                </a:solidFill>
                <a:latin typeface="Times New Roman" panose="02020603050405020304" pitchFamily="18" charset="0"/>
                <a:cs typeface="Times New Roman" pitchFamily="18" charset="0"/>
              </a:rPr>
              <a:t>Laboratory diagnosis:</a:t>
            </a:r>
            <a:endParaRPr lang="en-US" sz="3600" dirty="0">
              <a:solidFill>
                <a:prstClr val="black"/>
              </a:solidFill>
              <a:latin typeface="Times New Roman" panose="02020603050405020304" pitchFamily="18" charset="0"/>
              <a:cs typeface="Times New Roman" panose="02020603050405020304" pitchFamily="18" charset="0"/>
            </a:endParaRPr>
          </a:p>
          <a:p>
            <a:pPr marL="457200" indent="-457200" algn="justLow" rtl="0">
              <a:buFontTx/>
              <a:buChar char="-"/>
            </a:pPr>
            <a:r>
              <a:rPr lang="en-US" sz="3200" b="1" dirty="0">
                <a:solidFill>
                  <a:srgbClr val="C00000"/>
                </a:solidFill>
                <a:latin typeface="Times New Roman" panose="02020603050405020304" pitchFamily="18" charset="0"/>
                <a:cs typeface="Times New Roman" panose="02020603050405020304" pitchFamily="18" charset="0"/>
              </a:rPr>
              <a:t>Specimens: </a:t>
            </a:r>
            <a:r>
              <a:rPr lang="en-US" sz="3200" dirty="0">
                <a:solidFill>
                  <a:prstClr val="black"/>
                </a:solidFill>
                <a:latin typeface="Times New Roman" panose="02020603050405020304" pitchFamily="18" charset="0"/>
                <a:cs typeface="Times New Roman" panose="02020603050405020304" pitchFamily="18" charset="0"/>
              </a:rPr>
              <a:t>nasopharyngeal swab taken during the catarrhal and early paroxysmal stage.</a:t>
            </a:r>
          </a:p>
          <a:p>
            <a:pPr marL="457200" indent="-457200" algn="justLow" rtl="0">
              <a:buFontTx/>
              <a:buChar char="-"/>
            </a:pPr>
            <a:r>
              <a:rPr lang="en-US" sz="3200" b="1" dirty="0">
                <a:solidFill>
                  <a:srgbClr val="C00000"/>
                </a:solidFill>
                <a:latin typeface="Times New Roman" panose="02020603050405020304" pitchFamily="18" charset="0"/>
                <a:cs typeface="Times New Roman" panose="02020603050405020304" pitchFamily="18" charset="0"/>
              </a:rPr>
              <a:t>Microscopy:</a:t>
            </a:r>
            <a:r>
              <a:rPr lang="en-US" sz="3200" dirty="0">
                <a:solidFill>
                  <a:prstClr val="black"/>
                </a:solidFill>
                <a:latin typeface="Times New Roman" panose="02020603050405020304" pitchFamily="18" charset="0"/>
                <a:cs typeface="Times New Roman" panose="02020603050405020304" pitchFamily="18" charset="0"/>
              </a:rPr>
              <a:t> Gram stain or direct fluorescent antibody staining.</a:t>
            </a:r>
          </a:p>
          <a:p>
            <a:pPr marL="457200" indent="-457200" algn="justLow" rtl="0">
              <a:buFontTx/>
              <a:buChar char="-"/>
            </a:pPr>
            <a:r>
              <a:rPr lang="en-US" sz="3200" b="1" dirty="0">
                <a:solidFill>
                  <a:srgbClr val="C00000"/>
                </a:solidFill>
                <a:latin typeface="Times New Roman" panose="02020603050405020304" pitchFamily="18" charset="0"/>
                <a:cs typeface="Times New Roman" panose="02020603050405020304" pitchFamily="18" charset="0"/>
              </a:rPr>
              <a:t>Culture:</a:t>
            </a:r>
            <a:r>
              <a:rPr lang="en-US" sz="3200" dirty="0">
                <a:solidFill>
                  <a:prstClr val="black"/>
                </a:solidFill>
                <a:latin typeface="Times New Roman" panose="02020603050405020304" pitchFamily="18" charset="0"/>
                <a:cs typeface="Times New Roman" panose="02020603050405020304" pitchFamily="18" charset="0"/>
              </a:rPr>
              <a:t> on two special media </a:t>
            </a:r>
            <a:r>
              <a:rPr lang="en-US" sz="3200" b="1" dirty="0">
                <a:solidFill>
                  <a:srgbClr val="0070C0"/>
                </a:solidFill>
                <a:latin typeface="Times New Roman" panose="02020603050405020304" pitchFamily="18" charset="0"/>
                <a:cs typeface="Times New Roman" panose="02020603050405020304" pitchFamily="18" charset="0"/>
              </a:rPr>
              <a:t>Bordet – </a:t>
            </a:r>
            <a:r>
              <a:rPr lang="en-US" sz="3200" b="1" dirty="0" err="1">
                <a:solidFill>
                  <a:srgbClr val="0070C0"/>
                </a:solidFill>
                <a:latin typeface="Times New Roman" panose="02020603050405020304" pitchFamily="18" charset="0"/>
                <a:cs typeface="Times New Roman" panose="02020603050405020304" pitchFamily="18" charset="0"/>
              </a:rPr>
              <a:t>Gengou</a:t>
            </a:r>
            <a:r>
              <a:rPr lang="en-US" sz="3200" b="1" dirty="0">
                <a:solidFill>
                  <a:srgbClr val="0070C0"/>
                </a:solidFill>
                <a:latin typeface="Times New Roman" panose="02020603050405020304" pitchFamily="18" charset="0"/>
                <a:cs typeface="Times New Roman" panose="02020603050405020304" pitchFamily="18" charset="0"/>
              </a:rPr>
              <a:t> (BG) medium</a:t>
            </a:r>
            <a:r>
              <a:rPr lang="en-US" sz="3200" dirty="0">
                <a:solidFill>
                  <a:prstClr val="black"/>
                </a:solidFill>
                <a:latin typeface="Times New Roman" panose="02020603050405020304" pitchFamily="18" charset="0"/>
                <a:cs typeface="Times New Roman" panose="02020603050405020304" pitchFamily="18" charset="0"/>
              </a:rPr>
              <a:t> (cough plate) which is enriched with high percentage of blood (15 – 25 %) of </a:t>
            </a:r>
            <a:r>
              <a:rPr lang="en-US" sz="3200" dirty="0" err="1">
                <a:solidFill>
                  <a:prstClr val="black"/>
                </a:solidFill>
                <a:latin typeface="Times New Roman" panose="02020603050405020304" pitchFamily="18" charset="0"/>
                <a:cs typeface="Times New Roman" panose="02020603050405020304" pitchFamily="18" charset="0"/>
              </a:rPr>
              <a:t>defibrinated</a:t>
            </a:r>
            <a:r>
              <a:rPr lang="en-US" sz="3200" dirty="0">
                <a:solidFill>
                  <a:prstClr val="black"/>
                </a:solidFill>
                <a:latin typeface="Times New Roman" panose="02020603050405020304" pitchFamily="18" charset="0"/>
                <a:cs typeface="Times New Roman" panose="02020603050405020304" pitchFamily="18" charset="0"/>
              </a:rPr>
              <a:t> sheep blood, and </a:t>
            </a:r>
            <a:r>
              <a:rPr lang="en-US" sz="3200" b="1" dirty="0">
                <a:solidFill>
                  <a:srgbClr val="0070C0"/>
                </a:solidFill>
                <a:latin typeface="Times New Roman" panose="02020603050405020304" pitchFamily="18" charset="0"/>
                <a:cs typeface="Times New Roman" panose="02020603050405020304" pitchFamily="18" charset="0"/>
              </a:rPr>
              <a:t>Regan-Lowe (RL)</a:t>
            </a:r>
            <a:r>
              <a:rPr lang="en-US" sz="3200" dirty="0">
                <a:solidFill>
                  <a:prstClr val="black"/>
                </a:solidFill>
                <a:latin typeface="Times New Roman" panose="02020603050405020304" pitchFamily="18" charset="0"/>
                <a:cs typeface="Times New Roman" panose="02020603050405020304" pitchFamily="18" charset="0"/>
              </a:rPr>
              <a:t> which consists of charcoal, </a:t>
            </a:r>
            <a:r>
              <a:rPr lang="en-US" sz="3200" dirty="0" err="1">
                <a:solidFill>
                  <a:prstClr val="black"/>
                </a:solidFill>
                <a:latin typeface="Times New Roman" panose="02020603050405020304" pitchFamily="18" charset="0"/>
                <a:cs typeface="Times New Roman" panose="02020603050405020304" pitchFamily="18" charset="0"/>
              </a:rPr>
              <a:t>defibrinated</a:t>
            </a:r>
            <a:r>
              <a:rPr lang="en-US" sz="3200" dirty="0">
                <a:solidFill>
                  <a:prstClr val="black"/>
                </a:solidFill>
                <a:latin typeface="Times New Roman" panose="02020603050405020304" pitchFamily="18" charset="0"/>
                <a:cs typeface="Times New Roman" panose="02020603050405020304" pitchFamily="18" charset="0"/>
              </a:rPr>
              <a:t> horse blood and antimicrobial agent; Cephalexin to inhibit growth of normal respiratory flora.</a:t>
            </a:r>
          </a:p>
        </p:txBody>
      </p:sp>
    </p:spTree>
    <p:extLst>
      <p:ext uri="{BB962C8B-B14F-4D97-AF65-F5344CB8AC3E}">
        <p14:creationId xmlns:p14="http://schemas.microsoft.com/office/powerpoint/2010/main" val="1508422984"/>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4)">
                                      <p:cBhvr>
                                        <p:cTn id="13" dur="3000"/>
                                        <p:tgtEl>
                                          <p:spTgt spid="3">
                                            <p:txEl>
                                              <p:pRg st="1" end="1"/>
                                            </p:txEl>
                                          </p:spTgt>
                                        </p:tgtEl>
                                      </p:cBhvr>
                                    </p:animEffect>
                                  </p:childTnLst>
                                </p:cTn>
                              </p:par>
                            </p:childTnLst>
                          </p:cTn>
                        </p:par>
                        <p:par>
                          <p:cTn id="14" fill="hold">
                            <p:stCondLst>
                              <p:cond delay="4000"/>
                            </p:stCondLst>
                            <p:childTnLst>
                              <p:par>
                                <p:cTn id="15" presetID="21"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3000"/>
                                        <p:tgtEl>
                                          <p:spTgt spid="3">
                                            <p:txEl>
                                              <p:pRg st="2" end="2"/>
                                            </p:txEl>
                                          </p:spTgt>
                                        </p:tgtEl>
                                      </p:cBhvr>
                                    </p:animEffect>
                                  </p:childTnLst>
                                </p:cTn>
                              </p:par>
                            </p:childTnLst>
                          </p:cTn>
                        </p:par>
                        <p:par>
                          <p:cTn id="18" fill="hold">
                            <p:stCondLst>
                              <p:cond delay="7000"/>
                            </p:stCondLst>
                            <p:childTnLst>
                              <p:par>
                                <p:cTn id="19" presetID="21" presetClass="entr" presetSubtype="4"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4)">
                                      <p:cBhvr>
                                        <p:cTn id="21"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86" y="476672"/>
            <a:ext cx="8565286" cy="2514600"/>
          </a:xfrm>
        </p:spPr>
        <p:txBody>
          <a:bodyPr>
            <a:noAutofit/>
          </a:bodyPr>
          <a:lstStyle/>
          <a:p>
            <a:pPr lvl="0" algn="justLow">
              <a:buFontTx/>
              <a:buChar char="-"/>
            </a:pPr>
            <a:r>
              <a:rPr lang="en-US" dirty="0">
                <a:latin typeface="Times New Roman" panose="02020603050405020304" pitchFamily="18" charset="0"/>
                <a:cs typeface="Times New Roman" panose="02020603050405020304" pitchFamily="18" charset="0"/>
              </a:rPr>
              <a:t>Specific identification is made either by </a:t>
            </a:r>
            <a:r>
              <a:rPr lang="en-US" b="1" dirty="0">
                <a:solidFill>
                  <a:srgbClr val="0070C0"/>
                </a:solidFill>
                <a:latin typeface="Times New Roman" panose="02020603050405020304" pitchFamily="18" charset="0"/>
                <a:cs typeface="Times New Roman" panose="02020603050405020304" pitchFamily="18" charset="0"/>
              </a:rPr>
              <a:t>agglutination</a:t>
            </a:r>
            <a:r>
              <a:rPr lang="en-US" dirty="0">
                <a:latin typeface="Times New Roman" panose="02020603050405020304" pitchFamily="18" charset="0"/>
                <a:cs typeface="Times New Roman" panose="02020603050405020304" pitchFamily="18" charset="0"/>
              </a:rPr>
              <a:t> with specific antiserum or by </a:t>
            </a:r>
            <a:r>
              <a:rPr lang="en-US" b="1" dirty="0">
                <a:solidFill>
                  <a:srgbClr val="0070C0"/>
                </a:solidFill>
                <a:latin typeface="Times New Roman" panose="02020603050405020304" pitchFamily="18" charset="0"/>
                <a:cs typeface="Times New Roman" panose="02020603050405020304" pitchFamily="18" charset="0"/>
              </a:rPr>
              <a:t>fluorescent – antibody staining.</a:t>
            </a:r>
          </a:p>
          <a:p>
            <a:pPr lvl="0" algn="justLow">
              <a:buFontTx/>
              <a:buChar char="-"/>
            </a:pPr>
            <a:r>
              <a:rPr lang="en-US" b="1" dirty="0">
                <a:solidFill>
                  <a:srgbClr val="C00000"/>
                </a:solidFill>
                <a:latin typeface="Times New Roman" panose="02020603050405020304" pitchFamily="18" charset="0"/>
                <a:cs typeface="Times New Roman" panose="02020603050405020304" pitchFamily="18" charset="0"/>
              </a:rPr>
              <a:t>PCR:</a:t>
            </a:r>
            <a:r>
              <a:rPr lang="en-US" dirty="0">
                <a:latin typeface="Times New Roman" panose="02020603050405020304" pitchFamily="18" charset="0"/>
                <a:cs typeface="Times New Roman" panose="02020603050405020304" pitchFamily="18" charset="0"/>
              </a:rPr>
              <a:t> highly specific and sensitive</a:t>
            </a:r>
          </a:p>
        </p:txBody>
      </p:sp>
      <p:pic>
        <p:nvPicPr>
          <p:cNvPr id="1027" name="Picture 3" descr="C:\Documents and Settings\Shyma-R\My Documents\My Pictures\CAO0BKK1.jpg"/>
          <p:cNvPicPr>
            <a:picLocks noChangeAspect="1" noChangeArrowheads="1"/>
          </p:cNvPicPr>
          <p:nvPr/>
        </p:nvPicPr>
        <p:blipFill>
          <a:blip r:embed="rId2"/>
          <a:srcRect/>
          <a:stretch>
            <a:fillRect/>
          </a:stretch>
        </p:blipFill>
        <p:spPr bwMode="auto">
          <a:xfrm>
            <a:off x="3491880" y="3861428"/>
            <a:ext cx="2696368" cy="2996572"/>
          </a:xfrm>
          <a:prstGeom prst="rect">
            <a:avLst/>
          </a:prstGeom>
          <a:noFill/>
        </p:spPr>
      </p:pic>
      <p:sp>
        <p:nvSpPr>
          <p:cNvPr id="5" name="Rectangle 4"/>
          <p:cNvSpPr/>
          <p:nvPr/>
        </p:nvSpPr>
        <p:spPr>
          <a:xfrm>
            <a:off x="3603187" y="3102114"/>
            <a:ext cx="2613408" cy="707886"/>
          </a:xfrm>
          <a:prstGeom prst="rect">
            <a:avLst/>
          </a:prstGeom>
        </p:spPr>
        <p:txBody>
          <a:bodyPr wrap="none">
            <a:spAutoFit/>
          </a:bodyPr>
          <a:lstStyle/>
          <a:p>
            <a:pPr algn="l" rtl="0"/>
            <a:r>
              <a:rPr lang="en-US" sz="2000" b="1" dirty="0">
                <a:solidFill>
                  <a:prstClr val="black"/>
                </a:solidFill>
                <a:latin typeface="Times New Roman" panose="02020603050405020304" pitchFamily="18" charset="0"/>
                <a:cs typeface="Times New Roman" panose="02020603050405020304" pitchFamily="18" charset="0"/>
              </a:rPr>
              <a:t>fluorescent – antibody</a:t>
            </a:r>
          </a:p>
          <a:p>
            <a:pPr algn="ctr" rtl="0"/>
            <a:r>
              <a:rPr lang="en-US" sz="2000" b="1" dirty="0">
                <a:solidFill>
                  <a:prstClr val="black"/>
                </a:solidFill>
                <a:latin typeface="Times New Roman" panose="02020603050405020304" pitchFamily="18" charset="0"/>
                <a:cs typeface="Times New Roman" panose="02020603050405020304" pitchFamily="18" charset="0"/>
              </a:rPr>
              <a:t> staining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2" y="3810000"/>
            <a:ext cx="291766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6275509" y="3215097"/>
            <a:ext cx="2506411" cy="646331"/>
          </a:xfrm>
          <a:prstGeom prst="rect">
            <a:avLst/>
          </a:prstGeom>
        </p:spPr>
        <p:txBody>
          <a:bodyPr wrap="square">
            <a:spAutoFit/>
          </a:bodyPr>
          <a:lstStyle/>
          <a:p>
            <a:pPr algn="ctr" rtl="0"/>
            <a:r>
              <a:rPr lang="en-US" b="1" dirty="0">
                <a:latin typeface="Times New Roman" panose="02020603050405020304" pitchFamily="18" charset="0"/>
                <a:cs typeface="Times New Roman" panose="02020603050405020304" pitchFamily="18" charset="0"/>
              </a:rPr>
              <a:t>Bordet – </a:t>
            </a:r>
            <a:r>
              <a:rPr lang="en-US" b="1" dirty="0" err="1">
                <a:latin typeface="Times New Roman" panose="02020603050405020304" pitchFamily="18" charset="0"/>
                <a:cs typeface="Times New Roman" panose="02020603050405020304" pitchFamily="18" charset="0"/>
              </a:rPr>
              <a:t>Gengou</a:t>
            </a:r>
            <a:r>
              <a:rPr lang="en-US" b="1" dirty="0">
                <a:latin typeface="Times New Roman" panose="02020603050405020304" pitchFamily="18" charset="0"/>
                <a:cs typeface="Times New Roman" panose="02020603050405020304" pitchFamily="18" charset="0"/>
              </a:rPr>
              <a:t>  medium</a:t>
            </a:r>
            <a:r>
              <a:rPr lang="en-US" dirty="0">
                <a:latin typeface="Times New Roman" panose="02020603050405020304" pitchFamily="18" charset="0"/>
                <a:cs typeface="Times New Roman" panose="02020603050405020304" pitchFamily="18" charset="0"/>
              </a:rPr>
              <a:t> </a:t>
            </a:r>
            <a:endParaRPr lang="ar-IQ" dirty="0"/>
          </a:p>
        </p:txBody>
      </p:sp>
      <p:sp>
        <p:nvSpPr>
          <p:cNvPr id="4" name="مستطيل 3"/>
          <p:cNvSpPr/>
          <p:nvPr/>
        </p:nvSpPr>
        <p:spPr>
          <a:xfrm>
            <a:off x="1209452" y="3092115"/>
            <a:ext cx="1428596" cy="400110"/>
          </a:xfrm>
          <a:prstGeom prst="rect">
            <a:avLst/>
          </a:prstGeom>
        </p:spPr>
        <p:txBody>
          <a:bodyPr wrap="none">
            <a:spAutoFit/>
          </a:bodyPr>
          <a:lstStyle/>
          <a:p>
            <a:r>
              <a:rPr lang="en-US" sz="2000" b="1" dirty="0">
                <a:solidFill>
                  <a:prstClr val="black"/>
                </a:solidFill>
                <a:latin typeface="Times New Roman" panose="02020603050405020304" pitchFamily="18" charset="0"/>
                <a:cs typeface="Times New Roman" panose="02020603050405020304" pitchFamily="18" charset="0"/>
              </a:rPr>
              <a:t>Gram stain</a:t>
            </a:r>
            <a:endParaRPr lang="ar-IQ" sz="2000"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509" y="3861428"/>
            <a:ext cx="2868491" cy="299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9440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4704"/>
            <a:ext cx="6347048" cy="652934"/>
          </a:xfrm>
        </p:spPr>
        <p:txBody>
          <a:bodyPr>
            <a:normAutofit fontScale="90000"/>
          </a:bodyPr>
          <a:lstStyle/>
          <a:p>
            <a:r>
              <a:rPr lang="en-US" dirty="0"/>
              <a:t>Bordet-</a:t>
            </a:r>
            <a:r>
              <a:rPr lang="en-US" dirty="0" err="1"/>
              <a:t>Gengou</a:t>
            </a:r>
            <a:r>
              <a:rPr lang="en-US" dirty="0"/>
              <a:t> agar</a:t>
            </a:r>
            <a:endParaRPr lang="ar-IQ"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7" y="1600200"/>
            <a:ext cx="828092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614795"/>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264696"/>
          </a:xfrm>
        </p:spPr>
        <p:txBody>
          <a:bodyPr anchor="ctr">
            <a:noAutofit/>
          </a:bodyPr>
          <a:lstStyle/>
          <a:p>
            <a:pPr marL="111125" lvl="0" indent="-111125" algn="justLow">
              <a:buFont typeface="Wingdings" pitchFamily="2" charset="2"/>
              <a:buChar char="v"/>
            </a:pPr>
            <a:r>
              <a:rPr lang="en-US" b="1" dirty="0">
                <a:solidFill>
                  <a:srgbClr val="C00000"/>
                </a:solidFill>
                <a:latin typeface="Times New Roman" panose="02020603050405020304" pitchFamily="18" charset="0"/>
                <a:cs typeface="Times New Roman" panose="02020603050405020304" pitchFamily="18" charset="0"/>
              </a:rPr>
              <a:t>Treatment:</a:t>
            </a:r>
          </a:p>
          <a:p>
            <a:pPr marL="166688" lvl="0" indent="0" algn="justLow">
              <a:buNone/>
            </a:pPr>
            <a:r>
              <a:rPr lang="en-US" sz="2800" dirty="0">
                <a:latin typeface="Times New Roman" panose="02020603050405020304" pitchFamily="18" charset="0"/>
                <a:cs typeface="Times New Roman" panose="02020603050405020304" pitchFamily="18" charset="0"/>
              </a:rPr>
              <a:t>Erythromycin reduces number of microorganisms in throat and decreases the risk of secondary complications.</a:t>
            </a:r>
            <a:endParaRPr lang="en-US" sz="2800" b="1" dirty="0">
              <a:latin typeface="Times New Roman" pitchFamily="18" charset="0"/>
              <a:cs typeface="Times New Roman" pitchFamily="18" charset="0"/>
            </a:endParaRPr>
          </a:p>
          <a:p>
            <a:pPr lvl="0" algn="justLow">
              <a:buFont typeface="Wingdings" pitchFamily="2" charset="2"/>
              <a:buChar char="v"/>
            </a:pPr>
            <a:r>
              <a:rPr lang="en-US" b="1" dirty="0">
                <a:solidFill>
                  <a:srgbClr val="C00000"/>
                </a:solidFill>
                <a:latin typeface="Times New Roman" pitchFamily="18" charset="0"/>
                <a:cs typeface="Times New Roman" pitchFamily="18" charset="0"/>
              </a:rPr>
              <a:t>Prevention:</a:t>
            </a:r>
            <a:r>
              <a:rPr lang="en-US" dirty="0">
                <a:solidFill>
                  <a:srgbClr val="C0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there are two vaccines available:</a:t>
            </a:r>
          </a:p>
          <a:p>
            <a:pPr marL="0" lvl="0" indent="0" algn="justLow"/>
            <a:r>
              <a:rPr lang="en-US" sz="2800"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Cellular vaccine containing purified proteins from the organism.</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main immunogen is genetically inactivated pertussis toxin (toxoid). It is the first vaccine contains genetically inactivated toxoid.</a:t>
            </a:r>
          </a:p>
          <a:p>
            <a:pPr marL="0" lvl="0" indent="0" algn="justLow"/>
            <a:r>
              <a:rPr lang="en-US" dirty="0">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Killed vaccine</a:t>
            </a:r>
            <a:r>
              <a:rPr lang="en-US" sz="2800" dirty="0">
                <a:latin typeface="Times New Roman" panose="02020603050405020304" pitchFamily="18" charset="0"/>
                <a:cs typeface="Times New Roman" panose="02020603050405020304" pitchFamily="18" charset="0"/>
              </a:rPr>
              <a:t> containing inactivated </a:t>
            </a:r>
            <a:r>
              <a:rPr lang="en-US" sz="2800" i="1" dirty="0">
                <a:latin typeface="Times New Roman" panose="02020603050405020304" pitchFamily="18" charset="0"/>
                <a:cs typeface="Times New Roman" panose="02020603050405020304" pitchFamily="18" charset="0"/>
              </a:rPr>
              <a:t>B. pertussis </a:t>
            </a:r>
            <a:r>
              <a:rPr lang="en-US" sz="2800" dirty="0">
                <a:latin typeface="Times New Roman" panose="02020603050405020304" pitchFamily="18" charset="0"/>
                <a:cs typeface="Times New Roman" panose="02020603050405020304" pitchFamily="18" charset="0"/>
              </a:rPr>
              <a:t>organism.</a:t>
            </a:r>
          </a:p>
          <a:p>
            <a:pPr marL="0" indent="0" algn="justLow">
              <a:buNone/>
            </a:pPr>
            <a:r>
              <a:rPr lang="en-US" sz="2800" dirty="0">
                <a:latin typeface="Times New Roman" panose="02020603050405020304" pitchFamily="18" charset="0"/>
                <a:cs typeface="Times New Roman" panose="02020603050405020304" pitchFamily="18" charset="0"/>
              </a:rPr>
              <a:t>The pertussis vaccine is usually given combined with diphtheria and tetanus toxoids. </a:t>
            </a:r>
          </a:p>
        </p:txBody>
      </p:sp>
    </p:spTree>
    <p:extLst>
      <p:ext uri="{BB962C8B-B14F-4D97-AF65-F5344CB8AC3E}">
        <p14:creationId xmlns:p14="http://schemas.microsoft.com/office/powerpoint/2010/main" val="2907378848"/>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par>
                          <p:cTn id="20" fill="hold">
                            <p:stCondLst>
                              <p:cond delay="3000"/>
                            </p:stCondLst>
                            <p:childTnLst>
                              <p:par>
                                <p:cTn id="21" presetID="55"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3" end="3"/>
                                            </p:txEl>
                                          </p:spTgt>
                                        </p:tgtEl>
                                      </p:cBhvr>
                                    </p:animEffect>
                                  </p:childTnLst>
                                </p:cTn>
                              </p:par>
                            </p:childTnLst>
                          </p:cTn>
                        </p:par>
                        <p:par>
                          <p:cTn id="26" fill="hold">
                            <p:stCondLst>
                              <p:cond delay="4000"/>
                            </p:stCondLst>
                            <p:childTnLst>
                              <p:par>
                                <p:cTn id="27" presetID="55"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par>
                          <p:cTn id="32" fill="hold">
                            <p:stCondLst>
                              <p:cond delay="5000"/>
                            </p:stCondLst>
                            <p:childTnLst>
                              <p:par>
                                <p:cTn id="33" presetID="52"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Scale>
                                      <p:cBhvr>
                                        <p:cTn id="35"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5" end="5"/>
                                            </p:txEl>
                                          </p:spTgt>
                                        </p:tgtEl>
                                        <p:attrNameLst>
                                          <p:attrName>ppt_x</p:attrName>
                                          <p:attrName>ppt_y</p:attrName>
                                        </p:attrNameLst>
                                      </p:cBhvr>
                                    </p:animMotion>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591312"/>
          </a:xfrm>
        </p:spPr>
        <p:txBody>
          <a:bodyPr>
            <a:normAutofit/>
          </a:bodyPr>
          <a:lstStyle/>
          <a:p>
            <a:pPr marL="457200" lvl="0" indent="-457200" algn="l">
              <a:buFont typeface="Times New Roman" panose="02020603050405020304" pitchFamily="18" charset="0"/>
              <a:buChar char="☻"/>
            </a:pPr>
            <a:r>
              <a:rPr lang="en-US" sz="3200" b="1" i="1" dirty="0">
                <a:solidFill>
                  <a:srgbClr val="FF0000"/>
                </a:solidFill>
                <a:latin typeface="Times New Roman" pitchFamily="18" charset="0"/>
                <a:cs typeface="Times New Roman" pitchFamily="18" charset="0"/>
              </a:rPr>
              <a:t>Legionella:</a:t>
            </a:r>
            <a:r>
              <a:rPr lang="en-US" sz="3200" dirty="0">
                <a:solidFill>
                  <a:srgbClr val="FF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79512" y="908720"/>
            <a:ext cx="8640960" cy="3358480"/>
          </a:xfrm>
        </p:spPr>
        <p:txBody>
          <a:bodyPr/>
          <a:lstStyle/>
          <a:p>
            <a:pPr marL="273050" indent="17463" algn="just">
              <a:buNone/>
            </a:pPr>
            <a:r>
              <a:rPr lang="en-US" sz="2800" dirty="0">
                <a:latin typeface="Times New Roman" pitchFamily="18" charset="0"/>
                <a:cs typeface="Times New Roman" pitchFamily="18" charset="0"/>
              </a:rPr>
              <a:t>cause of Pontiac fever (mild flulike infection) and atypical  pneumonia (caused by a causative agent cannot be isolated on ordinary laboratory media or when its clinical picture does not resemble that of typical pneumococcal pneumonia) in community and hospitalized immunocompromised patients. </a:t>
            </a:r>
          </a:p>
        </p:txBody>
      </p:sp>
      <p:pic>
        <p:nvPicPr>
          <p:cNvPr id="4" name="Picture 3" descr="ANd9GcT9foJLDvESX8YB3W-v5lEhr95DNRzaEziWS8si1YfRG_2Qnc-LVRp3q5A">
            <a:hlinkClick r:id="rId2"/>
          </p:cNvPr>
          <p:cNvPicPr/>
          <p:nvPr/>
        </p:nvPicPr>
        <p:blipFill>
          <a:blip r:embed="rId3"/>
          <a:srcRect/>
          <a:stretch>
            <a:fillRect/>
          </a:stretch>
        </p:blipFill>
        <p:spPr bwMode="auto">
          <a:xfrm>
            <a:off x="611560" y="4012904"/>
            <a:ext cx="4032448" cy="2743200"/>
          </a:xfrm>
          <a:prstGeom prst="rect">
            <a:avLst/>
          </a:prstGeom>
          <a:noFill/>
          <a:ln w="9525">
            <a:noFill/>
            <a:miter lim="800000"/>
            <a:headEnd/>
            <a:tailEnd/>
          </a:ln>
        </p:spPr>
      </p:pic>
      <p:pic>
        <p:nvPicPr>
          <p:cNvPr id="5" name="Picture 4" descr="ANd9GcQKK0noNufyn1RZzsK-wAELvNG9BXEMuFqVHnbSCLmzZq5_-_69lnGwwAxn">
            <a:hlinkClick r:id="rId4"/>
          </p:cNvPr>
          <p:cNvPicPr/>
          <p:nvPr/>
        </p:nvPicPr>
        <p:blipFill>
          <a:blip r:embed="rId5"/>
          <a:srcRect/>
          <a:stretch>
            <a:fillRect/>
          </a:stretch>
        </p:blipFill>
        <p:spPr bwMode="auto">
          <a:xfrm>
            <a:off x="4932040" y="4012904"/>
            <a:ext cx="3816424" cy="2743200"/>
          </a:xfrm>
          <a:prstGeom prst="rect">
            <a:avLst/>
          </a:prstGeom>
          <a:noFill/>
          <a:ln w="9525">
            <a:noFill/>
            <a:miter lim="800000"/>
            <a:headEnd/>
            <a:tailEnd/>
          </a:ln>
        </p:spPr>
      </p:pic>
    </p:spTree>
    <p:extLst>
      <p:ext uri="{BB962C8B-B14F-4D97-AF65-F5344CB8AC3E}">
        <p14:creationId xmlns:p14="http://schemas.microsoft.com/office/powerpoint/2010/main" val="29396636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2000"/>
                                        <p:tgtEl>
                                          <p:spTgt spid="3">
                                            <p:txEl>
                                              <p:pRg st="0" end="0"/>
                                            </p:txEl>
                                          </p:spTgt>
                                        </p:tgtEl>
                                      </p:cBhvr>
                                    </p:animEffect>
                                  </p:childTnLst>
                                </p:cTn>
                              </p:par>
                            </p:childTnLst>
                          </p:cTn>
                        </p:par>
                        <p:par>
                          <p:cTn id="19" fill="hold">
                            <p:stCondLst>
                              <p:cond delay="4000"/>
                            </p:stCondLst>
                            <p:childTnLst>
                              <p:par>
                                <p:cTn id="20" presetID="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916832"/>
            <a:ext cx="8820472" cy="2736304"/>
          </a:xfrm>
        </p:spPr>
        <p:txBody>
          <a:bodyPr/>
          <a:lstStyle/>
          <a:p>
            <a:pPr marL="0" indent="0" algn="ctr">
              <a:buNone/>
            </a:pPr>
            <a:r>
              <a:rPr lang="en-US" sz="4800" b="1" i="1" dirty="0">
                <a:solidFill>
                  <a:srgbClr val="FFC000"/>
                </a:solidFill>
              </a:rPr>
              <a:t>Haemophilus, Bordetella</a:t>
            </a:r>
          </a:p>
          <a:p>
            <a:pPr marL="0" indent="0" algn="ctr">
              <a:buNone/>
            </a:pPr>
            <a:r>
              <a:rPr lang="en-US" sz="4800" b="1" i="1" dirty="0">
                <a:solidFill>
                  <a:srgbClr val="FFC000"/>
                </a:solidFill>
              </a:rPr>
              <a:t> and </a:t>
            </a:r>
          </a:p>
          <a:p>
            <a:pPr marL="0" indent="0" algn="ctr">
              <a:buNone/>
            </a:pPr>
            <a:r>
              <a:rPr lang="en-US" sz="4800" b="1" i="1" dirty="0">
                <a:solidFill>
                  <a:srgbClr val="FFC000"/>
                </a:solidFill>
              </a:rPr>
              <a:t>Legionella</a:t>
            </a:r>
            <a:endParaRPr lang="ar-IQ" sz="4800" b="1" i="1" dirty="0">
              <a:solidFill>
                <a:srgbClr val="FFC000"/>
              </a:solidFill>
            </a:endParaRPr>
          </a:p>
        </p:txBody>
      </p:sp>
    </p:spTree>
    <p:extLst>
      <p:ext uri="{BB962C8B-B14F-4D97-AF65-F5344CB8AC3E}">
        <p14:creationId xmlns:p14="http://schemas.microsoft.com/office/powerpoint/2010/main" val="208045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4031873"/>
          </a:xfrm>
          <a:prstGeom prst="rect">
            <a:avLst/>
          </a:prstGeom>
        </p:spPr>
        <p:txBody>
          <a:bodyPr wrap="square">
            <a:spAutoFit/>
          </a:bodyPr>
          <a:lstStyle/>
          <a:p>
            <a:pPr algn="l" rtl="0"/>
            <a:r>
              <a:rPr lang="en-US" sz="3200" dirty="0">
                <a:solidFill>
                  <a:prstClr val="black"/>
                </a:solidFill>
                <a:latin typeface="Times New Roman" panose="02020603050405020304" pitchFamily="18" charset="0"/>
                <a:cs typeface="Times New Roman" panose="02020603050405020304" pitchFamily="18" charset="0"/>
              </a:rPr>
              <a:t>There are several species of </a:t>
            </a:r>
            <a:r>
              <a:rPr lang="en-US" sz="3200" i="1" dirty="0">
                <a:solidFill>
                  <a:prstClr val="black"/>
                </a:solidFill>
                <a:latin typeface="Times New Roman" panose="02020603050405020304" pitchFamily="18" charset="0"/>
                <a:cs typeface="Times New Roman" panose="02020603050405020304" pitchFamily="18" charset="0"/>
              </a:rPr>
              <a:t>Legionella</a:t>
            </a:r>
            <a:r>
              <a:rPr lang="en-US" sz="3200" dirty="0">
                <a:solidFill>
                  <a:prstClr val="black"/>
                </a:solidFill>
                <a:latin typeface="Times New Roman" panose="02020603050405020304" pitchFamily="18" charset="0"/>
                <a:cs typeface="Times New Roman" panose="02020603050405020304" pitchFamily="18" charset="0"/>
              </a:rPr>
              <a:t>:</a:t>
            </a:r>
          </a:p>
          <a:p>
            <a:pPr algn="l" rtl="0"/>
            <a:endParaRPr lang="en-US" sz="3200" dirty="0">
              <a:solidFill>
                <a:prstClr val="black"/>
              </a:solidFill>
              <a:latin typeface="Times New Roman" panose="02020603050405020304" pitchFamily="18" charset="0"/>
              <a:cs typeface="Times New Roman" panose="02020603050405020304" pitchFamily="18" charset="0"/>
            </a:endParaRPr>
          </a:p>
          <a:p>
            <a:pPr algn="justLow" rtl="0"/>
            <a:r>
              <a:rPr lang="en-US" sz="3200" b="1" i="1" dirty="0">
                <a:solidFill>
                  <a:prstClr val="black"/>
                </a:solidFill>
                <a:latin typeface="Times New Roman" panose="02020603050405020304" pitchFamily="18" charset="0"/>
                <a:cs typeface="Times New Roman" panose="02020603050405020304" pitchFamily="18" charset="0"/>
              </a:rPr>
              <a:t>Legionella   pneumophilia</a:t>
            </a:r>
            <a:r>
              <a:rPr lang="en-US" sz="3200" b="1"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the most important one causes approximately 90% of pneumonia caused by </a:t>
            </a:r>
            <a:r>
              <a:rPr lang="en-US" sz="3200" i="1" dirty="0">
                <a:solidFill>
                  <a:prstClr val="black"/>
                </a:solidFill>
                <a:latin typeface="Times New Roman" panose="02020603050405020304" pitchFamily="18" charset="0"/>
                <a:cs typeface="Times New Roman" panose="02020603050405020304" pitchFamily="18" charset="0"/>
              </a:rPr>
              <a:t>Legionellae.</a:t>
            </a:r>
            <a:endParaRPr lang="en-US" sz="3200" dirty="0">
              <a:solidFill>
                <a:prstClr val="black"/>
              </a:solidFill>
              <a:latin typeface="Times New Roman" panose="02020603050405020304" pitchFamily="18" charset="0"/>
              <a:cs typeface="Times New Roman" panose="02020603050405020304" pitchFamily="18" charset="0"/>
            </a:endParaRPr>
          </a:p>
          <a:p>
            <a:pPr algn="justLow" rtl="0"/>
            <a:r>
              <a:rPr lang="en-US" sz="3200" b="1" i="1" dirty="0">
                <a:solidFill>
                  <a:prstClr val="black"/>
                </a:solidFill>
                <a:latin typeface="Times New Roman" panose="02020603050405020304" pitchFamily="18" charset="0"/>
                <a:cs typeface="Times New Roman" panose="02020603050405020304" pitchFamily="18" charset="0"/>
              </a:rPr>
              <a:t>Legionella </a:t>
            </a:r>
            <a:r>
              <a:rPr lang="en-US" sz="3200" b="1" i="1" dirty="0" err="1">
                <a:solidFill>
                  <a:prstClr val="black"/>
                </a:solidFill>
                <a:latin typeface="Times New Roman" panose="02020603050405020304" pitchFamily="18" charset="0"/>
                <a:cs typeface="Times New Roman" panose="02020603050405020304" pitchFamily="18" charset="0"/>
              </a:rPr>
              <a:t>micdadie</a:t>
            </a:r>
            <a:r>
              <a:rPr lang="en-US" sz="3200" b="1" i="1" dirty="0">
                <a:solidFill>
                  <a:prstClr val="black"/>
                </a:solidFill>
                <a:latin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cs typeface="Times New Roman" panose="02020603050405020304" pitchFamily="18" charset="0"/>
            </a:endParaRPr>
          </a:p>
          <a:p>
            <a:pPr algn="justLow" rtl="0"/>
            <a:r>
              <a:rPr lang="en-US" sz="3200" b="1" i="1" dirty="0">
                <a:solidFill>
                  <a:prstClr val="black"/>
                </a:solidFill>
                <a:latin typeface="Times New Roman" panose="02020603050405020304" pitchFamily="18" charset="0"/>
                <a:cs typeface="Times New Roman" panose="02020603050405020304" pitchFamily="18" charset="0"/>
              </a:rPr>
              <a:t>Legionella </a:t>
            </a:r>
            <a:r>
              <a:rPr lang="en-US" sz="3200" b="1" i="1" dirty="0" err="1">
                <a:solidFill>
                  <a:prstClr val="black"/>
                </a:solidFill>
                <a:latin typeface="Times New Roman" panose="02020603050405020304" pitchFamily="18" charset="0"/>
                <a:cs typeface="Times New Roman" panose="02020603050405020304" pitchFamily="18" charset="0"/>
              </a:rPr>
              <a:t>bozemanii</a:t>
            </a:r>
            <a:r>
              <a:rPr lang="en-US" sz="3200" dirty="0">
                <a:solidFill>
                  <a:prstClr val="black"/>
                </a:solidFill>
                <a:latin typeface="Times New Roman" panose="02020603050405020304" pitchFamily="18" charset="0"/>
                <a:cs typeface="Times New Roman" panose="02020603050405020304" pitchFamily="18" charset="0"/>
              </a:rPr>
              <a:t> both sometimes cause pneumonia .</a:t>
            </a:r>
          </a:p>
        </p:txBody>
      </p:sp>
    </p:spTree>
    <p:extLst>
      <p:ext uri="{BB962C8B-B14F-4D97-AF65-F5344CB8AC3E}">
        <p14:creationId xmlns:p14="http://schemas.microsoft.com/office/powerpoint/2010/main" val="129189531"/>
      </p:ext>
    </p:extLst>
  </p:cSld>
  <p:clrMapOvr>
    <a:overrideClrMapping bg1="lt1" tx1="dk1" bg2="lt2" tx2="dk2" accent1="accent1" accent2="accent2" accent3="accent3" accent4="accent4" accent5="accent5" accent6="accent6" hlink="hlink" folHlink="folHlink"/>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17" dur="1000"/>
                                        <p:tgtEl>
                                          <p:spTgt spid="2">
                                            <p:txEl>
                                              <p:pRg st="2" end="2"/>
                                            </p:txEl>
                                          </p:spTgt>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24" dur="1000"/>
                                        <p:tgtEl>
                                          <p:spTgt spid="2">
                                            <p:txEl>
                                              <p:pRg st="3" end="3"/>
                                            </p:txEl>
                                          </p:spTgt>
                                        </p:tgtEl>
                                      </p:cBhvr>
                                    </p:animEffect>
                                  </p:child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1"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5509200"/>
          </a:xfrm>
          <a:prstGeom prst="rect">
            <a:avLst/>
          </a:prstGeom>
        </p:spPr>
        <p:txBody>
          <a:bodyPr wrap="square">
            <a:spAutoFit/>
          </a:bodyPr>
          <a:lstStyle/>
          <a:p>
            <a:pPr algn="justLow" rtl="0">
              <a:buFont typeface="Arial" pitchFamily="34" charset="0"/>
              <a:buChar char="•"/>
            </a:pP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Important properties :</a:t>
            </a:r>
            <a:endParaRPr lang="en-US" sz="3200" dirty="0">
              <a:solidFill>
                <a:srgbClr val="C00000"/>
              </a:solidFill>
              <a:latin typeface="Times New Roman" pitchFamily="18" charset="0"/>
              <a:cs typeface="Times New Roman" pitchFamily="18" charset="0"/>
            </a:endParaRPr>
          </a:p>
          <a:p>
            <a:pPr marL="457200" indent="-457200" algn="justLow" rtl="0">
              <a:buFontTx/>
              <a:buChar char="-"/>
            </a:pPr>
            <a:r>
              <a:rPr lang="en-US" sz="3200" dirty="0">
                <a:solidFill>
                  <a:prstClr val="black"/>
                </a:solidFill>
                <a:latin typeface="Times New Roman" pitchFamily="18" charset="0"/>
                <a:cs typeface="Times New Roman" pitchFamily="18" charset="0"/>
              </a:rPr>
              <a:t>Gram negative rods, stain faintly with Gram stain. </a:t>
            </a:r>
          </a:p>
          <a:p>
            <a:pPr marL="457200" indent="-457200" algn="justLow" rtl="0">
              <a:buFontTx/>
              <a:buChar char="-"/>
            </a:pPr>
            <a:r>
              <a:rPr lang="en-US" sz="3200" dirty="0">
                <a:solidFill>
                  <a:prstClr val="black"/>
                </a:solidFill>
                <a:latin typeface="Times New Roman" pitchFamily="18" charset="0"/>
                <a:cs typeface="Times New Roman" pitchFamily="18" charset="0"/>
              </a:rPr>
              <a:t>Rods in lung biopsy sections do not stain with hematoxylin and eosin procedure, therefore special methods are used.</a:t>
            </a:r>
          </a:p>
          <a:p>
            <a:pPr marL="457200" indent="-457200" algn="justLow" rtl="0">
              <a:buFontTx/>
              <a:buChar char="-"/>
            </a:pPr>
            <a:r>
              <a:rPr lang="en-US" sz="3200" dirty="0">
                <a:solidFill>
                  <a:prstClr val="black"/>
                </a:solidFill>
                <a:latin typeface="Times New Roman" pitchFamily="18" charset="0"/>
                <a:cs typeface="Times New Roman" pitchFamily="18" charset="0"/>
              </a:rPr>
              <a:t>Do not grow on ordinary media, </a:t>
            </a:r>
            <a:r>
              <a:rPr lang="en-US" sz="3200" b="1" dirty="0">
                <a:solidFill>
                  <a:prstClr val="black"/>
                </a:solidFill>
                <a:latin typeface="Times New Roman" pitchFamily="18" charset="0"/>
                <a:cs typeface="Times New Roman" pitchFamily="18" charset="0"/>
              </a:rPr>
              <a:t>they require high concentration of iron and cysteine. </a:t>
            </a:r>
          </a:p>
          <a:p>
            <a:pPr marL="457200" lvl="0" indent="-457200" algn="justLow" rtl="0">
              <a:buFontTx/>
              <a:buChar char="-"/>
            </a:pPr>
            <a:r>
              <a:rPr lang="en-US" sz="3200" dirty="0">
                <a:solidFill>
                  <a:prstClr val="black"/>
                </a:solidFill>
                <a:latin typeface="Times New Roman" panose="02020603050405020304" pitchFamily="18" charset="0"/>
                <a:cs typeface="Times New Roman" panose="02020603050405020304" pitchFamily="18" charset="0"/>
              </a:rPr>
              <a:t>Associated with environmental water sources such as </a:t>
            </a:r>
            <a:r>
              <a:rPr lang="en-US" sz="3200" b="1" dirty="0">
                <a:solidFill>
                  <a:prstClr val="black"/>
                </a:solidFill>
                <a:latin typeface="Times New Roman" panose="02020603050405020304" pitchFamily="18" charset="0"/>
                <a:cs typeface="Times New Roman" panose="02020603050405020304" pitchFamily="18" charset="0"/>
              </a:rPr>
              <a:t>air conditioners, cooler towers.</a:t>
            </a:r>
          </a:p>
          <a:p>
            <a:pPr marL="457200" lvl="0" indent="-457200" algn="justLow" rtl="0">
              <a:buFontTx/>
              <a:buChar char="-"/>
            </a:pPr>
            <a:r>
              <a:rPr lang="en-US" sz="3200" dirty="0">
                <a:solidFill>
                  <a:prstClr val="black"/>
                </a:solidFill>
                <a:latin typeface="Times New Roman" panose="02020603050405020304" pitchFamily="18" charset="0"/>
                <a:cs typeface="Times New Roman" panose="02020603050405020304" pitchFamily="18" charset="0"/>
              </a:rPr>
              <a:t> transmitted by inhalation of aerosols. </a:t>
            </a:r>
          </a:p>
        </p:txBody>
      </p:sp>
    </p:spTree>
    <p:extLst>
      <p:ext uri="{BB962C8B-B14F-4D97-AF65-F5344CB8AC3E}">
        <p14:creationId xmlns:p14="http://schemas.microsoft.com/office/powerpoint/2010/main" val="2183514885"/>
      </p:ext>
    </p:extLst>
  </p:cSld>
  <p:clrMapOvr>
    <a:overrideClrMapping bg1="lt1" tx1="dk1" bg2="lt2" tx2="dk2" accent1="accent1" accent2="accent2" accent3="accent3" accent4="accent4" accent5="accent5" accent6="accent6" hlink="hlink" folHlink="folHlink"/>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2">
                                            <p:txEl>
                                              <p:pRg st="1" end="1"/>
                                            </p:txEl>
                                          </p:spTgt>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24" dur="1000"/>
                                        <p:tgtEl>
                                          <p:spTgt spid="2">
                                            <p:txEl>
                                              <p:pRg st="2" end="2"/>
                                            </p:txEl>
                                          </p:spTgt>
                                        </p:tgtEl>
                                      </p:cBhvr>
                                    </p:animEffect>
                                  </p:childTnLst>
                                </p:cTn>
                              </p:par>
                            </p:childTnLst>
                          </p:cTn>
                        </p:par>
                        <p:par>
                          <p:cTn id="25" fill="hold">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31" dur="1000"/>
                                        <p:tgtEl>
                                          <p:spTgt spid="2">
                                            <p:txEl>
                                              <p:pRg st="3" end="3"/>
                                            </p:txEl>
                                          </p:spTgt>
                                        </p:tgtEl>
                                      </p:cBhvr>
                                    </p:animEffect>
                                  </p:childTnLst>
                                </p:cTn>
                              </p:par>
                            </p:childTnLst>
                          </p:cTn>
                        </p:par>
                        <p:par>
                          <p:cTn id="32" fill="hold">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8" dur="1000"/>
                                        <p:tgtEl>
                                          <p:spTgt spid="2">
                                            <p:txEl>
                                              <p:pRg st="4" end="4"/>
                                            </p:txEl>
                                          </p:spTgt>
                                        </p:tgtEl>
                                      </p:cBhvr>
                                    </p:animEffect>
                                  </p:childTnLst>
                                </p:cTn>
                              </p:par>
                            </p:childTnLst>
                          </p:cTn>
                        </p:par>
                        <p:par>
                          <p:cTn id="39" fill="hold">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2">
                                            <p:txEl>
                                              <p:pRg st="5" end="5"/>
                                            </p:txEl>
                                          </p:spTgt>
                                        </p:tgtEl>
                                        <p:attrNameLst>
                                          <p:attrName>style.rotation</p:attrName>
                                        </p:attrNameLst>
                                      </p:cBhvr>
                                      <p:tavLst>
                                        <p:tav tm="0">
                                          <p:val>
                                            <p:fltVal val="360"/>
                                          </p:val>
                                        </p:tav>
                                        <p:tav tm="100000">
                                          <p:val>
                                            <p:fltVal val="0"/>
                                          </p:val>
                                        </p:tav>
                                      </p:tavLst>
                                    </p:anim>
                                    <p:animEffect transition="in" filter="fade">
                                      <p:cBhvr>
                                        <p:cTn id="45"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4536504"/>
          </a:xfrm>
        </p:spPr>
        <p:txBody>
          <a:bodyPr anchor="ctr">
            <a:noAutofit/>
          </a:bodyPr>
          <a:lstStyle/>
          <a:p>
            <a:pPr marL="111125" indent="-111125" algn="just">
              <a:buSzPct val="100000"/>
              <a:buFont typeface="Arial" pitchFamily="34" charset="0"/>
              <a:buChar char="•"/>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Laboratory diagnosis: </a:t>
            </a:r>
          </a:p>
          <a:p>
            <a:pPr algn="just">
              <a:buSzPct val="100000"/>
              <a:buFontTx/>
              <a:buChar char="-"/>
            </a:pPr>
            <a:r>
              <a:rPr lang="en-US" b="1" dirty="0">
                <a:solidFill>
                  <a:srgbClr val="0070C0"/>
                </a:solidFill>
                <a:latin typeface="Times New Roman" panose="02020603050405020304" pitchFamily="18" charset="0"/>
                <a:cs typeface="Times New Roman" panose="02020603050405020304" pitchFamily="18" charset="0"/>
              </a:rPr>
              <a:t>Specimens:</a:t>
            </a:r>
            <a:r>
              <a:rPr lang="en-US" dirty="0">
                <a:latin typeface="Times New Roman" panose="02020603050405020304" pitchFamily="18" charset="0"/>
                <a:cs typeface="Times New Roman" panose="02020603050405020304" pitchFamily="18" charset="0"/>
              </a:rPr>
              <a:t> bronchial washing, pleural fluid, lung biopsy and blood.</a:t>
            </a:r>
          </a:p>
          <a:p>
            <a:pPr algn="just">
              <a:buSzPct val="100000"/>
              <a:buFontTx/>
              <a:buChar char="-"/>
            </a:pPr>
            <a:r>
              <a:rPr lang="en-US" b="1" dirty="0">
                <a:solidFill>
                  <a:srgbClr val="0070C0"/>
                </a:solidFill>
                <a:latin typeface="Times New Roman" panose="02020603050405020304" pitchFamily="18" charset="0"/>
                <a:cs typeface="Times New Roman" panose="02020603050405020304" pitchFamily="18" charset="0"/>
              </a:rPr>
              <a:t>Culture: </a:t>
            </a:r>
            <a:r>
              <a:rPr lang="en-US" dirty="0">
                <a:latin typeface="Times New Roman" panose="02020603050405020304" pitchFamily="18" charset="0"/>
                <a:cs typeface="Times New Roman" panose="02020603050405020304" pitchFamily="18" charset="0"/>
              </a:rPr>
              <a:t>On</a:t>
            </a:r>
            <a:r>
              <a:rPr lang="en-US" b="1"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Buffered Charcoal Yeast Extract (</a:t>
            </a:r>
            <a:r>
              <a:rPr lang="en-US" b="1" dirty="0">
                <a:latin typeface="Times New Roman" panose="02020603050405020304" pitchFamily="18" charset="0"/>
                <a:cs typeface="Times New Roman" panose="02020603050405020304" pitchFamily="18" charset="0"/>
              </a:rPr>
              <a:t>BCYE</a:t>
            </a:r>
            <a:r>
              <a:rPr lang="en-US" dirty="0">
                <a:latin typeface="Times New Roman" panose="02020603050405020304" pitchFamily="18" charset="0"/>
                <a:cs typeface="Times New Roman" panose="02020603050405020304" pitchFamily="18" charset="0"/>
              </a:rPr>
              <a:t>) supplemented with iron and cysteine, at pH 6.9, 35° C   &amp; humidity 90%. Grow slowly, colonies appear after 3 days-2 weeks colonies vary in color from colorless to pink or blue and translucent.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668" y="4619702"/>
            <a:ext cx="4050420" cy="22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53661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70" decel="100000"/>
                                        <p:tgtEl>
                                          <p:spTgt spid="3">
                                            <p:txEl>
                                              <p:pRg st="1" end="1"/>
                                            </p:txEl>
                                          </p:spTgt>
                                        </p:tgtEl>
                                      </p:cBhvr>
                                    </p:animEffect>
                                    <p:animScale>
                                      <p:cBhvr>
                                        <p:cTn id="18" dur="770" decel="100000"/>
                                        <p:tgtEl>
                                          <p:spTgt spid="3">
                                            <p:txEl>
                                              <p:pRg st="1" end="1"/>
                                            </p:txEl>
                                          </p:spTgt>
                                        </p:tgtEl>
                                      </p:cBhvr>
                                      <p:from x="10000" y="10000"/>
                                      <p:to x="200000" y="450000"/>
                                    </p:animScale>
                                    <p:animScale>
                                      <p:cBhvr>
                                        <p:cTn id="19" dur="1230" accel="100000" fill="hold">
                                          <p:stCondLst>
                                            <p:cond delay="770"/>
                                          </p:stCondLst>
                                        </p:cTn>
                                        <p:tgtEl>
                                          <p:spTgt spid="3">
                                            <p:txEl>
                                              <p:pRg st="1" end="1"/>
                                            </p:txEl>
                                          </p:spTgt>
                                        </p:tgtEl>
                                      </p:cBhvr>
                                      <p:from x="200000" y="450000"/>
                                      <p:to x="100000" y="100000"/>
                                    </p:animScale>
                                    <p:set>
                                      <p:cBhvr>
                                        <p:cTn id="20" dur="770" fill="hold"/>
                                        <p:tgtEl>
                                          <p:spTgt spid="3">
                                            <p:txEl>
                                              <p:pRg st="1" end="1"/>
                                            </p:txEl>
                                          </p:spTgt>
                                        </p:tgtEl>
                                        <p:attrNameLst>
                                          <p:attrName>ppt_x</p:attrName>
                                        </p:attrNameLst>
                                      </p:cBhvr>
                                      <p:to>
                                        <p:strVal val="(0.5)"/>
                                      </p:to>
                                    </p:set>
                                    <p:anim from="(0.5)" to="(#ppt_x)" calcmode="lin" valueType="num">
                                      <p:cBhvr>
                                        <p:cTn id="21" dur="1230" accel="100000" fill="hold">
                                          <p:stCondLst>
                                            <p:cond delay="770"/>
                                          </p:stCondLst>
                                        </p:cTn>
                                        <p:tgtEl>
                                          <p:spTgt spid="3">
                                            <p:txEl>
                                              <p:pRg st="1" end="1"/>
                                            </p:txEl>
                                          </p:spTgt>
                                        </p:tgtEl>
                                        <p:attrNameLst>
                                          <p:attrName>ppt_x</p:attrName>
                                        </p:attrNameLst>
                                      </p:cBhvr>
                                    </p:anim>
                                    <p:set>
                                      <p:cBhvr>
                                        <p:cTn id="22" dur="770" fill="hold"/>
                                        <p:tgtEl>
                                          <p:spTgt spid="3">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1" end="1"/>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770" decel="100000"/>
                                        <p:tgtEl>
                                          <p:spTgt spid="3">
                                            <p:txEl>
                                              <p:pRg st="2" end="2"/>
                                            </p:txEl>
                                          </p:spTgt>
                                        </p:tgtEl>
                                      </p:cBhvr>
                                    </p:animEffect>
                                    <p:animScale>
                                      <p:cBhvr>
                                        <p:cTn id="28" dur="770" decel="100000"/>
                                        <p:tgtEl>
                                          <p:spTgt spid="3">
                                            <p:txEl>
                                              <p:pRg st="2" end="2"/>
                                            </p:txEl>
                                          </p:spTgt>
                                        </p:tgtEl>
                                      </p:cBhvr>
                                      <p:from x="10000" y="10000"/>
                                      <p:to x="200000" y="450000"/>
                                    </p:animScale>
                                    <p:animScale>
                                      <p:cBhvr>
                                        <p:cTn id="29" dur="1230" accel="100000" fill="hold">
                                          <p:stCondLst>
                                            <p:cond delay="770"/>
                                          </p:stCondLst>
                                        </p:cTn>
                                        <p:tgtEl>
                                          <p:spTgt spid="3">
                                            <p:txEl>
                                              <p:pRg st="2" end="2"/>
                                            </p:txEl>
                                          </p:spTgt>
                                        </p:tgtEl>
                                      </p:cBhvr>
                                      <p:from x="200000" y="450000"/>
                                      <p:to x="100000" y="100000"/>
                                    </p:animScale>
                                    <p:set>
                                      <p:cBhvr>
                                        <p:cTn id="30" dur="770" fill="hold"/>
                                        <p:tgtEl>
                                          <p:spTgt spid="3">
                                            <p:txEl>
                                              <p:pRg st="2" end="2"/>
                                            </p:txEl>
                                          </p:spTgt>
                                        </p:tgtEl>
                                        <p:attrNameLst>
                                          <p:attrName>ppt_x</p:attrName>
                                        </p:attrNameLst>
                                      </p:cBhvr>
                                      <p:to>
                                        <p:strVal val="(0.5)"/>
                                      </p:to>
                                    </p:set>
                                    <p:anim from="(0.5)" to="(#ppt_x)" calcmode="lin" valueType="num">
                                      <p:cBhvr>
                                        <p:cTn id="31" dur="1230" accel="100000" fill="hold">
                                          <p:stCondLst>
                                            <p:cond delay="770"/>
                                          </p:stCondLst>
                                        </p:cTn>
                                        <p:tgtEl>
                                          <p:spTgt spid="3">
                                            <p:txEl>
                                              <p:pRg st="2" end="2"/>
                                            </p:txEl>
                                          </p:spTgt>
                                        </p:tgtEl>
                                        <p:attrNameLst>
                                          <p:attrName>ppt_x</p:attrName>
                                        </p:attrNameLst>
                                      </p:cBhvr>
                                    </p:anim>
                                    <p:set>
                                      <p:cBhvr>
                                        <p:cTn id="32" dur="770" fill="hold"/>
                                        <p:tgtEl>
                                          <p:spTgt spid="3">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84976" cy="3096344"/>
          </a:xfrm>
        </p:spPr>
        <p:txBody>
          <a:bodyPr anchor="ctr">
            <a:noAutofit/>
          </a:bodyPr>
          <a:lstStyle/>
          <a:p>
            <a:pPr marL="512763" lvl="0" indent="-457200" algn="just">
              <a:buFontTx/>
              <a:buChar char="-"/>
              <a:tabLst>
                <a:tab pos="55563" algn="l"/>
              </a:tabLst>
            </a:pPr>
            <a:r>
              <a:rPr lang="en-US" dirty="0">
                <a:latin typeface="Times New Roman" pitchFamily="18" charset="0"/>
                <a:cs typeface="+mj-cs"/>
              </a:rPr>
              <a:t>detection of </a:t>
            </a:r>
            <a:r>
              <a:rPr lang="en-US" i="1" dirty="0">
                <a:latin typeface="Times New Roman" pitchFamily="18" charset="0"/>
                <a:cs typeface="+mj-cs"/>
              </a:rPr>
              <a:t>L. pneumophilia</a:t>
            </a:r>
            <a:r>
              <a:rPr lang="en-US" dirty="0">
                <a:latin typeface="Times New Roman" pitchFamily="18" charset="0"/>
                <a:cs typeface="+mj-cs"/>
              </a:rPr>
              <a:t> antigens in the urine is a rapid means of making a diagnosis by immunological method</a:t>
            </a:r>
          </a:p>
          <a:p>
            <a:pPr marL="512763" lvl="0" indent="-457200" algn="just">
              <a:buFontTx/>
              <a:buChar char="-"/>
              <a:tabLst>
                <a:tab pos="55563" algn="l"/>
              </a:tabLst>
            </a:pPr>
            <a:r>
              <a:rPr lang="en-US" i="1" dirty="0">
                <a:latin typeface="Times New Roman" pitchFamily="18" charset="0"/>
                <a:cs typeface="+mj-cs"/>
              </a:rPr>
              <a:t>Legionella</a:t>
            </a:r>
            <a:r>
              <a:rPr lang="en-US" dirty="0">
                <a:latin typeface="Times New Roman" pitchFamily="18" charset="0"/>
                <a:cs typeface="+mj-cs"/>
              </a:rPr>
              <a:t> antigens in infected lung biopsy by using fluorescent antibody staining.</a:t>
            </a:r>
          </a:p>
        </p:txBody>
      </p:sp>
      <p:sp>
        <p:nvSpPr>
          <p:cNvPr id="2" name="مستطيل 1"/>
          <p:cNvSpPr/>
          <p:nvPr/>
        </p:nvSpPr>
        <p:spPr>
          <a:xfrm>
            <a:off x="251520" y="3734376"/>
            <a:ext cx="8568952" cy="1569660"/>
          </a:xfrm>
          <a:prstGeom prst="rect">
            <a:avLst/>
          </a:prstGeom>
        </p:spPr>
        <p:txBody>
          <a:bodyPr wrap="square">
            <a:spAutoFit/>
          </a:bodyPr>
          <a:lstStyle/>
          <a:p>
            <a:pPr marL="111125" lvl="0" indent="25400" algn="just" rtl="0">
              <a:spcBef>
                <a:spcPct val="20000"/>
              </a:spcBef>
              <a:buClr>
                <a:srgbClr val="FF0000"/>
              </a:buClr>
              <a:buSzPct val="100000"/>
              <a:buFont typeface="Arial" pitchFamily="34" charset="0"/>
              <a:buChar char="•"/>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Treatment:</a:t>
            </a:r>
            <a:r>
              <a:rPr lang="en-US" sz="3200" b="1"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azithromycin or erythromycin and certain fluoroquinolones such as levofloxacin are the drug of choice.</a:t>
            </a:r>
          </a:p>
        </p:txBody>
      </p:sp>
    </p:spTree>
    <p:extLst>
      <p:ext uri="{BB962C8B-B14F-4D97-AF65-F5344CB8AC3E}">
        <p14:creationId xmlns:p14="http://schemas.microsoft.com/office/powerpoint/2010/main" val="1342959211"/>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70" decel="100000"/>
                                        <p:tgtEl>
                                          <p:spTgt spid="3">
                                            <p:txEl>
                                              <p:pRg st="1" end="1"/>
                                            </p:txEl>
                                          </p:spTgt>
                                        </p:tgtEl>
                                      </p:cBhvr>
                                    </p:animEffect>
                                    <p:animScale>
                                      <p:cBhvr>
                                        <p:cTn id="18" dur="770" decel="100000"/>
                                        <p:tgtEl>
                                          <p:spTgt spid="3">
                                            <p:txEl>
                                              <p:pRg st="1" end="1"/>
                                            </p:txEl>
                                          </p:spTgt>
                                        </p:tgtEl>
                                      </p:cBhvr>
                                      <p:from x="10000" y="10000"/>
                                      <p:to x="200000" y="450000"/>
                                    </p:animScale>
                                    <p:animScale>
                                      <p:cBhvr>
                                        <p:cTn id="19" dur="1230" accel="100000" fill="hold">
                                          <p:stCondLst>
                                            <p:cond delay="770"/>
                                          </p:stCondLst>
                                        </p:cTn>
                                        <p:tgtEl>
                                          <p:spTgt spid="3">
                                            <p:txEl>
                                              <p:pRg st="1" end="1"/>
                                            </p:txEl>
                                          </p:spTgt>
                                        </p:tgtEl>
                                      </p:cBhvr>
                                      <p:from x="200000" y="450000"/>
                                      <p:to x="100000" y="100000"/>
                                    </p:animScale>
                                    <p:set>
                                      <p:cBhvr>
                                        <p:cTn id="20" dur="770" fill="hold"/>
                                        <p:tgtEl>
                                          <p:spTgt spid="3">
                                            <p:txEl>
                                              <p:pRg st="1" end="1"/>
                                            </p:txEl>
                                          </p:spTgt>
                                        </p:tgtEl>
                                        <p:attrNameLst>
                                          <p:attrName>ppt_x</p:attrName>
                                        </p:attrNameLst>
                                      </p:cBhvr>
                                      <p:to>
                                        <p:strVal val="(0.5)"/>
                                      </p:to>
                                    </p:set>
                                    <p:anim from="(0.5)" to="(#ppt_x)" calcmode="lin" valueType="num">
                                      <p:cBhvr>
                                        <p:cTn id="21" dur="1230" accel="100000" fill="hold">
                                          <p:stCondLst>
                                            <p:cond delay="770"/>
                                          </p:stCondLst>
                                        </p:cTn>
                                        <p:tgtEl>
                                          <p:spTgt spid="3">
                                            <p:txEl>
                                              <p:pRg st="1" end="1"/>
                                            </p:txEl>
                                          </p:spTgt>
                                        </p:tgtEl>
                                        <p:attrNameLst>
                                          <p:attrName>ppt_x</p:attrName>
                                        </p:attrNameLst>
                                      </p:cBhvr>
                                    </p:anim>
                                    <p:set>
                                      <p:cBhvr>
                                        <p:cTn id="22" dur="770" fill="hold"/>
                                        <p:tgtEl>
                                          <p:spTgt spid="3">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chor="ctr">
            <a:noAutofit/>
          </a:bodyPr>
          <a:lstStyle/>
          <a:p>
            <a:pPr marL="55563" lvl="0" indent="0" algn="just">
              <a:buNone/>
              <a:tabLst>
                <a:tab pos="55563" algn="l"/>
              </a:tabLst>
            </a:pPr>
            <a:r>
              <a:rPr lang="en-US" dirty="0">
                <a:latin typeface="Times New Roman" pitchFamily="18" charset="0"/>
                <a:cs typeface="+mj-cs"/>
              </a:rPr>
              <a:t>4-</a:t>
            </a:r>
            <a:r>
              <a:rPr lang="en-US" dirty="0">
                <a:solidFill>
                  <a:prstClr val="black"/>
                </a:solidFill>
                <a:latin typeface="Times New Roman" pitchFamily="18" charset="0"/>
                <a:cs typeface="+mj-cs"/>
              </a:rPr>
              <a:t>diagnosis usually depend on a significant increase in antibody titer in convalescent  phase serum by the indirect immuno-fluorescent assay.</a:t>
            </a:r>
            <a:endParaRPr lang="en-US" dirty="0">
              <a:latin typeface="Times New Roman" pitchFamily="18" charset="0"/>
              <a:cs typeface="+mj-cs"/>
            </a:endParaRPr>
          </a:p>
          <a:p>
            <a:pPr marL="55563" lvl="0" indent="0" algn="just">
              <a:buNone/>
              <a:tabLst>
                <a:tab pos="55563" algn="l"/>
              </a:tabLst>
            </a:pPr>
            <a:r>
              <a:rPr lang="en-US" dirty="0">
                <a:latin typeface="Times New Roman" pitchFamily="18" charset="0"/>
                <a:cs typeface="+mj-cs"/>
              </a:rPr>
              <a:t>5- detection of </a:t>
            </a:r>
            <a:r>
              <a:rPr lang="en-US" i="1" dirty="0">
                <a:latin typeface="Times New Roman" pitchFamily="18" charset="0"/>
                <a:cs typeface="+mj-cs"/>
              </a:rPr>
              <a:t>L. </a:t>
            </a:r>
            <a:r>
              <a:rPr lang="en-US" i="1" dirty="0" err="1">
                <a:latin typeface="Times New Roman" pitchFamily="18" charset="0"/>
                <a:cs typeface="+mj-cs"/>
              </a:rPr>
              <a:t>pneumophilia</a:t>
            </a:r>
            <a:r>
              <a:rPr lang="en-US" dirty="0">
                <a:latin typeface="Times New Roman" pitchFamily="18" charset="0"/>
                <a:cs typeface="+mj-cs"/>
              </a:rPr>
              <a:t> antigens in the urine is a rapid means of making a diagnosis by immunological method.</a:t>
            </a:r>
          </a:p>
          <a:p>
            <a:pPr marL="55563" lvl="0" indent="0" algn="just">
              <a:buNone/>
              <a:tabLst>
                <a:tab pos="55563" algn="l"/>
              </a:tabLst>
            </a:pPr>
            <a:endParaRPr lang="en-US" dirty="0">
              <a:latin typeface="Times New Roman" pitchFamily="18" charset="0"/>
              <a:cs typeface="+mj-cs"/>
            </a:endParaRPr>
          </a:p>
          <a:p>
            <a:pPr marL="55563" lvl="0" indent="0" algn="just">
              <a:buNone/>
              <a:tabLst>
                <a:tab pos="55563" algn="l"/>
              </a:tabLst>
            </a:pPr>
            <a:r>
              <a:rPr lang="en-US" i="1" dirty="0">
                <a:latin typeface="Times New Roman" pitchFamily="18" charset="0"/>
                <a:cs typeface="+mj-cs"/>
              </a:rPr>
              <a:t>6- Legionella</a:t>
            </a:r>
            <a:r>
              <a:rPr lang="en-US" dirty="0">
                <a:latin typeface="Times New Roman" pitchFamily="18" charset="0"/>
                <a:cs typeface="+mj-cs"/>
              </a:rPr>
              <a:t> antigens in infected lung biopsy by using fluorescent antibody staining.</a:t>
            </a:r>
          </a:p>
          <a:p>
            <a:pPr lvl="0" algn="just">
              <a:buNone/>
            </a:pPr>
            <a:endParaRPr lang="en-US" b="1" dirty="0">
              <a:latin typeface="Times New Roman" pitchFamily="18" charset="0"/>
              <a:cs typeface="+mj-cs"/>
            </a:endParaRPr>
          </a:p>
          <a:p>
            <a:pPr marL="111125" indent="25400" algn="just">
              <a:buClr>
                <a:srgbClr val="FF0000"/>
              </a:buClr>
              <a:buSzPct val="100000"/>
              <a:buFont typeface="Arial" pitchFamily="34" charset="0"/>
              <a:buChar char="•"/>
            </a:pPr>
            <a:r>
              <a:rPr lang="en-US" b="1" dirty="0">
                <a:cs typeface="+mj-cs"/>
              </a:rPr>
              <a:t> </a:t>
            </a:r>
            <a:endParaRPr lang="en-US" dirty="0">
              <a:cs typeface="+mj-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640" y="2564904"/>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27798"/>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70" decel="100000"/>
                                        <p:tgtEl>
                                          <p:spTgt spid="3">
                                            <p:txEl>
                                              <p:pRg st="1" end="1"/>
                                            </p:txEl>
                                          </p:spTgt>
                                        </p:tgtEl>
                                      </p:cBhvr>
                                    </p:animEffect>
                                    <p:animScale>
                                      <p:cBhvr>
                                        <p:cTn id="18" dur="770" decel="100000"/>
                                        <p:tgtEl>
                                          <p:spTgt spid="3">
                                            <p:txEl>
                                              <p:pRg st="1" end="1"/>
                                            </p:txEl>
                                          </p:spTgt>
                                        </p:tgtEl>
                                      </p:cBhvr>
                                      <p:from x="10000" y="10000"/>
                                      <p:to x="200000" y="450000"/>
                                    </p:animScale>
                                    <p:animScale>
                                      <p:cBhvr>
                                        <p:cTn id="19" dur="1230" accel="100000" fill="hold">
                                          <p:stCondLst>
                                            <p:cond delay="770"/>
                                          </p:stCondLst>
                                        </p:cTn>
                                        <p:tgtEl>
                                          <p:spTgt spid="3">
                                            <p:txEl>
                                              <p:pRg st="1" end="1"/>
                                            </p:txEl>
                                          </p:spTgt>
                                        </p:tgtEl>
                                      </p:cBhvr>
                                      <p:from x="200000" y="450000"/>
                                      <p:to x="100000" y="100000"/>
                                    </p:animScale>
                                    <p:set>
                                      <p:cBhvr>
                                        <p:cTn id="20" dur="770" fill="hold"/>
                                        <p:tgtEl>
                                          <p:spTgt spid="3">
                                            <p:txEl>
                                              <p:pRg st="1" end="1"/>
                                            </p:txEl>
                                          </p:spTgt>
                                        </p:tgtEl>
                                        <p:attrNameLst>
                                          <p:attrName>ppt_x</p:attrName>
                                        </p:attrNameLst>
                                      </p:cBhvr>
                                      <p:to>
                                        <p:strVal val="(0.5)"/>
                                      </p:to>
                                    </p:set>
                                    <p:anim from="(0.5)" to="(#ppt_x)" calcmode="lin" valueType="num">
                                      <p:cBhvr>
                                        <p:cTn id="21" dur="1230" accel="100000" fill="hold">
                                          <p:stCondLst>
                                            <p:cond delay="770"/>
                                          </p:stCondLst>
                                        </p:cTn>
                                        <p:tgtEl>
                                          <p:spTgt spid="3">
                                            <p:txEl>
                                              <p:pRg st="1" end="1"/>
                                            </p:txEl>
                                          </p:spTgt>
                                        </p:tgtEl>
                                        <p:attrNameLst>
                                          <p:attrName>ppt_x</p:attrName>
                                        </p:attrNameLst>
                                      </p:cBhvr>
                                    </p:anim>
                                    <p:set>
                                      <p:cBhvr>
                                        <p:cTn id="22" dur="770" fill="hold"/>
                                        <p:tgtEl>
                                          <p:spTgt spid="3">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1" end="1"/>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770" decel="100000"/>
                                        <p:tgtEl>
                                          <p:spTgt spid="3">
                                            <p:txEl>
                                              <p:pRg st="3" end="3"/>
                                            </p:txEl>
                                          </p:spTgt>
                                        </p:tgtEl>
                                      </p:cBhvr>
                                    </p:animEffect>
                                    <p:animScale>
                                      <p:cBhvr>
                                        <p:cTn id="28" dur="770" decel="100000"/>
                                        <p:tgtEl>
                                          <p:spTgt spid="3">
                                            <p:txEl>
                                              <p:pRg st="3" end="3"/>
                                            </p:txEl>
                                          </p:spTgt>
                                        </p:tgtEl>
                                      </p:cBhvr>
                                      <p:from x="10000" y="10000"/>
                                      <p:to x="200000" y="450000"/>
                                    </p:animScale>
                                    <p:animScale>
                                      <p:cBhvr>
                                        <p:cTn id="29" dur="1230" accel="100000" fill="hold">
                                          <p:stCondLst>
                                            <p:cond delay="770"/>
                                          </p:stCondLst>
                                        </p:cTn>
                                        <p:tgtEl>
                                          <p:spTgt spid="3">
                                            <p:txEl>
                                              <p:pRg st="3" end="3"/>
                                            </p:txEl>
                                          </p:spTgt>
                                        </p:tgtEl>
                                      </p:cBhvr>
                                      <p:from x="200000" y="450000"/>
                                      <p:to x="100000" y="100000"/>
                                    </p:animScale>
                                    <p:set>
                                      <p:cBhvr>
                                        <p:cTn id="30" dur="770" fill="hold"/>
                                        <p:tgtEl>
                                          <p:spTgt spid="3">
                                            <p:txEl>
                                              <p:pRg st="3" end="3"/>
                                            </p:txEl>
                                          </p:spTgt>
                                        </p:tgtEl>
                                        <p:attrNameLst>
                                          <p:attrName>ppt_x</p:attrName>
                                        </p:attrNameLst>
                                      </p:cBhvr>
                                      <p:to>
                                        <p:strVal val="(0.5)"/>
                                      </p:to>
                                    </p:set>
                                    <p:anim from="(0.5)" to="(#ppt_x)" calcmode="lin" valueType="num">
                                      <p:cBhvr>
                                        <p:cTn id="31" dur="1230" accel="100000" fill="hold">
                                          <p:stCondLst>
                                            <p:cond delay="770"/>
                                          </p:stCondLst>
                                        </p:cTn>
                                        <p:tgtEl>
                                          <p:spTgt spid="3">
                                            <p:txEl>
                                              <p:pRg st="3" end="3"/>
                                            </p:txEl>
                                          </p:spTgt>
                                        </p:tgtEl>
                                        <p:attrNameLst>
                                          <p:attrName>ppt_x</p:attrName>
                                        </p:attrNameLst>
                                      </p:cBhvr>
                                    </p:anim>
                                    <p:set>
                                      <p:cBhvr>
                                        <p:cTn id="32" dur="770" fill="hold"/>
                                        <p:tgtEl>
                                          <p:spTgt spid="3">
                                            <p:txEl>
                                              <p:pRg st="3" end="3"/>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3" end="3"/>
                                            </p:txEl>
                                          </p:spTgt>
                                        </p:tgtEl>
                                        <p:attrNameLst>
                                          <p:attrName>ppt_y</p:attrName>
                                        </p:attrNameLst>
                                      </p:cBhvr>
                                    </p:anim>
                                  </p:childTnLst>
                                </p:cTn>
                              </p:par>
                            </p:childTnLst>
                          </p:cTn>
                        </p:par>
                        <p:par>
                          <p:cTn id="34" fill="hold">
                            <p:stCondLst>
                              <p:cond delay="6000"/>
                            </p:stCondLst>
                            <p:childTnLst>
                              <p:par>
                                <p:cTn id="35" presetID="16" presetClass="entr" presetSubtype="21"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9000000" scaled="0"/>
          <a:tileRect/>
        </a:gradFill>
        <a:effectLst/>
      </p:bgPr>
    </p:bg>
    <p:spTree>
      <p:nvGrpSpPr>
        <p:cNvPr id="1" name=""/>
        <p:cNvGrpSpPr/>
        <p:nvPr/>
      </p:nvGrpSpPr>
      <p:grpSpPr>
        <a:xfrm>
          <a:off x="0" y="0"/>
          <a:ext cx="0" cy="0"/>
          <a:chOff x="0" y="0"/>
          <a:chExt cx="0" cy="0"/>
        </a:xfrm>
      </p:grpSpPr>
      <p:sp>
        <p:nvSpPr>
          <p:cNvPr id="5" name="Rectangle 4"/>
          <p:cNvSpPr/>
          <p:nvPr/>
        </p:nvSpPr>
        <p:spPr>
          <a:xfrm>
            <a:off x="381000" y="838200"/>
            <a:ext cx="8001000" cy="3416320"/>
          </a:xfrm>
          <a:prstGeom prst="rect">
            <a:avLst/>
          </a:prstGeom>
          <a:noFill/>
        </p:spPr>
        <p:txBody>
          <a:bodyPr wrap="square" lIns="91440" tIns="45720" rIns="91440" bIns="45720">
            <a:spAutoFit/>
          </a:bodyPr>
          <a:lstStyle/>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Thank you</a:t>
            </a:r>
          </a:p>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 for</a:t>
            </a:r>
          </a:p>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 your attention</a:t>
            </a:r>
          </a:p>
        </p:txBody>
      </p:sp>
    </p:spTree>
    <p:extLst>
      <p:ext uri="{BB962C8B-B14F-4D97-AF65-F5344CB8AC3E}">
        <p14:creationId xmlns:p14="http://schemas.microsoft.com/office/powerpoint/2010/main" val="149606842"/>
      </p:ext>
    </p:extLst>
  </p:cSld>
  <p:clrMapOvr>
    <a:masterClrMapping/>
  </p:clrMapOvr>
  <p:transition spd="med">
    <p:checke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iterate type="lt">
                                    <p:tmPct val="5000"/>
                                  </p:iterate>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 calcmode="lin" valueType="num">
                                      <p:cBhvr>
                                        <p:cTn id="8" dur="2000"/>
                                        <p:tgtEl>
                                          <p:spTgt spid="5"/>
                                        </p:tgtEl>
                                        <p:attrNameLst>
                                          <p:attrName>style.rotation</p:attrName>
                                        </p:attrNameLst>
                                      </p:cBhvr>
                                      <p:tavLst>
                                        <p:tav tm="0">
                                          <p:val>
                                            <p:fltVal val="0"/>
                                          </p:val>
                                        </p:tav>
                                        <p:tav tm="100000">
                                          <p:val>
                                            <p:fltVal val="90"/>
                                          </p:val>
                                        </p:tav>
                                      </p:tavLst>
                                    </p:anim>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916832"/>
            <a:ext cx="8424936" cy="1872208"/>
          </a:xfrm>
        </p:spPr>
        <p:txBody>
          <a:bodyPr/>
          <a:lstStyle/>
          <a:p>
            <a:pPr marL="0" indent="0" algn="ctr">
              <a:buNone/>
            </a:pPr>
            <a:r>
              <a:rPr lang="en-US" sz="4800" b="1" i="1" dirty="0">
                <a:solidFill>
                  <a:srgbClr val="FFC000"/>
                </a:solidFill>
              </a:rPr>
              <a:t>Brucella and Yersinia</a:t>
            </a:r>
            <a:endParaRPr lang="ar-IQ" sz="4800" b="1" i="1" dirty="0">
              <a:solidFill>
                <a:srgbClr val="FFC000"/>
              </a:solidFill>
            </a:endParaRPr>
          </a:p>
        </p:txBody>
      </p:sp>
    </p:spTree>
    <p:extLst>
      <p:ext uri="{BB962C8B-B14F-4D97-AF65-F5344CB8AC3E}">
        <p14:creationId xmlns:p14="http://schemas.microsoft.com/office/powerpoint/2010/main" val="385978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Learning objectives</a:t>
            </a:r>
            <a:endParaRPr lang="ar-IQ" dirty="0"/>
          </a:p>
        </p:txBody>
      </p:sp>
      <p:sp>
        <p:nvSpPr>
          <p:cNvPr id="4" name="عنصر نائب للتذييل 3"/>
          <p:cNvSpPr>
            <a:spLocks noGrp="1"/>
          </p:cNvSpPr>
          <p:nvPr>
            <p:ph type="ftr" sz="quarter" idx="11"/>
          </p:nvPr>
        </p:nvSpPr>
        <p:spPr/>
        <p:txBody>
          <a:bodyPr/>
          <a:lstStyle/>
          <a:p>
            <a:pPr>
              <a:defRPr/>
            </a:pPr>
            <a:r>
              <a:rPr lang="en-US">
                <a:solidFill>
                  <a:srgbClr val="FFFFFF"/>
                </a:solidFill>
              </a:rPr>
              <a:t>Center for Food Security and Public Health, Iowa State University, 2011</a:t>
            </a:r>
          </a:p>
        </p:txBody>
      </p:sp>
      <p:sp>
        <p:nvSpPr>
          <p:cNvPr id="5" name="مستطيل 4"/>
          <p:cNvSpPr/>
          <p:nvPr/>
        </p:nvSpPr>
        <p:spPr>
          <a:xfrm>
            <a:off x="251520" y="1556792"/>
            <a:ext cx="8640960" cy="52937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latin typeface="Times New Roman" pitchFamily="18" charset="0"/>
                <a:cs typeface="Times New Roman" pitchFamily="18" charset="0"/>
              </a:rPr>
              <a:t>After this lecture you will be able to:</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0" dirty="0">
                <a:solidFill>
                  <a:schemeClr val="bg1"/>
                </a:solidFill>
                <a:latin typeface="Times New Roman" pitchFamily="18" charset="0"/>
                <a:cs typeface="Times New Roman" pitchFamily="18" charset="0"/>
              </a:rPr>
              <a:t>Know the general characteristics of Brucella and Yersinia.</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0" dirty="0">
                <a:solidFill>
                  <a:schemeClr val="bg1"/>
                </a:solidFill>
                <a:latin typeface="Times New Roman" pitchFamily="18" charset="0"/>
                <a:cs typeface="Times New Roman" pitchFamily="18" charset="0"/>
              </a:rPr>
              <a:t>Understand the growth characteristics of these bacteria.</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0" dirty="0">
                <a:solidFill>
                  <a:schemeClr val="bg1"/>
                </a:solidFill>
                <a:latin typeface="Times New Roman" pitchFamily="18" charset="0"/>
                <a:cs typeface="Times New Roman" pitchFamily="18" charset="0"/>
              </a:rPr>
              <a:t>List the clinical findings of these bacteria.</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0" dirty="0">
                <a:solidFill>
                  <a:schemeClr val="bg1"/>
                </a:solidFill>
                <a:latin typeface="Times New Roman" pitchFamily="18" charset="0"/>
                <a:cs typeface="Times New Roman" pitchFamily="18" charset="0"/>
              </a:rPr>
              <a:t>List the diagnosis methods used in diagnosis of these bacteria infection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0" dirty="0">
                <a:solidFill>
                  <a:schemeClr val="bg1"/>
                </a:solidFill>
                <a:latin typeface="Times New Roman" pitchFamily="18" charset="0"/>
                <a:cs typeface="Times New Roman" pitchFamily="18" charset="0"/>
              </a:rPr>
              <a:t>Identify cases infected with these bacteria.</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US" sz="3200" kern="0" dirty="0">
              <a:solidFill>
                <a:schemeClr val="bg1"/>
              </a:solidFill>
              <a:latin typeface="Times New Roman" pitchFamily="18" charset="0"/>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ar-IQ"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1779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13874" y="1015861"/>
            <a:ext cx="8290574" cy="5509200"/>
          </a:xfrm>
          <a:prstGeom prst="rect">
            <a:avLst/>
          </a:prstGeom>
          <a:noFill/>
        </p:spPr>
        <p:txBody>
          <a:bodyPr wrap="square" rtlCol="0">
            <a:spAutoFit/>
          </a:bodyPr>
          <a:lstStyle/>
          <a:p>
            <a:pPr algn="just" rtl="0"/>
            <a:r>
              <a:rPr lang="en-US" sz="3200" dirty="0">
                <a:solidFill>
                  <a:prstClr val="black"/>
                </a:solidFill>
                <a:latin typeface="Times New Roman" pitchFamily="18" charset="0"/>
                <a:cs typeface="Times New Roman" pitchFamily="18" charset="0"/>
              </a:rPr>
              <a:t>The causative agent of </a:t>
            </a:r>
            <a:r>
              <a:rPr lang="en-US" sz="3200" b="1" dirty="0">
                <a:solidFill>
                  <a:prstClr val="black"/>
                </a:solidFill>
                <a:latin typeface="Times New Roman" pitchFamily="18" charset="0"/>
                <a:cs typeface="Times New Roman" pitchFamily="18" charset="0"/>
              </a:rPr>
              <a:t>Malta fever </a:t>
            </a:r>
            <a:r>
              <a:rPr lang="en-US" sz="3200" dirty="0">
                <a:solidFill>
                  <a:prstClr val="black"/>
                </a:solidFill>
                <a:latin typeface="Times New Roman" pitchFamily="18" charset="0"/>
                <a:cs typeface="Times New Roman" pitchFamily="18" charset="0"/>
              </a:rPr>
              <a:t>(undulating fever, Mediterranean fever) or called </a:t>
            </a:r>
            <a:r>
              <a:rPr lang="en-US" sz="3200" b="1" dirty="0">
                <a:solidFill>
                  <a:prstClr val="black"/>
                </a:solidFill>
                <a:latin typeface="Times New Roman" pitchFamily="18" charset="0"/>
                <a:cs typeface="Times New Roman" pitchFamily="18" charset="0"/>
              </a:rPr>
              <a:t>brucellosis</a:t>
            </a:r>
            <a:r>
              <a:rPr lang="en-US" sz="3200" dirty="0">
                <a:solidFill>
                  <a:prstClr val="black"/>
                </a:solidFill>
                <a:latin typeface="Times New Roman" pitchFamily="18" charset="0"/>
                <a:cs typeface="Times New Roman" pitchFamily="18" charset="0"/>
              </a:rPr>
              <a:t>. Which considered an important zoonosis. </a:t>
            </a:r>
            <a:endParaRPr lang="ar-IQ" sz="3200" dirty="0">
              <a:solidFill>
                <a:prstClr val="black"/>
              </a:solidFill>
              <a:latin typeface="Times New Roman" pitchFamily="18" charset="0"/>
              <a:cs typeface="Times New Roman" pitchFamily="18" charset="0"/>
            </a:endParaRPr>
          </a:p>
          <a:p>
            <a:pPr algn="just" rtl="0"/>
            <a:r>
              <a:rPr lang="en-US" sz="3200" dirty="0">
                <a:solidFill>
                  <a:prstClr val="black"/>
                </a:solidFill>
                <a:latin typeface="Times New Roman" pitchFamily="18" charset="0"/>
                <a:cs typeface="Times New Roman" pitchFamily="18" charset="0"/>
              </a:rPr>
              <a:t>Brucella are intracellular parasite of animal and human. And considered  </a:t>
            </a:r>
          </a:p>
          <a:p>
            <a:pPr algn="just" rtl="0"/>
            <a:r>
              <a:rPr lang="en-US" sz="3200" b="1" dirty="0">
                <a:solidFill>
                  <a:prstClr val="black"/>
                </a:solidFill>
                <a:latin typeface="Times New Roman" pitchFamily="18" charset="0"/>
                <a:cs typeface="Times New Roman" pitchFamily="18" charset="0"/>
              </a:rPr>
              <a:t>There are different species of </a:t>
            </a:r>
            <a:r>
              <a:rPr lang="en-US" sz="3200" b="1" i="1" dirty="0">
                <a:solidFill>
                  <a:prstClr val="black"/>
                </a:solidFill>
                <a:latin typeface="Times New Roman" pitchFamily="18" charset="0"/>
                <a:cs typeface="Times New Roman" pitchFamily="18" charset="0"/>
              </a:rPr>
              <a:t>Brucella </a:t>
            </a:r>
          </a:p>
          <a:p>
            <a:pPr algn="l" rtl="0"/>
            <a:r>
              <a:rPr lang="en-US" sz="3200" i="1" dirty="0">
                <a:solidFill>
                  <a:srgbClr val="D60093"/>
                </a:solidFill>
                <a:latin typeface="Times New Roman" pitchFamily="18" charset="0"/>
                <a:cs typeface="Times New Roman" pitchFamily="18" charset="0"/>
              </a:rPr>
              <a:t>Brucella </a:t>
            </a:r>
            <a:r>
              <a:rPr lang="en-US" sz="3200" i="1" dirty="0" err="1">
                <a:solidFill>
                  <a:srgbClr val="D60093"/>
                </a:solidFill>
                <a:latin typeface="Times New Roman" pitchFamily="18" charset="0"/>
                <a:cs typeface="Times New Roman" pitchFamily="18" charset="0"/>
              </a:rPr>
              <a:t>abortus</a:t>
            </a:r>
            <a:endParaRPr lang="en-US" sz="3200" i="1" dirty="0">
              <a:solidFill>
                <a:srgbClr val="D60093"/>
              </a:solidFill>
              <a:latin typeface="Times New Roman" pitchFamily="18" charset="0"/>
              <a:cs typeface="Times New Roman" pitchFamily="18" charset="0"/>
            </a:endParaRPr>
          </a:p>
          <a:p>
            <a:pPr algn="l" rtl="0"/>
            <a:r>
              <a:rPr lang="en-US" sz="3200" i="1" dirty="0">
                <a:solidFill>
                  <a:srgbClr val="D60093"/>
                </a:solidFill>
                <a:latin typeface="Times New Roman" pitchFamily="18" charset="0"/>
                <a:cs typeface="Times New Roman" pitchFamily="18" charset="0"/>
              </a:rPr>
              <a:t>B. </a:t>
            </a:r>
            <a:r>
              <a:rPr lang="en-US" sz="3200" i="1" dirty="0" err="1">
                <a:solidFill>
                  <a:srgbClr val="D60093"/>
                </a:solidFill>
                <a:latin typeface="Times New Roman" pitchFamily="18" charset="0"/>
                <a:cs typeface="Times New Roman" pitchFamily="18" charset="0"/>
              </a:rPr>
              <a:t>melitensis</a:t>
            </a:r>
            <a:endParaRPr lang="en-US" sz="3200" i="1" dirty="0">
              <a:solidFill>
                <a:srgbClr val="D60093"/>
              </a:solidFill>
              <a:latin typeface="Times New Roman" pitchFamily="18" charset="0"/>
              <a:cs typeface="Times New Roman" pitchFamily="18" charset="0"/>
            </a:endParaRPr>
          </a:p>
          <a:p>
            <a:pPr algn="l" rtl="0"/>
            <a:r>
              <a:rPr lang="en-US" sz="3200" i="1" dirty="0">
                <a:solidFill>
                  <a:srgbClr val="D60093"/>
                </a:solidFill>
                <a:latin typeface="Times New Roman" pitchFamily="18" charset="0"/>
                <a:cs typeface="Times New Roman" pitchFamily="18" charset="0"/>
              </a:rPr>
              <a:t>B. </a:t>
            </a:r>
            <a:r>
              <a:rPr lang="en-US" sz="3200" i="1" dirty="0" err="1">
                <a:solidFill>
                  <a:srgbClr val="D60093"/>
                </a:solidFill>
                <a:latin typeface="Times New Roman" pitchFamily="18" charset="0"/>
                <a:cs typeface="Times New Roman" pitchFamily="18" charset="0"/>
              </a:rPr>
              <a:t>suis</a:t>
            </a:r>
            <a:endParaRPr lang="en-US" sz="3200" i="1" dirty="0">
              <a:solidFill>
                <a:srgbClr val="D60093"/>
              </a:solidFill>
              <a:latin typeface="Times New Roman" pitchFamily="18" charset="0"/>
              <a:cs typeface="Times New Roman" pitchFamily="18" charset="0"/>
            </a:endParaRPr>
          </a:p>
          <a:p>
            <a:pPr algn="l" rtl="0"/>
            <a:r>
              <a:rPr lang="en-US" sz="3200" i="1" dirty="0">
                <a:solidFill>
                  <a:srgbClr val="D60093"/>
                </a:solidFill>
                <a:latin typeface="Times New Roman" pitchFamily="18" charset="0"/>
                <a:cs typeface="Times New Roman" pitchFamily="18" charset="0"/>
              </a:rPr>
              <a:t>B. </a:t>
            </a:r>
            <a:r>
              <a:rPr lang="en-US" sz="3200" i="1" dirty="0" err="1">
                <a:solidFill>
                  <a:srgbClr val="D60093"/>
                </a:solidFill>
                <a:latin typeface="Times New Roman" pitchFamily="18" charset="0"/>
                <a:cs typeface="Times New Roman" pitchFamily="18" charset="0"/>
              </a:rPr>
              <a:t>canis</a:t>
            </a:r>
            <a:r>
              <a:rPr lang="en-US" sz="3200" i="1" dirty="0">
                <a:solidFill>
                  <a:srgbClr val="D60093"/>
                </a:solidFill>
                <a:latin typeface="Times New Roman" pitchFamily="18" charset="0"/>
                <a:cs typeface="Times New Roman" pitchFamily="18" charset="0"/>
              </a:rPr>
              <a:t> </a:t>
            </a:r>
          </a:p>
          <a:p>
            <a:pPr algn="l" rtl="0"/>
            <a:endParaRPr lang="en-US" sz="3200" i="1" dirty="0">
              <a:solidFill>
                <a:srgbClr val="00B050"/>
              </a:solidFill>
              <a:latin typeface="Times New Roman" pitchFamily="18" charset="0"/>
              <a:cs typeface="Times New Roman" pitchFamily="18" charset="0"/>
            </a:endParaRPr>
          </a:p>
        </p:txBody>
      </p:sp>
      <p:sp>
        <p:nvSpPr>
          <p:cNvPr id="2" name="مستطيل 1"/>
          <p:cNvSpPr/>
          <p:nvPr/>
        </p:nvSpPr>
        <p:spPr>
          <a:xfrm>
            <a:off x="601906" y="369530"/>
            <a:ext cx="8002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Brucella</a:t>
            </a:r>
            <a:endParaRPr kumimoji="0" lang="ar-IQ"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49080"/>
            <a:ext cx="4912418"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624632"/>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13874" y="1015861"/>
            <a:ext cx="8578606" cy="1384995"/>
          </a:xfrm>
          <a:prstGeom prst="rect">
            <a:avLst/>
          </a:prstGeom>
          <a:noFill/>
        </p:spPr>
        <p:txBody>
          <a:bodyPr wrap="square" rtlCol="0">
            <a:spAutoFit/>
          </a:bodyPr>
          <a:lstStyle/>
          <a:p>
            <a:pPr algn="just" rtl="0"/>
            <a:r>
              <a:rPr lang="en-US" sz="2800" dirty="0">
                <a:solidFill>
                  <a:prstClr val="black"/>
                </a:solidFill>
                <a:latin typeface="Times New Roman" pitchFamily="18" charset="0"/>
                <a:cs typeface="Times New Roman" pitchFamily="18" charset="0"/>
              </a:rPr>
              <a:t>The infection occur due to ingestion of contaminated dairy products and poorly cooked raw meat. </a:t>
            </a:r>
            <a:r>
              <a:rPr lang="en-US" sz="2800" dirty="0">
                <a:latin typeface="Times New Roman" pitchFamily="18" charset="0"/>
                <a:cs typeface="Times New Roman" pitchFamily="18" charset="0"/>
              </a:rPr>
              <a:t>Or from </a:t>
            </a:r>
            <a:r>
              <a:rPr lang="en-US" sz="2800" dirty="0">
                <a:solidFill>
                  <a:prstClr val="black"/>
                </a:solidFill>
                <a:latin typeface="Times New Roman" pitchFamily="18" charset="0"/>
                <a:cs typeface="Times New Roman" pitchFamily="18" charset="0"/>
              </a:rPr>
              <a:t>coming into contact with animals carrying </a:t>
            </a:r>
            <a:r>
              <a:rPr lang="en-US" sz="2800" i="1" dirty="0">
                <a:solidFill>
                  <a:prstClr val="black"/>
                </a:solidFill>
                <a:latin typeface="Times New Roman" pitchFamily="18" charset="0"/>
                <a:cs typeface="Times New Roman" pitchFamily="18" charset="0"/>
              </a:rPr>
              <a:t>Brucella</a:t>
            </a:r>
            <a:r>
              <a:rPr lang="en-US" sz="2800" dirty="0">
                <a:solidFill>
                  <a:prstClr val="black"/>
                </a:solidFill>
                <a:latin typeface="Times New Roman" pitchFamily="18" charset="0"/>
                <a:cs typeface="Times New Roman" pitchFamily="18" charset="0"/>
              </a:rPr>
              <a:t> bacteria  </a:t>
            </a:r>
          </a:p>
        </p:txBody>
      </p:sp>
      <p:sp>
        <p:nvSpPr>
          <p:cNvPr id="2" name="مستطيل 1"/>
          <p:cNvSpPr/>
          <p:nvPr/>
        </p:nvSpPr>
        <p:spPr>
          <a:xfrm>
            <a:off x="601906" y="369530"/>
            <a:ext cx="8002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Brucella</a:t>
            </a:r>
            <a:endParaRPr kumimoji="0" lang="ar-IQ"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80" y="2532587"/>
            <a:ext cx="7782520" cy="413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0618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295400"/>
            <a:ext cx="7620000" cy="3539430"/>
          </a:xfrm>
          <a:prstGeom prst="rect">
            <a:avLst/>
          </a:prstGeom>
        </p:spPr>
        <p:txBody>
          <a:bodyPr wrap="square">
            <a:spAutoFit/>
          </a:bodyPr>
          <a:lstStyle/>
          <a:p>
            <a:pPr indent="346075" algn="justLow" rtl="0"/>
            <a:r>
              <a:rPr lang="en-US" sz="3200" dirty="0">
                <a:solidFill>
                  <a:srgbClr val="FFFF00"/>
                </a:solidFill>
                <a:latin typeface="Times New Roman" pitchFamily="18" charset="0"/>
                <a:cs typeface="Times New Roman" pitchFamily="18" charset="0"/>
              </a:rPr>
              <a:t>There are three medically important genera of </a:t>
            </a:r>
            <a:r>
              <a:rPr lang="en-US" sz="3200" dirty="0">
                <a:solidFill>
                  <a:srgbClr val="FFFF00"/>
                </a:solidFill>
              </a:rPr>
              <a:t>gram-negative rods typically related to respiratory tract, namely:</a:t>
            </a:r>
          </a:p>
          <a:p>
            <a:pPr indent="346075" algn="justLow" rtl="0"/>
            <a:endParaRPr lang="en-US" sz="3200" dirty="0">
              <a:solidFill>
                <a:srgbClr val="FFFF00"/>
              </a:solidFill>
              <a:latin typeface="Times New Roman" pitchFamily="18" charset="0"/>
              <a:cs typeface="Times New Roman" pitchFamily="18" charset="0"/>
            </a:endParaRPr>
          </a:p>
          <a:p>
            <a:pPr algn="justLow" rtl="0"/>
            <a:endParaRPr lang="en-US" sz="3200" dirty="0">
              <a:solidFill>
                <a:srgbClr val="FFFF00"/>
              </a:solidFill>
              <a:latin typeface="Times New Roman" pitchFamily="18" charset="0"/>
              <a:cs typeface="Times New Roman" pitchFamily="18" charset="0"/>
            </a:endParaRPr>
          </a:p>
          <a:p>
            <a:pPr algn="l" rtl="0">
              <a:buFont typeface="Wingdings" pitchFamily="2" charset="2"/>
              <a:buChar char="Ø"/>
            </a:pPr>
            <a:r>
              <a:rPr lang="en-US" sz="3200" b="1" i="1" dirty="0">
                <a:solidFill>
                  <a:srgbClr val="EB45B4"/>
                </a:solidFill>
                <a:effectLst>
                  <a:outerShdw blurRad="38100" dist="38100" dir="2700000" algn="tl">
                    <a:srgbClr val="000000">
                      <a:alpha val="43137"/>
                    </a:srgbClr>
                  </a:outerShdw>
                </a:effectLst>
                <a:latin typeface="Times New Roman" pitchFamily="18" charset="0"/>
                <a:cs typeface="Times New Roman" pitchFamily="18" charset="0"/>
              </a:rPr>
              <a:t>Haemophilus influenzae </a:t>
            </a:r>
            <a:endParaRPr lang="en-US" sz="3200" b="1" dirty="0">
              <a:solidFill>
                <a:srgbClr val="EB45B4"/>
              </a:solidFill>
              <a:effectLst>
                <a:outerShdw blurRad="38100" dist="38100" dir="2700000" algn="tl">
                  <a:srgbClr val="000000">
                    <a:alpha val="43137"/>
                  </a:srgbClr>
                </a:outerShdw>
              </a:effectLst>
              <a:latin typeface="Times New Roman" pitchFamily="18" charset="0"/>
              <a:cs typeface="Times New Roman" pitchFamily="18" charset="0"/>
            </a:endParaRPr>
          </a:p>
          <a:p>
            <a:pPr algn="l" rtl="0">
              <a:buFont typeface="Wingdings" pitchFamily="2" charset="2"/>
              <a:buChar char="Ø"/>
            </a:pPr>
            <a:r>
              <a:rPr lang="en-US" sz="3200" b="1" i="1" dirty="0" err="1">
                <a:solidFill>
                  <a:srgbClr val="EB45B4"/>
                </a:solidFill>
                <a:effectLst>
                  <a:outerShdw blurRad="38100" dist="38100" dir="2700000" algn="tl">
                    <a:srgbClr val="000000">
                      <a:alpha val="43137"/>
                    </a:srgbClr>
                  </a:outerShdw>
                </a:effectLst>
                <a:latin typeface="Times New Roman" pitchFamily="18" charset="0"/>
                <a:cs typeface="Times New Roman" pitchFamily="18" charset="0"/>
              </a:rPr>
              <a:t>Bordetella</a:t>
            </a:r>
            <a:r>
              <a:rPr lang="en-US" sz="3200" b="1" i="1" dirty="0">
                <a:solidFill>
                  <a:srgbClr val="EB45B4"/>
                </a:solidFill>
                <a:effectLst>
                  <a:outerShdw blurRad="38100" dist="38100" dir="2700000" algn="tl">
                    <a:srgbClr val="000000">
                      <a:alpha val="43137"/>
                    </a:srgbClr>
                  </a:outerShdw>
                </a:effectLst>
                <a:latin typeface="Times New Roman" pitchFamily="18" charset="0"/>
                <a:cs typeface="Times New Roman" pitchFamily="18" charset="0"/>
              </a:rPr>
              <a:t> pertussis</a:t>
            </a:r>
            <a:r>
              <a:rPr lang="ar-IQ" sz="3200" b="1" i="1" dirty="0">
                <a:solidFill>
                  <a:srgbClr val="EB45B4"/>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i="1" dirty="0">
              <a:solidFill>
                <a:srgbClr val="EB45B4"/>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40659077"/>
      </p:ext>
    </p:extLst>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
                                        <p:tgtEl>
                                          <p:spTgt spid="5">
                                            <p:txEl>
                                              <p:pRg st="3" end="3"/>
                                            </p:txEl>
                                          </p:spTgt>
                                        </p:tgtEl>
                                      </p:cBhvr>
                                    </p:animEffect>
                                    <p:anim calcmode="lin" valueType="num">
                                      <p:cBhvr>
                                        <p:cTn id="16"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7"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
                                        <p:tgtEl>
                                          <p:spTgt spid="5">
                                            <p:txEl>
                                              <p:pRg st="4" end="4"/>
                                            </p:txEl>
                                          </p:spTgt>
                                        </p:tgtEl>
                                      </p:cBhvr>
                                    </p:animEffect>
                                    <p:anim calcmode="lin" valueType="num">
                                      <p:cBhvr>
                                        <p:cTn id="24"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3610744" cy="634082"/>
          </a:xfrm>
        </p:spPr>
        <p:txBody>
          <a:bodyPr>
            <a:noAutofit/>
          </a:bodyPr>
          <a:lstStyle/>
          <a:p>
            <a:pPr marL="571500" indent="-571500" eaLnBrk="1" hangingPunct="1">
              <a:buFont typeface="Wingdings" panose="05000000000000000000" pitchFamily="2" charset="2"/>
              <a:buChar char="§"/>
            </a:pPr>
            <a:r>
              <a:rPr lang="en-US" altLang="ar-IQ" sz="3600" dirty="0">
                <a:solidFill>
                  <a:srgbClr val="C00000"/>
                </a:solidFill>
                <a:latin typeface="Times New Roman" panose="02020603050405020304" pitchFamily="18" charset="0"/>
                <a:cs typeface="Times New Roman" panose="02020603050405020304" pitchFamily="18" charset="0"/>
              </a:rPr>
              <a:t>Classifications</a:t>
            </a:r>
            <a:endParaRPr lang="ar-SA" altLang="ar-IQ" sz="3600" dirty="0">
              <a:solidFill>
                <a:srgbClr val="C00000"/>
              </a:solidFill>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395536" y="980729"/>
            <a:ext cx="8229600" cy="1224136"/>
          </a:xfrm>
        </p:spPr>
        <p:txBody>
          <a:bodyPr/>
          <a:lstStyle/>
          <a:p>
            <a:pPr algn="l" rtl="0" eaLnBrk="1" hangingPunct="1">
              <a:buFont typeface="Arial" pitchFamily="34" charset="0"/>
              <a:buNone/>
            </a:pPr>
            <a:r>
              <a:rPr lang="en-US" altLang="ar-IQ" dirty="0"/>
              <a:t>  </a:t>
            </a:r>
            <a:r>
              <a:rPr lang="en-US" altLang="ar-IQ" dirty="0">
                <a:latin typeface="Times New Roman" panose="02020603050405020304" pitchFamily="18" charset="0"/>
                <a:cs typeface="Times New Roman" panose="02020603050405020304" pitchFamily="18" charset="0"/>
              </a:rPr>
              <a:t>The traditional </a:t>
            </a:r>
            <a:r>
              <a:rPr lang="en-US" altLang="ar-IQ" dirty="0">
                <a:solidFill>
                  <a:srgbClr val="FF0000"/>
                </a:solidFill>
                <a:latin typeface="Times New Roman" panose="02020603050405020304" pitchFamily="18" charset="0"/>
                <a:cs typeface="Times New Roman" panose="02020603050405020304" pitchFamily="18" charset="0"/>
              </a:rPr>
              <a:t>classification</a:t>
            </a:r>
            <a:r>
              <a:rPr lang="en-US" altLang="ar-IQ" dirty="0">
                <a:latin typeface="Times New Roman" panose="02020603050405020304" pitchFamily="18" charset="0"/>
                <a:cs typeface="Times New Roman" panose="02020603050405020304" pitchFamily="18" charset="0"/>
              </a:rPr>
              <a:t> of </a:t>
            </a:r>
            <a:r>
              <a:rPr lang="en-US" altLang="ar-IQ" i="1" dirty="0">
                <a:latin typeface="Times New Roman" panose="02020603050405020304" pitchFamily="18" charset="0"/>
                <a:cs typeface="Times New Roman" panose="02020603050405020304" pitchFamily="18" charset="0"/>
              </a:rPr>
              <a:t>Brucella</a:t>
            </a:r>
            <a:r>
              <a:rPr lang="en-US" altLang="ar-IQ" dirty="0">
                <a:latin typeface="Times New Roman" panose="02020603050405020304" pitchFamily="18" charset="0"/>
                <a:cs typeface="Times New Roman" panose="02020603050405020304" pitchFamily="18" charset="0"/>
              </a:rPr>
              <a:t> species is based largely on the preferred hosts.</a:t>
            </a:r>
            <a:endParaRPr lang="en-US" altLang="ar-IQ" dirty="0"/>
          </a:p>
          <a:p>
            <a:pPr algn="l" rtl="0" eaLnBrk="1" hangingPunct="1">
              <a:buFont typeface="Arial" pitchFamily="34" charset="0"/>
              <a:buNone/>
            </a:pPr>
            <a:endParaRPr lang="en-US" altLang="ar-IQ" dirty="0"/>
          </a:p>
          <a:p>
            <a:pPr algn="l" rtl="0" eaLnBrk="1" hangingPunct="1">
              <a:buFont typeface="Arial" pitchFamily="34" charset="0"/>
              <a:buNone/>
            </a:pPr>
            <a:endParaRPr lang="ar-SA" altLang="ar-IQ" dirty="0"/>
          </a:p>
        </p:txBody>
      </p:sp>
      <p:graphicFrame>
        <p:nvGraphicFramePr>
          <p:cNvPr id="4" name="Table 3"/>
          <p:cNvGraphicFramePr>
            <a:graphicFrameLocks noGrp="1"/>
          </p:cNvGraphicFramePr>
          <p:nvPr>
            <p:extLst>
              <p:ext uri="{D42A27DB-BD31-4B8C-83A1-F6EECF244321}">
                <p14:modId xmlns:p14="http://schemas.microsoft.com/office/powerpoint/2010/main" val="3221683540"/>
              </p:ext>
            </p:extLst>
          </p:nvPr>
        </p:nvGraphicFramePr>
        <p:xfrm>
          <a:off x="251520" y="2241367"/>
          <a:ext cx="8555609" cy="4211969"/>
        </p:xfrm>
        <a:graphic>
          <a:graphicData uri="http://schemas.openxmlformats.org/drawingml/2006/table">
            <a:tbl>
              <a:tblPr rtl="1" firstRow="1" bandRow="1">
                <a:tableStyleId>{5C22544A-7EE6-4342-B048-85BDC9FD1C3A}</a:tableStyleId>
              </a:tblPr>
              <a:tblGrid>
                <a:gridCol w="3993953">
                  <a:extLst>
                    <a:ext uri="{9D8B030D-6E8A-4147-A177-3AD203B41FA5}">
                      <a16:colId xmlns:a16="http://schemas.microsoft.com/office/drawing/2014/main" val="20000"/>
                    </a:ext>
                  </a:extLst>
                </a:gridCol>
                <a:gridCol w="2750096">
                  <a:extLst>
                    <a:ext uri="{9D8B030D-6E8A-4147-A177-3AD203B41FA5}">
                      <a16:colId xmlns:a16="http://schemas.microsoft.com/office/drawing/2014/main" val="20001"/>
                    </a:ext>
                  </a:extLst>
                </a:gridCol>
                <a:gridCol w="1811560">
                  <a:extLst>
                    <a:ext uri="{9D8B030D-6E8A-4147-A177-3AD203B41FA5}">
                      <a16:colId xmlns:a16="http://schemas.microsoft.com/office/drawing/2014/main" val="20002"/>
                    </a:ext>
                  </a:extLst>
                </a:gridCol>
              </a:tblGrid>
              <a:tr h="62929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a:t>Geographic Distribution</a:t>
                      </a:r>
                      <a:endParaRPr lang="ar-SA" sz="1800"/>
                    </a:p>
                    <a:p>
                      <a:pPr algn="ctr" rtl="1"/>
                      <a:endParaRPr lang="ar-SA" sz="1800"/>
                    </a:p>
                  </a:txBody>
                  <a:tcPr marT="45729" marB="45729"/>
                </a:tc>
                <a:tc>
                  <a:txBody>
                    <a:bodyPr/>
                    <a:lstStyle/>
                    <a:p>
                      <a:pPr algn="ctr" rtl="1"/>
                      <a:r>
                        <a:rPr lang="en-US" sz="1800" b="1"/>
                        <a:t>Animal Reservoir</a:t>
                      </a:r>
                      <a:endParaRPr lang="ar-SA" sz="1800"/>
                    </a:p>
                  </a:txBody>
                  <a:tcPr marT="45729" marB="45729"/>
                </a:tc>
                <a:tc>
                  <a:txBody>
                    <a:bodyPr/>
                    <a:lstStyle/>
                    <a:p>
                      <a:pPr algn="ctr" rtl="1"/>
                      <a:r>
                        <a:rPr lang="en-US" sz="1800" b="1"/>
                        <a:t>Organism</a:t>
                      </a:r>
                      <a:endParaRPr lang="ar-SA" sz="1800"/>
                    </a:p>
                  </a:txBody>
                  <a:tcPr marT="45729" marB="45729"/>
                </a:tc>
                <a:extLst>
                  <a:ext uri="{0D108BD9-81ED-4DB2-BD59-A6C34878D82A}">
                    <a16:rowId xmlns:a16="http://schemas.microsoft.com/office/drawing/2014/main" val="10000"/>
                  </a:ext>
                </a:extLst>
              </a:tr>
              <a:tr h="1478934">
                <a:tc>
                  <a:txBody>
                    <a:bodyPr/>
                    <a:lstStyle/>
                    <a:p>
                      <a:pPr algn="ctr"/>
                      <a:r>
                        <a:rPr lang="en-US" sz="1800"/>
                        <a:t>Mediterranean, Asia, Latin America, parts of Africa and some southern European countries</a:t>
                      </a:r>
                    </a:p>
                  </a:txBody>
                  <a:tcPr marT="45729" marB="45729" anchor="ctr"/>
                </a:tc>
                <a:tc>
                  <a:txBody>
                    <a:bodyPr/>
                    <a:lstStyle/>
                    <a:p>
                      <a:pPr algn="ctr"/>
                      <a:r>
                        <a:rPr lang="en-US" sz="1800"/>
                        <a:t>Goats, sheep, camels</a:t>
                      </a:r>
                    </a:p>
                  </a:txBody>
                  <a:tcPr marT="45729" marB="45729" anchor="ctr"/>
                </a:tc>
                <a:tc>
                  <a:txBody>
                    <a:bodyPr/>
                    <a:lstStyle/>
                    <a:p>
                      <a:pPr algn="ctr"/>
                      <a:r>
                        <a:rPr lang="en-US" sz="1800" i="1"/>
                        <a:t>B </a:t>
                      </a:r>
                      <a:r>
                        <a:rPr lang="en-US" sz="1800" i="1" err="1"/>
                        <a:t>melitensis</a:t>
                      </a:r>
                      <a:endParaRPr lang="en-US" sz="1800"/>
                    </a:p>
                  </a:txBody>
                  <a:tcPr marT="45729" marB="45729" anchor="ctr"/>
                </a:tc>
                <a:extLst>
                  <a:ext uri="{0D108BD9-81ED-4DB2-BD59-A6C34878D82A}">
                    <a16:rowId xmlns:a16="http://schemas.microsoft.com/office/drawing/2014/main" val="10001"/>
                  </a:ext>
                </a:extLst>
              </a:tr>
              <a:tr h="763586">
                <a:tc>
                  <a:txBody>
                    <a:bodyPr/>
                    <a:lstStyle/>
                    <a:p>
                      <a:pPr algn="ctr"/>
                      <a:r>
                        <a:rPr lang="en-US" sz="1800"/>
                        <a:t>Worldwide</a:t>
                      </a:r>
                    </a:p>
                  </a:txBody>
                  <a:tcPr marT="45729" marB="45729" anchor="ctr"/>
                </a:tc>
                <a:tc>
                  <a:txBody>
                    <a:bodyPr/>
                    <a:lstStyle/>
                    <a:p>
                      <a:pPr algn="ctr"/>
                      <a:r>
                        <a:rPr lang="en-US" sz="1800"/>
                        <a:t>Cows, buffalo, camels, yaks</a:t>
                      </a:r>
                    </a:p>
                  </a:txBody>
                  <a:tcPr marT="45729" marB="45729" anchor="ctr"/>
                </a:tc>
                <a:tc>
                  <a:txBody>
                    <a:bodyPr/>
                    <a:lstStyle/>
                    <a:p>
                      <a:pPr algn="ctr"/>
                      <a:r>
                        <a:rPr lang="en-US" sz="1800" i="1"/>
                        <a:t>B abortus</a:t>
                      </a:r>
                      <a:endParaRPr lang="en-US" sz="1800"/>
                    </a:p>
                  </a:txBody>
                  <a:tcPr marT="45729" marB="45729" anchor="ctr"/>
                </a:tc>
                <a:extLst>
                  <a:ext uri="{0D108BD9-81ED-4DB2-BD59-A6C34878D82A}">
                    <a16:rowId xmlns:a16="http://schemas.microsoft.com/office/drawing/2014/main" val="10002"/>
                  </a:ext>
                </a:extLst>
              </a:tr>
              <a:tr h="963573">
                <a:tc>
                  <a:txBody>
                    <a:bodyPr/>
                    <a:lstStyle/>
                    <a:p>
                      <a:pPr algn="ctr"/>
                      <a:r>
                        <a:rPr lang="en-US" sz="1800"/>
                        <a:t>South America, Southeast Asia, United States</a:t>
                      </a:r>
                    </a:p>
                  </a:txBody>
                  <a:tcPr marT="45729" marB="45729" anchor="ctr"/>
                </a:tc>
                <a:tc>
                  <a:txBody>
                    <a:bodyPr/>
                    <a:lstStyle/>
                    <a:p>
                      <a:pPr algn="ctr"/>
                      <a:r>
                        <a:rPr lang="en-US" sz="1800"/>
                        <a:t>Pigs (biotype 1-3)</a:t>
                      </a:r>
                    </a:p>
                  </a:txBody>
                  <a:tcPr marT="45729" marB="45729" anchor="ctr"/>
                </a:tc>
                <a:tc>
                  <a:txBody>
                    <a:bodyPr/>
                    <a:lstStyle/>
                    <a:p>
                      <a:pPr algn="ctr"/>
                      <a:r>
                        <a:rPr lang="en-US" sz="1800" i="1"/>
                        <a:t>B </a:t>
                      </a:r>
                      <a:r>
                        <a:rPr lang="en-US" sz="1800" i="1" err="1"/>
                        <a:t>suis</a:t>
                      </a:r>
                      <a:endParaRPr lang="en-US" sz="1800"/>
                    </a:p>
                  </a:txBody>
                  <a:tcPr marT="45729" marB="45729" anchor="ctr"/>
                </a:tc>
                <a:extLst>
                  <a:ext uri="{0D108BD9-81ED-4DB2-BD59-A6C34878D82A}">
                    <a16:rowId xmlns:a16="http://schemas.microsoft.com/office/drawing/2014/main" val="10003"/>
                  </a:ext>
                </a:extLst>
              </a:tr>
              <a:tr h="341074">
                <a:tc>
                  <a:txBody>
                    <a:bodyPr/>
                    <a:lstStyle/>
                    <a:p>
                      <a:pPr algn="ctr"/>
                      <a:r>
                        <a:rPr lang="en-US" sz="1800"/>
                        <a:t>Cosmopolitan</a:t>
                      </a:r>
                    </a:p>
                  </a:txBody>
                  <a:tcPr marT="45729" marB="45729" anchor="ctr"/>
                </a:tc>
                <a:tc>
                  <a:txBody>
                    <a:bodyPr/>
                    <a:lstStyle/>
                    <a:p>
                      <a:pPr algn="ctr"/>
                      <a:r>
                        <a:rPr lang="en-US" sz="1800"/>
                        <a:t>Canines</a:t>
                      </a:r>
                    </a:p>
                  </a:txBody>
                  <a:tcPr marT="45729" marB="45729" anchor="ctr"/>
                </a:tc>
                <a:tc>
                  <a:txBody>
                    <a:bodyPr/>
                    <a:lstStyle/>
                    <a:p>
                      <a:pPr algn="ctr"/>
                      <a:r>
                        <a:rPr lang="en-US" sz="1800" i="1" dirty="0"/>
                        <a:t>Brucella </a:t>
                      </a:r>
                      <a:r>
                        <a:rPr lang="en-US" sz="1800" i="1" dirty="0" err="1"/>
                        <a:t>canis</a:t>
                      </a:r>
                      <a:endParaRPr lang="en-US" sz="1800" dirty="0"/>
                    </a:p>
                  </a:txBody>
                  <a:tcPr marT="45729" marB="45729"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5432010"/>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13874" y="620688"/>
            <a:ext cx="8506598" cy="4031873"/>
          </a:xfrm>
          <a:prstGeom prst="rect">
            <a:avLst/>
          </a:prstGeom>
          <a:noFill/>
        </p:spPr>
        <p:txBody>
          <a:bodyPr wrap="square" rtlCol="0">
            <a:spAutoFit/>
          </a:bodyPr>
          <a:lstStyle/>
          <a:p>
            <a:pPr marL="457200" indent="-457200" algn="just" rtl="0">
              <a:buFont typeface="Wingdings" panose="05000000000000000000" pitchFamily="2" charset="2"/>
              <a:buChar char="Ø"/>
            </a:pPr>
            <a:r>
              <a:rPr lang="en-US" sz="3200" b="1" dirty="0">
                <a:solidFill>
                  <a:srgbClr val="C00000"/>
                </a:solidFill>
                <a:latin typeface="Times New Roman" pitchFamily="18" charset="0"/>
                <a:cs typeface="Times New Roman" pitchFamily="18" charset="0"/>
              </a:rPr>
              <a:t>Important features:</a:t>
            </a:r>
          </a:p>
          <a:p>
            <a:pPr marL="457200" indent="-457200" algn="just" rtl="0">
              <a:buFontTx/>
              <a:buChar char="-"/>
            </a:pPr>
            <a:r>
              <a:rPr lang="en-US" sz="3200" dirty="0">
                <a:solidFill>
                  <a:prstClr val="black"/>
                </a:solidFill>
                <a:latin typeface="Times New Roman" pitchFamily="18" charset="0"/>
                <a:cs typeface="Times New Roman" pitchFamily="18" charset="0"/>
              </a:rPr>
              <a:t>Small gram-negative coccobacilli.</a:t>
            </a:r>
          </a:p>
          <a:p>
            <a:pPr marL="457200" indent="-457200" algn="just" rtl="0">
              <a:buFontTx/>
              <a:buChar char="-"/>
            </a:pPr>
            <a:r>
              <a:rPr lang="en-US" sz="3200" dirty="0">
                <a:solidFill>
                  <a:prstClr val="black"/>
                </a:solidFill>
                <a:latin typeface="Times New Roman" pitchFamily="18" charset="0"/>
                <a:cs typeface="Times New Roman" pitchFamily="18" charset="0"/>
              </a:rPr>
              <a:t>Non motile, non-</a:t>
            </a:r>
            <a:r>
              <a:rPr lang="en-US" sz="3200" dirty="0" err="1">
                <a:solidFill>
                  <a:prstClr val="black"/>
                </a:solidFill>
                <a:latin typeface="Times New Roman" pitchFamily="18" charset="0"/>
                <a:cs typeface="Times New Roman" pitchFamily="18" charset="0"/>
              </a:rPr>
              <a:t>sporing</a:t>
            </a:r>
            <a:r>
              <a:rPr lang="en-US" sz="3200" dirty="0">
                <a:solidFill>
                  <a:prstClr val="black"/>
                </a:solidFill>
                <a:latin typeface="Times New Roman" pitchFamily="18" charset="0"/>
                <a:cs typeface="Times New Roman" pitchFamily="18" charset="0"/>
              </a:rPr>
              <a:t>, non flagellated.</a:t>
            </a:r>
          </a:p>
          <a:p>
            <a:pPr marL="457200" indent="-457200" algn="just" rtl="0">
              <a:buFontTx/>
              <a:buChar char="-"/>
            </a:pPr>
            <a:r>
              <a:rPr lang="en-US" sz="3200" dirty="0">
                <a:solidFill>
                  <a:prstClr val="black"/>
                </a:solidFill>
                <a:latin typeface="Times New Roman" pitchFamily="18" charset="0"/>
                <a:cs typeface="Times New Roman" pitchFamily="18" charset="0"/>
              </a:rPr>
              <a:t>Nontoxigenic.</a:t>
            </a:r>
          </a:p>
          <a:p>
            <a:pPr marL="457200" indent="-457200" algn="just" rtl="0">
              <a:buFontTx/>
              <a:buChar char="-"/>
            </a:pPr>
            <a:r>
              <a:rPr lang="en-US" sz="3200" dirty="0">
                <a:solidFill>
                  <a:prstClr val="black"/>
                </a:solidFill>
                <a:latin typeface="Times New Roman" pitchFamily="18" charset="0"/>
                <a:cs typeface="Times New Roman" pitchFamily="18" charset="0"/>
              </a:rPr>
              <a:t>Strict aerobes, but </a:t>
            </a:r>
            <a:r>
              <a:rPr lang="en-US" sz="3200" i="1" dirty="0">
                <a:solidFill>
                  <a:prstClr val="black"/>
                </a:solidFill>
                <a:latin typeface="Times New Roman" pitchFamily="18" charset="0"/>
                <a:cs typeface="Times New Roman" pitchFamily="18" charset="0"/>
              </a:rPr>
              <a:t>B. </a:t>
            </a:r>
            <a:r>
              <a:rPr lang="en-US" sz="3200" i="1" dirty="0" err="1">
                <a:solidFill>
                  <a:prstClr val="black"/>
                </a:solidFill>
                <a:latin typeface="Times New Roman" pitchFamily="18" charset="0"/>
                <a:cs typeface="Times New Roman" pitchFamily="18" charset="0"/>
              </a:rPr>
              <a:t>abortus</a:t>
            </a:r>
            <a:r>
              <a:rPr lang="en-US" sz="3200" i="1"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usually requires 5-10% CO</a:t>
            </a:r>
            <a:r>
              <a:rPr lang="en-US" sz="2000" dirty="0">
                <a:solidFill>
                  <a:prstClr val="black"/>
                </a:solidFill>
                <a:latin typeface="Times New Roman" pitchFamily="18" charset="0"/>
                <a:cs typeface="Times New Roman" pitchFamily="18" charset="0"/>
              </a:rPr>
              <a:t>2</a:t>
            </a:r>
          </a:p>
          <a:p>
            <a:pPr marL="457200" indent="-457200" algn="just" rtl="0">
              <a:buFontTx/>
              <a:buChar char="-"/>
            </a:pPr>
            <a:r>
              <a:rPr lang="en-US" sz="3200" dirty="0">
                <a:solidFill>
                  <a:prstClr val="black"/>
                </a:solidFill>
                <a:latin typeface="Times New Roman" pitchFamily="18" charset="0"/>
                <a:cs typeface="Times New Roman" pitchFamily="18" charset="0"/>
              </a:rPr>
              <a:t>Growth can occur in range 20-40° C.</a:t>
            </a:r>
          </a:p>
          <a:p>
            <a:pPr marL="457200" indent="-457200" algn="just" rtl="0">
              <a:buFontTx/>
              <a:buChar char="-"/>
            </a:pPr>
            <a:r>
              <a:rPr lang="en-US" sz="3200" dirty="0">
                <a:solidFill>
                  <a:prstClr val="black"/>
                </a:solidFill>
                <a:latin typeface="Times New Roman" pitchFamily="18" charset="0"/>
                <a:cs typeface="Times New Roman" pitchFamily="18" charset="0"/>
              </a:rPr>
              <a:t>Grow on blood and trypticase soy agar, </a:t>
            </a:r>
          </a:p>
        </p:txBody>
      </p:sp>
    </p:spTree>
    <p:extLst>
      <p:ext uri="{BB962C8B-B14F-4D97-AF65-F5344CB8AC3E}">
        <p14:creationId xmlns:p14="http://schemas.microsoft.com/office/powerpoint/2010/main" val="4220716614"/>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45892"/>
            <a:ext cx="8379034" cy="6001643"/>
          </a:xfrm>
          <a:prstGeom prst="rect">
            <a:avLst/>
          </a:prstGeom>
        </p:spPr>
        <p:txBody>
          <a:bodyPr wrap="square">
            <a:spAutoFit/>
          </a:bodyPr>
          <a:lstStyle/>
          <a:p>
            <a:pPr marL="457200" lvl="0" indent="-457200" algn="just" rtl="0">
              <a:buFont typeface="Wingdings" panose="05000000000000000000" pitchFamily="2" charset="2"/>
              <a:buChar char="Ø"/>
            </a:pPr>
            <a:r>
              <a:rPr lang="en-US" sz="3200" b="1" dirty="0">
                <a:solidFill>
                  <a:srgbClr val="C00000"/>
                </a:solidFill>
                <a:latin typeface="Times New Roman" pitchFamily="18" charset="0"/>
                <a:cs typeface="Times New Roman" pitchFamily="18" charset="0"/>
              </a:rPr>
              <a:t>Lab diagnosis*:</a:t>
            </a:r>
          </a:p>
          <a:p>
            <a:pPr marL="457200" lvl="0" indent="-457200" algn="just" rtl="0">
              <a:buFontTx/>
              <a:buChar char="-"/>
            </a:pPr>
            <a:r>
              <a:rPr lang="en-US" sz="3200" b="1" dirty="0">
                <a:solidFill>
                  <a:srgbClr val="0070C0"/>
                </a:solidFill>
                <a:latin typeface="Times New Roman" pitchFamily="18" charset="0"/>
                <a:cs typeface="Times New Roman" pitchFamily="18" charset="0"/>
              </a:rPr>
              <a:t>Specimens: </a:t>
            </a:r>
            <a:r>
              <a:rPr lang="en-US" sz="3200" b="1" dirty="0">
                <a:solidFill>
                  <a:srgbClr val="FF0000"/>
                </a:solidFill>
                <a:latin typeface="Times New Roman" pitchFamily="18" charset="0"/>
                <a:cs typeface="Times New Roman" pitchFamily="18" charset="0"/>
              </a:rPr>
              <a:t>Blood</a:t>
            </a:r>
            <a:r>
              <a:rPr lang="en-US" sz="3200" dirty="0">
                <a:latin typeface="Times New Roman" pitchFamily="18" charset="0"/>
                <a:cs typeface="Times New Roman" pitchFamily="18" charset="0"/>
              </a:rPr>
              <a:t> and biopsy from lymph nodes for culture, </a:t>
            </a:r>
            <a:r>
              <a:rPr lang="en-US" sz="3200" b="1" dirty="0">
                <a:solidFill>
                  <a:srgbClr val="FF0000"/>
                </a:solidFill>
                <a:latin typeface="Times New Roman" pitchFamily="18" charset="0"/>
                <a:cs typeface="Times New Roman" pitchFamily="18" charset="0"/>
              </a:rPr>
              <a:t>serum</a:t>
            </a:r>
            <a:r>
              <a:rPr lang="en-US" sz="3200" dirty="0">
                <a:latin typeface="Times New Roman" pitchFamily="18" charset="0"/>
                <a:cs typeface="Times New Roman" pitchFamily="18" charset="0"/>
              </a:rPr>
              <a:t> for serology.</a:t>
            </a:r>
          </a:p>
          <a:p>
            <a:pPr marL="457200" lvl="0" indent="-457200" algn="just" rtl="0">
              <a:buFontTx/>
              <a:buChar char="-"/>
            </a:pPr>
            <a:r>
              <a:rPr lang="en-US" sz="3200" b="1" dirty="0">
                <a:solidFill>
                  <a:srgbClr val="0070C0"/>
                </a:solidFill>
                <a:latin typeface="Times New Roman" pitchFamily="18" charset="0"/>
                <a:cs typeface="Times New Roman" pitchFamily="18" charset="0"/>
              </a:rPr>
              <a:t>Culture:</a:t>
            </a:r>
            <a:r>
              <a:rPr lang="en-US" sz="3200" dirty="0">
                <a:latin typeface="Times New Roman" pitchFamily="18" charset="0"/>
                <a:cs typeface="Times New Roman" pitchFamily="18" charset="0"/>
              </a:rPr>
              <a:t> In trypticase soy broth or Castaneda blood culture system. Subcultures are made on solid media twice a week</a:t>
            </a:r>
          </a:p>
          <a:p>
            <a:pPr marL="457200" lvl="0" indent="-457200" algn="just" rtl="0">
              <a:buFontTx/>
              <a:buChar char="-"/>
            </a:pPr>
            <a:r>
              <a:rPr lang="en-US" sz="3200" b="1" dirty="0">
                <a:solidFill>
                  <a:srgbClr val="0070C0"/>
                </a:solidFill>
                <a:latin typeface="Times New Roman" pitchFamily="18" charset="0"/>
                <a:cs typeface="Times New Roman" pitchFamily="18" charset="0"/>
              </a:rPr>
              <a:t>Biochemical tests: </a:t>
            </a:r>
            <a:r>
              <a:rPr lang="en-US" sz="3200" dirty="0">
                <a:latin typeface="Times New Roman" pitchFamily="18" charset="0"/>
                <a:cs typeface="Times New Roman" pitchFamily="18" charset="0"/>
              </a:rPr>
              <a:t>oxidase +ve, H</a:t>
            </a:r>
            <a:r>
              <a:rPr lang="en-US" sz="2000" dirty="0">
                <a:latin typeface="Times New Roman" pitchFamily="18" charset="0"/>
                <a:cs typeface="Times New Roman" pitchFamily="18" charset="0"/>
              </a:rPr>
              <a:t>2</a:t>
            </a:r>
            <a:r>
              <a:rPr lang="en-US" sz="3200" dirty="0">
                <a:latin typeface="Times New Roman" pitchFamily="18" charset="0"/>
                <a:cs typeface="Times New Roman" pitchFamily="18" charset="0"/>
              </a:rPr>
              <a:t>S production +ve, urease +ve.</a:t>
            </a:r>
          </a:p>
          <a:p>
            <a:pPr marL="342900" lvl="0" indent="-342900" algn="just" rtl="0">
              <a:buFont typeface="Wingdings" pitchFamily="2" charset="2"/>
              <a:buChar char="v"/>
            </a:pPr>
            <a:r>
              <a:rPr lang="en-US" sz="3200" b="1" dirty="0">
                <a:solidFill>
                  <a:srgbClr val="0070C0"/>
                </a:solidFill>
                <a:latin typeface="Times New Roman" pitchFamily="18" charset="0"/>
                <a:cs typeface="Times New Roman" pitchFamily="18" charset="0"/>
              </a:rPr>
              <a:t>Serological test: </a:t>
            </a:r>
            <a:r>
              <a:rPr lang="en-US" sz="3200" dirty="0">
                <a:latin typeface="Times New Roman" panose="02020603050405020304" pitchFamily="18" charset="0"/>
                <a:cs typeface="Times New Roman" pitchFamily="18" charset="0"/>
              </a:rPr>
              <a:t>agglutination test called </a:t>
            </a:r>
            <a:r>
              <a:rPr lang="en-US" sz="3200" b="1" dirty="0">
                <a:solidFill>
                  <a:srgbClr val="FF0000"/>
                </a:solidFill>
                <a:latin typeface="Times New Roman" panose="02020603050405020304" pitchFamily="18" charset="0"/>
                <a:cs typeface="Times New Roman" pitchFamily="18" charset="0"/>
              </a:rPr>
              <a:t>Rose Bengal test* </a:t>
            </a:r>
            <a:r>
              <a:rPr lang="en-US" sz="3200" dirty="0">
                <a:latin typeface="Times New Roman" panose="02020603050405020304" pitchFamily="18" charset="0"/>
                <a:cs typeface="Times New Roman" pitchFamily="18" charset="0"/>
              </a:rPr>
              <a:t>detect the </a:t>
            </a:r>
            <a:r>
              <a:rPr lang="en-US" sz="3200" dirty="0">
                <a:solidFill>
                  <a:prstClr val="black"/>
                </a:solidFill>
                <a:latin typeface="Times New Roman" panose="02020603050405020304" pitchFamily="18" charset="0"/>
                <a:cs typeface="Times New Roman" panose="02020603050405020304" pitchFamily="18" charset="0"/>
              </a:rPr>
              <a:t>antibody to Brucella species except </a:t>
            </a:r>
            <a:r>
              <a:rPr lang="en-US" sz="3200" i="1" dirty="0" err="1">
                <a:solidFill>
                  <a:prstClr val="black"/>
                </a:solidFill>
                <a:latin typeface="Times New Roman" panose="02020603050405020304" pitchFamily="18" charset="0"/>
                <a:cs typeface="Times New Roman" panose="02020603050405020304" pitchFamily="18" charset="0"/>
              </a:rPr>
              <a:t>B.canis</a:t>
            </a:r>
            <a:r>
              <a:rPr lang="en-US" sz="3200" dirty="0">
                <a:solidFill>
                  <a:prstClr val="black"/>
                </a:solidFill>
                <a:latin typeface="Times New Roman" panose="02020603050405020304" pitchFamily="18" charset="0"/>
                <a:cs typeface="Times New Roman" panose="02020603050405020304" pitchFamily="18" charset="0"/>
              </a:rPr>
              <a:t> , titer greater than 1:160 consider positive result. </a:t>
            </a:r>
          </a:p>
        </p:txBody>
      </p:sp>
    </p:spTree>
    <p:extLst>
      <p:ext uri="{BB962C8B-B14F-4D97-AF65-F5344CB8AC3E}">
        <p14:creationId xmlns:p14="http://schemas.microsoft.com/office/powerpoint/2010/main" val="3603269990"/>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Rose Bengal test</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2407196"/>
            <a:ext cx="417646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4355976"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963013"/>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13874" y="1015861"/>
            <a:ext cx="8578606" cy="4031873"/>
          </a:xfrm>
          <a:prstGeom prst="rect">
            <a:avLst/>
          </a:prstGeom>
          <a:noFill/>
        </p:spPr>
        <p:txBody>
          <a:bodyPr wrap="square" rtlCol="0">
            <a:spAutoFit/>
          </a:bodyPr>
          <a:lstStyle/>
          <a:p>
            <a:pPr algn="just" rtl="0"/>
            <a:r>
              <a:rPr lang="en-US" sz="3200" b="1" dirty="0">
                <a:solidFill>
                  <a:prstClr val="black"/>
                </a:solidFill>
                <a:latin typeface="Times New Roman" pitchFamily="18" charset="0"/>
                <a:cs typeface="Times New Roman" pitchFamily="18" charset="0"/>
              </a:rPr>
              <a:t>There are different species of </a:t>
            </a:r>
            <a:r>
              <a:rPr lang="en-US" sz="3200" b="1" i="1" dirty="0">
                <a:solidFill>
                  <a:prstClr val="black"/>
                </a:solidFill>
                <a:latin typeface="Times New Roman" pitchFamily="18" charset="0"/>
                <a:cs typeface="Times New Roman" pitchFamily="18" charset="0"/>
              </a:rPr>
              <a:t>Yersinia: </a:t>
            </a:r>
          </a:p>
          <a:p>
            <a:pPr algn="just" rtl="0"/>
            <a:r>
              <a:rPr lang="en-US" sz="3200" b="1" i="1" dirty="0">
                <a:solidFill>
                  <a:srgbClr val="D60093"/>
                </a:solidFill>
                <a:latin typeface="Times New Roman" pitchFamily="18" charset="0"/>
                <a:cs typeface="Times New Roman" pitchFamily="18" charset="0"/>
              </a:rPr>
              <a:t>Yersinia </a:t>
            </a:r>
            <a:r>
              <a:rPr lang="en-US" sz="3200" b="1" i="1" dirty="0" err="1">
                <a:solidFill>
                  <a:srgbClr val="D60093"/>
                </a:solidFill>
                <a:latin typeface="Times New Roman" pitchFamily="18" charset="0"/>
                <a:cs typeface="Times New Roman" pitchFamily="18" charset="0"/>
              </a:rPr>
              <a:t>pestis</a:t>
            </a:r>
            <a:r>
              <a:rPr lang="en-US" sz="3200" i="1" dirty="0">
                <a:solidFill>
                  <a:srgbClr val="D60093"/>
                </a:solidFill>
                <a:latin typeface="Times New Roman" pitchFamily="18" charset="0"/>
                <a:cs typeface="Times New Roman" pitchFamily="18" charset="0"/>
              </a:rPr>
              <a:t> </a:t>
            </a:r>
            <a:r>
              <a:rPr lang="en-US" sz="3200" dirty="0">
                <a:latin typeface="Times New Roman" pitchFamily="18" charset="0"/>
                <a:cs typeface="Times New Roman" pitchFamily="18" charset="0"/>
              </a:rPr>
              <a:t>the most important species in this genus causes Plague (black death)</a:t>
            </a:r>
          </a:p>
          <a:p>
            <a:pPr algn="just" rtl="0"/>
            <a:r>
              <a:rPr lang="en-US" sz="3200" i="1" dirty="0">
                <a:solidFill>
                  <a:srgbClr val="D60093"/>
                </a:solidFill>
                <a:latin typeface="Times New Roman" pitchFamily="18" charset="0"/>
                <a:cs typeface="Times New Roman" pitchFamily="18" charset="0"/>
              </a:rPr>
              <a:t>Y. </a:t>
            </a:r>
            <a:r>
              <a:rPr lang="en-US" sz="3200" i="1" dirty="0" err="1">
                <a:solidFill>
                  <a:srgbClr val="D60093"/>
                </a:solidFill>
                <a:latin typeface="Times New Roman" pitchFamily="18" charset="0"/>
                <a:cs typeface="Times New Roman" pitchFamily="18" charset="0"/>
              </a:rPr>
              <a:t>Enterocolitica</a:t>
            </a:r>
            <a:r>
              <a:rPr lang="en-US" sz="3200" i="1" dirty="0">
                <a:solidFill>
                  <a:srgbClr val="D60093"/>
                </a:solidFill>
                <a:latin typeface="Times New Roman" pitchFamily="18" charset="0"/>
                <a:cs typeface="Times New Roman" pitchFamily="18" charset="0"/>
              </a:rPr>
              <a:t> </a:t>
            </a:r>
            <a:r>
              <a:rPr lang="en-US" sz="3200" dirty="0">
                <a:latin typeface="Times New Roman" pitchFamily="18" charset="0"/>
                <a:cs typeface="Times New Roman" pitchFamily="18" charset="0"/>
              </a:rPr>
              <a:t>causes enterocolitis primarily in young children</a:t>
            </a:r>
          </a:p>
          <a:p>
            <a:pPr algn="just" rtl="0"/>
            <a:r>
              <a:rPr lang="en-US" sz="3200" i="1" dirty="0">
                <a:solidFill>
                  <a:srgbClr val="D60093"/>
                </a:solidFill>
                <a:latin typeface="Times New Roman" pitchFamily="18" charset="0"/>
                <a:cs typeface="Times New Roman" pitchFamily="18" charset="0"/>
              </a:rPr>
              <a:t>B. pseudotuberculosis </a:t>
            </a:r>
            <a:r>
              <a:rPr lang="en-US" sz="3200" dirty="0">
                <a:latin typeface="Times New Roman" pitchFamily="18" charset="0"/>
                <a:cs typeface="Times New Roman" pitchFamily="18" charset="0"/>
              </a:rPr>
              <a:t>causes Gastroenteritis (mesenteric lymphadenitis simulating acute appendicitis)</a:t>
            </a:r>
          </a:p>
        </p:txBody>
      </p:sp>
      <p:sp>
        <p:nvSpPr>
          <p:cNvPr id="2" name="مستطيل 1"/>
          <p:cNvSpPr/>
          <p:nvPr/>
        </p:nvSpPr>
        <p:spPr>
          <a:xfrm>
            <a:off x="601906" y="369529"/>
            <a:ext cx="8002542" cy="646331"/>
          </a:xfrm>
          <a:prstGeom prst="rect">
            <a:avLst/>
          </a:prstGeom>
        </p:spPr>
        <p:txBody>
          <a:bodyPr wrap="square">
            <a:spAutoFit/>
          </a:bodyPr>
          <a:lstStyle/>
          <a:p>
            <a:pPr marL="571500" indent="-571500" algn="l" rtl="0">
              <a:buFont typeface="Times New Roman" panose="02020603050405020304" pitchFamily="18" charset="0"/>
              <a:buChar char="☻"/>
              <a:defRPr/>
            </a:pPr>
            <a:r>
              <a:rPr lang="en-US" sz="3600" b="1" i="1" kern="0" dirty="0">
                <a:solidFill>
                  <a:srgbClr val="FF0000"/>
                </a:solidFill>
                <a:latin typeface="Times New Roman" panose="02020603050405020304" pitchFamily="18" charset="0"/>
                <a:cs typeface="Times New Roman" panose="02020603050405020304" pitchFamily="18" charset="0"/>
              </a:rPr>
              <a:t>Yersinia </a:t>
            </a:r>
            <a:endParaRPr lang="ar-IQ" sz="36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913022"/>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1520" y="1015861"/>
            <a:ext cx="8327086" cy="2062103"/>
          </a:xfrm>
          <a:prstGeom prst="rect">
            <a:avLst/>
          </a:prstGeom>
          <a:noFill/>
        </p:spPr>
        <p:txBody>
          <a:bodyPr wrap="square" rtlCol="0">
            <a:spAutoFit/>
          </a:bodyPr>
          <a:lstStyle/>
          <a:p>
            <a:pPr marL="457200" indent="-457200" algn="just" rtl="0">
              <a:buFontTx/>
              <a:buChar char="-"/>
            </a:pPr>
            <a:r>
              <a:rPr lang="en-US" sz="3200" dirty="0">
                <a:solidFill>
                  <a:prstClr val="black"/>
                </a:solidFill>
                <a:latin typeface="Times New Roman" pitchFamily="18" charset="0"/>
                <a:cs typeface="Times New Roman" pitchFamily="18" charset="0"/>
              </a:rPr>
              <a:t>Gram-negative </a:t>
            </a:r>
            <a:r>
              <a:rPr lang="en-US" sz="3200" dirty="0" err="1">
                <a:solidFill>
                  <a:prstClr val="black"/>
                </a:solidFill>
                <a:latin typeface="Times New Roman" pitchFamily="18" charset="0"/>
                <a:cs typeface="Times New Roman" pitchFamily="18" charset="0"/>
              </a:rPr>
              <a:t>coccobicilli</a:t>
            </a:r>
            <a:r>
              <a:rPr lang="en-US" sz="3200" dirty="0">
                <a:solidFill>
                  <a:prstClr val="black"/>
                </a:solidFill>
                <a:latin typeface="Times New Roman" pitchFamily="18" charset="0"/>
                <a:cs typeface="Times New Roman" pitchFamily="18" charset="0"/>
              </a:rPr>
              <a:t> or rods with rounded ends and straight or convex sides. </a:t>
            </a:r>
          </a:p>
          <a:p>
            <a:pPr marL="457200" indent="-457200" algn="just" rtl="0">
              <a:buFontTx/>
              <a:buChar char="-"/>
            </a:pPr>
            <a:r>
              <a:rPr lang="en-US" sz="3200" dirty="0">
                <a:solidFill>
                  <a:prstClr val="black"/>
                </a:solidFill>
                <a:latin typeface="Times New Roman" pitchFamily="18" charset="0"/>
                <a:cs typeface="Times New Roman" pitchFamily="18" charset="0"/>
              </a:rPr>
              <a:t>Have </a:t>
            </a:r>
            <a:r>
              <a:rPr lang="en-US" sz="3200" b="1" dirty="0">
                <a:solidFill>
                  <a:prstClr val="black"/>
                </a:solidFill>
                <a:latin typeface="Times New Roman" pitchFamily="18" charset="0"/>
                <a:cs typeface="Times New Roman" pitchFamily="18" charset="0"/>
              </a:rPr>
              <a:t>safety pin appearance </a:t>
            </a:r>
            <a:r>
              <a:rPr lang="en-US" sz="3200" dirty="0">
                <a:solidFill>
                  <a:prstClr val="black"/>
                </a:solidFill>
                <a:latin typeface="Times New Roman" pitchFamily="18" charset="0"/>
                <a:cs typeface="Times New Roman" pitchFamily="18" charset="0"/>
              </a:rPr>
              <a:t>under microscope when stained by methylene blue</a:t>
            </a:r>
            <a:endParaRPr lang="en-US" sz="3200" dirty="0">
              <a:latin typeface="Times New Roman" pitchFamily="18" charset="0"/>
              <a:cs typeface="Times New Roman" pitchFamily="18" charset="0"/>
            </a:endParaRPr>
          </a:p>
        </p:txBody>
      </p:sp>
      <p:sp>
        <p:nvSpPr>
          <p:cNvPr id="2" name="مستطيل 1"/>
          <p:cNvSpPr/>
          <p:nvPr/>
        </p:nvSpPr>
        <p:spPr>
          <a:xfrm>
            <a:off x="601906" y="369529"/>
            <a:ext cx="8002542" cy="646331"/>
          </a:xfrm>
          <a:prstGeom prst="rect">
            <a:avLst/>
          </a:prstGeom>
        </p:spPr>
        <p:txBody>
          <a:bodyPr wrap="square">
            <a:spAutoFit/>
          </a:bodyPr>
          <a:lstStyle/>
          <a:p>
            <a:pPr marL="571500" indent="-571500" algn="l" rtl="0">
              <a:buFont typeface="Arial" panose="020B0604020202020204" pitchFamily="34" charset="0"/>
              <a:buChar char="•"/>
              <a:defRPr/>
            </a:pPr>
            <a:r>
              <a:rPr lang="en-US" sz="3600" b="1" kern="0" dirty="0">
                <a:solidFill>
                  <a:srgbClr val="FF0000"/>
                </a:solidFill>
                <a:latin typeface="Times New Roman" panose="02020603050405020304" pitchFamily="18" charset="0"/>
                <a:cs typeface="Times New Roman" panose="02020603050405020304" pitchFamily="18" charset="0"/>
              </a:rPr>
              <a:t>Important features: </a:t>
            </a:r>
            <a:endParaRPr lang="ar-IQ" sz="3600" b="1" kern="0" dirty="0">
              <a:solidFill>
                <a:srgbClr val="FF0000"/>
              </a:solidFill>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06" y="3678938"/>
            <a:ext cx="4885783" cy="284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رابط كسهم مستقيم 4"/>
          <p:cNvCxnSpPr/>
          <p:nvPr/>
        </p:nvCxnSpPr>
        <p:spPr>
          <a:xfrm flipH="1">
            <a:off x="4932042" y="5736930"/>
            <a:ext cx="144015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 name="مستطيل 6"/>
          <p:cNvSpPr/>
          <p:nvPr/>
        </p:nvSpPr>
        <p:spPr>
          <a:xfrm>
            <a:off x="6390704" y="5536875"/>
            <a:ext cx="2534605" cy="400110"/>
          </a:xfrm>
          <a:prstGeom prst="rect">
            <a:avLst/>
          </a:prstGeom>
        </p:spPr>
        <p:txBody>
          <a:bodyPr wrap="none">
            <a:spAutoFit/>
          </a:bodyPr>
          <a:lstStyle/>
          <a:p>
            <a:pPr algn="just" rtl="0"/>
            <a:r>
              <a:rPr lang="en-US" sz="2000" dirty="0">
                <a:latin typeface="Times New Roman" panose="02020603050405020304" pitchFamily="18" charset="0"/>
                <a:cs typeface="Times New Roman" panose="02020603050405020304" pitchFamily="18" charset="0"/>
              </a:rPr>
              <a:t>safety pin appearance </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775436"/>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1519" y="1015861"/>
            <a:ext cx="8673789" cy="2062103"/>
          </a:xfrm>
          <a:prstGeom prst="rect">
            <a:avLst/>
          </a:prstGeom>
          <a:noFill/>
        </p:spPr>
        <p:txBody>
          <a:bodyPr wrap="square" rtlCol="0">
            <a:spAutoFit/>
          </a:bodyPr>
          <a:lstStyle/>
          <a:p>
            <a:pPr marL="457200" indent="-457200" algn="just" rtl="0">
              <a:buFontTx/>
              <a:buChar char="-"/>
            </a:pPr>
            <a:r>
              <a:rPr lang="en-US" sz="3200" dirty="0">
                <a:solidFill>
                  <a:prstClr val="black"/>
                </a:solidFill>
                <a:latin typeface="Times New Roman" pitchFamily="18" charset="0"/>
                <a:cs typeface="Times New Roman" pitchFamily="18" charset="0"/>
              </a:rPr>
              <a:t>Aerobic or facultative anaerobic</a:t>
            </a:r>
          </a:p>
          <a:p>
            <a:pPr marL="457200" indent="-457200" algn="just" rtl="0">
              <a:buFontTx/>
              <a:buChar char="-"/>
            </a:pPr>
            <a:r>
              <a:rPr lang="en-US" sz="3200" dirty="0">
                <a:solidFill>
                  <a:prstClr val="black"/>
                </a:solidFill>
                <a:latin typeface="Times New Roman" pitchFamily="18" charset="0"/>
                <a:cs typeface="Times New Roman" pitchFamily="18" charset="0"/>
              </a:rPr>
              <a:t> Encapsulated in exudates of lesions.</a:t>
            </a:r>
          </a:p>
          <a:p>
            <a:pPr marL="457200" indent="-457200" algn="just" rtl="0">
              <a:buFontTx/>
              <a:buChar char="-"/>
            </a:pPr>
            <a:r>
              <a:rPr lang="en-US" sz="3200" dirty="0">
                <a:solidFill>
                  <a:prstClr val="black"/>
                </a:solidFill>
                <a:latin typeface="Times New Roman" pitchFamily="18" charset="0"/>
                <a:cs typeface="Times New Roman" pitchFamily="18" charset="0"/>
              </a:rPr>
              <a:t>In broth, stalactites (hanging growth) seen with oil overlay.</a:t>
            </a:r>
            <a:endParaRPr lang="en-US" sz="3200" dirty="0">
              <a:latin typeface="Times New Roman" pitchFamily="18" charset="0"/>
              <a:cs typeface="Times New Roman" pitchFamily="18" charset="0"/>
            </a:endParaRPr>
          </a:p>
        </p:txBody>
      </p:sp>
      <p:sp>
        <p:nvSpPr>
          <p:cNvPr id="2" name="مستطيل 1"/>
          <p:cNvSpPr/>
          <p:nvPr/>
        </p:nvSpPr>
        <p:spPr>
          <a:xfrm>
            <a:off x="601906" y="369529"/>
            <a:ext cx="8002542" cy="646331"/>
          </a:xfrm>
          <a:prstGeom prst="rect">
            <a:avLst/>
          </a:prstGeom>
        </p:spPr>
        <p:txBody>
          <a:bodyPr wrap="square">
            <a:spAutoFit/>
          </a:bodyPr>
          <a:lstStyle/>
          <a:p>
            <a:pPr marL="571500" indent="-571500" algn="l" rtl="0">
              <a:buFont typeface="Arial" panose="020B0604020202020204" pitchFamily="34" charset="0"/>
              <a:buChar char="•"/>
              <a:defRPr/>
            </a:pPr>
            <a:r>
              <a:rPr lang="en-US" sz="3600" b="1" kern="0" dirty="0">
                <a:solidFill>
                  <a:srgbClr val="FF0000"/>
                </a:solidFill>
                <a:latin typeface="Times New Roman" panose="02020603050405020304" pitchFamily="18" charset="0"/>
                <a:cs typeface="Times New Roman" panose="02020603050405020304" pitchFamily="18" charset="0"/>
              </a:rPr>
              <a:t>Important features: </a:t>
            </a:r>
            <a:endParaRPr lang="ar-IQ" sz="3600" b="1" kern="0" dirty="0">
              <a:solidFill>
                <a:srgbClr val="FF0000"/>
              </a:solidFill>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3501008"/>
            <a:ext cx="3073436"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501008"/>
            <a:ext cx="1657350" cy="333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3289790" y="2887809"/>
            <a:ext cx="1917513"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Ghee medium</a:t>
            </a:r>
          </a:p>
        </p:txBody>
      </p:sp>
      <p:sp>
        <p:nvSpPr>
          <p:cNvPr id="6" name="مستطيل 5"/>
          <p:cNvSpPr/>
          <p:nvPr/>
        </p:nvSpPr>
        <p:spPr>
          <a:xfrm>
            <a:off x="6922744" y="2980142"/>
            <a:ext cx="833882"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broth</a:t>
            </a:r>
            <a:endParaRPr lang="ar-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564200"/>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sz="3600" b="1" dirty="0">
                <a:solidFill>
                  <a:srgbClr val="C00000"/>
                </a:solidFill>
                <a:latin typeface="Times New Roman" panose="02020603050405020304" pitchFamily="18" charset="0"/>
                <a:cs typeface="Times New Roman" panose="02020603050405020304" pitchFamily="18" charset="0"/>
              </a:rPr>
              <a:t>Clinical types</a:t>
            </a:r>
            <a:endParaRPr lang="ar-IQ" sz="3600" b="1" dirty="0">
              <a:solidFill>
                <a:srgbClr val="C00000"/>
              </a:solidFill>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idx="1"/>
          </p:nvPr>
        </p:nvSpPr>
        <p:spPr>
          <a:xfrm>
            <a:off x="179512" y="764705"/>
            <a:ext cx="8712968" cy="2232248"/>
          </a:xfrm>
        </p:spPr>
        <p:txBody>
          <a:bodyPr>
            <a:normAutofit lnSpcReduction="10000"/>
          </a:bodyPr>
          <a:lstStyle/>
          <a:p>
            <a:r>
              <a:rPr lang="en-US" dirty="0">
                <a:latin typeface="Times New Roman" panose="02020603050405020304" pitchFamily="18" charset="0"/>
                <a:cs typeface="Times New Roman" panose="02020603050405020304" pitchFamily="18" charset="0"/>
              </a:rPr>
              <a:t>Bubonic: is the most common clinical form of the disease.</a:t>
            </a:r>
          </a:p>
          <a:p>
            <a:r>
              <a:rPr lang="en-US" dirty="0">
                <a:latin typeface="Times New Roman" panose="02020603050405020304" pitchFamily="18" charset="0"/>
                <a:cs typeface="Times New Roman" panose="02020603050405020304" pitchFamily="18" charset="0"/>
              </a:rPr>
              <a:t>Pneumonic</a:t>
            </a:r>
          </a:p>
          <a:p>
            <a:r>
              <a:rPr lang="en-US" dirty="0">
                <a:latin typeface="Times New Roman" panose="02020603050405020304" pitchFamily="18" charset="0"/>
                <a:cs typeface="Times New Roman" panose="02020603050405020304" pitchFamily="18" charset="0"/>
              </a:rPr>
              <a:t>Septicemic </a:t>
            </a:r>
            <a:endParaRPr lang="ar-IQ" dirty="0">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8712968"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635217" y="2924944"/>
            <a:ext cx="2105255" cy="523220"/>
          </a:xfrm>
          <a:prstGeom prst="rect">
            <a:avLst/>
          </a:prstGeom>
        </p:spPr>
        <p:txBody>
          <a:bodyPr wrap="none">
            <a:spAutoFit/>
          </a:bodyPr>
          <a:lstStyle/>
          <a:p>
            <a:r>
              <a:rPr lang="en-US" sz="2800" dirty="0">
                <a:solidFill>
                  <a:prstClr val="black"/>
                </a:solidFill>
                <a:latin typeface="Times New Roman" panose="02020603050405020304" pitchFamily="18" charset="0"/>
                <a:ea typeface="+mj-ea"/>
                <a:cs typeface="Times New Roman" panose="02020603050405020304" pitchFamily="18" charset="0"/>
              </a:rPr>
              <a:t>Transmission</a:t>
            </a:r>
            <a:endParaRPr lang="ar-IQ" sz="2800" dirty="0"/>
          </a:p>
        </p:txBody>
      </p:sp>
    </p:spTree>
    <p:extLst>
      <p:ext uri="{BB962C8B-B14F-4D97-AF65-F5344CB8AC3E}">
        <p14:creationId xmlns:p14="http://schemas.microsoft.com/office/powerpoint/2010/main" val="2865139538"/>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marL="571500" indent="-571500" algn="just">
              <a:buFont typeface="Arial" panose="020B0604020202020204" pitchFamily="34" charset="0"/>
              <a:buChar char="•"/>
            </a:pPr>
            <a:r>
              <a:rPr lang="en-US" sz="3600" b="1" dirty="0">
                <a:solidFill>
                  <a:srgbClr val="C00000"/>
                </a:solidFill>
                <a:latin typeface="Times New Roman" panose="02020603050405020304" pitchFamily="18" charset="0"/>
                <a:cs typeface="Times New Roman" panose="02020603050405020304" pitchFamily="18" charset="0"/>
              </a:rPr>
              <a:t>Lab. diagnosis:</a:t>
            </a:r>
            <a:endParaRPr lang="ar-IQ" sz="3600" b="1" dirty="0">
              <a:solidFill>
                <a:srgbClr val="C00000"/>
              </a:solidFill>
              <a:latin typeface="Times New Roman" panose="02020603050405020304" pitchFamily="18" charset="0"/>
              <a:cs typeface="Times New Roman" panose="02020603050405020304" pitchFamily="18" charset="0"/>
            </a:endParaRPr>
          </a:p>
        </p:txBody>
      </p:sp>
      <p:sp>
        <p:nvSpPr>
          <p:cNvPr id="4" name="AutoShape 4" descr="Related imag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عنصر نائب للمحتوى 4"/>
          <p:cNvSpPr>
            <a:spLocks noGrp="1"/>
          </p:cNvSpPr>
          <p:nvPr>
            <p:ph idx="1"/>
          </p:nvPr>
        </p:nvSpPr>
        <p:spPr>
          <a:xfrm>
            <a:off x="251520" y="1124744"/>
            <a:ext cx="8671818" cy="4896544"/>
          </a:xfrm>
        </p:spPr>
        <p:txBody>
          <a:bodyPr>
            <a:normAutofit/>
          </a:bodyPr>
          <a:lstStyle/>
          <a:p>
            <a:pPr algn="just">
              <a:buFontTx/>
              <a:buChar char="-"/>
            </a:pPr>
            <a:r>
              <a:rPr lang="en-US" b="1" dirty="0">
                <a:solidFill>
                  <a:srgbClr val="00B050"/>
                </a:solidFill>
                <a:latin typeface="Times New Roman" panose="02020603050405020304" pitchFamily="18" charset="0"/>
                <a:cs typeface="Times New Roman" panose="02020603050405020304" pitchFamily="18" charset="0"/>
              </a:rPr>
              <a:t>Specimens: </a:t>
            </a:r>
            <a:r>
              <a:rPr lang="en-US" dirty="0">
                <a:latin typeface="Times New Roman" panose="02020603050405020304" pitchFamily="18" charset="0"/>
                <a:cs typeface="Times New Roman" panose="02020603050405020304" pitchFamily="18" charset="0"/>
              </a:rPr>
              <a:t>bubo aspirates (in bubonic plague), sputum (in pneumonic plague), and blood and CSF (in septicemic plague).</a:t>
            </a:r>
          </a:p>
          <a:p>
            <a:pPr algn="just">
              <a:buFontTx/>
              <a:buChar char="-"/>
            </a:pPr>
            <a:r>
              <a:rPr lang="en-US" b="1" dirty="0">
                <a:solidFill>
                  <a:srgbClr val="00B050"/>
                </a:solidFill>
                <a:latin typeface="Times New Roman" panose="02020603050405020304" pitchFamily="18" charset="0"/>
                <a:cs typeface="Times New Roman" panose="02020603050405020304" pitchFamily="18" charset="0"/>
              </a:rPr>
              <a:t>Microscopic</a:t>
            </a:r>
            <a:r>
              <a:rPr lang="en-US" dirty="0">
                <a:latin typeface="Times New Roman" panose="02020603050405020304" pitchFamily="18" charset="0"/>
                <a:cs typeface="Times New Roman" panose="02020603050405020304" pitchFamily="18" charset="0"/>
              </a:rPr>
              <a:t> examination: bipolar (safety pin appearance)</a:t>
            </a:r>
          </a:p>
          <a:p>
            <a:pPr algn="just">
              <a:buFontTx/>
              <a:buChar char="-"/>
            </a:pPr>
            <a:r>
              <a:rPr lang="en-US" b="1" dirty="0">
                <a:solidFill>
                  <a:srgbClr val="00B050"/>
                </a:solidFill>
                <a:latin typeface="Times New Roman" panose="02020603050405020304" pitchFamily="18" charset="0"/>
                <a:cs typeface="Times New Roman" panose="02020603050405020304" pitchFamily="18" charset="0"/>
              </a:rPr>
              <a:t>Culture:</a:t>
            </a:r>
            <a:r>
              <a:rPr lang="en-US" dirty="0">
                <a:latin typeface="Times New Roman" panose="02020603050405020304" pitchFamily="18" charset="0"/>
                <a:cs typeface="Times New Roman" panose="02020603050405020304" pitchFamily="18" charset="0"/>
              </a:rPr>
              <a:t> blood or nutrient agar with sodium </a:t>
            </a:r>
            <a:r>
              <a:rPr lang="en-US" dirty="0" err="1">
                <a:latin typeface="Times New Roman" panose="02020603050405020304" pitchFamily="18" charset="0"/>
                <a:cs typeface="Times New Roman" panose="02020603050405020304" pitchFamily="18" charset="0"/>
              </a:rPr>
              <a:t>azide</a:t>
            </a:r>
            <a:endParaRPr lang="en-US" dirty="0">
              <a:latin typeface="Times New Roman" panose="02020603050405020304" pitchFamily="18" charset="0"/>
              <a:cs typeface="Times New Roman" panose="02020603050405020304" pitchFamily="18" charset="0"/>
            </a:endParaRPr>
          </a:p>
          <a:p>
            <a:pPr algn="just">
              <a:buFontTx/>
              <a:buChar char="-"/>
            </a:pPr>
            <a:r>
              <a:rPr lang="en-US" b="1" dirty="0">
                <a:solidFill>
                  <a:srgbClr val="00B050"/>
                </a:solidFill>
                <a:latin typeface="Times New Roman" panose="02020603050405020304" pitchFamily="18" charset="0"/>
                <a:cs typeface="Times New Roman" panose="02020603050405020304" pitchFamily="18" charset="0"/>
              </a:rPr>
              <a:t>Serology </a:t>
            </a:r>
            <a:endParaRPr lang="ar-IQ"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635987"/>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l"/>
            <a:r>
              <a:rPr lang="en-US" sz="3600" dirty="0">
                <a:solidFill>
                  <a:srgbClr val="C00000"/>
                </a:solidFill>
                <a:latin typeface="Times New Roman" panose="02020603050405020304" pitchFamily="18" charset="0"/>
                <a:cs typeface="Times New Roman" panose="02020603050405020304" pitchFamily="18" charset="0"/>
              </a:rPr>
              <a:t>Treatment:</a:t>
            </a:r>
            <a:endParaRPr lang="ar-IQ" sz="3600" dirty="0">
              <a:solidFill>
                <a:srgbClr val="C0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9512" y="1052736"/>
            <a:ext cx="8712968" cy="5073427"/>
          </a:xfrm>
        </p:spPr>
        <p:txBody>
          <a:bodyPr>
            <a:normAutofit/>
          </a:bodyPr>
          <a:lstStyle/>
          <a:p>
            <a:pPr algn="just">
              <a:buFontTx/>
              <a:buChar char="-"/>
            </a:pPr>
            <a:r>
              <a:rPr lang="en-US" dirty="0">
                <a:latin typeface="Times New Roman" panose="02020603050405020304" pitchFamily="18" charset="0"/>
                <a:cs typeface="Times New Roman" panose="02020603050405020304" pitchFamily="18" charset="0"/>
              </a:rPr>
              <a:t>Treatment of a suspected case of plague with antibiotics should be started as early as possible, without waiting for laboratory confirmation. Streptomycin, doxycycline, and chloramphenicol are used effectively for treatment of plague. For a duration of 10 days. A two-drug regimen should be used in severe cases</a:t>
            </a:r>
          </a:p>
          <a:p>
            <a:pPr marL="0" indent="0" algn="just">
              <a:buNone/>
            </a:pP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206128"/>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68" y="912923"/>
            <a:ext cx="8542312" cy="1502296"/>
          </a:xfrm>
        </p:spPr>
        <p:txBody>
          <a:bodyPr anchor="ctr">
            <a:normAutofit fontScale="90000"/>
          </a:bodyPr>
          <a:lstStyle/>
          <a:p>
            <a:pPr algn="just"/>
            <a:r>
              <a:rPr lang="en-US" sz="3200" dirty="0">
                <a:solidFill>
                  <a:schemeClr val="bg2">
                    <a:lumMod val="25000"/>
                  </a:schemeClr>
                </a:solidFill>
                <a:latin typeface="Times New Roman" pitchFamily="18" charset="0"/>
                <a:cs typeface="Times New Roman" pitchFamily="18" charset="0"/>
              </a:rPr>
              <a:t>Gram-negative small rods inhabit the mucous membranes of URT, vagina, and intestinal tract. Has been found to be part of salivary microbiome. </a:t>
            </a:r>
            <a:endParaRPr lang="en-US" sz="3200" b="1" i="1" dirty="0">
              <a:solidFill>
                <a:srgbClr val="FF0000"/>
              </a:solidFill>
              <a:latin typeface="Times New Roman" pitchFamily="18" charset="0"/>
              <a:cs typeface="Times New Roman" pitchFamily="18" charset="0"/>
            </a:endParaRPr>
          </a:p>
        </p:txBody>
      </p:sp>
      <p:pic>
        <p:nvPicPr>
          <p:cNvPr id="6" name="Picture 5" descr="bacterial-meningitis-lg"/>
          <p:cNvPicPr/>
          <p:nvPr/>
        </p:nvPicPr>
        <p:blipFill>
          <a:blip r:embed="rId3"/>
          <a:srcRect/>
          <a:stretch>
            <a:fillRect/>
          </a:stretch>
        </p:blipFill>
        <p:spPr bwMode="auto">
          <a:xfrm>
            <a:off x="0" y="4293096"/>
            <a:ext cx="9144001" cy="2564904"/>
          </a:xfrm>
          <a:prstGeom prst="rect">
            <a:avLst/>
          </a:prstGeom>
          <a:noFill/>
          <a:ln w="9525">
            <a:noFill/>
            <a:miter lim="800000"/>
            <a:headEnd/>
            <a:tailEnd/>
          </a:ln>
        </p:spPr>
      </p:pic>
      <p:sp>
        <p:nvSpPr>
          <p:cNvPr id="3" name="مستطيل 2"/>
          <p:cNvSpPr/>
          <p:nvPr/>
        </p:nvSpPr>
        <p:spPr>
          <a:xfrm>
            <a:off x="1143000" y="187822"/>
            <a:ext cx="6705600" cy="646331"/>
          </a:xfrm>
          <a:prstGeom prst="rect">
            <a:avLst/>
          </a:prstGeom>
        </p:spPr>
        <p:txBody>
          <a:bodyPr wrap="square">
            <a:spAutoFit/>
          </a:bodyPr>
          <a:lstStyle/>
          <a:p>
            <a:pPr algn="ctr" rtl="0"/>
            <a:r>
              <a:rPr lang="en-US" sz="3600" b="1" i="1" dirty="0">
                <a:solidFill>
                  <a:srgbClr val="C00000"/>
                </a:solidFill>
                <a:latin typeface="Times New Roman" pitchFamily="18" charset="0"/>
                <a:cs typeface="Times New Roman" pitchFamily="18" charset="0"/>
              </a:rPr>
              <a:t>Haemophilus</a:t>
            </a:r>
            <a:endParaRPr lang="ar-IQ" sz="3600" dirty="0">
              <a:solidFill>
                <a:srgbClr val="C00000"/>
              </a:solidFill>
            </a:endParaRPr>
          </a:p>
        </p:txBody>
      </p:sp>
      <p:sp>
        <p:nvSpPr>
          <p:cNvPr id="4" name="مستطيل 3"/>
          <p:cNvSpPr/>
          <p:nvPr/>
        </p:nvSpPr>
        <p:spPr>
          <a:xfrm>
            <a:off x="395536" y="2420888"/>
            <a:ext cx="8424936" cy="1569660"/>
          </a:xfrm>
          <a:prstGeom prst="rect">
            <a:avLst/>
          </a:prstGeom>
        </p:spPr>
        <p:txBody>
          <a:bodyPr wrap="square">
            <a:spAutoFit/>
          </a:bodyPr>
          <a:lstStyle/>
          <a:p>
            <a:pPr algn="l" rtl="0"/>
            <a:r>
              <a:rPr lang="en-US" sz="3200" b="1" dirty="0">
                <a:solidFill>
                  <a:srgbClr val="EEECE1">
                    <a:lumMod val="25000"/>
                  </a:srgbClr>
                </a:solidFill>
                <a:latin typeface="Times New Roman" pitchFamily="18" charset="0"/>
                <a:ea typeface="+mj-ea"/>
                <a:cs typeface="Times New Roman" pitchFamily="18" charset="0"/>
              </a:rPr>
              <a:t>Most important species:</a:t>
            </a:r>
            <a:br>
              <a:rPr lang="en-US" sz="3200" b="1" dirty="0">
                <a:solidFill>
                  <a:srgbClr val="EEECE1">
                    <a:lumMod val="25000"/>
                  </a:srgbClr>
                </a:solidFill>
                <a:latin typeface="Times New Roman" pitchFamily="18" charset="0"/>
                <a:ea typeface="+mj-ea"/>
                <a:cs typeface="Times New Roman" pitchFamily="18" charset="0"/>
              </a:rPr>
            </a:br>
            <a:r>
              <a:rPr lang="en-US" sz="3200" i="1" dirty="0">
                <a:solidFill>
                  <a:srgbClr val="EEECE1">
                    <a:lumMod val="25000"/>
                  </a:srgbClr>
                </a:solidFill>
                <a:latin typeface="Times New Roman" pitchFamily="18" charset="0"/>
                <a:ea typeface="+mj-ea"/>
                <a:cs typeface="Times New Roman" pitchFamily="18" charset="0"/>
              </a:rPr>
              <a:t>-</a:t>
            </a:r>
            <a:r>
              <a:rPr lang="en-US" sz="3200" dirty="0">
                <a:solidFill>
                  <a:srgbClr val="EEECE1">
                    <a:lumMod val="25000"/>
                  </a:srgbClr>
                </a:solidFill>
                <a:latin typeface="Times New Roman" pitchFamily="18" charset="0"/>
                <a:ea typeface="+mj-ea"/>
                <a:cs typeface="Times New Roman" pitchFamily="18" charset="0"/>
              </a:rPr>
              <a:t> </a:t>
            </a:r>
            <a:r>
              <a:rPr lang="en-US" sz="3200" b="1" i="1" dirty="0">
                <a:solidFill>
                  <a:srgbClr val="FF0000"/>
                </a:solidFill>
                <a:latin typeface="Times New Roman" pitchFamily="18" charset="0"/>
                <a:ea typeface="+mj-ea"/>
                <a:cs typeface="Times New Roman" pitchFamily="18" charset="0"/>
              </a:rPr>
              <a:t>H. influenzae</a:t>
            </a:r>
            <a:br>
              <a:rPr lang="en-US" sz="3200" i="1" dirty="0">
                <a:solidFill>
                  <a:srgbClr val="EEECE1">
                    <a:lumMod val="25000"/>
                  </a:srgbClr>
                </a:solidFill>
                <a:latin typeface="Times New Roman" pitchFamily="18" charset="0"/>
                <a:ea typeface="+mj-ea"/>
                <a:cs typeface="Times New Roman" pitchFamily="18" charset="0"/>
              </a:rPr>
            </a:br>
            <a:r>
              <a:rPr lang="en-US" sz="3200" i="1" dirty="0">
                <a:solidFill>
                  <a:srgbClr val="EEECE1">
                    <a:lumMod val="25000"/>
                  </a:srgbClr>
                </a:solidFill>
                <a:latin typeface="Times New Roman" pitchFamily="18" charset="0"/>
                <a:ea typeface="+mj-ea"/>
                <a:cs typeface="Times New Roman" pitchFamily="18" charset="0"/>
              </a:rPr>
              <a:t>- </a:t>
            </a:r>
            <a:r>
              <a:rPr lang="en-US" sz="3200" b="1" i="1" dirty="0">
                <a:solidFill>
                  <a:srgbClr val="FF0000"/>
                </a:solidFill>
                <a:latin typeface="Times New Roman" pitchFamily="18" charset="0"/>
                <a:ea typeface="+mj-ea"/>
                <a:cs typeface="Times New Roman" pitchFamily="18" charset="0"/>
              </a:rPr>
              <a:t>H. </a:t>
            </a:r>
            <a:r>
              <a:rPr lang="en-US" sz="3200" b="1" i="1" dirty="0" err="1">
                <a:solidFill>
                  <a:srgbClr val="FF0000"/>
                </a:solidFill>
                <a:latin typeface="Times New Roman" pitchFamily="18" charset="0"/>
                <a:ea typeface="+mj-ea"/>
                <a:cs typeface="Times New Roman" pitchFamily="18" charset="0"/>
              </a:rPr>
              <a:t>ducreyi</a:t>
            </a:r>
            <a:r>
              <a:rPr lang="en-US" sz="3200" b="1" i="1" dirty="0">
                <a:solidFill>
                  <a:srgbClr val="FF0000"/>
                </a:solidFill>
                <a:latin typeface="Times New Roman" pitchFamily="18" charset="0"/>
                <a:ea typeface="+mj-ea"/>
                <a:cs typeface="Times New Roman" pitchFamily="18" charset="0"/>
              </a:rPr>
              <a:t>: </a:t>
            </a:r>
            <a:endParaRPr lang="ar-IQ" dirty="0"/>
          </a:p>
        </p:txBody>
      </p:sp>
    </p:spTree>
    <p:extLst>
      <p:ext uri="{BB962C8B-B14F-4D97-AF65-F5344CB8AC3E}">
        <p14:creationId xmlns:p14="http://schemas.microsoft.com/office/powerpoint/2010/main" val="24678509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9000000" scaled="0"/>
          <a:tileRect/>
        </a:gradFill>
        <a:effectLst/>
      </p:bgPr>
    </p:bg>
    <p:spTree>
      <p:nvGrpSpPr>
        <p:cNvPr id="1" name=""/>
        <p:cNvGrpSpPr/>
        <p:nvPr/>
      </p:nvGrpSpPr>
      <p:grpSpPr>
        <a:xfrm>
          <a:off x="0" y="0"/>
          <a:ext cx="0" cy="0"/>
          <a:chOff x="0" y="0"/>
          <a:chExt cx="0" cy="0"/>
        </a:xfrm>
      </p:grpSpPr>
      <p:sp>
        <p:nvSpPr>
          <p:cNvPr id="5" name="Rectangle 4"/>
          <p:cNvSpPr/>
          <p:nvPr/>
        </p:nvSpPr>
        <p:spPr>
          <a:xfrm>
            <a:off x="381000" y="838200"/>
            <a:ext cx="8001000" cy="3416320"/>
          </a:xfrm>
          <a:prstGeom prst="rect">
            <a:avLst/>
          </a:prstGeom>
          <a:noFill/>
        </p:spPr>
        <p:txBody>
          <a:bodyPr wrap="square" lIns="91440" tIns="45720" rIns="91440" bIns="45720">
            <a:spAutoFit/>
          </a:bodyPr>
          <a:lstStyle/>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Thank you</a:t>
            </a:r>
          </a:p>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 for</a:t>
            </a:r>
          </a:p>
          <a:p>
            <a:pPr algn="ctr" rtl="0"/>
            <a:r>
              <a:rPr lang="en-US" sz="7200" b="1" dirty="0">
                <a:ln w="1905">
                  <a:gradFill>
                    <a:gsLst>
                      <a:gs pos="0">
                        <a:srgbClr val="1A1ED6"/>
                      </a:gs>
                      <a:gs pos="50000">
                        <a:srgbClr val="4F81BD">
                          <a:shade val="67500"/>
                          <a:satMod val="115000"/>
                        </a:srgbClr>
                      </a:gs>
                      <a:gs pos="100000">
                        <a:srgbClr val="4F81BD">
                          <a:shade val="100000"/>
                          <a:satMod val="115000"/>
                        </a:srgbClr>
                      </a:gs>
                    </a:gsLst>
                    <a:lin ang="15000000" scaled="0"/>
                  </a:gradFill>
                </a:ln>
                <a:gradFill flip="none" rotWithShape="1">
                  <a:gsLst>
                    <a:gs pos="0">
                      <a:srgbClr val="EEECE1">
                        <a:lumMod val="50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dist="200025" dir="17400000" sy="30000" kx="-1800000" algn="bl" rotWithShape="0">
                    <a:srgbClr val="FFFF00">
                      <a:alpha val="50000"/>
                    </a:srgbClr>
                  </a:outerShdw>
                </a:effectLst>
              </a:rPr>
              <a:t> your attention</a:t>
            </a:r>
          </a:p>
        </p:txBody>
      </p:sp>
    </p:spTree>
    <p:extLst>
      <p:ext uri="{BB962C8B-B14F-4D97-AF65-F5344CB8AC3E}">
        <p14:creationId xmlns:p14="http://schemas.microsoft.com/office/powerpoint/2010/main" val="1187557760"/>
      </p:ext>
    </p:extLst>
  </p:cSld>
  <p:clrMapOvr>
    <a:masterClrMapping/>
  </p:clrMapOvr>
  <p:transition spd="med">
    <p:checke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iterate type="lt">
                                    <p:tmPct val="5000"/>
                                  </p:iterate>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 calcmode="lin" valueType="num">
                                      <p:cBhvr>
                                        <p:cTn id="8" dur="2000"/>
                                        <p:tgtEl>
                                          <p:spTgt spid="5"/>
                                        </p:tgtEl>
                                        <p:attrNameLst>
                                          <p:attrName>style.rotation</p:attrName>
                                        </p:attrNameLst>
                                      </p:cBhvr>
                                      <p:tavLst>
                                        <p:tav tm="0">
                                          <p:val>
                                            <p:fltVal val="0"/>
                                          </p:val>
                                        </p:tav>
                                        <p:tav tm="100000">
                                          <p:val>
                                            <p:fltVal val="90"/>
                                          </p:val>
                                        </p:tav>
                                      </p:tavLst>
                                    </p:anim>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38490" y="374467"/>
            <a:ext cx="856895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0" fontAlgn="base">
              <a:spcBef>
                <a:spcPct val="0"/>
              </a:spcBef>
              <a:spcAft>
                <a:spcPct val="0"/>
              </a:spcAft>
              <a:buFont typeface="Times New Roman" panose="02020603050405020304" pitchFamily="18" charset="0"/>
              <a:buChar char="☻"/>
              <a:tabLst>
                <a:tab pos="4562475" algn="l"/>
              </a:tabLst>
            </a:pPr>
            <a:r>
              <a:rPr lang="en-US" sz="3600" b="1" i="1" dirty="0">
                <a:solidFill>
                  <a:srgbClr val="FF0000"/>
                </a:solidFill>
                <a:latin typeface="Times New Roman" pitchFamily="18" charset="0"/>
                <a:ea typeface="+mj-ea"/>
                <a:cs typeface="Times New Roman" pitchFamily="18" charset="0"/>
              </a:rPr>
              <a:t>H. influenzae:</a:t>
            </a:r>
          </a:p>
          <a:p>
            <a:pPr lvl="0" algn="just" rtl="0" fontAlgn="base">
              <a:spcBef>
                <a:spcPct val="0"/>
              </a:spcBef>
              <a:spcAft>
                <a:spcPct val="0"/>
              </a:spcAft>
              <a:tabLst>
                <a:tab pos="4562475" algn="l"/>
              </a:tabLst>
            </a:pPr>
            <a:r>
              <a:rPr lang="en-US" sz="3200" dirty="0">
                <a:latin typeface="Times New Roman" pitchFamily="18" charset="0"/>
                <a:cs typeface="Times New Roman" pitchFamily="18" charset="0"/>
              </a:rPr>
              <a:t>It is an important cause of   </a:t>
            </a:r>
            <a:r>
              <a:rPr lang="en-US" sz="3200" b="1" dirty="0">
                <a:solidFill>
                  <a:srgbClr val="00B0F0"/>
                </a:solidFill>
                <a:latin typeface="Times New Roman" pitchFamily="18" charset="0"/>
                <a:cs typeface="Times New Roman" pitchFamily="18" charset="0"/>
              </a:rPr>
              <a:t>upper respiratory tract </a:t>
            </a:r>
            <a:r>
              <a:rPr lang="en-US" sz="3200" dirty="0">
                <a:latin typeface="Times New Roman" pitchFamily="18" charset="0"/>
                <a:cs typeface="Times New Roman" pitchFamily="18" charset="0"/>
              </a:rPr>
              <a:t>infections, </a:t>
            </a:r>
            <a:r>
              <a:rPr lang="en-US" sz="3200" b="1" dirty="0">
                <a:solidFill>
                  <a:srgbClr val="00B0F0"/>
                </a:solidFill>
                <a:latin typeface="Times New Roman" pitchFamily="18" charset="0"/>
                <a:cs typeface="Times New Roman" pitchFamily="18" charset="0"/>
              </a:rPr>
              <a:t>sepsis</a:t>
            </a:r>
            <a:r>
              <a:rPr lang="en-US" sz="3200" dirty="0">
                <a:latin typeface="Times New Roman" pitchFamily="18" charset="0"/>
                <a:cs typeface="Times New Roman" pitchFamily="18" charset="0"/>
              </a:rPr>
              <a:t> in children,</a:t>
            </a:r>
            <a:r>
              <a:rPr lang="en-US" sz="3200" dirty="0">
                <a:solidFill>
                  <a:prstClr val="black"/>
                </a:solidFill>
                <a:latin typeface="Times New Roman" pitchFamily="18" charset="0"/>
                <a:cs typeface="Times New Roman" pitchFamily="18" charset="0"/>
              </a:rPr>
              <a:t> and </a:t>
            </a:r>
            <a:r>
              <a:rPr lang="en-US" sz="3200" b="1" dirty="0">
                <a:solidFill>
                  <a:srgbClr val="00B0F0"/>
                </a:solidFill>
                <a:latin typeface="Times New Roman" pitchFamily="18" charset="0"/>
                <a:cs typeface="Times New Roman" pitchFamily="18" charset="0"/>
              </a:rPr>
              <a:t>meningitis</a:t>
            </a:r>
            <a:r>
              <a:rPr lang="en-US" sz="3200" dirty="0">
                <a:solidFill>
                  <a:prstClr val="black"/>
                </a:solidFill>
                <a:latin typeface="Times New Roman" pitchFamily="18" charset="0"/>
                <a:cs typeface="Times New Roman" pitchFamily="18" charset="0"/>
              </a:rPr>
              <a:t> in unvaccinated young children &gt; 2 months, and </a:t>
            </a:r>
            <a:r>
              <a:rPr lang="en-US" sz="3200" b="1" dirty="0">
                <a:solidFill>
                  <a:srgbClr val="00B050"/>
                </a:solidFill>
                <a:latin typeface="Times New Roman" pitchFamily="18" charset="0"/>
                <a:cs typeface="Times New Roman" pitchFamily="18" charset="0"/>
              </a:rPr>
              <a:t>pneumonia</a:t>
            </a:r>
            <a:r>
              <a:rPr lang="en-US" sz="3200" dirty="0">
                <a:latin typeface="Times New Roman" pitchFamily="18" charset="0"/>
                <a:cs typeface="Times New Roman" pitchFamily="18" charset="0"/>
              </a:rPr>
              <a:t> in adults particularly those with chronic obstructive lung disease. </a:t>
            </a:r>
            <a:endParaRPr lang="en-US" sz="2800" b="1" dirty="0">
              <a:solidFill>
                <a:srgbClr val="C00000"/>
              </a:solidFill>
              <a:latin typeface="Times New Roman" pitchFamily="18" charset="0"/>
              <a:ea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770284"/>
            <a:ext cx="5747610" cy="307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5232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edge">
                                      <p:cBhvr>
                                        <p:cTn id="7" dur="500"/>
                                        <p:tgtEl>
                                          <p:spTgt spid="25601">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5601">
                                            <p:txEl>
                                              <p:pRg st="1" end="1"/>
                                            </p:txEl>
                                          </p:spTgt>
                                        </p:tgtEl>
                                        <p:attrNameLst>
                                          <p:attrName>style.visibility</p:attrName>
                                        </p:attrNameLst>
                                      </p:cBhvr>
                                      <p:to>
                                        <p:strVal val="visible"/>
                                      </p:to>
                                    </p:set>
                                    <p:animEffect transition="in" filter="wedge">
                                      <p:cBhvr>
                                        <p:cTn id="11" dur="500"/>
                                        <p:tgtEl>
                                          <p:spTgt spid="256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6331" y="208039"/>
            <a:ext cx="873815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l" rtl="0" fontAlgn="base">
              <a:spcBef>
                <a:spcPct val="0"/>
              </a:spcBef>
              <a:spcAft>
                <a:spcPct val="0"/>
              </a:spcAft>
              <a:buFont typeface="Times New Roman" panose="02020603050405020304" pitchFamily="18" charset="0"/>
              <a:buChar char="☻"/>
              <a:tabLst>
                <a:tab pos="4562475" algn="l"/>
              </a:tabLst>
            </a:pPr>
            <a:r>
              <a:rPr lang="en-US" sz="3600" b="1" i="1" dirty="0">
                <a:solidFill>
                  <a:srgbClr val="FF0000"/>
                </a:solidFill>
                <a:latin typeface="Times New Roman" pitchFamily="18" charset="0"/>
                <a:ea typeface="+mj-ea"/>
                <a:cs typeface="Times New Roman" pitchFamily="18" charset="0"/>
              </a:rPr>
              <a:t>H. influenzae:</a:t>
            </a:r>
            <a:endParaRPr lang="en-US" sz="2800" b="1" dirty="0">
              <a:solidFill>
                <a:srgbClr val="C00000"/>
              </a:solidFill>
              <a:latin typeface="Times New Roman" pitchFamily="18" charset="0"/>
              <a:ea typeface="Times New Roman" pitchFamily="18" charset="0"/>
              <a:cs typeface="Times New Roman" pitchFamily="18" charset="0"/>
            </a:endParaRPr>
          </a:p>
          <a:p>
            <a:pPr algn="justLow" rtl="0" fontAlgn="base">
              <a:spcBef>
                <a:spcPct val="0"/>
              </a:spcBef>
              <a:spcAft>
                <a:spcPct val="0"/>
              </a:spcAft>
              <a:buFontTx/>
              <a:buChar char="•"/>
              <a:tabLst>
                <a:tab pos="4562475" algn="l"/>
              </a:tabLst>
            </a:pPr>
            <a:r>
              <a:rPr lang="en-US" sz="3200" b="1" dirty="0">
                <a:solidFill>
                  <a:srgbClr val="C00000"/>
                </a:solidFill>
                <a:latin typeface="Times New Roman" pitchFamily="18" charset="0"/>
                <a:ea typeface="Times New Roman" pitchFamily="18" charset="0"/>
                <a:cs typeface="Times New Roman" pitchFamily="18" charset="0"/>
              </a:rPr>
              <a:t> Important properties : </a:t>
            </a:r>
            <a:endParaRPr lang="en-US" sz="3200" b="1" dirty="0">
              <a:solidFill>
                <a:srgbClr val="C00000"/>
              </a:solidFill>
              <a:latin typeface="Times New Roman" pitchFamily="18" charset="0"/>
              <a:cs typeface="Times New Roman" pitchFamily="18" charset="0"/>
            </a:endParaRPr>
          </a:p>
          <a:p>
            <a:pPr marL="457200" indent="-457200" algn="justLow" rtl="0" eaLnBrk="0" fontAlgn="base" hangingPunct="0">
              <a:spcBef>
                <a:spcPct val="0"/>
              </a:spcBef>
              <a:spcAft>
                <a:spcPct val="0"/>
              </a:spcAft>
              <a:buFontTx/>
              <a:buChar char="-"/>
              <a:tabLst>
                <a:tab pos="4562475" algn="l"/>
              </a:tabLst>
            </a:pPr>
            <a:r>
              <a:rPr lang="en-US" sz="3200" dirty="0">
                <a:solidFill>
                  <a:prstClr val="black">
                    <a:lumMod val="95000"/>
                    <a:lumOff val="5000"/>
                  </a:prstClr>
                </a:solidFill>
                <a:latin typeface="Times New Roman" pitchFamily="18" charset="0"/>
                <a:ea typeface="Times New Roman" pitchFamily="18" charset="0"/>
                <a:cs typeface="Times New Roman" pitchFamily="18" charset="0"/>
              </a:rPr>
              <a:t>Small, gram-negative coccobacilli.</a:t>
            </a:r>
            <a:endParaRPr lang="en-US" sz="3200" dirty="0">
              <a:solidFill>
                <a:prstClr val="black">
                  <a:lumMod val="95000"/>
                  <a:lumOff val="5000"/>
                </a:prstClr>
              </a:solidFill>
              <a:latin typeface="Times New Roman" pitchFamily="18" charset="0"/>
              <a:cs typeface="Times New Roman" pitchFamily="18" charset="0"/>
            </a:endParaRPr>
          </a:p>
          <a:p>
            <a:pPr marL="457200" indent="-457200" algn="justLow" rtl="0" eaLnBrk="0" fontAlgn="base" hangingPunct="0">
              <a:spcBef>
                <a:spcPct val="0"/>
              </a:spcBef>
              <a:spcAft>
                <a:spcPct val="0"/>
              </a:spcAft>
              <a:buFontTx/>
              <a:buChar char="-"/>
              <a:tabLst>
                <a:tab pos="4562475" algn="l"/>
              </a:tabLst>
            </a:pPr>
            <a:r>
              <a:rPr lang="en-US" sz="3200" dirty="0">
                <a:solidFill>
                  <a:prstClr val="black">
                    <a:lumMod val="95000"/>
                    <a:lumOff val="5000"/>
                  </a:prstClr>
                </a:solidFill>
                <a:latin typeface="Times New Roman" pitchFamily="18" charset="0"/>
                <a:ea typeface="Times New Roman" pitchFamily="18" charset="0"/>
                <a:cs typeface="Times New Roman" pitchFamily="18" charset="0"/>
              </a:rPr>
              <a:t>Have </a:t>
            </a:r>
            <a:r>
              <a:rPr lang="en-US" sz="3200" dirty="0">
                <a:solidFill>
                  <a:srgbClr val="00B050"/>
                </a:solidFill>
                <a:latin typeface="Times New Roman" pitchFamily="18" charset="0"/>
                <a:ea typeface="Times New Roman" pitchFamily="18" charset="0"/>
                <a:cs typeface="Times New Roman" pitchFamily="18" charset="0"/>
              </a:rPr>
              <a:t>polysaccharide capsule </a:t>
            </a:r>
            <a:r>
              <a:rPr lang="en-US" sz="3200" dirty="0">
                <a:solidFill>
                  <a:prstClr val="black">
                    <a:lumMod val="95000"/>
                    <a:lumOff val="5000"/>
                  </a:prstClr>
                </a:solidFill>
                <a:latin typeface="Times New Roman" pitchFamily="18" charset="0"/>
                <a:ea typeface="Times New Roman" pitchFamily="18" charset="0"/>
                <a:cs typeface="Times New Roman" pitchFamily="18" charset="0"/>
              </a:rPr>
              <a:t>(virulent strains).</a:t>
            </a:r>
            <a:endParaRPr lang="en-US" sz="3200" dirty="0">
              <a:solidFill>
                <a:prstClr val="black">
                  <a:lumMod val="95000"/>
                  <a:lumOff val="5000"/>
                </a:prstClr>
              </a:solidFill>
              <a:latin typeface="Times New Roman" pitchFamily="18" charset="0"/>
              <a:cs typeface="Times New Roman" pitchFamily="18" charset="0"/>
            </a:endParaRPr>
          </a:p>
          <a:p>
            <a:pPr marL="457200" indent="-457200" algn="justLow" rtl="0" eaLnBrk="0" fontAlgn="base" hangingPunct="0">
              <a:spcBef>
                <a:spcPct val="0"/>
              </a:spcBef>
              <a:spcAft>
                <a:spcPct val="0"/>
              </a:spcAft>
              <a:buFontTx/>
              <a:buChar char="-"/>
              <a:tabLst>
                <a:tab pos="4562475" algn="l"/>
              </a:tabLst>
            </a:pPr>
            <a:r>
              <a:rPr lang="en-US" sz="3200" dirty="0">
                <a:solidFill>
                  <a:prstClr val="black">
                    <a:lumMod val="95000"/>
                    <a:lumOff val="5000"/>
                  </a:prstClr>
                </a:solidFill>
                <a:latin typeface="Times New Roman" pitchFamily="18" charset="0"/>
                <a:ea typeface="Times New Roman" pitchFamily="18" charset="0"/>
                <a:cs typeface="Times New Roman" pitchFamily="18" charset="0"/>
              </a:rPr>
              <a:t>Divided into serogroups from a-f on the basis of antigenic polysaccharide capsule, </a:t>
            </a:r>
            <a:r>
              <a:rPr lang="en-US" sz="3200" b="1" dirty="0">
                <a:solidFill>
                  <a:prstClr val="black">
                    <a:lumMod val="95000"/>
                    <a:lumOff val="5000"/>
                  </a:prstClr>
                </a:solidFill>
                <a:latin typeface="Times New Roman" pitchFamily="18" charset="0"/>
                <a:ea typeface="Times New Roman" pitchFamily="18" charset="0"/>
                <a:cs typeface="Times New Roman" pitchFamily="18" charset="0"/>
              </a:rPr>
              <a:t>type b</a:t>
            </a:r>
            <a:r>
              <a:rPr lang="en-US" sz="3200" dirty="0">
                <a:solidFill>
                  <a:prstClr val="black">
                    <a:lumMod val="95000"/>
                    <a:lumOff val="5000"/>
                  </a:prstClr>
                </a:solidFill>
                <a:latin typeface="Times New Roman" pitchFamily="18" charset="0"/>
                <a:ea typeface="Times New Roman" pitchFamily="18" charset="0"/>
                <a:cs typeface="Times New Roman" pitchFamily="18" charset="0"/>
              </a:rPr>
              <a:t> causes most of severe, invasive diseases, some strains have no capsule can cause infections but are non invasive.</a:t>
            </a:r>
          </a:p>
          <a:p>
            <a:pPr marL="457200" indent="-457200" algn="justLow" rtl="0" eaLnBrk="0" fontAlgn="base" hangingPunct="0">
              <a:spcBef>
                <a:spcPct val="0"/>
              </a:spcBef>
              <a:spcAft>
                <a:spcPct val="0"/>
              </a:spcAft>
              <a:buFontTx/>
              <a:buChar char="-"/>
              <a:tabLst>
                <a:tab pos="4562475" algn="l"/>
              </a:tabLst>
            </a:pPr>
            <a:r>
              <a:rPr lang="en-US" sz="3200" dirty="0">
                <a:solidFill>
                  <a:prstClr val="black">
                    <a:lumMod val="95000"/>
                    <a:lumOff val="5000"/>
                  </a:prstClr>
                </a:solidFill>
                <a:latin typeface="Times New Roman" pitchFamily="18" charset="0"/>
                <a:cs typeface="Times New Roman" pitchFamily="18" charset="0"/>
              </a:rPr>
              <a:t>Produce </a:t>
            </a:r>
            <a:r>
              <a:rPr lang="en-US" sz="3200" dirty="0">
                <a:solidFill>
                  <a:srgbClr val="FF0000"/>
                </a:solidFill>
                <a:latin typeface="Times New Roman" pitchFamily="18" charset="0"/>
                <a:cs typeface="Times New Roman" pitchFamily="18" charset="0"/>
              </a:rPr>
              <a:t>IgA protease</a:t>
            </a:r>
            <a:r>
              <a:rPr lang="en-US" sz="3200" dirty="0">
                <a:solidFill>
                  <a:prstClr val="black">
                    <a:lumMod val="95000"/>
                    <a:lumOff val="5000"/>
                  </a:prstClr>
                </a:solidFill>
                <a:latin typeface="Times New Roman" pitchFamily="18" charset="0"/>
                <a:cs typeface="Times New Roman" pitchFamily="18" charset="0"/>
              </a:rPr>
              <a:t>, and have pili.</a:t>
            </a:r>
          </a:p>
          <a:p>
            <a:pPr marL="457200" indent="-457200" algn="justLow" rtl="0" eaLnBrk="0" fontAlgn="base" hangingPunct="0">
              <a:spcBef>
                <a:spcPct val="0"/>
              </a:spcBef>
              <a:spcAft>
                <a:spcPct val="0"/>
              </a:spcAft>
              <a:buFontTx/>
              <a:buChar char="-"/>
              <a:tabLst>
                <a:tab pos="4562475" algn="l"/>
              </a:tabLst>
            </a:pPr>
            <a:r>
              <a:rPr lang="en-US" sz="3200" dirty="0">
                <a:solidFill>
                  <a:srgbClr val="00B0F0"/>
                </a:solidFill>
                <a:latin typeface="Times New Roman" pitchFamily="18" charset="0"/>
                <a:ea typeface="Times New Roman" pitchFamily="18" charset="0"/>
                <a:cs typeface="Times New Roman" pitchFamily="18" charset="0"/>
              </a:rPr>
              <a:t>Cultivation in the laboratory requires the addition of two components; </a:t>
            </a:r>
            <a:r>
              <a:rPr lang="en-US" sz="3200" b="1" dirty="0" err="1">
                <a:solidFill>
                  <a:srgbClr val="00B0F0"/>
                </a:solidFill>
                <a:latin typeface="Times New Roman" pitchFamily="18" charset="0"/>
                <a:ea typeface="Times New Roman" pitchFamily="18" charset="0"/>
                <a:cs typeface="Times New Roman" pitchFamily="18" charset="0"/>
              </a:rPr>
              <a:t>heme</a:t>
            </a:r>
            <a:r>
              <a:rPr lang="en-US" sz="3200" b="1" dirty="0">
                <a:solidFill>
                  <a:srgbClr val="00B0F0"/>
                </a:solidFill>
                <a:latin typeface="Times New Roman" pitchFamily="18" charset="0"/>
                <a:ea typeface="Times New Roman" pitchFamily="18" charset="0"/>
                <a:cs typeface="Times New Roman" pitchFamily="18" charset="0"/>
              </a:rPr>
              <a:t> (factors X)</a:t>
            </a:r>
            <a:r>
              <a:rPr lang="en-US" sz="3200" dirty="0">
                <a:solidFill>
                  <a:srgbClr val="00B0F0"/>
                </a:solidFill>
                <a:latin typeface="Times New Roman" pitchFamily="18" charset="0"/>
                <a:ea typeface="Times New Roman" pitchFamily="18" charset="0"/>
                <a:cs typeface="Times New Roman" pitchFamily="18" charset="0"/>
              </a:rPr>
              <a:t> and </a:t>
            </a:r>
            <a:r>
              <a:rPr lang="en-US" sz="3200" b="1" dirty="0">
                <a:solidFill>
                  <a:srgbClr val="00B0F0"/>
                </a:solidFill>
                <a:latin typeface="Times New Roman" pitchFamily="18" charset="0"/>
                <a:ea typeface="Times New Roman" pitchFamily="18" charset="0"/>
                <a:cs typeface="Times New Roman" pitchFamily="18" charset="0"/>
              </a:rPr>
              <a:t>NAD (factor V).</a:t>
            </a:r>
          </a:p>
        </p:txBody>
      </p:sp>
    </p:spTree>
    <p:extLst>
      <p:ext uri="{BB962C8B-B14F-4D97-AF65-F5344CB8AC3E}">
        <p14:creationId xmlns:p14="http://schemas.microsoft.com/office/powerpoint/2010/main" val="5046643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Effect transition="in" filter="wedge">
                                      <p:cBhvr>
                                        <p:cTn id="7" dur="500"/>
                                        <p:tgtEl>
                                          <p:spTgt spid="25601">
                                            <p:txEl>
                                              <p:pRg st="1" end="1"/>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5601">
                                            <p:txEl>
                                              <p:pRg st="0" end="0"/>
                                            </p:txEl>
                                          </p:spTgt>
                                        </p:tgtEl>
                                        <p:attrNameLst>
                                          <p:attrName>style.visibility</p:attrName>
                                        </p:attrNameLst>
                                      </p:cBhvr>
                                      <p:to>
                                        <p:strVal val="visible"/>
                                      </p:to>
                                    </p:set>
                                    <p:animEffect transition="in" filter="wedge">
                                      <p:cBhvr>
                                        <p:cTn id="11" dur="500"/>
                                        <p:tgtEl>
                                          <p:spTgt spid="25601">
                                            <p:txEl>
                                              <p:pRg st="0" end="0"/>
                                            </p:txEl>
                                          </p:spTgt>
                                        </p:tgtEl>
                                      </p:cBhvr>
                                    </p:animEffect>
                                  </p:childTnLst>
                                </p:cTn>
                              </p:par>
                            </p:childTnLst>
                          </p:cTn>
                        </p:par>
                        <p:par>
                          <p:cTn id="12" fill="hold">
                            <p:stCondLst>
                              <p:cond delay="1000"/>
                            </p:stCondLst>
                            <p:childTnLst>
                              <p:par>
                                <p:cTn id="13" presetID="2" presetClass="entr" presetSubtype="12" fill="hold" nodeType="afterEffect">
                                  <p:stCondLst>
                                    <p:cond delay="0"/>
                                  </p:stCondLst>
                                  <p:childTnLst>
                                    <p:set>
                                      <p:cBhvr>
                                        <p:cTn id="14" dur="1" fill="hold">
                                          <p:stCondLst>
                                            <p:cond delay="0"/>
                                          </p:stCondLst>
                                        </p:cTn>
                                        <p:tgtEl>
                                          <p:spTgt spid="25601">
                                            <p:txEl>
                                              <p:pRg st="2" end="2"/>
                                            </p:txEl>
                                          </p:spTgt>
                                        </p:tgtEl>
                                        <p:attrNameLst>
                                          <p:attrName>style.visibility</p:attrName>
                                        </p:attrNameLst>
                                      </p:cBhvr>
                                      <p:to>
                                        <p:strVal val="visible"/>
                                      </p:to>
                                    </p:set>
                                    <p:anim calcmode="lin" valueType="num">
                                      <p:cBhvr additive="base">
                                        <p:cTn id="15" dur="1000" fill="hold"/>
                                        <p:tgtEl>
                                          <p:spTgt spid="25601">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5601">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12" fill="hold" nodeType="afterEffect">
                                  <p:stCondLst>
                                    <p:cond delay="0"/>
                                  </p:stCondLst>
                                  <p:childTnLst>
                                    <p:set>
                                      <p:cBhvr>
                                        <p:cTn id="19" dur="1" fill="hold">
                                          <p:stCondLst>
                                            <p:cond delay="0"/>
                                          </p:stCondLst>
                                        </p:cTn>
                                        <p:tgtEl>
                                          <p:spTgt spid="25601">
                                            <p:txEl>
                                              <p:pRg st="3" end="3"/>
                                            </p:txEl>
                                          </p:spTgt>
                                        </p:tgtEl>
                                        <p:attrNameLst>
                                          <p:attrName>style.visibility</p:attrName>
                                        </p:attrNameLst>
                                      </p:cBhvr>
                                      <p:to>
                                        <p:strVal val="visible"/>
                                      </p:to>
                                    </p:set>
                                    <p:anim calcmode="lin" valueType="num">
                                      <p:cBhvr additive="base">
                                        <p:cTn id="20" dur="1000" fill="hold"/>
                                        <p:tgtEl>
                                          <p:spTgt spid="25601">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25601">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2" fill="hold" nodeType="afterEffect">
                                  <p:stCondLst>
                                    <p:cond delay="0"/>
                                  </p:stCondLst>
                                  <p:childTnLst>
                                    <p:set>
                                      <p:cBhvr>
                                        <p:cTn id="24" dur="1" fill="hold">
                                          <p:stCondLst>
                                            <p:cond delay="0"/>
                                          </p:stCondLst>
                                        </p:cTn>
                                        <p:tgtEl>
                                          <p:spTgt spid="25601">
                                            <p:txEl>
                                              <p:pRg st="4" end="4"/>
                                            </p:txEl>
                                          </p:spTgt>
                                        </p:tgtEl>
                                        <p:attrNameLst>
                                          <p:attrName>style.visibility</p:attrName>
                                        </p:attrNameLst>
                                      </p:cBhvr>
                                      <p:to>
                                        <p:strVal val="visible"/>
                                      </p:to>
                                    </p:set>
                                    <p:anim calcmode="lin" valueType="num">
                                      <p:cBhvr additive="base">
                                        <p:cTn id="25" dur="1000" fill="hold"/>
                                        <p:tgtEl>
                                          <p:spTgt spid="2560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601">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12" fill="hold" nodeType="afterEffect">
                                  <p:stCondLst>
                                    <p:cond delay="0"/>
                                  </p:stCondLst>
                                  <p:childTnLst>
                                    <p:set>
                                      <p:cBhvr>
                                        <p:cTn id="29" dur="1" fill="hold">
                                          <p:stCondLst>
                                            <p:cond delay="0"/>
                                          </p:stCondLst>
                                        </p:cTn>
                                        <p:tgtEl>
                                          <p:spTgt spid="25601">
                                            <p:txEl>
                                              <p:pRg st="5" end="5"/>
                                            </p:txEl>
                                          </p:spTgt>
                                        </p:tgtEl>
                                        <p:attrNameLst>
                                          <p:attrName>style.visibility</p:attrName>
                                        </p:attrNameLst>
                                      </p:cBhvr>
                                      <p:to>
                                        <p:strVal val="visible"/>
                                      </p:to>
                                    </p:set>
                                    <p:anim calcmode="lin" valueType="num">
                                      <p:cBhvr additive="base">
                                        <p:cTn id="30" dur="1000" fill="hold"/>
                                        <p:tgtEl>
                                          <p:spTgt spid="25601">
                                            <p:txEl>
                                              <p:pRg st="5" end="5"/>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25601">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12" fill="hold" nodeType="afterEffect">
                                  <p:stCondLst>
                                    <p:cond delay="0"/>
                                  </p:stCondLst>
                                  <p:childTnLst>
                                    <p:set>
                                      <p:cBhvr>
                                        <p:cTn id="34" dur="1" fill="hold">
                                          <p:stCondLst>
                                            <p:cond delay="0"/>
                                          </p:stCondLst>
                                        </p:cTn>
                                        <p:tgtEl>
                                          <p:spTgt spid="25601">
                                            <p:txEl>
                                              <p:pRg st="6" end="6"/>
                                            </p:txEl>
                                          </p:spTgt>
                                        </p:tgtEl>
                                        <p:attrNameLst>
                                          <p:attrName>style.visibility</p:attrName>
                                        </p:attrNameLst>
                                      </p:cBhvr>
                                      <p:to>
                                        <p:strVal val="visible"/>
                                      </p:to>
                                    </p:set>
                                    <p:anim calcmode="lin" valueType="num">
                                      <p:cBhvr additive="base">
                                        <p:cTn id="35" dur="1000" fill="hold"/>
                                        <p:tgtEl>
                                          <p:spTgt spid="25601">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56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28600"/>
            <a:ext cx="8712968" cy="4893647"/>
          </a:xfrm>
          <a:prstGeom prst="rect">
            <a:avLst/>
          </a:prstGeom>
        </p:spPr>
        <p:txBody>
          <a:bodyPr wrap="square">
            <a:spAutoFit/>
          </a:bodyPr>
          <a:lstStyle/>
          <a:p>
            <a:pPr algn="l" rtl="0">
              <a:buFont typeface="Arial" pitchFamily="34" charset="0"/>
              <a:buChar char="•"/>
            </a:pPr>
            <a:r>
              <a:rPr lang="en-US" sz="3200" b="1" dirty="0">
                <a:solidFill>
                  <a:srgbClr val="C00000"/>
                </a:solidFill>
                <a:latin typeface="Times New Roman" panose="02020603050405020304" pitchFamily="18" charset="0"/>
                <a:cs typeface="Times New Roman" pitchFamily="18" charset="0"/>
              </a:rPr>
              <a:t> Laboratory Diagnosis:</a:t>
            </a:r>
          </a:p>
          <a:p>
            <a:pPr marL="457200" indent="-457200" algn="just" rtl="0">
              <a:buFontTx/>
              <a:buChar char="-"/>
            </a:pPr>
            <a:r>
              <a:rPr lang="en-US" sz="2800" b="1" dirty="0">
                <a:solidFill>
                  <a:srgbClr val="FF0000"/>
                </a:solidFill>
                <a:latin typeface="Times New Roman" pitchFamily="18" charset="0"/>
                <a:cs typeface="Times New Roman" pitchFamily="18" charset="0"/>
              </a:rPr>
              <a:t>Specimens:</a:t>
            </a:r>
            <a:r>
              <a:rPr lang="en-US" sz="2800" dirty="0">
                <a:solidFill>
                  <a:prstClr val="black"/>
                </a:solidFill>
                <a:latin typeface="Times New Roman" pitchFamily="18" charset="0"/>
                <a:cs typeface="Times New Roman" pitchFamily="18" charset="0"/>
              </a:rPr>
              <a:t> throat and conjunctival swabs, sputum, sinus drainage, CSF, blood …etc.</a:t>
            </a:r>
          </a:p>
          <a:p>
            <a:pPr marL="457200" indent="-457200" algn="just" rtl="0">
              <a:buFontTx/>
              <a:buChar char="-"/>
            </a:pPr>
            <a:r>
              <a:rPr lang="en-US" sz="2800" b="1" dirty="0">
                <a:solidFill>
                  <a:srgbClr val="FF0000"/>
                </a:solidFill>
                <a:latin typeface="Times New Roman" pitchFamily="18" charset="0"/>
                <a:cs typeface="Times New Roman" pitchFamily="18" charset="0"/>
              </a:rPr>
              <a:t>Microscopy: </a:t>
            </a:r>
            <a:r>
              <a:rPr lang="en-US" sz="2800" dirty="0">
                <a:solidFill>
                  <a:prstClr val="black"/>
                </a:solidFill>
                <a:latin typeface="Times New Roman" pitchFamily="18" charset="0"/>
                <a:cs typeface="Times New Roman" pitchFamily="18" charset="0"/>
              </a:rPr>
              <a:t>direct smear of the specimen may be useful for CSF and eye exudates.</a:t>
            </a:r>
          </a:p>
          <a:p>
            <a:pPr marL="457200" indent="-457200" algn="just" rtl="0">
              <a:buFontTx/>
              <a:buChar char="-"/>
            </a:pPr>
            <a:r>
              <a:rPr lang="en-US" sz="2800" b="1" dirty="0">
                <a:solidFill>
                  <a:srgbClr val="FF0000"/>
                </a:solidFill>
                <a:latin typeface="Times New Roman" pitchFamily="18" charset="0"/>
                <a:cs typeface="Times New Roman" pitchFamily="18" charset="0"/>
              </a:rPr>
              <a:t>Culture:</a:t>
            </a:r>
            <a:r>
              <a:rPr lang="en-US" sz="2800" dirty="0">
                <a:solidFill>
                  <a:prstClr val="black"/>
                </a:solidFill>
                <a:latin typeface="Times New Roman" pitchFamily="18" charset="0"/>
                <a:cs typeface="Times New Roman" pitchFamily="18" charset="0"/>
              </a:rPr>
              <a:t> on heated blood (chocolate) agar or with factors X and V, under 10% CO</a:t>
            </a:r>
            <a:r>
              <a:rPr lang="en-US" sz="2800" baseline="-25000" dirty="0">
                <a:solidFill>
                  <a:prstClr val="black"/>
                </a:solidFill>
                <a:latin typeface="Times New Roman" pitchFamily="18" charset="0"/>
                <a:cs typeface="Times New Roman" pitchFamily="18" charset="0"/>
              </a:rPr>
              <a:t>2</a:t>
            </a:r>
            <a:r>
              <a:rPr lang="en-US" sz="2800" dirty="0">
                <a:solidFill>
                  <a:prstClr val="black"/>
                </a:solidFill>
                <a:latin typeface="Times New Roman" pitchFamily="18" charset="0"/>
                <a:cs typeface="Times New Roman" pitchFamily="18" charset="0"/>
              </a:rPr>
              <a:t> at 37° C for 24 hrs. Organism that grows only in the presence of both growth factors is presumptively identified as </a:t>
            </a:r>
            <a:r>
              <a:rPr lang="en-US" sz="2800" i="1" dirty="0">
                <a:solidFill>
                  <a:prstClr val="black"/>
                </a:solidFill>
                <a:latin typeface="Times New Roman" pitchFamily="18" charset="0"/>
                <a:cs typeface="Times New Roman" pitchFamily="18" charset="0"/>
              </a:rPr>
              <a:t>H. influenzae</a:t>
            </a:r>
            <a:r>
              <a:rPr lang="en-US" sz="2800" dirty="0">
                <a:solidFill>
                  <a:prstClr val="black"/>
                </a:solidFill>
                <a:latin typeface="Times New Roman" pitchFamily="18" charset="0"/>
                <a:cs typeface="Times New Roman" pitchFamily="18" charset="0"/>
              </a:rPr>
              <a:t>, others do not require both of them such as </a:t>
            </a:r>
            <a:r>
              <a:rPr lang="en-US" sz="2800" i="1" dirty="0">
                <a:solidFill>
                  <a:prstClr val="black"/>
                </a:solidFill>
                <a:latin typeface="Times New Roman" pitchFamily="18" charset="0"/>
                <a:cs typeface="Times New Roman" pitchFamily="18" charset="0"/>
              </a:rPr>
              <a:t>H. </a:t>
            </a:r>
            <a:r>
              <a:rPr lang="en-US" sz="2800" i="1" dirty="0" err="1">
                <a:solidFill>
                  <a:prstClr val="black"/>
                </a:solidFill>
                <a:latin typeface="Times New Roman" pitchFamily="18" charset="0"/>
                <a:cs typeface="Times New Roman" pitchFamily="18" charset="0"/>
              </a:rPr>
              <a:t>parainfluenzae</a:t>
            </a:r>
            <a:r>
              <a:rPr lang="en-US" sz="2800" i="1"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pic>
        <p:nvPicPr>
          <p:cNvPr id="4" name="Picture 3" descr="hemophillus-influezae"/>
          <p:cNvPicPr/>
          <p:nvPr/>
        </p:nvPicPr>
        <p:blipFill>
          <a:blip r:embed="rId3"/>
          <a:srcRect/>
          <a:stretch>
            <a:fillRect/>
          </a:stretch>
        </p:blipFill>
        <p:spPr bwMode="auto">
          <a:xfrm>
            <a:off x="6084168" y="4869160"/>
            <a:ext cx="3059832" cy="1988840"/>
          </a:xfrm>
          <a:prstGeom prst="rect">
            <a:avLst/>
          </a:prstGeom>
          <a:noFill/>
          <a:ln w="9525">
            <a:noFill/>
            <a:miter lim="800000"/>
            <a:headEnd/>
            <a:tailEnd/>
          </a:ln>
        </p:spPr>
      </p:pic>
      <p:sp>
        <p:nvSpPr>
          <p:cNvPr id="5" name="Rectangle 4"/>
          <p:cNvSpPr/>
          <p:nvPr/>
        </p:nvSpPr>
        <p:spPr>
          <a:xfrm>
            <a:off x="1828800" y="5715000"/>
            <a:ext cx="3298724" cy="369332"/>
          </a:xfrm>
          <a:prstGeom prst="rect">
            <a:avLst/>
          </a:prstGeom>
        </p:spPr>
        <p:txBody>
          <a:bodyPr wrap="square">
            <a:spAutoFit/>
          </a:bodyPr>
          <a:lstStyle/>
          <a:p>
            <a:pPr algn="l" rtl="0"/>
            <a:r>
              <a:rPr lang="en-US" i="1" dirty="0">
                <a:latin typeface="Times New Roman" panose="02020603050405020304" pitchFamily="18" charset="0"/>
                <a:cs typeface="Times New Roman" panose="02020603050405020304" pitchFamily="18" charset="0"/>
              </a:rPr>
              <a:t>H. influenzae </a:t>
            </a:r>
            <a:r>
              <a:rPr lang="en-US" dirty="0">
                <a:latin typeface="Times New Roman" panose="02020603050405020304" pitchFamily="18" charset="0"/>
                <a:cs typeface="Times New Roman" panose="02020603050405020304" pitchFamily="18" charset="0"/>
              </a:rPr>
              <a:t>on chocolate agar</a:t>
            </a:r>
          </a:p>
        </p:txBody>
      </p:sp>
    </p:spTree>
    <p:extLst>
      <p:ext uri="{BB962C8B-B14F-4D97-AF65-F5344CB8AC3E}">
        <p14:creationId xmlns:p14="http://schemas.microsoft.com/office/powerpoint/2010/main" val="40306004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400" decel="100000"/>
                                        <p:tgtEl>
                                          <p:spTgt spid="2">
                                            <p:txEl>
                                              <p:pRg st="0" end="0"/>
                                            </p:txEl>
                                          </p:spTgt>
                                        </p:tgtEl>
                                      </p:cBhvr>
                                    </p:animEffect>
                                    <p:anim calcmode="lin" valueType="num">
                                      <p:cBhvr>
                                        <p:cTn id="8" dur="24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400" decel="100000"/>
                                        <p:tgtEl>
                                          <p:spTgt spid="2">
                                            <p:txEl>
                                              <p:pRg st="1" end="1"/>
                                            </p:txEl>
                                          </p:spTgt>
                                        </p:tgtEl>
                                      </p:cBhvr>
                                    </p:animEffect>
                                    <p:anim calcmode="lin" valueType="num">
                                      <p:cBhvr>
                                        <p:cTn id="17" dur="24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24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24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6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2400" decel="100000"/>
                                        <p:tgtEl>
                                          <p:spTgt spid="2">
                                            <p:txEl>
                                              <p:pRg st="2" end="2"/>
                                            </p:txEl>
                                          </p:spTgt>
                                        </p:tgtEl>
                                      </p:cBhvr>
                                    </p:animEffect>
                                    <p:anim calcmode="lin" valueType="num">
                                      <p:cBhvr>
                                        <p:cTn id="26" dur="24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24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24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600" accel="100000" fill="hold">
                                          <p:stCondLst>
                                            <p:cond delay="24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600" accel="100000" fill="hold">
                                          <p:stCondLst>
                                            <p:cond delay="24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9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2400" decel="100000"/>
                                        <p:tgtEl>
                                          <p:spTgt spid="2">
                                            <p:txEl>
                                              <p:pRg st="3" end="3"/>
                                            </p:txEl>
                                          </p:spTgt>
                                        </p:tgtEl>
                                      </p:cBhvr>
                                    </p:animEffect>
                                    <p:anim calcmode="lin" valueType="num">
                                      <p:cBhvr>
                                        <p:cTn id="35" dur="24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24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24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600" accel="100000" fill="hold">
                                          <p:stCondLst>
                                            <p:cond delay="24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600" accel="100000" fill="hold">
                                          <p:stCondLst>
                                            <p:cond delay="24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87696"/>
            <a:ext cx="8568952" cy="3617368"/>
          </a:xfrm>
        </p:spPr>
        <p:txBody>
          <a:bodyPr anchor="ctr">
            <a:noAutofit/>
          </a:bodyPr>
          <a:lstStyle/>
          <a:p>
            <a:pPr lvl="0" algn="justLow">
              <a:buFontTx/>
              <a:buChar char="-"/>
              <a:tabLst>
                <a:tab pos="7661275" algn="l"/>
              </a:tabLst>
            </a:pPr>
            <a:r>
              <a:rPr lang="en-US" sz="2800" b="1" dirty="0">
                <a:solidFill>
                  <a:srgbClr val="FF0000"/>
                </a:solidFill>
                <a:latin typeface="Times New Roman" pitchFamily="18" charset="0"/>
                <a:cs typeface="Times New Roman" pitchFamily="18" charset="0"/>
              </a:rPr>
              <a:t>Capsular swelling: </a:t>
            </a:r>
            <a:r>
              <a:rPr lang="en-US" sz="2800" dirty="0">
                <a:latin typeface="Times New Roman" pitchFamily="18" charset="0"/>
                <a:cs typeface="Times New Roman" pitchFamily="18" charset="0"/>
              </a:rPr>
              <a:t>definitive identification can be made with capsular swelling reaction (quellung reaction).</a:t>
            </a:r>
          </a:p>
          <a:p>
            <a:pPr lvl="0" algn="justLow">
              <a:buFontTx/>
              <a:buChar char="-"/>
              <a:tabLst>
                <a:tab pos="7661275" algn="l"/>
              </a:tabLst>
            </a:pPr>
            <a:r>
              <a:rPr lang="en-US" sz="2800" b="1" dirty="0">
                <a:solidFill>
                  <a:srgbClr val="FF0000"/>
                </a:solidFill>
                <a:latin typeface="Times New Roman" pitchFamily="18" charset="0"/>
                <a:ea typeface="Times New Roman" pitchFamily="18" charset="0"/>
                <a:cs typeface="Times New Roman" pitchFamily="18" charset="0"/>
              </a:rPr>
              <a:t>Latex agglutination test: </a:t>
            </a:r>
            <a:r>
              <a:rPr lang="en-US" sz="2800" dirty="0">
                <a:solidFill>
                  <a:prstClr val="black"/>
                </a:solidFill>
                <a:latin typeface="Times New Roman" pitchFamily="18" charset="0"/>
                <a:ea typeface="Times New Roman" pitchFamily="18" charset="0"/>
                <a:cs typeface="Times New Roman" pitchFamily="18" charset="0"/>
              </a:rPr>
              <a:t>which detect the capsular polysaccharide (used the latex suspensions for detection of bacterial antigens in (CSF) by a rapid slide agglutination technique).</a:t>
            </a:r>
            <a:endParaRPr lang="en-US" sz="2800" dirty="0">
              <a:solidFill>
                <a:prstClr val="black"/>
              </a:solidFill>
              <a:latin typeface="Times New Roman" pitchFamily="18" charset="0"/>
              <a:cs typeface="Times New Roman" pitchFamily="18" charset="0"/>
            </a:endParaRPr>
          </a:p>
        </p:txBody>
      </p:sp>
      <p:pic>
        <p:nvPicPr>
          <p:cNvPr id="4" name="Picture 3" descr="SpQuellung"/>
          <p:cNvPicPr/>
          <p:nvPr/>
        </p:nvPicPr>
        <p:blipFill>
          <a:blip r:embed="rId2"/>
          <a:srcRect/>
          <a:stretch>
            <a:fillRect/>
          </a:stretch>
        </p:blipFill>
        <p:spPr bwMode="auto">
          <a:xfrm>
            <a:off x="609600" y="4221088"/>
            <a:ext cx="3886200" cy="2636912"/>
          </a:xfrm>
          <a:prstGeom prst="rect">
            <a:avLst/>
          </a:prstGeom>
          <a:noFill/>
          <a:ln w="9525">
            <a:noFill/>
            <a:miter lim="800000"/>
            <a:headEnd/>
            <a:tailEnd/>
          </a:ln>
        </p:spPr>
      </p:pic>
      <p:pic>
        <p:nvPicPr>
          <p:cNvPr id="5" name="Picture 4" descr="bio-rad"/>
          <p:cNvPicPr/>
          <p:nvPr/>
        </p:nvPicPr>
        <p:blipFill>
          <a:blip r:embed="rId3"/>
          <a:srcRect/>
          <a:stretch>
            <a:fillRect/>
          </a:stretch>
        </p:blipFill>
        <p:spPr bwMode="auto">
          <a:xfrm>
            <a:off x="4716016" y="4221088"/>
            <a:ext cx="3894584" cy="2636912"/>
          </a:xfrm>
          <a:prstGeom prst="rect">
            <a:avLst/>
          </a:prstGeom>
          <a:noFill/>
          <a:ln w="9525">
            <a:noFill/>
            <a:miter lim="800000"/>
            <a:headEnd/>
            <a:tailEnd/>
          </a:ln>
        </p:spPr>
      </p:pic>
      <p:sp>
        <p:nvSpPr>
          <p:cNvPr id="2" name="مستطيل 1"/>
          <p:cNvSpPr/>
          <p:nvPr/>
        </p:nvSpPr>
        <p:spPr>
          <a:xfrm>
            <a:off x="1498660" y="3823900"/>
            <a:ext cx="196880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quellung reaction</a:t>
            </a:r>
            <a:endParaRPr lang="ar-IQ" sz="2000" dirty="0">
              <a:latin typeface="Times New Roman" panose="02020603050405020304" pitchFamily="18" charset="0"/>
              <a:cs typeface="Times New Roman" panose="02020603050405020304" pitchFamily="18" charset="0"/>
            </a:endParaRPr>
          </a:p>
        </p:txBody>
      </p:sp>
      <p:sp>
        <p:nvSpPr>
          <p:cNvPr id="6" name="مستطيل 5"/>
          <p:cNvSpPr/>
          <p:nvPr/>
        </p:nvSpPr>
        <p:spPr>
          <a:xfrm flipH="1">
            <a:off x="6281208" y="3823900"/>
            <a:ext cx="764200" cy="400110"/>
          </a:xfrm>
          <a:prstGeom prst="rect">
            <a:avLst/>
          </a:prstGeom>
        </p:spPr>
        <p:txBody>
          <a:bodyPr wrap="square">
            <a:spAutoFit/>
          </a:bodyPr>
          <a:lstStyle/>
          <a:p>
            <a:pPr algn="l" rtl="0"/>
            <a:r>
              <a:rPr lang="en-US" sz="2000" dirty="0">
                <a:latin typeface="Times New Roman" panose="02020603050405020304" pitchFamily="18" charset="0"/>
                <a:cs typeface="Times New Roman" panose="02020603050405020304" pitchFamily="18" charset="0"/>
              </a:rPr>
              <a:t>latex</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428202"/>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2743200"/>
          </a:xfrm>
        </p:spPr>
        <p:txBody>
          <a:bodyPr anchor="ctr">
            <a:normAutofit lnSpcReduction="10000"/>
          </a:bodyPr>
          <a:lstStyle/>
          <a:p>
            <a:pPr marL="55563" indent="401638" algn="justLow">
              <a:buNone/>
            </a:pPr>
            <a:r>
              <a:rPr lang="en-US" b="1" dirty="0">
                <a:solidFill>
                  <a:srgbClr val="00B050"/>
                </a:solidFill>
                <a:latin typeface="Times New Roman" pitchFamily="18" charset="0"/>
                <a:cs typeface="Times New Roman" pitchFamily="18" charset="0"/>
              </a:rPr>
              <a:t>Satillitism</a:t>
            </a:r>
            <a:r>
              <a:rPr lang="en-US" dirty="0">
                <a:solidFill>
                  <a:srgbClr val="00B050"/>
                </a:solidFill>
                <a:latin typeface="Times New Roman" pitchFamily="18" charset="0"/>
                <a:cs typeface="Times New Roman" pitchFamily="18" charset="0"/>
              </a:rPr>
              <a:t>:</a:t>
            </a:r>
            <a:r>
              <a:rPr lang="en-US" dirty="0">
                <a:latin typeface="Times New Roman" pitchFamily="18" charset="0"/>
                <a:cs typeface="Times New Roman" pitchFamily="18" charset="0"/>
              </a:rPr>
              <a:t> staphylococci when growing on a chocolate agar plate secrete NAD (factor V) into the surrounding medium, </a:t>
            </a:r>
            <a:r>
              <a:rPr lang="en-US" i="1" dirty="0">
                <a:latin typeface="Times New Roman" pitchFamily="18" charset="0"/>
                <a:cs typeface="Times New Roman" pitchFamily="18" charset="0"/>
              </a:rPr>
              <a:t>Haemophilus </a:t>
            </a:r>
            <a:r>
              <a:rPr lang="en-US" dirty="0">
                <a:latin typeface="Times New Roman" pitchFamily="18" charset="0"/>
                <a:cs typeface="Times New Roman" pitchFamily="18" charset="0"/>
              </a:rPr>
              <a:t>spp. need this factor grow in the zone immediately around the staphylococci, but not elsewhere on the plate.</a:t>
            </a:r>
          </a:p>
        </p:txBody>
      </p:sp>
      <p:pic>
        <p:nvPicPr>
          <p:cNvPr id="4" name="Picture 3" descr="C:\Documents and Settings\Shyma-R\My Documents\My Pictures\CA4FOXOH.jpg"/>
          <p:cNvPicPr/>
          <p:nvPr/>
        </p:nvPicPr>
        <p:blipFill>
          <a:blip r:embed="rId2"/>
          <a:srcRect/>
          <a:stretch>
            <a:fillRect/>
          </a:stretch>
        </p:blipFill>
        <p:spPr bwMode="auto">
          <a:xfrm>
            <a:off x="609600" y="3276600"/>
            <a:ext cx="4419600" cy="3200400"/>
          </a:xfrm>
          <a:prstGeom prst="rect">
            <a:avLst/>
          </a:prstGeom>
          <a:noFill/>
          <a:ln w="9525">
            <a:noFill/>
            <a:miter lim="800000"/>
            <a:headEnd/>
            <a:tailEnd/>
          </a:ln>
        </p:spPr>
      </p:pic>
      <p:pic>
        <p:nvPicPr>
          <p:cNvPr id="5" name="Picture 4" descr="C:\Documents and Settings\Shyma-R\My Documents\My Pictures\4834182125_4dc63548f3_m.jpg"/>
          <p:cNvPicPr/>
          <p:nvPr/>
        </p:nvPicPr>
        <p:blipFill>
          <a:blip r:embed="rId3"/>
          <a:srcRect/>
          <a:stretch>
            <a:fillRect/>
          </a:stretch>
        </p:blipFill>
        <p:spPr bwMode="auto">
          <a:xfrm>
            <a:off x="5029200" y="3276600"/>
            <a:ext cx="3276600" cy="3194462"/>
          </a:xfrm>
          <a:prstGeom prst="rect">
            <a:avLst/>
          </a:prstGeom>
          <a:noFill/>
          <a:ln w="9525">
            <a:noFill/>
            <a:miter lim="800000"/>
            <a:headEnd/>
            <a:tailEnd/>
          </a:ln>
        </p:spPr>
      </p:pic>
    </p:spTree>
    <p:extLst>
      <p:ext uri="{BB962C8B-B14F-4D97-AF65-F5344CB8AC3E}">
        <p14:creationId xmlns:p14="http://schemas.microsoft.com/office/powerpoint/2010/main" val="3331192247"/>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FSPH PPT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11502</TotalTime>
  <Words>2300</Words>
  <Application>Microsoft Office PowerPoint</Application>
  <PresentationFormat>On-screen Show (4:3)</PresentationFormat>
  <Paragraphs>219</Paragraphs>
  <Slides>40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Franklin Gothic Medium Cond</vt:lpstr>
      <vt:lpstr>LegacySerif-BoldItalic</vt:lpstr>
      <vt:lpstr>LegacySerif-Book</vt:lpstr>
      <vt:lpstr>LegacySerif-BookItalic</vt:lpstr>
      <vt:lpstr>Times New Roman</vt:lpstr>
      <vt:lpstr>Verdana</vt:lpstr>
      <vt:lpstr>Wingdings</vt:lpstr>
      <vt:lpstr>2_CFSPH PPTs</vt:lpstr>
      <vt:lpstr>1_Office Theme</vt:lpstr>
      <vt:lpstr>Practical bacteriology Lab 13</vt:lpstr>
      <vt:lpstr>PowerPoint Presentation</vt:lpstr>
      <vt:lpstr>PowerPoint Presentation</vt:lpstr>
      <vt:lpstr>Gram-negative small rods inhabit the mucous membranes of URT, vagina, and intestinal tract. Has been found to be part of salivary microbiome.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Bordetella pertussis: The causative agent  of very contagious disease called whooping cough (pertussis).*</vt:lpstr>
      <vt:lpstr>PowerPoint Presentation</vt:lpstr>
      <vt:lpstr>PowerPoint Presentation</vt:lpstr>
      <vt:lpstr>PowerPoint Presentation</vt:lpstr>
      <vt:lpstr>PowerPoint Presentation</vt:lpstr>
      <vt:lpstr>Bordet-Gengou agar</vt:lpstr>
      <vt:lpstr>PowerPoint Presentation</vt:lpstr>
      <vt:lpstr>Legionella: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Classifications</vt:lpstr>
      <vt:lpstr>PowerPoint Presentation</vt:lpstr>
      <vt:lpstr>PowerPoint Presentation</vt:lpstr>
      <vt:lpstr>Rose Bengal test</vt:lpstr>
      <vt:lpstr>PowerPoint Presentation</vt:lpstr>
      <vt:lpstr>PowerPoint Presentation</vt:lpstr>
      <vt:lpstr>PowerPoint Presentation</vt:lpstr>
      <vt:lpstr>Clinical types</vt:lpstr>
      <vt:lpstr>Lab. diagnosis:</vt:lpstr>
      <vt:lpstr>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bacteriology Lab 13</dc:title>
  <dc:creator>Administrator</dc:creator>
  <cp:lastModifiedBy>Taqwa</cp:lastModifiedBy>
  <cp:revision>79</cp:revision>
  <dcterms:created xsi:type="dcterms:W3CDTF">2018-11-01T15:27:15Z</dcterms:created>
  <dcterms:modified xsi:type="dcterms:W3CDTF">2023-05-29T03:30:41Z</dcterms:modified>
</cp:coreProperties>
</file>