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8" r:id="rId2"/>
  </p:sldMasterIdLst>
  <p:notesMasterIdLst>
    <p:notesMasterId r:id="rId26"/>
  </p:notesMasterIdLst>
  <p:sldIdLst>
    <p:sldId id="325" r:id="rId3"/>
    <p:sldId id="326" r:id="rId4"/>
    <p:sldId id="303" r:id="rId5"/>
    <p:sldId id="328" r:id="rId6"/>
    <p:sldId id="327" r:id="rId7"/>
    <p:sldId id="330" r:id="rId8"/>
    <p:sldId id="331" r:id="rId9"/>
    <p:sldId id="333" r:id="rId10"/>
    <p:sldId id="334" r:id="rId11"/>
    <p:sldId id="335" r:id="rId12"/>
    <p:sldId id="336" r:id="rId13"/>
    <p:sldId id="300" r:id="rId14"/>
    <p:sldId id="304" r:id="rId15"/>
    <p:sldId id="329" r:id="rId16"/>
    <p:sldId id="308" r:id="rId17"/>
    <p:sldId id="313" r:id="rId18"/>
    <p:sldId id="309" r:id="rId19"/>
    <p:sldId id="322" r:id="rId20"/>
    <p:sldId id="314" r:id="rId21"/>
    <p:sldId id="315" r:id="rId22"/>
    <p:sldId id="319" r:id="rId23"/>
    <p:sldId id="320" r:id="rId24"/>
    <p:sldId id="298"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011"/>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0217" autoAdjust="0"/>
  </p:normalViewPr>
  <p:slideViewPr>
    <p:cSldViewPr>
      <p:cViewPr varScale="1">
        <p:scale>
          <a:sx n="69" d="100"/>
          <a:sy n="69" d="100"/>
        </p:scale>
        <p:origin x="18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8E5A4B4-3C1D-485A-9247-81890B5BD76D}" type="datetimeFigureOut">
              <a:rPr lang="ar-SA" smtClean="0"/>
              <a:t>10/11/1444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81738B-3A3C-4351-8313-E331B41DDC06}" type="slidenum">
              <a:rPr lang="ar-SA" smtClean="0"/>
              <a:t>‹#›</a:t>
            </a:fld>
            <a:endParaRPr lang="ar-SA"/>
          </a:p>
        </p:txBody>
      </p:sp>
    </p:spTree>
    <p:extLst>
      <p:ext uri="{BB962C8B-B14F-4D97-AF65-F5344CB8AC3E}">
        <p14:creationId xmlns:p14="http://schemas.microsoft.com/office/powerpoint/2010/main" val="19985708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l" rtl="0">
              <a:buFont typeface="Arial" panose="020B0604020202020204" pitchFamily="34" charset="0"/>
              <a:buNone/>
            </a:pPr>
            <a:r>
              <a:rPr lang="en-US" dirty="0"/>
              <a:t>- Immunological</a:t>
            </a:r>
            <a:r>
              <a:rPr lang="en-US" baseline="0" dirty="0"/>
              <a:t> tests: there are two basic approaches:</a:t>
            </a:r>
          </a:p>
          <a:p>
            <a:pPr marL="171450" indent="-171450" algn="l" rtl="0">
              <a:buFont typeface="Arial" panose="020B0604020202020204" pitchFamily="34" charset="0"/>
              <a:buChar char="•"/>
            </a:pPr>
            <a:r>
              <a:rPr lang="en-US" dirty="0"/>
              <a:t>Using known antibodies )antisera) to identify the micro organism,</a:t>
            </a:r>
            <a:r>
              <a:rPr lang="en-US" baseline="0" dirty="0"/>
              <a:t> e.g., latex agglutination, capsular swelling… etc.</a:t>
            </a:r>
          </a:p>
          <a:p>
            <a:pPr marL="171450" indent="-171450" algn="l" rtl="0">
              <a:buFont typeface="Arial" panose="020B0604020202020204" pitchFamily="34" charset="0"/>
              <a:buChar char="•"/>
            </a:pPr>
            <a:r>
              <a:rPr lang="en-US" baseline="0" dirty="0"/>
              <a:t>Using known antigens to detect antibodies in patient’s serum, e.g.. Serologic test for syphilis, cold agglutination test.</a:t>
            </a:r>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3</a:t>
            </a:fld>
            <a:endParaRPr lang="ar-SA"/>
          </a:p>
        </p:txBody>
      </p:sp>
    </p:spTree>
    <p:extLst>
      <p:ext uri="{BB962C8B-B14F-4D97-AF65-F5344CB8AC3E}">
        <p14:creationId xmlns:p14="http://schemas.microsoft.com/office/powerpoint/2010/main" val="17102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just" rtl="0">
              <a:buNone/>
            </a:pPr>
            <a:r>
              <a:rPr lang="en-US" sz="1200" dirty="0">
                <a:latin typeface="Times New Roman" pitchFamily="18" charset="0"/>
                <a:cs typeface="Times New Roman" pitchFamily="18" charset="0"/>
              </a:rPr>
              <a:t>The differentiation in gram stain is helpful in determining the use of subsequent culture media and biochemical test also differentiate between cocci and bacilli</a:t>
            </a:r>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16</a:t>
            </a:fld>
            <a:endParaRPr lang="ar-SA"/>
          </a:p>
        </p:txBody>
      </p:sp>
    </p:spTree>
    <p:extLst>
      <p:ext uri="{BB962C8B-B14F-4D97-AF65-F5344CB8AC3E}">
        <p14:creationId xmlns:p14="http://schemas.microsoft.com/office/powerpoint/2010/main" val="414040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C00000"/>
                </a:solidFill>
                <a:effectLst/>
                <a:uLnTx/>
                <a:uFillTx/>
                <a:latin typeface="Constantia"/>
                <a:ea typeface="+mn-ea"/>
                <a:cs typeface="+mn-cs"/>
              </a:rPr>
              <a:t>Gram-positive bacteria </a:t>
            </a:r>
            <a:r>
              <a:rPr kumimoji="0" lang="en-US" sz="1200" b="0" i="0" u="none" strike="noStrike" kern="1200" cap="none" spc="0" normalizeH="0" baseline="0" noProof="0" dirty="0">
                <a:ln>
                  <a:noFill/>
                </a:ln>
                <a:solidFill>
                  <a:prstClr val="black"/>
                </a:solidFill>
                <a:effectLst/>
                <a:uLnTx/>
                <a:uFillTx/>
                <a:latin typeface="Constantia"/>
                <a:ea typeface="+mn-ea"/>
                <a:cs typeface="+mn-cs"/>
              </a:rPr>
              <a:t>h</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ave a thick peptidoglycan layer surrounds the cell.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 stain formed a complex with iodine which trapped into this layer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Retain the color of the primary stain (crystal violet) after decolorization with alcohol and the bacteria take  the purple color</a:t>
            </a:r>
            <a:endParaRPr kumimoji="0" lang="en-US" sz="1200" b="0" i="0" u="none" strike="noStrike" kern="1200" cap="none" spc="0" normalizeH="0" baseline="0" noProof="0" dirty="0">
              <a:ln>
                <a:noFill/>
              </a:ln>
              <a:solidFill>
                <a:srgbClr val="CC0000"/>
              </a:solidFill>
              <a:effectLst/>
              <a:uLnTx/>
              <a:uFillTx/>
              <a:latin typeface="Constantia"/>
              <a:ea typeface="+mn-ea"/>
              <a:cs typeface="+mn-cs"/>
            </a:endParaRP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CC0000"/>
                </a:solidFill>
                <a:effectLst/>
                <a:uLnTx/>
                <a:uFillTx/>
                <a:latin typeface="Constantia"/>
                <a:ea typeface="+mn-ea"/>
                <a:cs typeface="+mn-cs"/>
              </a:rPr>
              <a:t>Gram-negative bacteria</a:t>
            </a:r>
            <a:r>
              <a:rPr kumimoji="0" lang="en-US" sz="1200" b="0" i="0" u="none" strike="noStrike" kern="1200" cap="none" spc="0" normalizeH="0" baseline="0" noProof="0" dirty="0">
                <a:ln>
                  <a:noFill/>
                </a:ln>
                <a:solidFill>
                  <a:prstClr val="black"/>
                </a:solidFill>
                <a:effectLst/>
                <a:uLnTx/>
                <a:uFillTx/>
                <a:latin typeface="Constantia"/>
                <a:ea typeface="+mn-ea"/>
                <a:cs typeface="+mn-cs"/>
              </a:rPr>
              <a:t> h</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ave a thin peptidoglycan layer that does not retain crystal violet stain. Instead, it has a thick lipid layer which dissolved easily upon decolorization with </a:t>
            </a:r>
            <a:r>
              <a:rPr kumimoji="0" lang="en-US" sz="1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Aceton</a:t>
            </a:r>
            <a:r>
              <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-Alcohol. Therefore, cells will be counterstained with safranin take the red color</a:t>
            </a:r>
          </a:p>
          <a:p>
            <a:endParaRPr lang="ar-IQ" sz="1200" b="0"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17</a:t>
            </a:fld>
            <a:endParaRPr lang="ar-SA"/>
          </a:p>
        </p:txBody>
      </p:sp>
    </p:spTree>
    <p:extLst>
      <p:ext uri="{BB962C8B-B14F-4D97-AF65-F5344CB8AC3E}">
        <p14:creationId xmlns:p14="http://schemas.microsoft.com/office/powerpoint/2010/main" val="284724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23</a:t>
            </a:fld>
            <a:endParaRPr lang="ar-SA"/>
          </a:p>
        </p:txBody>
      </p:sp>
    </p:spTree>
    <p:extLst>
      <p:ext uri="{BB962C8B-B14F-4D97-AF65-F5344CB8AC3E}">
        <p14:creationId xmlns:p14="http://schemas.microsoft.com/office/powerpoint/2010/main" val="428825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Factors</a:t>
            </a:r>
            <a:r>
              <a:rPr lang="en-US" baseline="0" dirty="0"/>
              <a:t> affecting the result of a test:</a:t>
            </a:r>
          </a:p>
          <a:p>
            <a:pPr marL="171450" indent="-171450" algn="l" rtl="0">
              <a:buFontTx/>
              <a:buChar char="-"/>
            </a:pPr>
            <a:r>
              <a:rPr lang="en-US" baseline="0" dirty="0"/>
              <a:t>Pre analytical factors (physician --------------˃arrival of specimen to the lab)</a:t>
            </a:r>
          </a:p>
          <a:p>
            <a:pPr marL="171450" indent="-171450" algn="l" rtl="0">
              <a:buFontTx/>
              <a:buChar char="-"/>
            </a:pPr>
            <a:r>
              <a:rPr lang="en-US" baseline="0" dirty="0"/>
              <a:t>Analytical factors (testing)</a:t>
            </a:r>
          </a:p>
          <a:p>
            <a:pPr marL="171450" indent="-171450" algn="l" rtl="0">
              <a:buFontTx/>
              <a:buChar char="-"/>
            </a:pPr>
            <a:r>
              <a:rPr lang="en-US" baseline="0" dirty="0"/>
              <a:t>Post analytical factors ( result, report, interpretation)</a:t>
            </a:r>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4</a:t>
            </a:fld>
            <a:endParaRPr lang="ar-SA"/>
          </a:p>
        </p:txBody>
      </p:sp>
    </p:spTree>
    <p:extLst>
      <p:ext uri="{BB962C8B-B14F-4D97-AF65-F5344CB8AC3E}">
        <p14:creationId xmlns:p14="http://schemas.microsoft.com/office/powerpoint/2010/main" val="134271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lang="en-US" sz="1200" b="0" i="0" kern="1200" dirty="0">
                <a:solidFill>
                  <a:schemeClr val="tx1"/>
                </a:solidFill>
                <a:effectLst/>
                <a:latin typeface="+mn-lt"/>
                <a:ea typeface="+mn-ea"/>
                <a:cs typeface="+mn-cs"/>
              </a:rPr>
              <a:t>Valid laboratory results are dependent upon proper specimen collection and handling prior to the arrival of the sample in the laboratory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care must be taken to collect only those specimens that may yield pathogens, rather than colonizing flora or contaminants</a:t>
            </a:r>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5</a:t>
            </a:fld>
            <a:endParaRPr lang="ar-SA"/>
          </a:p>
        </p:txBody>
      </p:sp>
    </p:spTree>
    <p:extLst>
      <p:ext uri="{BB962C8B-B14F-4D97-AF65-F5344CB8AC3E}">
        <p14:creationId xmlns:p14="http://schemas.microsoft.com/office/powerpoint/2010/main" val="421259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6</a:t>
            </a:fld>
            <a:endParaRPr lang="ar-SA"/>
          </a:p>
        </p:txBody>
      </p:sp>
    </p:spTree>
    <p:extLst>
      <p:ext uri="{BB962C8B-B14F-4D97-AF65-F5344CB8AC3E}">
        <p14:creationId xmlns:p14="http://schemas.microsoft.com/office/powerpoint/2010/main" val="265028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7</a:t>
            </a:fld>
            <a:endParaRPr lang="ar-SA"/>
          </a:p>
        </p:txBody>
      </p:sp>
    </p:spTree>
    <p:extLst>
      <p:ext uri="{BB962C8B-B14F-4D97-AF65-F5344CB8AC3E}">
        <p14:creationId xmlns:p14="http://schemas.microsoft.com/office/powerpoint/2010/main" val="21102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457200" indent="-457200" algn="just" rtl="0">
              <a:buFont typeface="Wingdings" panose="05000000000000000000" pitchFamily="2" charset="2"/>
              <a:buChar char="Ø"/>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12</a:t>
            </a:fld>
            <a:endParaRPr lang="ar-SA"/>
          </a:p>
        </p:txBody>
      </p:sp>
    </p:spTree>
    <p:extLst>
      <p:ext uri="{BB962C8B-B14F-4D97-AF65-F5344CB8AC3E}">
        <p14:creationId xmlns:p14="http://schemas.microsoft.com/office/powerpoint/2010/main" val="49037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13</a:t>
            </a:fld>
            <a:endParaRPr lang="ar-SA"/>
          </a:p>
        </p:txBody>
      </p:sp>
    </p:spTree>
    <p:extLst>
      <p:ext uri="{BB962C8B-B14F-4D97-AF65-F5344CB8AC3E}">
        <p14:creationId xmlns:p14="http://schemas.microsoft.com/office/powerpoint/2010/main" val="62958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609600" marR="0" lvl="0" indent="-609600" algn="just" defTabSz="914400" rtl="0" eaLnBrk="1" fontAlgn="auto" latinLnBrk="0" hangingPunct="1">
              <a:lnSpc>
                <a:spcPct val="90000"/>
              </a:lnSpc>
              <a:spcBef>
                <a:spcPct val="20000"/>
              </a:spcBef>
              <a:spcAft>
                <a:spcPts val="0"/>
              </a:spcAft>
              <a:buClr>
                <a:srgbClr val="F49100"/>
              </a:buClr>
              <a:buSzPct val="90000"/>
              <a:buFont typeface="Wingdings 2"/>
              <a:buNone/>
              <a:tabLst/>
              <a:defRPr/>
            </a:pPr>
            <a:endParaRPr lang="ar-IQ"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14</a:t>
            </a:fld>
            <a:endParaRPr lang="ar-SA"/>
          </a:p>
        </p:txBody>
      </p:sp>
    </p:spTree>
    <p:extLst>
      <p:ext uri="{BB962C8B-B14F-4D97-AF65-F5344CB8AC3E}">
        <p14:creationId xmlns:p14="http://schemas.microsoft.com/office/powerpoint/2010/main" val="297512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Flood the slide with methylene blue for </a:t>
            </a:r>
            <a:r>
              <a:rPr lang="en-US" sz="1200" dirty="0"/>
              <a:t>one</a:t>
            </a:r>
            <a:r>
              <a:rPr lang="en-US" sz="1400" dirty="0"/>
              <a:t> </a:t>
            </a:r>
            <a:r>
              <a:rPr lang="en-US" dirty="0"/>
              <a:t>minute</a:t>
            </a:r>
          </a:p>
          <a:p>
            <a:pPr algn="l" rtl="0"/>
            <a:r>
              <a:rPr lang="en-US" dirty="0"/>
              <a:t>Wash up the stain with running tap water </a:t>
            </a:r>
          </a:p>
          <a:p>
            <a:pPr algn="l" rtl="0"/>
            <a:r>
              <a:rPr lang="en-US" dirty="0"/>
              <a:t>Allow the slide to dry in air or place it between two sheets of filter paper (Blotting the slide)</a:t>
            </a:r>
          </a:p>
          <a:p>
            <a:pPr algn="l" rtl="0"/>
            <a:r>
              <a:rPr lang="en-US" dirty="0"/>
              <a:t>Examine under oil immersion lens(shape size arrangement of bacteria)</a:t>
            </a:r>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t>15</a:t>
            </a:fld>
            <a:endParaRPr lang="ar-SA"/>
          </a:p>
        </p:txBody>
      </p:sp>
    </p:spTree>
    <p:extLst>
      <p:ext uri="{BB962C8B-B14F-4D97-AF65-F5344CB8AC3E}">
        <p14:creationId xmlns:p14="http://schemas.microsoft.com/office/powerpoint/2010/main" val="283922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7C3F5679-1131-4322-AA3B-73408F4959D2}" type="datetimeFigureOut">
              <a:rPr lang="ar-SA" smtClean="0"/>
              <a:t>10/11/1444</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82D3347E-7AD8-4DFA-ABD6-61BC49DF254D}"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9F1AE7D6-A2F0-4642-A51B-30E7AD6167DB}" type="datetime1">
              <a:rPr lang="en-US" smtClean="0">
                <a:solidFill>
                  <a:srgbClr val="696464"/>
                </a:solidFill>
              </a:rPr>
              <a:pPr/>
              <a:t>5/29/2023</a:t>
            </a:fld>
            <a:endParaRPr lang="ar-IQ">
              <a:solidFill>
                <a:srgbClr val="696464"/>
              </a:solidFill>
            </a:endParaRPr>
          </a:p>
        </p:txBody>
      </p:sp>
      <p:sp>
        <p:nvSpPr>
          <p:cNvPr id="17" name="عنصر نائب للتذييل 16"/>
          <p:cNvSpPr>
            <a:spLocks noGrp="1"/>
          </p:cNvSpPr>
          <p:nvPr>
            <p:ph type="ftr" sz="quarter" idx="11"/>
          </p:nvPr>
        </p:nvSpPr>
        <p:spPr/>
        <p:txBody>
          <a:bodyPr/>
          <a:lstStyle/>
          <a:p>
            <a:endParaRPr lang="ar-IQ">
              <a:solidFill>
                <a:srgbClr val="696464"/>
              </a:solidFill>
            </a:endParaRPr>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28E5DD74-E6C0-44D0-A3DC-9719E1FA59BD}" type="slidenum">
              <a:rPr lang="ar-IQ" smtClean="0"/>
              <a:pPr/>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23384924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12721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4A767100-CEF4-4F79-B9A0-C53A1289D23D}"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solidFill>
                <a:srgbClr val="696464"/>
              </a:solidFill>
            </a:endParaRPr>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a:off x="146304" y="6208776"/>
            <a:ext cx="457200" cy="457200"/>
          </a:xfrm>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0808128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439A75E-3A1C-47B1-906B-1D0FFA62FF67}"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28E5DD74-E6C0-44D0-A3DC-9719E1FA59BD}" type="slidenum">
              <a:rPr lang="ar-IQ" smtClean="0"/>
              <a:pPr/>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106741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35D90E9D-130E-40C0-9799-77616A34D142}" type="datetime1">
              <a:rPr lang="en-US" smtClean="0">
                <a:solidFill>
                  <a:srgbClr val="696464"/>
                </a:solidFill>
              </a:rPr>
              <a:pPr/>
              <a:t>5/29/2023</a:t>
            </a:fld>
            <a:endParaRPr lang="ar-IQ">
              <a:solidFill>
                <a:srgbClr val="696464"/>
              </a:solidFill>
            </a:endParaRPr>
          </a:p>
        </p:txBody>
      </p:sp>
      <p:sp>
        <p:nvSpPr>
          <p:cNvPr id="8" name="عنصر نائب للتذييل 7"/>
          <p:cNvSpPr>
            <a:spLocks noGrp="1"/>
          </p:cNvSpPr>
          <p:nvPr>
            <p:ph type="ftr" sz="quarter" idx="11"/>
          </p:nvPr>
        </p:nvSpPr>
        <p:spPr/>
        <p:txBody>
          <a:bodyPr/>
          <a:lstStyle/>
          <a:p>
            <a:endParaRPr lang="ar-IQ">
              <a:solidFill>
                <a:srgbClr val="696464"/>
              </a:solidFill>
            </a:endParaRPr>
          </a:p>
        </p:txBody>
      </p:sp>
      <p:sp>
        <p:nvSpPr>
          <p:cNvPr id="9" name="عنصر نائب لرقم الشريحة 8"/>
          <p:cNvSpPr>
            <a:spLocks noGrp="1"/>
          </p:cNvSpPr>
          <p:nvPr>
            <p:ph type="sldNum" sz="quarter" idx="12"/>
          </p:nvPr>
        </p:nvSpPr>
        <p:spPr/>
        <p:txBody>
          <a:bodyPr/>
          <a:lstStyle/>
          <a:p>
            <a:fld id="{28E5DD74-E6C0-44D0-A3DC-9719E1FA59BD}" type="slidenum">
              <a:rPr lang="ar-IQ" smtClean="0"/>
              <a:pPr/>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78409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835C58A-13E6-41D9-ABD7-4824F5FE8CD6}" type="datetime1">
              <a:rPr lang="en-US" smtClean="0">
                <a:solidFill>
                  <a:srgbClr val="696464"/>
                </a:solidFill>
              </a:rPr>
              <a:pPr/>
              <a:t>5/29/2023</a:t>
            </a:fld>
            <a:endParaRPr lang="ar-IQ">
              <a:solidFill>
                <a:srgbClr val="696464"/>
              </a:solidFill>
            </a:endParaRPr>
          </a:p>
        </p:txBody>
      </p:sp>
      <p:sp>
        <p:nvSpPr>
          <p:cNvPr id="4" name="عنصر نائب للتذييل 3"/>
          <p:cNvSpPr>
            <a:spLocks noGrp="1"/>
          </p:cNvSpPr>
          <p:nvPr>
            <p:ph type="ftr" sz="quarter" idx="11"/>
          </p:nvPr>
        </p:nvSpPr>
        <p:spPr/>
        <p:txBody>
          <a:bodyPr/>
          <a:lstStyle/>
          <a:p>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1551073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59602B-947F-4ABE-B416-EAF36A6EAD79}" type="datetime1">
              <a:rPr lang="en-US" smtClean="0">
                <a:solidFill>
                  <a:srgbClr val="696464"/>
                </a:solidFill>
              </a:rPr>
              <a:pPr/>
              <a:t>5/29/2023</a:t>
            </a:fld>
            <a:endParaRPr lang="ar-IQ">
              <a:solidFill>
                <a:srgbClr val="696464"/>
              </a:solidFill>
            </a:endParaRPr>
          </a:p>
        </p:txBody>
      </p:sp>
      <p:sp>
        <p:nvSpPr>
          <p:cNvPr id="3" name="عنصر نائب للتذييل 2"/>
          <p:cNvSpPr>
            <a:spLocks noGrp="1"/>
          </p:cNvSpPr>
          <p:nvPr>
            <p:ph type="ftr" sz="quarter" idx="11"/>
          </p:nvPr>
        </p:nvSpPr>
        <p:spPr/>
        <p:txBody>
          <a:bodyPr/>
          <a:lstStyle/>
          <a:p>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103712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36305A42-809C-4C71-BFF9-5815AB3ABDC6}"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28E5DD74-E6C0-44D0-A3DC-9719E1FA59BD}" type="slidenum">
              <a:rPr lang="ar-IQ" smtClean="0"/>
              <a:pPr/>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42487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79BEF623-81B6-43D9-AD49-CF7815BEA9EB}"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a:xfrm>
            <a:off x="146304" y="6208776"/>
            <a:ext cx="457200" cy="457200"/>
          </a:xfrm>
        </p:spPr>
        <p:txBody>
          <a:bodyPr/>
          <a:lstStyle/>
          <a:p>
            <a:fld id="{28E5DD74-E6C0-44D0-A3DC-9719E1FA59BD}" type="slidenum">
              <a:rPr lang="ar-IQ" smtClean="0"/>
              <a:pPr/>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extLst>
      <p:ext uri="{BB962C8B-B14F-4D97-AF65-F5344CB8AC3E}">
        <p14:creationId xmlns:p14="http://schemas.microsoft.com/office/powerpoint/2010/main" val="172362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4F74CCA-DA62-455D-99A5-DAE44B59A373}"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130571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1E9F34E-5EAE-464A-A573-1DB3C2E8B83E}"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147569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19200"/>
          </a:xfrm>
        </p:spPr>
        <p:txBody>
          <a:bodyPr/>
          <a:lstStyle/>
          <a:p>
            <a:r>
              <a:rPr lang="ar-SA"/>
              <a:t>انقر لتحرير نمط العنوان الرئيسي</a:t>
            </a:r>
            <a:endParaRPr lang="ar-IQ"/>
          </a:p>
        </p:txBody>
      </p:sp>
      <p:sp>
        <p:nvSpPr>
          <p:cNvPr id="3" name="عنصر نائب للجدول 2"/>
          <p:cNvSpPr>
            <a:spLocks noGrp="1"/>
          </p:cNvSpPr>
          <p:nvPr>
            <p:ph type="tbl" idx="1"/>
          </p:nvPr>
        </p:nvSpPr>
        <p:spPr>
          <a:xfrm>
            <a:off x="406400" y="1524000"/>
            <a:ext cx="8399463" cy="3130550"/>
          </a:xfrm>
        </p:spPr>
        <p:txBody>
          <a:bodyPr/>
          <a:lstStyle/>
          <a:p>
            <a:endParaRPr lang="ar-IQ"/>
          </a:p>
        </p:txBody>
      </p:sp>
    </p:spTree>
    <p:extLst>
      <p:ext uri="{BB962C8B-B14F-4D97-AF65-F5344CB8AC3E}">
        <p14:creationId xmlns:p14="http://schemas.microsoft.com/office/powerpoint/2010/main" val="14550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7C3F5679-1131-4322-AA3B-73408F4959D2}"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2D3347E-7AD8-4DFA-ABD6-61BC49DF254D}"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7C3F5679-1131-4322-AA3B-73408F4959D2}" type="datetimeFigureOut">
              <a:rPr lang="ar-SA" smtClean="0"/>
              <a:t>10/11/1444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7C3F5679-1131-4322-AA3B-73408F4959D2}" type="datetimeFigureOut">
              <a:rPr lang="ar-SA" smtClean="0"/>
              <a:t>10/11/1444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F5679-1131-4322-AA3B-73408F4959D2}" type="datetimeFigureOut">
              <a:rPr lang="ar-SA" smtClean="0"/>
              <a:t>10/11/1444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2D3347E-7AD8-4DFA-ABD6-61BC49DF254D}"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7C3F5679-1131-4322-AA3B-73408F4959D2}"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82D3347E-7AD8-4DFA-ABD6-61BC49DF254D}"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3F5679-1131-4322-AA3B-73408F4959D2}" type="datetimeFigureOut">
              <a:rPr lang="ar-SA" smtClean="0"/>
              <a:t>10/11/1444</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D3347E-7AD8-4DFA-ABD6-61BC49DF254D}"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A852F1-187A-4A07-BC60-3BD4E31FC125}" type="datetime1">
              <a:rPr lang="en-US" smtClean="0">
                <a:solidFill>
                  <a:srgbClr val="696464"/>
                </a:solidFill>
              </a:rPr>
              <a:pPr/>
              <a:t>5/29/2023</a:t>
            </a:fld>
            <a:endParaRPr lang="ar-IQ">
              <a:solidFill>
                <a:srgbClr val="696464"/>
              </a:solidFill>
            </a:endParaRPr>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solidFill>
                <a:srgbClr val="696464"/>
              </a:solidFill>
            </a:endParaRPr>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E5DD74-E6C0-44D0-A3DC-9719E1FA59BD}" type="slidenum">
              <a:rPr lang="ar-IQ" smtClean="0"/>
              <a:pPr/>
              <a:t>‹#›</a:t>
            </a:fld>
            <a:endParaRPr lang="ar-IQ"/>
          </a:p>
        </p:txBody>
      </p:sp>
    </p:spTree>
    <p:extLst>
      <p:ext uri="{BB962C8B-B14F-4D97-AF65-F5344CB8AC3E}">
        <p14:creationId xmlns:p14="http://schemas.microsoft.com/office/powerpoint/2010/main" val="1412042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51520" y="3429000"/>
            <a:ext cx="8568952" cy="1296144"/>
          </a:xfrm>
        </p:spPr>
        <p:txBody>
          <a:bodyPr>
            <a:noAutofit/>
          </a:bodyPr>
          <a:lstStyle/>
          <a:p>
            <a:pPr rtl="0"/>
            <a:r>
              <a:rPr lang="en-US" sz="3600" b="1" dirty="0">
                <a:solidFill>
                  <a:srgbClr val="C00000"/>
                </a:solidFill>
                <a:latin typeface="Times New Roman" pitchFamily="18" charset="0"/>
                <a:cs typeface="Times New Roman" pitchFamily="18" charset="0"/>
              </a:rPr>
              <a:t>Laboratory diagnosis</a:t>
            </a:r>
          </a:p>
          <a:p>
            <a:pPr rtl="0"/>
            <a:r>
              <a:rPr lang="en-US" sz="3600" dirty="0">
                <a:solidFill>
                  <a:srgbClr val="C00000"/>
                </a:solidFill>
                <a:latin typeface="Times New Roman" pitchFamily="18" charset="0"/>
                <a:cs typeface="Times New Roman" pitchFamily="18" charset="0"/>
              </a:rPr>
              <a:t>Smear preparation, Simple  and Gram stains</a:t>
            </a:r>
            <a:endParaRPr lang="en-US" sz="3600" dirty="0">
              <a:solidFill>
                <a:srgbClr val="002060"/>
              </a:solidFill>
            </a:endParaRPr>
          </a:p>
        </p:txBody>
      </p:sp>
      <p:sp>
        <p:nvSpPr>
          <p:cNvPr id="4" name="عنصر نائب للتاريخ 3"/>
          <p:cNvSpPr>
            <a:spLocks noGrp="1"/>
          </p:cNvSpPr>
          <p:nvPr>
            <p:ph type="dt" sz="half" idx="10"/>
          </p:nvPr>
        </p:nvSpPr>
        <p:spPr/>
        <p:txBody>
          <a:bodyPr/>
          <a:lstStyle/>
          <a:p>
            <a:fld id="{506CFBD4-D337-4869-996C-5C37F52D740E}" type="datetime1">
              <a:rPr lang="en-US" smtClean="0">
                <a:solidFill>
                  <a:srgbClr val="696464"/>
                </a:solidFill>
              </a:rPr>
              <a:pPr/>
              <a:t>5/29/2023</a:t>
            </a:fld>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pPr/>
              <a:t>1</a:t>
            </a:fld>
            <a:endParaRPr lang="ar-IQ"/>
          </a:p>
        </p:txBody>
      </p:sp>
      <p:sp>
        <p:nvSpPr>
          <p:cNvPr id="2" name="عنوان 1"/>
          <p:cNvSpPr>
            <a:spLocks noGrp="1"/>
          </p:cNvSpPr>
          <p:nvPr>
            <p:ph type="ctrTitle"/>
          </p:nvPr>
        </p:nvSpPr>
        <p:spPr/>
        <p:txBody>
          <a:bodyPr/>
          <a:lstStyle/>
          <a:p>
            <a:pPr rtl="0"/>
            <a:r>
              <a:rPr lang="en-US" b="1" dirty="0"/>
              <a:t>Practical Bacteriology</a:t>
            </a:r>
            <a:br>
              <a:rPr lang="en-US" b="1" dirty="0"/>
            </a:br>
            <a:r>
              <a:rPr lang="en-US" b="1" dirty="0"/>
              <a:t>lab. </a:t>
            </a:r>
            <a:r>
              <a:rPr lang="en-US" b="1"/>
              <a:t>2</a:t>
            </a:r>
            <a:endParaRPr lang="ar-IQ" b="1" dirty="0"/>
          </a:p>
        </p:txBody>
      </p:sp>
      <p:sp>
        <p:nvSpPr>
          <p:cNvPr id="6" name="مستطيل 5"/>
          <p:cNvSpPr/>
          <p:nvPr/>
        </p:nvSpPr>
        <p:spPr>
          <a:xfrm>
            <a:off x="2123728" y="5373216"/>
            <a:ext cx="4572000" cy="830997"/>
          </a:xfrm>
          <a:prstGeom prst="rect">
            <a:avLst/>
          </a:prstGeom>
        </p:spPr>
        <p:txBody>
          <a:bodyPr>
            <a:spAutoFit/>
          </a:bodyPr>
          <a:lstStyle/>
          <a:p>
            <a:pPr algn="ctr" rtl="0"/>
            <a:r>
              <a:rPr lang="en-US" sz="2400" b="1" dirty="0">
                <a:solidFill>
                  <a:srgbClr val="FF0000"/>
                </a:solidFill>
              </a:rPr>
              <a:t>By:</a:t>
            </a:r>
          </a:p>
          <a:p>
            <a:pPr algn="ctr" rtl="0"/>
            <a:r>
              <a:rPr lang="en-US" sz="2400" b="1" dirty="0">
                <a:solidFill>
                  <a:srgbClr val="FF0000"/>
                </a:solidFill>
              </a:rPr>
              <a:t>Asst. Prof. Shiama'a Al-Salihy</a:t>
            </a:r>
            <a:endParaRPr lang="ar-IQ" sz="2400" b="1" dirty="0">
              <a:solidFill>
                <a:srgbClr val="FF0000"/>
              </a:solidFill>
            </a:endParaRPr>
          </a:p>
        </p:txBody>
      </p:sp>
      <p:pic>
        <p:nvPicPr>
          <p:cNvPr id="9" name="صو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5447145"/>
      </p:ext>
    </p:extLst>
  </p:cSld>
  <p:clrMapOvr>
    <a:masterClrMapping/>
  </p:clrMapOvr>
  <mc:AlternateContent xmlns:mc="http://schemas.openxmlformats.org/markup-compatibility/2006" xmlns:p14="http://schemas.microsoft.com/office/powerpoint/2010/main">
    <mc:Choice Requires="p14">
      <p:transition spd="slow" p14:dur="2000" advTm="19618"/>
    </mc:Choice>
    <mc:Fallback xmlns="">
      <p:transition spd="slow" advTm="19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نتيجة بحث الصور عن ‪cerebrospinal fluid sample coll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56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0503" y="692696"/>
            <a:ext cx="8229600" cy="3456383"/>
          </a:xfrm>
        </p:spPr>
        <p:txBody>
          <a:bodyPr>
            <a:normAutofit fontScale="92500" lnSpcReduction="10000"/>
          </a:bodyPr>
          <a:lstStyle/>
          <a:p>
            <a:pPr marL="0" indent="0" algn="just" rtl="0">
              <a:buNone/>
            </a:pPr>
            <a:r>
              <a:rPr lang="en-US" b="1" dirty="0">
                <a:solidFill>
                  <a:srgbClr val="EF8011"/>
                </a:solidFill>
                <a:latin typeface="Times New Roman" panose="02020603050405020304" pitchFamily="18" charset="0"/>
                <a:cs typeface="Times New Roman" panose="02020603050405020304" pitchFamily="18" charset="0"/>
              </a:rPr>
              <a:t>F. Blood</a:t>
            </a:r>
            <a:r>
              <a:rPr lang="en-US" dirty="0">
                <a:latin typeface="Times New Roman" panose="02020603050405020304" pitchFamily="18" charset="0"/>
                <a:cs typeface="Times New Roman" panose="02020603050405020304" pitchFamily="18" charset="0"/>
              </a:rPr>
              <a:t> :</a:t>
            </a:r>
          </a:p>
          <a:p>
            <a:pPr algn="just" rtl="0"/>
            <a:r>
              <a:rPr lang="en-US" dirty="0">
                <a:latin typeface="Times New Roman" panose="02020603050405020304" pitchFamily="18" charset="0"/>
                <a:cs typeface="Times New Roman" panose="02020603050405020304" pitchFamily="18" charset="0"/>
              </a:rPr>
              <a:t>Samples  of blood should be taken before antibiotic administration</a:t>
            </a:r>
          </a:p>
          <a:p>
            <a:pPr algn="just" rtl="0"/>
            <a:r>
              <a:rPr lang="en-US" dirty="0">
                <a:latin typeface="Times New Roman" panose="02020603050405020304" pitchFamily="18" charset="0"/>
                <a:cs typeface="Times New Roman" panose="02020603050405020304" pitchFamily="18" charset="0"/>
              </a:rPr>
              <a:t>skin antisepsis:  Iodine,  Povidone –Iodine,  Alcohol 70% or Chlorhexidine</a:t>
            </a:r>
          </a:p>
          <a:p>
            <a:pPr algn="just" rtl="0"/>
            <a:r>
              <a:rPr lang="en-US" dirty="0">
                <a:latin typeface="Times New Roman" panose="02020603050405020304" pitchFamily="18" charset="0"/>
                <a:cs typeface="Times New Roman" panose="02020603050405020304" pitchFamily="18" charset="0"/>
              </a:rPr>
              <a:t>10 ml from adult, 2 - 5 ml from children, 1-2 ml from infants and neonates</a:t>
            </a:r>
          </a:p>
          <a:p>
            <a:pPr marL="0" indent="0" algn="just" rtl="0">
              <a:buNone/>
            </a:pPr>
            <a:br>
              <a:rPr lang="en-US" dirty="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49080"/>
            <a:ext cx="4041775"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49079"/>
            <a:ext cx="3757508" cy="270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72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548680"/>
            <a:ext cx="8640960" cy="6678751"/>
          </a:xfrm>
          <a:prstGeom prst="rect">
            <a:avLst/>
          </a:prstGeom>
        </p:spPr>
        <p:txBody>
          <a:bodyPr wrap="square">
            <a:spAutoFit/>
          </a:bodyPr>
          <a:lstStyle/>
          <a:p>
            <a:pPr marL="457200" lvl="0" indent="-457200" algn="just" rtl="0">
              <a:buFont typeface="Wingdings" panose="05000000000000000000" pitchFamily="2" charset="2"/>
              <a:buChar char="v"/>
            </a:pPr>
            <a:r>
              <a:rPr lang="en-US" altLang="en-US" sz="3200" b="1" dirty="0">
                <a:solidFill>
                  <a:srgbClr val="00B050"/>
                </a:solidFill>
                <a:latin typeface="Times New Roman" panose="02020603050405020304" pitchFamily="18" charset="0"/>
                <a:cs typeface="Times New Roman" panose="02020603050405020304" pitchFamily="18" charset="0"/>
              </a:rPr>
              <a:t>Microscopic examination:</a:t>
            </a:r>
            <a:r>
              <a:rPr lang="en-US" altLang="en-US" sz="3200" b="1" dirty="0">
                <a:solidFill>
                  <a:srgbClr val="FF0000"/>
                </a:solidFill>
                <a:latin typeface="Times New Roman" panose="02020603050405020304" pitchFamily="18" charset="0"/>
                <a:cs typeface="Times New Roman" panose="02020603050405020304" pitchFamily="18" charset="0"/>
              </a:rPr>
              <a:t> </a:t>
            </a:r>
          </a:p>
          <a:p>
            <a:pPr marL="457200" lvl="0" indent="-457200" algn="just" rtl="0">
              <a:buFont typeface="Wingdings" panose="05000000000000000000" pitchFamily="2" charset="2"/>
              <a:buChar char="v"/>
            </a:pPr>
            <a:r>
              <a:rPr lang="en-US" sz="3200" b="1" dirty="0">
                <a:solidFill>
                  <a:srgbClr val="FF0000"/>
                </a:solidFill>
                <a:latin typeface="Times New Roman" panose="02020603050405020304" pitchFamily="18" charset="0"/>
                <a:cs typeface="Times New Roman" panose="02020603050405020304" pitchFamily="18" charset="0"/>
              </a:rPr>
              <a:t>Smear: </a:t>
            </a:r>
            <a:r>
              <a:rPr lang="en-US" sz="3200" dirty="0">
                <a:latin typeface="Times New Roman" panose="02020603050405020304" pitchFamily="18" charset="0"/>
                <a:cs typeface="Times New Roman" panose="02020603050405020304" pitchFamily="18" charset="0"/>
              </a:rPr>
              <a:t>A thin film of material containing M.Os which is spread over the surface of slide (stained or wet)</a:t>
            </a:r>
          </a:p>
          <a:p>
            <a:pPr lvl="0" algn="just" rtl="0">
              <a:defRPr/>
            </a:pPr>
            <a:r>
              <a:rPr lang="en-US" sz="3200" b="1" dirty="0">
                <a:solidFill>
                  <a:srgbClr val="0070C0"/>
                </a:solidFill>
                <a:latin typeface="Times New Roman" panose="02020603050405020304" pitchFamily="18" charset="0"/>
                <a:cs typeface="Times New Roman" panose="02020603050405020304" pitchFamily="18" charset="0"/>
              </a:rPr>
              <a:t>- Wet preparation </a:t>
            </a:r>
            <a:r>
              <a:rPr lang="en-US" sz="2800" dirty="0">
                <a:solidFill>
                  <a:prstClr val="black"/>
                </a:solidFill>
                <a:latin typeface="Times New Roman" panose="02020603050405020304" pitchFamily="18" charset="0"/>
                <a:cs typeface="Times New Roman" panose="02020603050405020304" pitchFamily="18" charset="0"/>
              </a:rPr>
              <a:t>are used to demonstrate</a:t>
            </a:r>
            <a:r>
              <a:rPr lang="en-US" sz="3200" dirty="0">
                <a:solidFill>
                  <a:prstClr val="black"/>
                </a:solidFill>
                <a:latin typeface="Times New Roman" panose="02020603050405020304" pitchFamily="18" charset="0"/>
                <a:cs typeface="Times New Roman" panose="02020603050405020304" pitchFamily="18" charset="0"/>
              </a:rPr>
              <a:t>:</a:t>
            </a:r>
          </a:p>
          <a:p>
            <a:pPr marL="628650" lvl="1" indent="-171450" algn="just" rtl="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Blood cells and microbes in fluid specimens such as urine, feces, CSF</a:t>
            </a:r>
          </a:p>
          <a:p>
            <a:pPr marL="628650" lvl="1" indent="-171450" algn="just" rtl="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Cysts, eggs or parasite in feces.</a:t>
            </a:r>
          </a:p>
          <a:p>
            <a:pPr marL="628650" lvl="1" indent="-171450" algn="just" rtl="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Fungi in skin.</a:t>
            </a:r>
          </a:p>
          <a:p>
            <a:pPr marL="628650" lvl="1" indent="-171450" algn="just" rtl="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Protozoa in blood and tissues.</a:t>
            </a:r>
          </a:p>
          <a:p>
            <a:pPr algn="just" rtl="0"/>
            <a:r>
              <a:rPr lang="en-US" sz="3200" b="1" dirty="0">
                <a:solidFill>
                  <a:srgbClr val="0070C0"/>
                </a:solidFill>
                <a:latin typeface="Times New Roman" panose="02020603050405020304" pitchFamily="18" charset="0"/>
                <a:cs typeface="Times New Roman" panose="02020603050405020304" pitchFamily="18" charset="0"/>
              </a:rPr>
              <a:t>- Stained smear: </a:t>
            </a:r>
            <a:r>
              <a:rPr lang="en-US" sz="2800" dirty="0">
                <a:solidFill>
                  <a:prstClr val="black"/>
                </a:solidFill>
                <a:latin typeface="Times New Roman" panose="02020603050405020304" pitchFamily="18" charset="0"/>
                <a:cs typeface="Times New Roman" panose="02020603050405020304" pitchFamily="18" charset="0"/>
              </a:rPr>
              <a:t>if bacteria are seen in gram stained smear, their shape, size, arrangement and reaction should be observed.</a:t>
            </a:r>
            <a:endParaRPr lang="en-US" sz="2800" dirty="0">
              <a:latin typeface="Times New Roman" pitchFamily="18" charset="0"/>
              <a:cs typeface="Times New Roman" pitchFamily="18" charset="0"/>
            </a:endParaRPr>
          </a:p>
          <a:p>
            <a:pPr lvl="0" algn="just" rtl="0"/>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6351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31204"/>
            <a:ext cx="7787208" cy="636680"/>
          </a:xfrm>
        </p:spPr>
        <p:txBody>
          <a:bodyPr>
            <a:noAutofit/>
          </a:bodyPr>
          <a:lstStyle/>
          <a:p>
            <a:pPr algn="ctr"/>
            <a:r>
              <a:rPr lang="en-US" sz="4000" dirty="0">
                <a:solidFill>
                  <a:srgbClr val="C00000"/>
                </a:solidFill>
                <a:latin typeface="Times New Roman" panose="02020603050405020304" pitchFamily="18" charset="0"/>
                <a:cs typeface="Times New Roman" panose="02020603050405020304" pitchFamily="18" charset="0"/>
              </a:rPr>
              <a:t>Steps of preparation smear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704"/>
            <a:ext cx="914400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85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76672"/>
            <a:ext cx="8568952" cy="6120680"/>
          </a:xfrm>
        </p:spPr>
        <p:txBody>
          <a:bodyPr>
            <a:noAutofit/>
          </a:bodyPr>
          <a:lstStyle/>
          <a:p>
            <a:pPr marL="342900" indent="-342900" algn="just" rtl="0">
              <a:buClrTx/>
              <a:buFont typeface="Wingdings" pitchFamily="2" charset="2"/>
              <a:buChar char="Ø"/>
            </a:pPr>
            <a:r>
              <a:rPr lang="en-US" sz="3600" b="1" dirty="0">
                <a:solidFill>
                  <a:srgbClr val="C00000"/>
                </a:solidFill>
                <a:latin typeface="Times New Roman" pitchFamily="18" charset="0"/>
                <a:cs typeface="Times New Roman" pitchFamily="18" charset="0"/>
              </a:rPr>
              <a:t>Staining procedure can also be classified into:</a:t>
            </a:r>
          </a:p>
          <a:p>
            <a:pPr marL="342900" indent="-342900" algn="just" rtl="0">
              <a:buFont typeface="Wingdings" pitchFamily="2" charset="2"/>
              <a:buChar char="Ø"/>
            </a:pPr>
            <a:endParaRPr lang="en-US" sz="1400" b="1" dirty="0">
              <a:solidFill>
                <a:srgbClr val="EF8011"/>
              </a:solidFill>
              <a:latin typeface="Times New Roman" pitchFamily="18" charset="0"/>
              <a:cs typeface="Times New Roman" pitchFamily="18" charset="0"/>
            </a:endParaRPr>
          </a:p>
          <a:p>
            <a:pPr marL="609600" indent="-609600" algn="just" rtl="0">
              <a:lnSpc>
                <a:spcPct val="90000"/>
              </a:lnSpc>
              <a:buClrTx/>
              <a:buSzPct val="100000"/>
              <a:buFont typeface="+mj-lt"/>
              <a:buAutoNum type="arabicParenR"/>
            </a:pPr>
            <a:r>
              <a:rPr lang="en-US" sz="3200" b="1" dirty="0">
                <a:solidFill>
                  <a:srgbClr val="0070C0"/>
                </a:solidFill>
                <a:latin typeface="Times New Roman" pitchFamily="18" charset="0"/>
                <a:cs typeface="Times New Roman" pitchFamily="18" charset="0"/>
              </a:rPr>
              <a:t>Simple staining: </a:t>
            </a:r>
            <a:r>
              <a:rPr lang="en-US" sz="3200" dirty="0">
                <a:latin typeface="Times New Roman" pitchFamily="18" charset="0"/>
                <a:cs typeface="Times New Roman" pitchFamily="18" charset="0"/>
              </a:rPr>
              <a:t>It is the use of single basic dye to color the bacterial organism. Such as methylene blue, crystal violet, safranin.</a:t>
            </a:r>
          </a:p>
          <a:p>
            <a:pPr marL="609600" indent="-609600" algn="just" rtl="0">
              <a:lnSpc>
                <a:spcPct val="90000"/>
              </a:lnSpc>
              <a:buClrTx/>
              <a:buSzPct val="100000"/>
              <a:buFont typeface="+mj-lt"/>
              <a:buAutoNum type="arabicParenR"/>
            </a:pPr>
            <a:r>
              <a:rPr lang="en-US" sz="3200" b="1" dirty="0">
                <a:solidFill>
                  <a:srgbClr val="0070C0"/>
                </a:solidFill>
                <a:latin typeface="Times New Roman" pitchFamily="18" charset="0"/>
                <a:cs typeface="Times New Roman" pitchFamily="18" charset="0"/>
              </a:rPr>
              <a:t>Differential</a:t>
            </a:r>
            <a:r>
              <a:rPr lang="en-US" sz="3200" dirty="0">
                <a:solidFill>
                  <a:srgbClr val="0070C0"/>
                </a:solidFill>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staining: </a:t>
            </a:r>
            <a:r>
              <a:rPr lang="en-US" sz="3200" dirty="0">
                <a:latin typeface="Times New Roman" pitchFamily="18" charset="0"/>
                <a:cs typeface="Times New Roman" pitchFamily="18" charset="0"/>
              </a:rPr>
              <a:t>uses more than one dyes and it is also used to differentiate the organisms into one of two groups such as gram stain and acid fast stain. Also it can give the shape of bacteria</a:t>
            </a:r>
          </a:p>
          <a:p>
            <a:pPr marL="609600" indent="-609600" algn="just" rtl="0">
              <a:lnSpc>
                <a:spcPct val="90000"/>
              </a:lnSpc>
              <a:buClrTx/>
              <a:buSzPct val="100000"/>
              <a:buFont typeface="+mj-lt"/>
              <a:buAutoNum type="arabicParenR"/>
            </a:pPr>
            <a:r>
              <a:rPr lang="en-US" sz="3200" b="1" dirty="0">
                <a:solidFill>
                  <a:srgbClr val="0070C0"/>
                </a:solidFill>
                <a:latin typeface="Times New Roman" pitchFamily="18" charset="0"/>
                <a:cs typeface="Times New Roman" pitchFamily="18" charset="0"/>
              </a:rPr>
              <a:t>Structural stain:</a:t>
            </a:r>
            <a:r>
              <a:rPr lang="en-US" sz="3200" b="1" dirty="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such as capsule stain, endospore and flagella</a:t>
            </a:r>
            <a:endParaRPr lang="en-US" sz="3200" dirty="0"/>
          </a:p>
        </p:txBody>
      </p:sp>
    </p:spTree>
    <p:extLst>
      <p:ext uri="{BB962C8B-B14F-4D97-AF65-F5344CB8AC3E}">
        <p14:creationId xmlns:p14="http://schemas.microsoft.com/office/powerpoint/2010/main" val="255940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52736"/>
            <a:ext cx="7787208" cy="504056"/>
          </a:xfrm>
        </p:spPr>
        <p:txBody>
          <a:bodyPr>
            <a:normAutofit fontScale="90000"/>
          </a:bodyPr>
          <a:lstStyle/>
          <a:p>
            <a:r>
              <a:rPr lang="en-US" sz="4400" dirty="0">
                <a:latin typeface="Times New Roman" pitchFamily="18" charset="0"/>
                <a:cs typeface="Times New Roman" pitchFamily="18" charset="0"/>
              </a:rPr>
              <a:t>Methods of simple staining</a:t>
            </a:r>
          </a:p>
        </p:txBody>
      </p:sp>
      <p:pic>
        <p:nvPicPr>
          <p:cNvPr id="5122" name="Picture 2" descr="C:\Users\Administrator\Pictures\Summary+of+simple+stain.jpg"/>
          <p:cNvPicPr>
            <a:picLocks noChangeAspect="1" noChangeArrowheads="1"/>
          </p:cNvPicPr>
          <p:nvPr/>
        </p:nvPicPr>
        <p:blipFill rotWithShape="1">
          <a:blip r:embed="rId3">
            <a:extLst>
              <a:ext uri="{28A0092B-C50C-407E-A947-70E740481C1C}">
                <a14:useLocalDpi xmlns:a14="http://schemas.microsoft.com/office/drawing/2010/main" val="0"/>
              </a:ext>
            </a:extLst>
          </a:blip>
          <a:srcRect r="1220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7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9620" y="548680"/>
            <a:ext cx="7355160" cy="636680"/>
          </a:xfrm>
        </p:spPr>
        <p:txBody>
          <a:bodyPr>
            <a:normAutofit/>
          </a:bodyPr>
          <a:lstStyle/>
          <a:p>
            <a:r>
              <a:rPr lang="en-US" sz="3600" b="1" dirty="0">
                <a:latin typeface="Times New Roman" panose="02020603050405020304" pitchFamily="18" charset="0"/>
                <a:cs typeface="Times New Roman" panose="02020603050405020304" pitchFamily="18" charset="0"/>
              </a:rPr>
              <a:t>Gram stain</a:t>
            </a:r>
          </a:p>
        </p:txBody>
      </p:sp>
      <p:sp>
        <p:nvSpPr>
          <p:cNvPr id="3" name="عنصر نائب للمحتوى 2"/>
          <p:cNvSpPr>
            <a:spLocks noGrp="1"/>
          </p:cNvSpPr>
          <p:nvPr>
            <p:ph idx="1"/>
          </p:nvPr>
        </p:nvSpPr>
        <p:spPr>
          <a:xfrm>
            <a:off x="152400" y="1276113"/>
            <a:ext cx="8763000" cy="4804011"/>
          </a:xfrm>
        </p:spPr>
        <p:txBody>
          <a:bodyPr/>
          <a:lstStyle/>
          <a:p>
            <a:pPr marL="0" indent="0" algn="just" rtl="0">
              <a:buNone/>
            </a:pPr>
            <a:r>
              <a:rPr lang="en-US" sz="2800" dirty="0"/>
              <a:t>  </a:t>
            </a:r>
            <a:r>
              <a:rPr lang="en-US" sz="2800" dirty="0">
                <a:latin typeface="Times New Roman" pitchFamily="18" charset="0"/>
                <a:cs typeface="Times New Roman" pitchFamily="18" charset="0"/>
              </a:rPr>
              <a:t>It is a differential stain uses two or more types of dye to differentiate between organism according to their response to these dye               </a:t>
            </a:r>
          </a:p>
          <a:p>
            <a:pPr marL="0" indent="0" algn="just" rtl="0">
              <a:buNone/>
            </a:pPr>
            <a:r>
              <a:rPr lang="en-US" sz="2800" b="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2800" b="1" dirty="0">
                <a:solidFill>
                  <a:srgbClr val="FFFF00"/>
                </a:solidFill>
                <a:effectLst>
                  <a:outerShdw blurRad="38100" dist="38100" dir="2700000" algn="tl">
                    <a:srgbClr val="000000"/>
                  </a:outerShdw>
                </a:effectLst>
              </a:rPr>
              <a:t>Gram Stain</a:t>
            </a:r>
            <a:endParaRPr lang="en-US" dirty="0"/>
          </a:p>
        </p:txBody>
      </p:sp>
      <p:sp>
        <p:nvSpPr>
          <p:cNvPr id="5" name="Text Box 7"/>
          <p:cNvSpPr txBox="1">
            <a:spLocks noChangeArrowheads="1"/>
          </p:cNvSpPr>
          <p:nvPr/>
        </p:nvSpPr>
        <p:spPr bwMode="auto">
          <a:xfrm>
            <a:off x="533400" y="4415589"/>
            <a:ext cx="37338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gn="l" rtl="0">
              <a:buFontTx/>
              <a:buAutoNum type="alphaLcParenR"/>
            </a:pPr>
            <a:r>
              <a:rPr lang="en-US" sz="3200" b="1" i="1" u="sng" dirty="0">
                <a:solidFill>
                  <a:srgbClr val="753492"/>
                </a:solidFill>
                <a:latin typeface="Tahoma" pitchFamily="34" charset="0"/>
              </a:rPr>
              <a:t> Gram positive:</a:t>
            </a:r>
            <a:r>
              <a:rPr lang="en-US" sz="2000" b="1" dirty="0">
                <a:solidFill>
                  <a:srgbClr val="753492"/>
                </a:solidFill>
                <a:latin typeface="Tahoma" pitchFamily="34" charset="0"/>
              </a:rPr>
              <a:t> </a:t>
            </a:r>
          </a:p>
          <a:p>
            <a:pPr algn="ctr"/>
            <a:r>
              <a:rPr lang="en-US" b="1" dirty="0">
                <a:latin typeface="Tahoma" pitchFamily="34" charset="0"/>
              </a:rPr>
              <a:t> </a:t>
            </a:r>
          </a:p>
          <a:p>
            <a:pPr algn="ctr"/>
            <a:r>
              <a:rPr lang="en-US" sz="2400" b="1" dirty="0">
                <a:latin typeface="Tahoma" pitchFamily="34" charset="0"/>
              </a:rPr>
              <a:t>Appears </a:t>
            </a:r>
            <a:r>
              <a:rPr lang="en-US" sz="2400" b="1" dirty="0">
                <a:solidFill>
                  <a:srgbClr val="7030A0"/>
                </a:solidFill>
                <a:latin typeface="Tahoma" pitchFamily="34" charset="0"/>
              </a:rPr>
              <a:t>violet</a:t>
            </a:r>
            <a:r>
              <a:rPr lang="en-US" sz="2400" b="1" dirty="0">
                <a:latin typeface="Tahoma" pitchFamily="34" charset="0"/>
              </a:rPr>
              <a:t> after Gram’s stain</a:t>
            </a:r>
          </a:p>
        </p:txBody>
      </p:sp>
      <p:sp>
        <p:nvSpPr>
          <p:cNvPr id="6" name="Text Box 8"/>
          <p:cNvSpPr txBox="1">
            <a:spLocks noChangeArrowheads="1"/>
          </p:cNvSpPr>
          <p:nvPr/>
        </p:nvSpPr>
        <p:spPr bwMode="auto">
          <a:xfrm>
            <a:off x="4876800" y="4419600"/>
            <a:ext cx="40386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r>
              <a:rPr lang="en-US" sz="3200" b="1" i="1" dirty="0">
                <a:solidFill>
                  <a:srgbClr val="FF0000"/>
                </a:solidFill>
                <a:latin typeface="Tahoma" pitchFamily="34" charset="0"/>
              </a:rPr>
              <a:t>b)</a:t>
            </a:r>
            <a:r>
              <a:rPr lang="en-US" b="1" i="1" u="sng" dirty="0">
                <a:solidFill>
                  <a:srgbClr val="FF0000"/>
                </a:solidFill>
                <a:latin typeface="Tahoma" pitchFamily="34" charset="0"/>
              </a:rPr>
              <a:t> </a:t>
            </a:r>
            <a:r>
              <a:rPr lang="en-US" sz="3200" b="1" i="1" u="sng" dirty="0">
                <a:solidFill>
                  <a:srgbClr val="FF0000"/>
                </a:solidFill>
                <a:latin typeface="Tahoma" pitchFamily="34" charset="0"/>
              </a:rPr>
              <a:t>Gram negative:</a:t>
            </a:r>
            <a:r>
              <a:rPr lang="en-US" dirty="0">
                <a:latin typeface="Tahoma" pitchFamily="34" charset="0"/>
              </a:rPr>
              <a:t> </a:t>
            </a:r>
          </a:p>
          <a:p>
            <a:endParaRPr lang="en-US" sz="2400" b="1" dirty="0">
              <a:latin typeface="Tahoma" pitchFamily="34" charset="0"/>
            </a:endParaRPr>
          </a:p>
          <a:p>
            <a:pPr algn="ctr" rtl="0"/>
            <a:r>
              <a:rPr lang="en-US" sz="2400" b="1" dirty="0">
                <a:latin typeface="Tahoma" pitchFamily="34" charset="0"/>
              </a:rPr>
              <a:t>Appears </a:t>
            </a:r>
            <a:r>
              <a:rPr lang="en-US" sz="2400" b="1" dirty="0">
                <a:solidFill>
                  <a:srgbClr val="FF0000"/>
                </a:solidFill>
                <a:latin typeface="Tahoma" pitchFamily="34" charset="0"/>
              </a:rPr>
              <a:t>red</a:t>
            </a:r>
            <a:r>
              <a:rPr lang="en-US" sz="2400" b="1" dirty="0">
                <a:latin typeface="Tahoma" pitchFamily="34" charset="0"/>
              </a:rPr>
              <a:t> after Gram’s stain</a:t>
            </a:r>
            <a:endParaRPr lang="en-US" sz="2800" b="1" dirty="0">
              <a:solidFill>
                <a:srgbClr val="FF9900"/>
              </a:solidFill>
              <a:latin typeface="Tahoma" pitchFamily="34" charset="0"/>
            </a:endParaRPr>
          </a:p>
        </p:txBody>
      </p:sp>
      <p:sp>
        <p:nvSpPr>
          <p:cNvPr id="7" name="AutoShape 6"/>
          <p:cNvSpPr>
            <a:spLocks/>
          </p:cNvSpPr>
          <p:nvPr/>
        </p:nvSpPr>
        <p:spPr bwMode="auto">
          <a:xfrm rot="16200000">
            <a:off x="4184984" y="1829132"/>
            <a:ext cx="685800" cy="3962400"/>
          </a:xfrm>
          <a:prstGeom prst="rightBrace">
            <a:avLst>
              <a:gd name="adj1" fmla="val 48148"/>
              <a:gd name="adj2" fmla="val 50000"/>
            </a:avLst>
          </a:prstGeom>
          <a:noFill/>
          <a:ln w="381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820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Pictures\gram s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7632847"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200402" y="548680"/>
            <a:ext cx="6827981" cy="646331"/>
          </a:xfrm>
          <a:prstGeom prst="rect">
            <a:avLst/>
          </a:prstGeom>
        </p:spPr>
        <p:txBody>
          <a:bodyPr wrap="square">
            <a:spAutoFit/>
          </a:bodyPr>
          <a:lstStyle/>
          <a:p>
            <a:pPr algn="ctr" rtl="0"/>
            <a:r>
              <a:rPr lang="en-US" sz="3600" b="1" dirty="0">
                <a:solidFill>
                  <a:srgbClr val="FF0000"/>
                </a:solidFill>
              </a:rPr>
              <a:t>Gram stain procedure</a:t>
            </a:r>
          </a:p>
        </p:txBody>
      </p:sp>
    </p:spTree>
    <p:extLst>
      <p:ext uri="{BB962C8B-B14F-4D97-AF65-F5344CB8AC3E}">
        <p14:creationId xmlns:p14="http://schemas.microsoft.com/office/powerpoint/2010/main" val="282585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2296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28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92696"/>
            <a:ext cx="8136904" cy="720080"/>
          </a:xfrm>
        </p:spPr>
        <p:txBody>
          <a:bodyPr>
            <a:normAutofit/>
          </a:bodyPr>
          <a:lstStyle/>
          <a:p>
            <a:pPr algn="ctr"/>
            <a:r>
              <a:rPr lang="en-US" sz="3600" b="1" dirty="0" err="1">
                <a:solidFill>
                  <a:srgbClr val="C00000"/>
                </a:solidFill>
                <a:latin typeface="Times New Roman" panose="02020603050405020304" pitchFamily="18" charset="0"/>
                <a:cs typeface="Times New Roman" panose="02020603050405020304" pitchFamily="18" charset="0"/>
              </a:rPr>
              <a:t>Ziehl-Neelsen</a:t>
            </a:r>
            <a:r>
              <a:rPr lang="en-US" sz="3600" b="1" dirty="0">
                <a:solidFill>
                  <a:srgbClr val="C00000"/>
                </a:solidFill>
                <a:latin typeface="Times New Roman" panose="02020603050405020304" pitchFamily="18" charset="0"/>
                <a:cs typeface="Times New Roman" panose="02020603050405020304" pitchFamily="18" charset="0"/>
              </a:rPr>
              <a:t> stain (Acid fast Bacilli)</a:t>
            </a:r>
          </a:p>
        </p:txBody>
      </p:sp>
      <p:sp>
        <p:nvSpPr>
          <p:cNvPr id="3" name="عنصر نائب للمحتوى 2"/>
          <p:cNvSpPr>
            <a:spLocks noGrp="1"/>
          </p:cNvSpPr>
          <p:nvPr>
            <p:ph idx="1"/>
          </p:nvPr>
        </p:nvSpPr>
        <p:spPr>
          <a:xfrm>
            <a:off x="457200" y="1700808"/>
            <a:ext cx="8507288" cy="4896544"/>
          </a:xfrm>
        </p:spPr>
        <p:txBody>
          <a:bodyPr>
            <a:normAutofit lnSpcReduction="10000"/>
          </a:bodyPr>
          <a:lstStyle/>
          <a:p>
            <a:pPr algn="just" rtl="0"/>
            <a:r>
              <a:rPr lang="en-US" dirty="0"/>
              <a:t>To stain Mycobacterium  species especially M. tuberculosis </a:t>
            </a:r>
          </a:p>
          <a:p>
            <a:pPr algn="just" rtl="0"/>
            <a:r>
              <a:rPr lang="en-US" dirty="0"/>
              <a:t>High lipid content- make decolorization very difficult</a:t>
            </a:r>
          </a:p>
          <a:p>
            <a:pPr algn="just" rtl="0"/>
            <a:r>
              <a:rPr lang="en-US" b="1" dirty="0">
                <a:solidFill>
                  <a:srgbClr val="FF0000"/>
                </a:solidFill>
              </a:rPr>
              <a:t>Principle:</a:t>
            </a:r>
          </a:p>
          <a:p>
            <a:pPr marL="0" indent="0" algn="just" rtl="0">
              <a:buNone/>
            </a:pPr>
            <a:r>
              <a:rPr lang="en-US" dirty="0"/>
              <a:t>Acid fast (resist): once the bacteria stained with primary dye- difficult to decolorize with acid due to high contain of lipid substances within their cell walls called mycolic acids. </a:t>
            </a:r>
            <a:endParaRPr lang="en-US" dirty="0">
              <a:solidFill>
                <a:srgbClr val="FF0000"/>
              </a:solidFill>
            </a:endParaRPr>
          </a:p>
          <a:p>
            <a:pPr marL="0" indent="0" algn="just" rtl="0">
              <a:buNone/>
            </a:pPr>
            <a:r>
              <a:rPr lang="en-US" dirty="0"/>
              <a:t>Basic carbol fuchsin in combination with phenol (the staining solution) penetrates the cell wall and stain the bacilli bright red. they resist decolorization with strong acid. </a:t>
            </a:r>
          </a:p>
        </p:txBody>
      </p:sp>
    </p:spTree>
    <p:extLst>
      <p:ext uri="{BB962C8B-B14F-4D97-AF65-F5344CB8AC3E}">
        <p14:creationId xmlns:p14="http://schemas.microsoft.com/office/powerpoint/2010/main" val="95585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Learning objectives:</a:t>
            </a:r>
            <a:endParaRPr lang="ar-IQ" dirty="0"/>
          </a:p>
        </p:txBody>
      </p:sp>
      <p:sp>
        <p:nvSpPr>
          <p:cNvPr id="4" name="عنصر نائب للتاريخ 3"/>
          <p:cNvSpPr>
            <a:spLocks noGrp="1"/>
          </p:cNvSpPr>
          <p:nvPr>
            <p:ph type="dt" sz="half" idx="10"/>
          </p:nvPr>
        </p:nvSpPr>
        <p:spPr/>
        <p:txBody>
          <a:bodyPr/>
          <a:lstStyle/>
          <a:p>
            <a:fld id="{D97B3CEB-4598-4558-AFBA-D8CE6F28B1B5}" type="datetime1">
              <a:rPr lang="en-US" smtClean="0"/>
              <a:t>5/29/2023</a:t>
            </a:fld>
            <a:endParaRPr lang="ar-IQ"/>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t>2</a:t>
            </a:fld>
            <a:endParaRPr lang="ar-IQ"/>
          </a:p>
        </p:txBody>
      </p:sp>
      <p:sp>
        <p:nvSpPr>
          <p:cNvPr id="3" name="عنصر نائب للمحتوى 2"/>
          <p:cNvSpPr>
            <a:spLocks noGrp="1"/>
          </p:cNvSpPr>
          <p:nvPr>
            <p:ph sz="quarter" idx="1"/>
          </p:nvPr>
        </p:nvSpPr>
        <p:spPr>
          <a:xfrm>
            <a:off x="914400" y="1988840"/>
            <a:ext cx="7772400" cy="4104456"/>
          </a:xfrm>
        </p:spPr>
        <p:txBody>
          <a:bodyPr>
            <a:normAutofit/>
          </a:bodyPr>
          <a:lstStyle/>
          <a:p>
            <a:pPr marL="0" indent="0" algn="l" rtl="0">
              <a:buNone/>
            </a:pPr>
            <a:r>
              <a:rPr lang="en-US" dirty="0"/>
              <a:t>After this lab, you must be able to:</a:t>
            </a:r>
          </a:p>
          <a:p>
            <a:pPr marL="514350" indent="-514350" algn="l" rtl="0">
              <a:buAutoNum type="arabicPeriod"/>
            </a:pPr>
            <a:r>
              <a:rPr lang="en-US" dirty="0"/>
              <a:t>Identify laboratory diagnosis steps.</a:t>
            </a:r>
          </a:p>
          <a:p>
            <a:pPr marL="514350" indent="-514350" algn="l" rtl="0">
              <a:buAutoNum type="arabicPeriod"/>
            </a:pPr>
            <a:r>
              <a:rPr lang="en-US" dirty="0"/>
              <a:t>Understand staining techniques</a:t>
            </a:r>
          </a:p>
          <a:p>
            <a:pPr marL="514350" indent="-514350" algn="l" rtl="0">
              <a:buAutoNum type="arabicPeriod"/>
            </a:pPr>
            <a:r>
              <a:rPr lang="en-US" dirty="0"/>
              <a:t>Illustrate the purpose of each stain</a:t>
            </a:r>
          </a:p>
          <a:p>
            <a:pPr marL="514350" indent="-514350" algn="l" rtl="0">
              <a:buAutoNum type="arabicPeriod"/>
            </a:pPr>
            <a:r>
              <a:rPr lang="en-US" dirty="0"/>
              <a:t>Interpret laboratory tests results</a:t>
            </a:r>
          </a:p>
          <a:p>
            <a:pPr marL="514350" indent="-514350" algn="l" rtl="0">
              <a:buAutoNum type="arabicPeriod"/>
            </a:pPr>
            <a:endParaRPr lang="en-US" dirty="0"/>
          </a:p>
        </p:txBody>
      </p:sp>
    </p:spTree>
    <p:extLst>
      <p:ext uri="{BB962C8B-B14F-4D97-AF65-F5344CB8AC3E}">
        <p14:creationId xmlns:p14="http://schemas.microsoft.com/office/powerpoint/2010/main" val="370282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7660" y="4721635"/>
            <a:ext cx="4079939" cy="202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aa\Desktop\Capture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3528" y="1195011"/>
            <a:ext cx="8496944" cy="309634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69208" y="5157192"/>
            <a:ext cx="4068452" cy="1015663"/>
          </a:xfrm>
          <a:prstGeom prst="rect">
            <a:avLst/>
          </a:prstGeom>
          <a:noFill/>
        </p:spPr>
        <p:txBody>
          <a:bodyPr wrap="square" rtlCol="0">
            <a:spAutoFit/>
          </a:bodyPr>
          <a:lstStyle/>
          <a:p>
            <a:pPr algn="ctr"/>
            <a:r>
              <a:rPr lang="en-US" sz="2000" b="1" dirty="0">
                <a:solidFill>
                  <a:srgbClr val="FF0000"/>
                </a:solidFill>
              </a:rPr>
              <a:t>Mycobacterium  tuberculosis</a:t>
            </a:r>
          </a:p>
          <a:p>
            <a:pPr algn="ctr" rtl="0"/>
            <a:r>
              <a:rPr lang="en-US" sz="2000" b="1" dirty="0">
                <a:solidFill>
                  <a:srgbClr val="FF0000"/>
                </a:solidFill>
              </a:rPr>
              <a:t>under microscope stained </a:t>
            </a:r>
          </a:p>
          <a:p>
            <a:pPr algn="ctr" rtl="0"/>
            <a:r>
              <a:rPr lang="en-US" sz="2000" b="1" dirty="0">
                <a:solidFill>
                  <a:srgbClr val="FF0000"/>
                </a:solidFill>
              </a:rPr>
              <a:t>with AFB stain</a:t>
            </a:r>
          </a:p>
        </p:txBody>
      </p:sp>
      <p:sp>
        <p:nvSpPr>
          <p:cNvPr id="2" name="مستطيل 1"/>
          <p:cNvSpPr/>
          <p:nvPr/>
        </p:nvSpPr>
        <p:spPr>
          <a:xfrm>
            <a:off x="1907704" y="548680"/>
            <a:ext cx="5459912" cy="646331"/>
          </a:xfrm>
          <a:prstGeom prst="rect">
            <a:avLst/>
          </a:prstGeom>
        </p:spPr>
        <p:txBody>
          <a:bodyPr wrap="square">
            <a:spAutoFit/>
          </a:bodyPr>
          <a:lstStyle/>
          <a:p>
            <a:pPr algn="ctr" rtl="0"/>
            <a:r>
              <a:rPr lang="en-US" sz="3600" b="1" dirty="0">
                <a:solidFill>
                  <a:srgbClr val="FF0000"/>
                </a:solidFill>
              </a:rPr>
              <a:t>Steps of AFB stain</a:t>
            </a:r>
          </a:p>
        </p:txBody>
      </p:sp>
    </p:spTree>
    <p:extLst>
      <p:ext uri="{BB962C8B-B14F-4D97-AF65-F5344CB8AC3E}">
        <p14:creationId xmlns:p14="http://schemas.microsoft.com/office/powerpoint/2010/main" val="389492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9136" y="476672"/>
            <a:ext cx="7848872" cy="648072"/>
          </a:xfrm>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Albert Stain</a:t>
            </a:r>
          </a:p>
        </p:txBody>
      </p:sp>
      <p:sp>
        <p:nvSpPr>
          <p:cNvPr id="3" name="عنصر نائب للمحتوى 2"/>
          <p:cNvSpPr>
            <a:spLocks noGrp="1"/>
          </p:cNvSpPr>
          <p:nvPr>
            <p:ph idx="1"/>
          </p:nvPr>
        </p:nvSpPr>
        <p:spPr>
          <a:xfrm>
            <a:off x="25152" y="1196752"/>
            <a:ext cx="8712968" cy="3816424"/>
          </a:xfrm>
        </p:spPr>
        <p:txBody>
          <a:bodyPr>
            <a:normAutofit/>
          </a:bodyPr>
          <a:lstStyle/>
          <a:p>
            <a:pPr algn="just" rtl="0"/>
            <a:r>
              <a:rPr lang="en-US" dirty="0">
                <a:latin typeface="Times New Roman" pitchFamily="18" charset="0"/>
                <a:cs typeface="Times New Roman" pitchFamily="18" charset="0"/>
              </a:rPr>
              <a:t>Used for staining and demonstrated of </a:t>
            </a:r>
            <a:r>
              <a:rPr lang="en-US" i="1" dirty="0">
                <a:solidFill>
                  <a:srgbClr val="FF0000"/>
                </a:solidFill>
                <a:latin typeface="Times New Roman" pitchFamily="18" charset="0"/>
                <a:cs typeface="Times New Roman" pitchFamily="18" charset="0"/>
              </a:rPr>
              <a:t>Corynebacterium </a:t>
            </a:r>
            <a:r>
              <a:rPr lang="en-US" i="1" dirty="0" err="1">
                <a:solidFill>
                  <a:srgbClr val="FF0000"/>
                </a:solidFill>
                <a:latin typeface="Times New Roman" pitchFamily="18" charset="0"/>
                <a:cs typeface="Times New Roman" pitchFamily="18" charset="0"/>
              </a:rPr>
              <a:t>diphtheriae</a:t>
            </a:r>
            <a:r>
              <a:rPr lang="en-US" dirty="0">
                <a:latin typeface="Times New Roman" pitchFamily="18" charset="0"/>
                <a:cs typeface="Times New Roman" pitchFamily="18" charset="0"/>
              </a:rPr>
              <a:t>, </a:t>
            </a:r>
          </a:p>
          <a:p>
            <a:pPr algn="just" rtl="0"/>
            <a:r>
              <a:rPr lang="en-US" dirty="0">
                <a:latin typeface="Times New Roman" pitchFamily="18" charset="0"/>
                <a:cs typeface="Times New Roman" pitchFamily="18" charset="0"/>
              </a:rPr>
              <a:t>They are thin gram positive bacilli which resemble Chinese letters when stained by simple stain.</a:t>
            </a:r>
          </a:p>
          <a:p>
            <a:pPr algn="just" rtl="0"/>
            <a:r>
              <a:rPr lang="en-US" dirty="0">
                <a:latin typeface="Times New Roman" pitchFamily="18" charset="0"/>
                <a:cs typeface="Times New Roman" pitchFamily="18" charset="0"/>
              </a:rPr>
              <a:t>In albert  stain another characteristic  is presence of metachromatic granules (RNA or </a:t>
            </a:r>
            <a:r>
              <a:rPr lang="en-US" dirty="0" err="1">
                <a:latin typeface="Times New Roman" pitchFamily="18" charset="0"/>
                <a:cs typeface="Times New Roman" pitchFamily="18" charset="0"/>
              </a:rPr>
              <a:t>polymetaphosphate</a:t>
            </a:r>
            <a:r>
              <a:rPr lang="en-US" dirty="0">
                <a:latin typeface="Times New Roman" pitchFamily="18" charset="0"/>
                <a:cs typeface="Times New Roman" pitchFamily="18" charset="0"/>
              </a:rPr>
              <a:t>) the granules are bluish-purple by methylene blue and dark purple with albert stain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10" y="4775085"/>
            <a:ext cx="684053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54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833476" y="6286341"/>
            <a:ext cx="1728192" cy="369332"/>
          </a:xfrm>
          <a:prstGeom prst="rect">
            <a:avLst/>
          </a:prstGeom>
          <a:noFill/>
        </p:spPr>
        <p:txBody>
          <a:bodyPr wrap="square" rtlCol="0">
            <a:spAutoFit/>
          </a:bodyPr>
          <a:lstStyle/>
          <a:p>
            <a:pPr algn="ctr" rtl="0"/>
            <a:r>
              <a:rPr lang="en-US" b="1" dirty="0"/>
              <a:t>Capsule</a:t>
            </a:r>
          </a:p>
        </p:txBody>
      </p:sp>
      <p:sp>
        <p:nvSpPr>
          <p:cNvPr id="5" name="AutoShape 6" descr="نتيجة بحث الصور عن ‪spore st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84" y="836712"/>
            <a:ext cx="383246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9" descr="نتيجة بحث الصور عن ‪spore stai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36712"/>
            <a:ext cx="352957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725464" y="3130799"/>
            <a:ext cx="1944216" cy="369332"/>
          </a:xfrm>
          <a:prstGeom prst="rect">
            <a:avLst/>
          </a:prstGeom>
          <a:noFill/>
        </p:spPr>
        <p:txBody>
          <a:bodyPr wrap="square" rtlCol="0">
            <a:spAutoFit/>
          </a:bodyPr>
          <a:lstStyle/>
          <a:p>
            <a:pPr algn="ctr" rtl="0"/>
            <a:r>
              <a:rPr lang="en-US" b="1" dirty="0"/>
              <a:t>Endospore</a:t>
            </a:r>
          </a:p>
        </p:txBody>
      </p:sp>
      <p:pic>
        <p:nvPicPr>
          <p:cNvPr id="9218" name="Picture 2" descr="C:\Users\Administrator\Pictures\1796_bacillus-species_capsule-stain_fig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744532"/>
            <a:ext cx="4059756" cy="25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3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7744" y="1628800"/>
            <a:ext cx="4969640" cy="304698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a:t>
            </a:r>
            <a:r>
              <a:rPr lang="en-U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96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you</a:t>
            </a:r>
            <a:endParaRPr lang="ar-SA" sz="96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7954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692696"/>
            <a:ext cx="8496944" cy="5904656"/>
          </a:xfrm>
        </p:spPr>
        <p:txBody>
          <a:bodyPr>
            <a:normAutofit/>
          </a:bodyPr>
          <a:lstStyle/>
          <a:p>
            <a:pPr marL="0" indent="0" algn="just" rtl="0">
              <a:buNone/>
            </a:pPr>
            <a:r>
              <a:rPr lang="en-US" sz="3600" b="1" dirty="0">
                <a:solidFill>
                  <a:srgbClr val="FF0000"/>
                </a:solidFill>
              </a:rPr>
              <a:t>Laboratory diagnosis steps:</a:t>
            </a:r>
          </a:p>
          <a:p>
            <a:pPr lvl="0" algn="just" rtl="0">
              <a:buClrTx/>
              <a:buSzPct val="100000"/>
              <a:buFont typeface="Wingdings" panose="05000000000000000000" pitchFamily="2" charset="2"/>
              <a:buChar char="v"/>
            </a:pPr>
            <a:r>
              <a:rPr lang="en-US" sz="3000" b="1" dirty="0">
                <a:solidFill>
                  <a:srgbClr val="00B050"/>
                </a:solidFill>
              </a:rPr>
              <a:t>Specimen: </a:t>
            </a:r>
            <a:r>
              <a:rPr lang="en-US" sz="3000" dirty="0"/>
              <a:t>according to type of infection</a:t>
            </a:r>
          </a:p>
          <a:p>
            <a:pPr lvl="0" algn="just" rtl="0">
              <a:buClrTx/>
              <a:buSzPct val="100000"/>
              <a:buFont typeface="Wingdings" panose="05000000000000000000" pitchFamily="2" charset="2"/>
              <a:buChar char="v"/>
            </a:pPr>
            <a:r>
              <a:rPr lang="en-US" sz="3000" b="1" dirty="0">
                <a:solidFill>
                  <a:srgbClr val="00B050"/>
                </a:solidFill>
              </a:rPr>
              <a:t>Microscopic examination </a:t>
            </a:r>
            <a:r>
              <a:rPr lang="en-US" sz="3000" dirty="0">
                <a:solidFill>
                  <a:srgbClr val="00B050"/>
                </a:solidFill>
              </a:rPr>
              <a:t>: </a:t>
            </a:r>
            <a:r>
              <a:rPr lang="en-US" sz="3000" dirty="0"/>
              <a:t>stained or wet</a:t>
            </a:r>
          </a:p>
          <a:p>
            <a:pPr lvl="0" algn="just" rtl="0">
              <a:buClrTx/>
              <a:buSzPct val="100000"/>
              <a:buFont typeface="Wingdings" panose="05000000000000000000" pitchFamily="2" charset="2"/>
              <a:buChar char="v"/>
            </a:pPr>
            <a:r>
              <a:rPr lang="en-US" sz="3000" b="1" dirty="0">
                <a:solidFill>
                  <a:srgbClr val="00B050"/>
                </a:solidFill>
              </a:rPr>
              <a:t>Culture and antibiotic susceptibility test:</a:t>
            </a:r>
            <a:r>
              <a:rPr lang="en-US" sz="3000" dirty="0">
                <a:solidFill>
                  <a:srgbClr val="00B050"/>
                </a:solidFill>
              </a:rPr>
              <a:t> </a:t>
            </a:r>
            <a:r>
              <a:rPr lang="en-US" sz="3000" dirty="0"/>
              <a:t>inoculation of M.Os in or/and on culture media, and testing their sensitivity to antibiotic.</a:t>
            </a:r>
          </a:p>
          <a:p>
            <a:pPr algn="just" rtl="0">
              <a:buClrTx/>
              <a:buSzPct val="100000"/>
              <a:buFont typeface="Wingdings" panose="05000000000000000000" pitchFamily="2" charset="2"/>
              <a:buChar char="v"/>
            </a:pPr>
            <a:r>
              <a:rPr lang="en-US" sz="3000" b="1" dirty="0">
                <a:solidFill>
                  <a:srgbClr val="00B050"/>
                </a:solidFill>
              </a:rPr>
              <a:t>Biochemical tests: </a:t>
            </a:r>
            <a:r>
              <a:rPr lang="en-US" sz="3000" dirty="0"/>
              <a:t>catalase, coagulase, sugar fermentation tests…etc.</a:t>
            </a:r>
          </a:p>
          <a:p>
            <a:pPr algn="just" rtl="0">
              <a:buClrTx/>
              <a:buSzPct val="100000"/>
              <a:buFont typeface="Wingdings" panose="05000000000000000000" pitchFamily="2" charset="2"/>
              <a:buChar char="v"/>
            </a:pPr>
            <a:r>
              <a:rPr lang="en-US" sz="3000" b="1" dirty="0">
                <a:solidFill>
                  <a:srgbClr val="00B050"/>
                </a:solidFill>
              </a:rPr>
              <a:t>Serological and immunological test</a:t>
            </a:r>
          </a:p>
          <a:p>
            <a:pPr algn="just" rtl="0">
              <a:buClrTx/>
              <a:buSzPct val="100000"/>
              <a:buFont typeface="Wingdings" panose="05000000000000000000" pitchFamily="2" charset="2"/>
              <a:buChar char="v"/>
            </a:pPr>
            <a:r>
              <a:rPr lang="en-US" sz="3000" b="1" dirty="0">
                <a:solidFill>
                  <a:srgbClr val="00B050"/>
                </a:solidFill>
              </a:rPr>
              <a:t>Molecular tests </a:t>
            </a:r>
          </a:p>
        </p:txBody>
      </p:sp>
    </p:spTree>
    <p:extLst>
      <p:ext uri="{BB962C8B-B14F-4D97-AF65-F5344CB8AC3E}">
        <p14:creationId xmlns:p14="http://schemas.microsoft.com/office/powerpoint/2010/main" val="354515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95" y="836712"/>
            <a:ext cx="9154913" cy="6021288"/>
          </a:xfrm>
        </p:spPr>
      </p:pic>
    </p:spTree>
    <p:extLst>
      <p:ext uri="{BB962C8B-B14F-4D97-AF65-F5344CB8AC3E}">
        <p14:creationId xmlns:p14="http://schemas.microsoft.com/office/powerpoint/2010/main" val="426945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5230" y="1086275"/>
            <a:ext cx="8856984" cy="1944216"/>
          </a:xfrm>
        </p:spPr>
        <p:txBody>
          <a:bodyPr>
            <a:normAutofit/>
          </a:bodyPr>
          <a:lstStyle/>
          <a:p>
            <a:pPr lvl="0" algn="just" rtl="0">
              <a:buClrTx/>
              <a:buSzPct val="100000"/>
              <a:buFont typeface="Wingdings" panose="05000000000000000000" pitchFamily="2" charset="2"/>
              <a:buChar char="v"/>
            </a:pPr>
            <a:r>
              <a:rPr lang="en-US" sz="3200" b="1" dirty="0">
                <a:solidFill>
                  <a:srgbClr val="00B050"/>
                </a:solidFill>
              </a:rPr>
              <a:t> Sample collection (specimens): </a:t>
            </a:r>
            <a:r>
              <a:rPr lang="en-US" sz="3200" dirty="0">
                <a:solidFill>
                  <a:prstClr val="black"/>
                </a:solidFill>
              </a:rPr>
              <a:t>Urine ,blood, stool ,sputum ,  pus, CSF, plural fluid ,peritoneal fluid, different types of swabs.</a:t>
            </a:r>
          </a:p>
          <a:p>
            <a:pPr marL="0" indent="0">
              <a:buNone/>
            </a:pPr>
            <a:endParaRPr lang="en-US" sz="30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7" y="3030491"/>
            <a:ext cx="5747378" cy="382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49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19" y="591803"/>
            <a:ext cx="5616625" cy="6077557"/>
          </a:xfrm>
        </p:spPr>
        <p:txBody>
          <a:bodyPr>
            <a:noAutofit/>
          </a:bodyPr>
          <a:lstStyle/>
          <a:p>
            <a:pPr marL="0" indent="0" algn="l" rtl="0">
              <a:buNone/>
            </a:pPr>
            <a:r>
              <a:rPr lang="en-US" sz="2800" b="1" dirty="0">
                <a:solidFill>
                  <a:srgbClr val="EF8011"/>
                </a:solidFill>
                <a:latin typeface="Times New Roman" panose="02020603050405020304" pitchFamily="18" charset="0"/>
                <a:cs typeface="Times New Roman" pitchFamily="18" charset="0"/>
              </a:rPr>
              <a:t>A. Urine sample:</a:t>
            </a:r>
          </a:p>
          <a:p>
            <a:pPr lvl="0" algn="just" rtl="0"/>
            <a:r>
              <a:rPr lang="en-US" sz="2800" dirty="0">
                <a:latin typeface="Times New Roman" pitchFamily="18" charset="0"/>
                <a:cs typeface="Times New Roman" pitchFamily="18" charset="0"/>
              </a:rPr>
              <a:t>Collection: Mid stream urine (M.S.U.) sample to avoid contamination with normal flora (</a:t>
            </a:r>
            <a:r>
              <a:rPr lang="en-US" sz="2800" i="1" dirty="0">
                <a:latin typeface="Times New Roman" pitchFamily="18" charset="0"/>
                <a:cs typeface="Times New Roman" pitchFamily="18" charset="0"/>
              </a:rPr>
              <a:t>E.coli</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Staphylococcus saprophyticus.</a:t>
            </a:r>
          </a:p>
          <a:p>
            <a:pPr lvl="0" algn="just" rtl="0"/>
            <a:r>
              <a:rPr lang="en-US" sz="2800" dirty="0">
                <a:latin typeface="Times New Roman" pitchFamily="18" charset="0"/>
                <a:cs typeface="Times New Roman" pitchFamily="18" charset="0"/>
              </a:rPr>
              <a:t>The sample of urine must be no delay more than 1-2hrs.</a:t>
            </a:r>
          </a:p>
          <a:p>
            <a:pPr marL="0" indent="0" algn="l" rtl="0">
              <a:buNone/>
            </a:pPr>
            <a:r>
              <a:rPr lang="en-US" sz="2800" b="1" dirty="0">
                <a:solidFill>
                  <a:srgbClr val="EF8011"/>
                </a:solidFill>
                <a:latin typeface="Times New Roman" panose="02020603050405020304" pitchFamily="18" charset="0"/>
                <a:cs typeface="Times New Roman" panose="02020603050405020304" pitchFamily="18" charset="0"/>
              </a:rPr>
              <a:t>B. Stool sample:</a:t>
            </a:r>
            <a:endParaRPr lang="en-US" sz="2800" dirty="0">
              <a:solidFill>
                <a:srgbClr val="EF8011"/>
              </a:solidFill>
              <a:latin typeface="Times New Roman" panose="02020603050405020304" pitchFamily="18" charset="0"/>
              <a:cs typeface="Times New Roman" panose="02020603050405020304" pitchFamily="18" charset="0"/>
            </a:endParaRPr>
          </a:p>
          <a:p>
            <a:pPr algn="just" rtl="0"/>
            <a:r>
              <a:rPr lang="en-US" sz="2800" dirty="0">
                <a:latin typeface="Times New Roman" pitchFamily="18" charset="0"/>
                <a:cs typeface="Times New Roman" pitchFamily="18" charset="0"/>
              </a:rPr>
              <a:t>In sterile container or by rectal swab. The collected stool should be processed within 2hrs or inoculated in transport media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5" y="1644140"/>
            <a:ext cx="3096344" cy="387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5868145" y="5652555"/>
            <a:ext cx="3096344" cy="369332"/>
          </a:xfrm>
          <a:prstGeom prst="rect">
            <a:avLst/>
          </a:prstGeom>
          <a:noFill/>
        </p:spPr>
        <p:txBody>
          <a:bodyPr wrap="square" rtlCol="0">
            <a:spAutoFit/>
          </a:bodyPr>
          <a:lstStyle/>
          <a:p>
            <a:pPr algn="l" rtl="0"/>
            <a:r>
              <a:rPr lang="en-US" b="1" dirty="0"/>
              <a:t>urine collection container</a:t>
            </a:r>
          </a:p>
        </p:txBody>
      </p:sp>
    </p:spTree>
    <p:extLst>
      <p:ext uri="{BB962C8B-B14F-4D97-AF65-F5344CB8AC3E}">
        <p14:creationId xmlns:p14="http://schemas.microsoft.com/office/powerpoint/2010/main" val="42007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92696"/>
            <a:ext cx="5544616" cy="5904656"/>
          </a:xfrm>
        </p:spPr>
        <p:txBody>
          <a:bodyPr>
            <a:noAutofit/>
          </a:bodyPr>
          <a:lstStyle/>
          <a:p>
            <a:pPr marL="0" indent="0" algn="just" rtl="0">
              <a:buNone/>
            </a:pPr>
            <a:r>
              <a:rPr lang="en-US" sz="2800" b="1" dirty="0">
                <a:solidFill>
                  <a:srgbClr val="EF8011"/>
                </a:solidFill>
                <a:latin typeface="Times New Roman" panose="02020603050405020304" pitchFamily="18" charset="0"/>
                <a:cs typeface="Times New Roman" panose="02020603050405020304" pitchFamily="18" charset="0"/>
              </a:rPr>
              <a:t>C. Swabs:</a:t>
            </a:r>
            <a:endParaRPr lang="en-US" sz="2800" dirty="0">
              <a:solidFill>
                <a:srgbClr val="EF8011"/>
              </a:solidFill>
              <a:latin typeface="Times New Roman" panose="02020603050405020304" pitchFamily="18" charset="0"/>
              <a:cs typeface="Times New Roman" panose="02020603050405020304" pitchFamily="18" charset="0"/>
            </a:endParaRPr>
          </a:p>
          <a:p>
            <a:pPr algn="just" rtl="0"/>
            <a:r>
              <a:rPr lang="en-US" sz="2800" b="1" dirty="0">
                <a:latin typeface="Times New Roman" panose="02020603050405020304" pitchFamily="18" charset="0"/>
                <a:cs typeface="Times New Roman" panose="02020603050405020304" pitchFamily="18" charset="0"/>
              </a:rPr>
              <a:t>      Very important methods for collect the following:</a:t>
            </a:r>
            <a:endParaRPr lang="en-US" sz="2800" dirty="0">
              <a:latin typeface="Times New Roman" panose="02020603050405020304" pitchFamily="18" charset="0"/>
              <a:cs typeface="Times New Roman" panose="02020603050405020304" pitchFamily="18" charset="0"/>
            </a:endParaRPr>
          </a:p>
          <a:p>
            <a:pPr marL="457200" indent="-457200" algn="just" rtl="0">
              <a:buAutoNum type="arabicPeriod"/>
            </a:pPr>
            <a:r>
              <a:rPr lang="en-US" sz="2800" b="1" dirty="0">
                <a:solidFill>
                  <a:srgbClr val="00B050"/>
                </a:solidFill>
                <a:latin typeface="Times New Roman" panose="02020603050405020304" pitchFamily="18" charset="0"/>
                <a:cs typeface="Times New Roman" panose="02020603050405020304" pitchFamily="18" charset="0"/>
              </a:rPr>
              <a:t>Urethral swabs: </a:t>
            </a:r>
            <a:r>
              <a:rPr lang="en-US" sz="2800" dirty="0">
                <a:latin typeface="Times New Roman" panose="02020603050405020304" pitchFamily="18" charset="0"/>
                <a:cs typeface="Times New Roman" panose="02020603050405020304" pitchFamily="18" charset="0"/>
              </a:rPr>
              <a:t>for urethritis diagnosis in men and vaginal swab</a:t>
            </a:r>
          </a:p>
          <a:p>
            <a:pPr marL="457200" indent="-457200" algn="just" rtl="0">
              <a:buAutoNum type="arabicPeriod"/>
            </a:pPr>
            <a:r>
              <a:rPr lang="en-US" sz="2800" b="1" dirty="0">
                <a:solidFill>
                  <a:srgbClr val="00B050"/>
                </a:solidFill>
                <a:latin typeface="Times New Roman" panose="02020603050405020304" pitchFamily="18" charset="0"/>
                <a:cs typeface="Times New Roman" panose="02020603050405020304" pitchFamily="18" charset="0"/>
              </a:rPr>
              <a:t>Throat swab: </a:t>
            </a:r>
            <a:r>
              <a:rPr lang="en-US" sz="2800" dirty="0">
                <a:latin typeface="Times New Roman" panose="02020603050405020304" pitchFamily="18" charset="0"/>
                <a:cs typeface="Times New Roman" panose="02020603050405020304" pitchFamily="18" charset="0"/>
              </a:rPr>
              <a:t>culture on chocolate agar</a:t>
            </a:r>
          </a:p>
          <a:p>
            <a:pPr marL="457200" indent="-457200" algn="just" rtl="0">
              <a:buAutoNum type="arabicPeriod"/>
            </a:pPr>
            <a:r>
              <a:rPr lang="en-US" sz="2800" b="1" dirty="0">
                <a:solidFill>
                  <a:srgbClr val="00B050"/>
                </a:solidFill>
                <a:latin typeface="Times New Roman" panose="02020603050405020304" pitchFamily="18" charset="0"/>
                <a:cs typeface="Times New Roman" panose="02020603050405020304" pitchFamily="18" charset="0"/>
              </a:rPr>
              <a:t>Nasopharyngeal swab</a:t>
            </a: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rtl="0">
              <a:buAutoNum type="arabicPeriod"/>
            </a:pPr>
            <a:r>
              <a:rPr lang="en-US" sz="2800" b="1" dirty="0">
                <a:solidFill>
                  <a:srgbClr val="00B050"/>
                </a:solidFill>
                <a:latin typeface="Times New Roman" panose="02020603050405020304" pitchFamily="18" charset="0"/>
                <a:cs typeface="Times New Roman" panose="02020603050405020304" pitchFamily="18" charset="0"/>
              </a:rPr>
              <a:t>Ear swab</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rtl="0">
              <a:buAutoNum type="arabicPeriod"/>
            </a:pPr>
            <a:r>
              <a:rPr lang="en-US" sz="2800" b="1" dirty="0">
                <a:solidFill>
                  <a:srgbClr val="00B050"/>
                </a:solidFill>
                <a:latin typeface="Times New Roman" panose="02020603050405020304" pitchFamily="18" charset="0"/>
                <a:cs typeface="Times New Roman" panose="02020603050405020304" pitchFamily="18" charset="0"/>
              </a:rPr>
              <a:t>Eye swab.</a:t>
            </a: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rtl="0">
              <a:buAutoNum type="arabicPeriod"/>
            </a:pPr>
            <a:r>
              <a:rPr lang="en-US" sz="2800" b="1" dirty="0">
                <a:solidFill>
                  <a:srgbClr val="00B050"/>
                </a:solidFill>
                <a:latin typeface="Times New Roman" panose="02020603050405020304" pitchFamily="18" charset="0"/>
                <a:cs typeface="Times New Roman" panose="02020603050405020304" pitchFamily="18" charset="0"/>
              </a:rPr>
              <a:t>wound swab.</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7" y="1124744"/>
            <a:ext cx="310356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389" y="4149080"/>
            <a:ext cx="3135611"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2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908720"/>
            <a:ext cx="5544616" cy="5632311"/>
          </a:xfrm>
          <a:prstGeom prst="rect">
            <a:avLst/>
          </a:prstGeom>
        </p:spPr>
        <p:txBody>
          <a:bodyPr wrap="square">
            <a:spAutoFit/>
          </a:bodyPr>
          <a:lstStyle/>
          <a:p>
            <a:pPr algn="just" rtl="0"/>
            <a:r>
              <a:rPr lang="en-US" sz="3000" b="1" dirty="0">
                <a:solidFill>
                  <a:srgbClr val="EF8011"/>
                </a:solidFill>
                <a:latin typeface="Times New Roman" panose="02020603050405020304" pitchFamily="18" charset="0"/>
                <a:cs typeface="Times New Roman" panose="02020603050405020304" pitchFamily="18" charset="0"/>
              </a:rPr>
              <a:t>D. Sputum:</a:t>
            </a:r>
            <a:endParaRPr lang="en-US" sz="3000" dirty="0">
              <a:solidFill>
                <a:srgbClr val="EF8011"/>
              </a:solidFill>
              <a:latin typeface="Times New Roman" panose="02020603050405020304" pitchFamily="18" charset="0"/>
              <a:cs typeface="Times New Roman" panose="02020603050405020304" pitchFamily="18" charset="0"/>
            </a:endParaRPr>
          </a:p>
          <a:p>
            <a:pPr algn="just" rtl="0"/>
            <a:r>
              <a:rPr lang="en-US" sz="3000" dirty="0">
                <a:latin typeface="Times New Roman" panose="02020603050405020304" pitchFamily="18" charset="0"/>
                <a:cs typeface="Times New Roman" panose="02020603050405020304" pitchFamily="18" charset="0"/>
              </a:rPr>
              <a:t>Material from lower RTI or ( a mixture of bronchial secretion and inflammatory exudates).</a:t>
            </a:r>
          </a:p>
          <a:p>
            <a:pPr algn="just" rtl="0"/>
            <a:r>
              <a:rPr lang="en-US" sz="3000" dirty="0"/>
              <a:t>Collection steps: </a:t>
            </a:r>
          </a:p>
          <a:p>
            <a:pPr marL="457200" indent="-457200" algn="just" rtl="0">
              <a:buFont typeface="Arial" panose="020B0604020202020204" pitchFamily="34" charset="0"/>
              <a:buChar char="•"/>
            </a:pPr>
            <a:r>
              <a:rPr lang="en-US" sz="3000" dirty="0"/>
              <a:t>Make the collection in a disposables wide mouth screw-capped plastic container</a:t>
            </a:r>
          </a:p>
          <a:p>
            <a:pPr marL="457200" indent="-457200" algn="just" rtl="0">
              <a:buFont typeface="Arial" panose="020B0604020202020204" pitchFamily="34" charset="0"/>
              <a:buChar char="•"/>
            </a:pPr>
            <a:r>
              <a:rPr lang="en-US" sz="3000" dirty="0"/>
              <a:t>Homogenize the sample.</a:t>
            </a:r>
          </a:p>
          <a:p>
            <a:pPr marL="457200" indent="-457200" algn="just" rtl="0">
              <a:buFont typeface="Arial" panose="020B0604020202020204" pitchFamily="34" charset="0"/>
              <a:buChar char="•"/>
            </a:pPr>
            <a:r>
              <a:rPr lang="en-US" sz="3000" dirty="0"/>
              <a:t>Collect the sample before antibiotic therapy is began.</a:t>
            </a:r>
            <a:endParaRPr lang="ar-IQ" sz="3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084" y="1772816"/>
            <a:ext cx="28956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5984837" y="5782128"/>
            <a:ext cx="3038847" cy="369332"/>
          </a:xfrm>
          <a:prstGeom prst="rect">
            <a:avLst/>
          </a:prstGeom>
          <a:noFill/>
        </p:spPr>
        <p:txBody>
          <a:bodyPr wrap="square" rtlCol="0">
            <a:spAutoFit/>
          </a:bodyPr>
          <a:lstStyle/>
          <a:p>
            <a:pPr lvl="0" algn="l" rtl="0"/>
            <a:r>
              <a:rPr lang="en-US" b="1" dirty="0">
                <a:latin typeface="Times New Roman" panose="02020603050405020304" pitchFamily="18" charset="0"/>
                <a:cs typeface="Times New Roman" panose="02020603050405020304" pitchFamily="18" charset="0"/>
              </a:rPr>
              <a:t>Sputum </a:t>
            </a:r>
            <a:r>
              <a:rPr lang="en-US" b="1" dirty="0">
                <a:solidFill>
                  <a:prstClr val="black"/>
                </a:solidFill>
                <a:latin typeface="Times New Roman" panose="02020603050405020304" pitchFamily="18" charset="0"/>
                <a:cs typeface="Times New Roman" panose="02020603050405020304" pitchFamily="18" charset="0"/>
              </a:rPr>
              <a:t>collection </a:t>
            </a:r>
            <a:r>
              <a:rPr lang="en-US" b="1" dirty="0">
                <a:latin typeface="Times New Roman" panose="02020603050405020304" pitchFamily="18" charset="0"/>
                <a:cs typeface="Times New Roman" panose="02020603050405020304" pitchFamily="18" charset="0"/>
              </a:rPr>
              <a:t>container</a:t>
            </a:r>
          </a:p>
        </p:txBody>
      </p:sp>
    </p:spTree>
    <p:extLst>
      <p:ext uri="{BB962C8B-B14F-4D97-AF65-F5344CB8AC3E}">
        <p14:creationId xmlns:p14="http://schemas.microsoft.com/office/powerpoint/2010/main" val="348853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24744"/>
            <a:ext cx="8424936" cy="3539430"/>
          </a:xfrm>
          <a:prstGeom prst="rect">
            <a:avLst/>
          </a:prstGeom>
        </p:spPr>
        <p:txBody>
          <a:bodyPr wrap="square">
            <a:spAutoFit/>
          </a:bodyPr>
          <a:lstStyle/>
          <a:p>
            <a:pPr algn="l" rtl="0"/>
            <a:r>
              <a:rPr lang="en-US" sz="3200" b="1" dirty="0">
                <a:solidFill>
                  <a:srgbClr val="EF8011"/>
                </a:solidFill>
                <a:latin typeface="Times New Roman" panose="02020603050405020304" pitchFamily="18" charset="0"/>
                <a:cs typeface="Times New Roman" panose="02020603050405020304" pitchFamily="18" charset="0"/>
              </a:rPr>
              <a:t>E. Cerebrospinal fluid  (CSF):</a:t>
            </a:r>
          </a:p>
          <a:p>
            <a:pPr marL="457200" indent="-457200" algn="just" rtl="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examination of CSF is an essential step in the diagnosis of bacterial and fungal meningitis. Normal CSF is sterile, clear, with no RBCs.</a:t>
            </a:r>
          </a:p>
          <a:p>
            <a:pPr marL="457200" indent="-457200" algn="just" rtl="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Collection: </a:t>
            </a:r>
            <a:r>
              <a:rPr lang="en-US" sz="3200" dirty="0">
                <a:latin typeface="Times New Roman" panose="02020603050405020304" pitchFamily="18" charset="0"/>
                <a:cs typeface="Times New Roman" panose="02020603050405020304" pitchFamily="18" charset="0"/>
              </a:rPr>
              <a:t>5-10 ml of CSF should be collected in 2 sterile tube by lumber puncture</a:t>
            </a:r>
          </a:p>
        </p:txBody>
      </p:sp>
    </p:spTree>
    <p:extLst>
      <p:ext uri="{BB962C8B-B14F-4D97-AF65-F5344CB8AC3E}">
        <p14:creationId xmlns:p14="http://schemas.microsoft.com/office/powerpoint/2010/main" val="3933916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10200</TotalTime>
  <Words>1113</Words>
  <Application>Microsoft Office PowerPoint</Application>
  <PresentationFormat>On-screen Show (4:3)</PresentationFormat>
  <Paragraphs>124</Paragraphs>
  <Slides>23</Slides>
  <Notes>12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Constantia</vt:lpstr>
      <vt:lpstr>Franklin Gothic Book</vt:lpstr>
      <vt:lpstr>Perpetua</vt:lpstr>
      <vt:lpstr>Tahoma</vt:lpstr>
      <vt:lpstr>Times New Roman</vt:lpstr>
      <vt:lpstr>Wingdings</vt:lpstr>
      <vt:lpstr>Wingdings 2</vt:lpstr>
      <vt:lpstr>تدفق</vt:lpstr>
      <vt:lpstr>موازنة</vt:lpstr>
      <vt:lpstr>Practical Bacteriology lab. 2</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of preparation smear</vt:lpstr>
      <vt:lpstr>PowerPoint Presentation</vt:lpstr>
      <vt:lpstr>Methods of simple staining</vt:lpstr>
      <vt:lpstr>Gram stain</vt:lpstr>
      <vt:lpstr>PowerPoint Presentation</vt:lpstr>
      <vt:lpstr>PowerPoint Presentation</vt:lpstr>
      <vt:lpstr>Ziehl-Neelsen stain (Acid fast Bacilli)</vt:lpstr>
      <vt:lpstr>PowerPoint Presentation</vt:lpstr>
      <vt:lpstr>Albert Stain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aa</dc:creator>
  <cp:lastModifiedBy>Taqwa</cp:lastModifiedBy>
  <cp:revision>507</cp:revision>
  <dcterms:created xsi:type="dcterms:W3CDTF">2016-10-01T13:41:05Z</dcterms:created>
  <dcterms:modified xsi:type="dcterms:W3CDTF">2023-05-29T03:36:54Z</dcterms:modified>
</cp:coreProperties>
</file>