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26"/>
  </p:notesMasterIdLst>
  <p:sldIdLst>
    <p:sldId id="257" r:id="rId2"/>
    <p:sldId id="282" r:id="rId3"/>
    <p:sldId id="266" r:id="rId4"/>
    <p:sldId id="258" r:id="rId5"/>
    <p:sldId id="259" r:id="rId6"/>
    <p:sldId id="263" r:id="rId7"/>
    <p:sldId id="271" r:id="rId8"/>
    <p:sldId id="260" r:id="rId9"/>
    <p:sldId id="273" r:id="rId10"/>
    <p:sldId id="272" r:id="rId11"/>
    <p:sldId id="261" r:id="rId12"/>
    <p:sldId id="262" r:id="rId13"/>
    <p:sldId id="281" r:id="rId14"/>
    <p:sldId id="274" r:id="rId15"/>
    <p:sldId id="275" r:id="rId16"/>
    <p:sldId id="276" r:id="rId17"/>
    <p:sldId id="278" r:id="rId18"/>
    <p:sldId id="279" r:id="rId19"/>
    <p:sldId id="280" r:id="rId20"/>
    <p:sldId id="264" r:id="rId21"/>
    <p:sldId id="265" r:id="rId22"/>
    <p:sldId id="268" r:id="rId23"/>
    <p:sldId id="269" r:id="rId24"/>
    <p:sldId id="270" r:id="rId2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9933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8076" autoAdjust="0"/>
  </p:normalViewPr>
  <p:slideViewPr>
    <p:cSldViewPr>
      <p:cViewPr varScale="1">
        <p:scale>
          <a:sx n="75" d="100"/>
          <a:sy n="75" d="100"/>
        </p:scale>
        <p:origin x="166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B3A14BC-75DD-484F-8290-CE0765151756}" type="datetimeFigureOut">
              <a:rPr lang="ar-IQ" smtClean="0"/>
              <a:t>10/11/1444</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EF612B3-EB1B-4EBB-9B80-EBE31269ED29}" type="slidenum">
              <a:rPr lang="ar-IQ" smtClean="0"/>
              <a:t>‹#›</a:t>
            </a:fld>
            <a:endParaRPr lang="ar-IQ"/>
          </a:p>
        </p:txBody>
      </p:sp>
    </p:spTree>
    <p:extLst>
      <p:ext uri="{BB962C8B-B14F-4D97-AF65-F5344CB8AC3E}">
        <p14:creationId xmlns:p14="http://schemas.microsoft.com/office/powerpoint/2010/main" val="3985998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Liquid</a:t>
            </a:r>
            <a:r>
              <a:rPr lang="en-US" baseline="0" dirty="0"/>
              <a:t> media used for propagation of large No. of microorganism when low No. of microorganisms expected to be present in the sample so they are suitable for blood culture and primary cultivation </a:t>
            </a:r>
            <a:endParaRPr lang="ar-IQ" dirty="0"/>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5</a:t>
            </a:fld>
            <a:endParaRPr lang="ar-IQ"/>
          </a:p>
        </p:txBody>
      </p:sp>
    </p:spTree>
    <p:extLst>
      <p:ext uri="{BB962C8B-B14F-4D97-AF65-F5344CB8AC3E}">
        <p14:creationId xmlns:p14="http://schemas.microsoft.com/office/powerpoint/2010/main" val="311615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l" rtl="0">
              <a:buFontTx/>
              <a:buNone/>
            </a:pPr>
            <a:endParaRPr lang="ar-IQ" dirty="0"/>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9</a:t>
            </a:fld>
            <a:endParaRPr lang="ar-IQ"/>
          </a:p>
        </p:txBody>
      </p:sp>
    </p:spTree>
    <p:extLst>
      <p:ext uri="{BB962C8B-B14F-4D97-AF65-F5344CB8AC3E}">
        <p14:creationId xmlns:p14="http://schemas.microsoft.com/office/powerpoint/2010/main" val="71473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171450" indent="-171450" algn="l" rtl="0">
              <a:buFontTx/>
              <a:buChar char="-"/>
            </a:pPr>
            <a:r>
              <a:rPr lang="en-US" dirty="0"/>
              <a:t>Blood agar used for primary isolation because it</a:t>
            </a:r>
            <a:r>
              <a:rPr lang="en-US" baseline="0" dirty="0"/>
              <a:t> contain enriched substances required for cultivation of most microorganisms including fastidious microorganisms</a:t>
            </a:r>
            <a:endParaRPr lang="en-US" dirty="0"/>
          </a:p>
          <a:p>
            <a:pPr marL="171450" indent="-171450" algn="l" rtl="0">
              <a:buFontTx/>
              <a:buChar char="-"/>
            </a:pPr>
            <a:r>
              <a:rPr lang="en-US" dirty="0"/>
              <a:t>Blood agar can be considered as differential medium because it differentiate between growing microorganisms according to type of hemolysis.</a:t>
            </a:r>
            <a:endParaRPr lang="ar-IQ" dirty="0"/>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13</a:t>
            </a:fld>
            <a:endParaRPr lang="ar-IQ"/>
          </a:p>
        </p:txBody>
      </p:sp>
    </p:spTree>
    <p:extLst>
      <p:ext uri="{BB962C8B-B14F-4D97-AF65-F5344CB8AC3E}">
        <p14:creationId xmlns:p14="http://schemas.microsoft.com/office/powerpoint/2010/main" val="22226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indent="0" algn="just" rtl="0">
              <a:buNone/>
            </a:pPr>
            <a:r>
              <a:rPr lang="en-US" sz="1200" dirty="0">
                <a:latin typeface="Comic Sans MS" panose="030F0702030302020204" pitchFamily="66" charset="0"/>
                <a:cs typeface="Times New Roman" pitchFamily="18" charset="0"/>
              </a:rPr>
              <a:t>It</a:t>
            </a:r>
            <a:r>
              <a:rPr lang="en-US" sz="1200" baseline="0" dirty="0">
                <a:latin typeface="Comic Sans MS" panose="030F0702030302020204" pitchFamily="66" charset="0"/>
                <a:cs typeface="Times New Roman" pitchFamily="18" charset="0"/>
              </a:rPr>
              <a:t> is selective </a:t>
            </a:r>
            <a:r>
              <a:rPr lang="en-US" sz="1200" dirty="0">
                <a:latin typeface="Comic Sans MS" panose="030F0702030302020204" pitchFamily="66" charset="0"/>
                <a:cs typeface="Times New Roman" pitchFamily="18" charset="0"/>
              </a:rPr>
              <a:t>for gram negative bacteria  particularly </a:t>
            </a:r>
            <a:r>
              <a:rPr lang="en-US" sz="1200" dirty="0" err="1">
                <a:latin typeface="Comic Sans MS" panose="030F0702030302020204" pitchFamily="66" charset="0"/>
                <a:cs typeface="Times New Roman" pitchFamily="18" charset="0"/>
              </a:rPr>
              <a:t>enterobacteriaceae</a:t>
            </a:r>
            <a:r>
              <a:rPr lang="en-US" sz="1200" dirty="0">
                <a:latin typeface="Comic Sans MS" panose="030F0702030302020204" pitchFamily="66" charset="0"/>
                <a:cs typeface="Times New Roman" pitchFamily="18" charset="0"/>
              </a:rPr>
              <a:t> because it contain crystal violet dye and bile salt which inhibit growth of gram-positive</a:t>
            </a:r>
            <a:r>
              <a:rPr lang="en-US" sz="1200" baseline="0" dirty="0">
                <a:latin typeface="Comic Sans MS" panose="030F0702030302020204" pitchFamily="66" charset="0"/>
                <a:cs typeface="Times New Roman" pitchFamily="18" charset="0"/>
              </a:rPr>
              <a:t> bacteria </a:t>
            </a:r>
          </a:p>
          <a:p>
            <a:pPr marL="0" indent="0" algn="just" rtl="0">
              <a:buNone/>
            </a:pPr>
            <a:r>
              <a:rPr lang="en-US" sz="1200" baseline="0" dirty="0">
                <a:latin typeface="Comic Sans MS" panose="030F0702030302020204" pitchFamily="66" charset="0"/>
                <a:cs typeface="Times New Roman" pitchFamily="18" charset="0"/>
              </a:rPr>
              <a:t>It contain lactose </a:t>
            </a:r>
            <a:r>
              <a:rPr lang="en-US" sz="1200" baseline="0" dirty="0" err="1">
                <a:latin typeface="Comic Sans MS" panose="030F0702030302020204" pitchFamily="66" charset="0"/>
                <a:cs typeface="Times New Roman" pitchFamily="18" charset="0"/>
              </a:rPr>
              <a:t>suger</a:t>
            </a:r>
            <a:r>
              <a:rPr lang="en-US" sz="1200" baseline="0" dirty="0">
                <a:latin typeface="Comic Sans MS" panose="030F0702030302020204" pitchFamily="66" charset="0"/>
                <a:cs typeface="Times New Roman" pitchFamily="18" charset="0"/>
              </a:rPr>
              <a:t> when it be fermented produce acid decrease the pH level and change the color of indicator (neutral red) to pink color</a:t>
            </a:r>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14</a:t>
            </a:fld>
            <a:endParaRPr lang="ar-IQ"/>
          </a:p>
        </p:txBody>
      </p:sp>
    </p:spTree>
    <p:extLst>
      <p:ext uri="{BB962C8B-B14F-4D97-AF65-F5344CB8AC3E}">
        <p14:creationId xmlns:p14="http://schemas.microsoft.com/office/powerpoint/2010/main" val="2326663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Thiosulfate and sodium citrate and also the alkalinity</a:t>
            </a:r>
            <a:r>
              <a:rPr lang="en-US" baseline="0" dirty="0"/>
              <a:t> of the medium inhibit the growth of other </a:t>
            </a:r>
            <a:r>
              <a:rPr lang="en-US" baseline="0" dirty="0" err="1"/>
              <a:t>enterobacteriaceae</a:t>
            </a:r>
            <a:r>
              <a:rPr lang="en-US" baseline="0" dirty="0"/>
              <a:t> members and the indicator bromothymol blue changed to yellow when the pH changed to acid</a:t>
            </a:r>
            <a:endParaRPr lang="ar-IQ" dirty="0"/>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16</a:t>
            </a:fld>
            <a:endParaRPr lang="ar-IQ"/>
          </a:p>
        </p:txBody>
      </p:sp>
    </p:spTree>
    <p:extLst>
      <p:ext uri="{BB962C8B-B14F-4D97-AF65-F5344CB8AC3E}">
        <p14:creationId xmlns:p14="http://schemas.microsoft.com/office/powerpoint/2010/main" val="123400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Contains high concentration of salt</a:t>
            </a:r>
            <a:r>
              <a:rPr lang="en-US" baseline="0" dirty="0"/>
              <a:t> which inhibit other bacteria, it is also differential for mannitol fermenting and mannitol non fermenting bacteria by converting the color of indicator (phenol red) by changing pH level. </a:t>
            </a:r>
            <a:endParaRPr lang="ar-IQ" dirty="0"/>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18</a:t>
            </a:fld>
            <a:endParaRPr lang="ar-IQ"/>
          </a:p>
        </p:txBody>
      </p:sp>
    </p:spTree>
    <p:extLst>
      <p:ext uri="{BB962C8B-B14F-4D97-AF65-F5344CB8AC3E}">
        <p14:creationId xmlns:p14="http://schemas.microsoft.com/office/powerpoint/2010/main" val="171149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TSI: differential medium contains 3 types of sugars</a:t>
            </a:r>
            <a:r>
              <a:rPr lang="en-US" baseline="0" dirty="0"/>
              <a:t> glucose, lactose and sucrose and test the ability of enteric bacteria to ferment sugars and produce </a:t>
            </a:r>
            <a:r>
              <a:rPr lang="en-US" sz="1200" dirty="0">
                <a:latin typeface="Comic Sans MS" panose="030F0702030302020204" pitchFamily="66" charset="0"/>
              </a:rPr>
              <a:t>H</a:t>
            </a:r>
            <a:r>
              <a:rPr lang="en-US" sz="1050" dirty="0">
                <a:latin typeface="Comic Sans MS" panose="030F0702030302020204" pitchFamily="66" charset="0"/>
              </a:rPr>
              <a:t>2</a:t>
            </a:r>
            <a:r>
              <a:rPr lang="en-US" sz="1200" dirty="0">
                <a:latin typeface="Comic Sans MS" panose="030F0702030302020204" pitchFamily="66" charset="0"/>
              </a:rPr>
              <a:t>S</a:t>
            </a:r>
          </a:p>
          <a:p>
            <a:pPr algn="l" rtl="0"/>
            <a:r>
              <a:rPr lang="en-US" sz="1200" dirty="0">
                <a:latin typeface="Comic Sans MS" panose="030F0702030302020204" pitchFamily="66" charset="0"/>
              </a:rPr>
              <a:t>The indicator is phenol red</a:t>
            </a:r>
            <a:endParaRPr lang="ar-IQ" dirty="0"/>
          </a:p>
        </p:txBody>
      </p:sp>
      <p:sp>
        <p:nvSpPr>
          <p:cNvPr id="4" name="عنصر نائب لرقم الشريحة 3"/>
          <p:cNvSpPr>
            <a:spLocks noGrp="1"/>
          </p:cNvSpPr>
          <p:nvPr>
            <p:ph type="sldNum" sz="quarter" idx="10"/>
          </p:nvPr>
        </p:nvSpPr>
        <p:spPr/>
        <p:txBody>
          <a:bodyPr/>
          <a:lstStyle/>
          <a:p>
            <a:fld id="{8EF612B3-EB1B-4EBB-9B80-EBE31269ED29}" type="slidenum">
              <a:rPr lang="ar-IQ" smtClean="0"/>
              <a:t>19</a:t>
            </a:fld>
            <a:endParaRPr lang="ar-IQ"/>
          </a:p>
        </p:txBody>
      </p:sp>
    </p:spTree>
    <p:extLst>
      <p:ext uri="{BB962C8B-B14F-4D97-AF65-F5344CB8AC3E}">
        <p14:creationId xmlns:p14="http://schemas.microsoft.com/office/powerpoint/2010/main" val="337570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9F1AE7D6-A2F0-4642-A51B-30E7AD6167DB}" type="datetime1">
              <a:rPr lang="en-US" smtClean="0">
                <a:solidFill>
                  <a:srgbClr val="696464"/>
                </a:solidFill>
              </a:rPr>
              <a:pPr/>
              <a:t>5/29/2023</a:t>
            </a:fld>
            <a:endParaRPr lang="ar-IQ">
              <a:solidFill>
                <a:srgbClr val="696464"/>
              </a:solidFill>
            </a:endParaRPr>
          </a:p>
        </p:txBody>
      </p:sp>
      <p:sp>
        <p:nvSpPr>
          <p:cNvPr id="17" name="عنصر نائب للتذييل 16"/>
          <p:cNvSpPr>
            <a:spLocks noGrp="1"/>
          </p:cNvSpPr>
          <p:nvPr>
            <p:ph type="ftr" sz="quarter" idx="11"/>
          </p:nvPr>
        </p:nvSpPr>
        <p:spPr/>
        <p:txBody>
          <a:bodyPr/>
          <a:lstStyle/>
          <a:p>
            <a:endParaRPr lang="ar-IQ">
              <a:solidFill>
                <a:srgbClr val="696464"/>
              </a:solidFill>
            </a:endParaRPr>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28E5DD74-E6C0-44D0-A3DC-9719E1FA59BD}" type="slidenum">
              <a:rPr lang="ar-IQ" smtClean="0"/>
              <a:pPr/>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extLst>
      <p:ext uri="{BB962C8B-B14F-4D97-AF65-F5344CB8AC3E}">
        <p14:creationId xmlns:p14="http://schemas.microsoft.com/office/powerpoint/2010/main" val="40376744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4F74CCA-DA62-455D-99A5-DAE44B59A373}"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98111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61E9F34E-5EAE-464A-A573-1DB3C2E8B83E}"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685112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219200"/>
          </a:xfrm>
        </p:spPr>
        <p:txBody>
          <a:bodyPr/>
          <a:lstStyle/>
          <a:p>
            <a:r>
              <a:rPr lang="ar-SA"/>
              <a:t>انقر لتحرير نمط العنوان الرئيسي</a:t>
            </a:r>
            <a:endParaRPr lang="ar-IQ"/>
          </a:p>
        </p:txBody>
      </p:sp>
      <p:sp>
        <p:nvSpPr>
          <p:cNvPr id="3" name="عنصر نائب للجدول 2"/>
          <p:cNvSpPr>
            <a:spLocks noGrp="1"/>
          </p:cNvSpPr>
          <p:nvPr>
            <p:ph type="tbl" idx="1"/>
          </p:nvPr>
        </p:nvSpPr>
        <p:spPr>
          <a:xfrm>
            <a:off x="406400" y="1524000"/>
            <a:ext cx="8399463" cy="3130550"/>
          </a:xfrm>
        </p:spPr>
        <p:txBody>
          <a:bodyPr/>
          <a:lstStyle/>
          <a:p>
            <a:endParaRPr lang="ar-IQ"/>
          </a:p>
        </p:txBody>
      </p:sp>
    </p:spTree>
    <p:extLst>
      <p:ext uri="{BB962C8B-B14F-4D97-AF65-F5344CB8AC3E}">
        <p14:creationId xmlns:p14="http://schemas.microsoft.com/office/powerpoint/2010/main" val="227582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p:txBody>
          <a:bodyPr/>
          <a:lstStyle/>
          <a:p>
            <a:endParaRPr lang="ar-IQ">
              <a:solidFill>
                <a:srgbClr val="696464"/>
              </a:solidFill>
            </a:endParaRPr>
          </a:p>
        </p:txBody>
      </p:sp>
      <p:sp>
        <p:nvSpPr>
          <p:cNvPr id="6" name="عنصر نائب لرقم الشريحة 5"/>
          <p:cNvSpPr>
            <a:spLocks noGrp="1"/>
          </p:cNvSpPr>
          <p:nvPr>
            <p:ph type="sldNum" sz="quarter" idx="12"/>
          </p:nvPr>
        </p:nvSpPr>
        <p:spPr/>
        <p:txBody>
          <a:bodyPr/>
          <a:lstStyle/>
          <a:p>
            <a:fld id="{28E5DD74-E6C0-44D0-A3DC-9719E1FA59BD}" type="slidenum">
              <a:rPr lang="ar-IQ" smtClean="0"/>
              <a:pPr/>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64347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4A767100-CEF4-4F79-B9A0-C53A1289D23D}" type="datetime1">
              <a:rPr lang="en-US" smtClean="0">
                <a:solidFill>
                  <a:srgbClr val="696464"/>
                </a:solidFill>
              </a:rPr>
              <a:pPr/>
              <a:t>5/29/2023</a:t>
            </a:fld>
            <a:endParaRPr lang="ar-IQ">
              <a:solidFill>
                <a:srgbClr val="696464"/>
              </a:solidFill>
            </a:endParaRPr>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solidFill>
                <a:srgbClr val="696464"/>
              </a:solidFill>
            </a:endParaRPr>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عنصر نائب لرقم الشريحة 5"/>
          <p:cNvSpPr>
            <a:spLocks noGrp="1"/>
          </p:cNvSpPr>
          <p:nvPr>
            <p:ph type="sldNum" sz="quarter" idx="12"/>
          </p:nvPr>
        </p:nvSpPr>
        <p:spPr>
          <a:xfrm>
            <a:off x="146304" y="6208776"/>
            <a:ext cx="457200" cy="457200"/>
          </a:xfrm>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2211892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D439A75E-3A1C-47B1-906B-1D0FFA62FF67}"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28E5DD74-E6C0-44D0-A3DC-9719E1FA59BD}" type="slidenum">
              <a:rPr lang="ar-IQ" smtClean="0"/>
              <a:pPr/>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2489465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35D90E9D-130E-40C0-9799-77616A34D142}" type="datetime1">
              <a:rPr lang="en-US" smtClean="0">
                <a:solidFill>
                  <a:srgbClr val="696464"/>
                </a:solidFill>
              </a:rPr>
              <a:pPr/>
              <a:t>5/29/2023</a:t>
            </a:fld>
            <a:endParaRPr lang="ar-IQ">
              <a:solidFill>
                <a:srgbClr val="696464"/>
              </a:solidFill>
            </a:endParaRPr>
          </a:p>
        </p:txBody>
      </p:sp>
      <p:sp>
        <p:nvSpPr>
          <p:cNvPr id="8" name="عنصر نائب للتذييل 7"/>
          <p:cNvSpPr>
            <a:spLocks noGrp="1"/>
          </p:cNvSpPr>
          <p:nvPr>
            <p:ph type="ftr" sz="quarter" idx="11"/>
          </p:nvPr>
        </p:nvSpPr>
        <p:spPr/>
        <p:txBody>
          <a:bodyPr/>
          <a:lstStyle/>
          <a:p>
            <a:endParaRPr lang="ar-IQ">
              <a:solidFill>
                <a:srgbClr val="696464"/>
              </a:solidFill>
            </a:endParaRPr>
          </a:p>
        </p:txBody>
      </p:sp>
      <p:sp>
        <p:nvSpPr>
          <p:cNvPr id="9" name="عنصر نائب لرقم الشريحة 8"/>
          <p:cNvSpPr>
            <a:spLocks noGrp="1"/>
          </p:cNvSpPr>
          <p:nvPr>
            <p:ph type="sldNum" sz="quarter" idx="12"/>
          </p:nvPr>
        </p:nvSpPr>
        <p:spPr/>
        <p:txBody>
          <a:bodyPr/>
          <a:lstStyle/>
          <a:p>
            <a:fld id="{28E5DD74-E6C0-44D0-A3DC-9719E1FA59BD}" type="slidenum">
              <a:rPr lang="ar-IQ" smtClean="0"/>
              <a:pPr/>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146336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7835C58A-13E6-41D9-ABD7-4824F5FE8CD6}" type="datetime1">
              <a:rPr lang="en-US" smtClean="0">
                <a:solidFill>
                  <a:srgbClr val="696464"/>
                </a:solidFill>
              </a:rPr>
              <a:pPr/>
              <a:t>5/29/2023</a:t>
            </a:fld>
            <a:endParaRPr lang="ar-IQ">
              <a:solidFill>
                <a:srgbClr val="696464"/>
              </a:solidFill>
            </a:endParaRPr>
          </a:p>
        </p:txBody>
      </p:sp>
      <p:sp>
        <p:nvSpPr>
          <p:cNvPr id="4" name="عنصر نائب للتذييل 3"/>
          <p:cNvSpPr>
            <a:spLocks noGrp="1"/>
          </p:cNvSpPr>
          <p:nvPr>
            <p:ph type="ftr" sz="quarter" idx="11"/>
          </p:nvPr>
        </p:nvSpPr>
        <p:spPr/>
        <p:txBody>
          <a:bodyPr/>
          <a:lstStyle/>
          <a:p>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97463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159602B-947F-4ABE-B416-EAF36A6EAD79}" type="datetime1">
              <a:rPr lang="en-US" smtClean="0">
                <a:solidFill>
                  <a:srgbClr val="696464"/>
                </a:solidFill>
              </a:rPr>
              <a:pPr/>
              <a:t>5/29/2023</a:t>
            </a:fld>
            <a:endParaRPr lang="ar-IQ">
              <a:solidFill>
                <a:srgbClr val="696464"/>
              </a:solidFill>
            </a:endParaRPr>
          </a:p>
        </p:txBody>
      </p:sp>
      <p:sp>
        <p:nvSpPr>
          <p:cNvPr id="3" name="عنصر نائب للتذييل 2"/>
          <p:cNvSpPr>
            <a:spLocks noGrp="1"/>
          </p:cNvSpPr>
          <p:nvPr>
            <p:ph type="ftr" sz="quarter" idx="11"/>
          </p:nvPr>
        </p:nvSpPr>
        <p:spPr/>
        <p:txBody>
          <a:bodyPr/>
          <a:lstStyle/>
          <a:p>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a:t>
            </a:fld>
            <a:endParaRPr lang="ar-IQ"/>
          </a:p>
        </p:txBody>
      </p:sp>
    </p:spTree>
    <p:extLst>
      <p:ext uri="{BB962C8B-B14F-4D97-AF65-F5344CB8AC3E}">
        <p14:creationId xmlns:p14="http://schemas.microsoft.com/office/powerpoint/2010/main" val="320448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36305A42-809C-4C71-BFF9-5815AB3ABDC6}"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p:txBody>
          <a:bodyPr/>
          <a:lstStyle/>
          <a:p>
            <a:fld id="{28E5DD74-E6C0-44D0-A3DC-9719E1FA59BD}" type="slidenum">
              <a:rPr lang="ar-IQ" smtClean="0"/>
              <a:pPr/>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extLst>
      <p:ext uri="{BB962C8B-B14F-4D97-AF65-F5344CB8AC3E}">
        <p14:creationId xmlns:p14="http://schemas.microsoft.com/office/powerpoint/2010/main" val="3422304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79BEF623-81B6-43D9-AD49-CF7815BEA9EB}" type="datetime1">
              <a:rPr lang="en-US" smtClean="0">
                <a:solidFill>
                  <a:srgbClr val="696464"/>
                </a:solidFill>
              </a:rPr>
              <a:pPr/>
              <a:t>5/29/2023</a:t>
            </a:fld>
            <a:endParaRPr lang="ar-IQ">
              <a:solidFill>
                <a:srgbClr val="696464"/>
              </a:solidFill>
            </a:endParaRPr>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solidFill>
                <a:srgbClr val="696464"/>
              </a:solidFill>
            </a:endParaRPr>
          </a:p>
        </p:txBody>
      </p:sp>
      <p:sp>
        <p:nvSpPr>
          <p:cNvPr id="7" name="عنصر نائب لرقم الشريحة 6"/>
          <p:cNvSpPr>
            <a:spLocks noGrp="1"/>
          </p:cNvSpPr>
          <p:nvPr>
            <p:ph type="sldNum" sz="quarter" idx="12"/>
          </p:nvPr>
        </p:nvSpPr>
        <p:spPr>
          <a:xfrm>
            <a:off x="146304" y="6208776"/>
            <a:ext cx="457200" cy="457200"/>
          </a:xfrm>
        </p:spPr>
        <p:txBody>
          <a:bodyPr/>
          <a:lstStyle/>
          <a:p>
            <a:fld id="{28E5DD74-E6C0-44D0-A3DC-9719E1FA59BD}" type="slidenum">
              <a:rPr lang="ar-IQ" smtClean="0"/>
              <a:pPr/>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extLst>
      <p:ext uri="{BB962C8B-B14F-4D97-AF65-F5344CB8AC3E}">
        <p14:creationId xmlns:p14="http://schemas.microsoft.com/office/powerpoint/2010/main" val="199631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87A852F1-187A-4A07-BC60-3BD4E31FC125}" type="datetime1">
              <a:rPr lang="en-US" smtClean="0">
                <a:solidFill>
                  <a:srgbClr val="696464"/>
                </a:solidFill>
              </a:rPr>
              <a:pPr/>
              <a:t>5/29/2023</a:t>
            </a:fld>
            <a:endParaRPr lang="ar-IQ">
              <a:solidFill>
                <a:srgbClr val="696464"/>
              </a:solidFill>
            </a:endParaRPr>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solidFill>
                <a:srgbClr val="696464"/>
              </a:solidFill>
            </a:endParaRPr>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E5DD74-E6C0-44D0-A3DC-9719E1FA59BD}" type="slidenum">
              <a:rPr lang="ar-IQ" smtClean="0"/>
              <a:pPr/>
              <a:t>‹#›</a:t>
            </a:fld>
            <a:endParaRPr lang="ar-IQ"/>
          </a:p>
        </p:txBody>
      </p:sp>
    </p:spTree>
    <p:extLst>
      <p:ext uri="{BB962C8B-B14F-4D97-AF65-F5344CB8AC3E}">
        <p14:creationId xmlns:p14="http://schemas.microsoft.com/office/powerpoint/2010/main" val="9550406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295400" y="3429000"/>
            <a:ext cx="6400800" cy="2808312"/>
          </a:xfrm>
        </p:spPr>
        <p:txBody>
          <a:bodyPr/>
          <a:lstStyle/>
          <a:p>
            <a:pPr rtl="0"/>
            <a:r>
              <a:rPr lang="en-US" sz="2800" b="1" dirty="0">
                <a:solidFill>
                  <a:srgbClr val="002060"/>
                </a:solidFill>
              </a:rPr>
              <a:t>Types of Culture media, culturing, and pure culture techniques</a:t>
            </a:r>
          </a:p>
          <a:p>
            <a:pPr rtl="0"/>
            <a:endParaRPr lang="en-US" sz="2800" b="1" dirty="0">
              <a:solidFill>
                <a:srgbClr val="002060"/>
              </a:solidFill>
            </a:endParaRPr>
          </a:p>
          <a:p>
            <a:pPr rtl="0"/>
            <a:r>
              <a:rPr lang="en-US" sz="2400" b="1" dirty="0">
                <a:solidFill>
                  <a:srgbClr val="FF0000"/>
                </a:solidFill>
              </a:rPr>
              <a:t>By:</a:t>
            </a:r>
          </a:p>
          <a:p>
            <a:pPr rtl="0"/>
            <a:r>
              <a:rPr lang="en-US" sz="2400" b="1" dirty="0">
                <a:solidFill>
                  <a:srgbClr val="FF0000"/>
                </a:solidFill>
              </a:rPr>
              <a:t>Assist. Prof. Shiama'a Al-Salihy</a:t>
            </a:r>
            <a:endParaRPr lang="ar-IQ" sz="2400" b="1" dirty="0">
              <a:solidFill>
                <a:srgbClr val="FF0000"/>
              </a:solidFill>
            </a:endParaRPr>
          </a:p>
        </p:txBody>
      </p:sp>
      <p:sp>
        <p:nvSpPr>
          <p:cNvPr id="2" name="عنوان 1"/>
          <p:cNvSpPr>
            <a:spLocks noGrp="1"/>
          </p:cNvSpPr>
          <p:nvPr>
            <p:ph type="ctrTitle"/>
          </p:nvPr>
        </p:nvSpPr>
        <p:spPr/>
        <p:txBody>
          <a:bodyPr/>
          <a:lstStyle/>
          <a:p>
            <a:pPr rtl="0"/>
            <a:r>
              <a:rPr lang="en-US" dirty="0"/>
              <a:t>Practical Bacteriology</a:t>
            </a:r>
            <a:br>
              <a:rPr lang="en-US" dirty="0"/>
            </a:br>
            <a:r>
              <a:rPr lang="en-US" dirty="0"/>
              <a:t>lab. 3</a:t>
            </a:r>
            <a:endParaRPr lang="ar-IQ" dirty="0"/>
          </a:p>
        </p:txBody>
      </p:sp>
      <p:sp>
        <p:nvSpPr>
          <p:cNvPr id="4" name="عنصر نائب للتاريخ 3"/>
          <p:cNvSpPr>
            <a:spLocks noGrp="1"/>
          </p:cNvSpPr>
          <p:nvPr>
            <p:ph type="dt" sz="half" idx="10"/>
          </p:nvPr>
        </p:nvSpPr>
        <p:spPr/>
        <p:txBody>
          <a:bodyPr/>
          <a:lstStyle/>
          <a:p>
            <a:fld id="{506CFBD4-D337-4869-996C-5C37F52D740E}" type="datetime1">
              <a:rPr lang="en-US" smtClean="0">
                <a:solidFill>
                  <a:srgbClr val="696464"/>
                </a:solidFill>
              </a:rPr>
              <a:pPr/>
              <a:t>5/29/2023</a:t>
            </a:fld>
            <a:endParaRPr lang="ar-IQ">
              <a:solidFill>
                <a:srgbClr val="696464"/>
              </a:solidFill>
            </a:endParaRPr>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pPr/>
              <a:t>1</a:t>
            </a:fld>
            <a:endParaRPr lang="ar-IQ"/>
          </a:p>
        </p:txBody>
      </p:sp>
    </p:spTree>
    <p:extLst>
      <p:ext uri="{BB962C8B-B14F-4D97-AF65-F5344CB8AC3E}">
        <p14:creationId xmlns:p14="http://schemas.microsoft.com/office/powerpoint/2010/main" val="364383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435280" cy="634082"/>
          </a:xfrm>
        </p:spPr>
        <p:txBody>
          <a:bodyPr>
            <a:normAutofit fontScale="90000"/>
          </a:bodyPr>
          <a:lstStyle/>
          <a:p>
            <a:pPr rtl="0"/>
            <a:r>
              <a:rPr lang="en-US" sz="3600" b="1" dirty="0">
                <a:solidFill>
                  <a:srgbClr val="FF0000"/>
                </a:solidFill>
              </a:rPr>
              <a:t>Types of culture media</a:t>
            </a:r>
            <a:r>
              <a:rPr lang="en-US" sz="3600" dirty="0">
                <a:solidFill>
                  <a:srgbClr val="696464"/>
                </a:solidFill>
              </a:rPr>
              <a:t>:</a:t>
            </a:r>
            <a:endParaRPr lang="ar-IQ"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10</a:t>
            </a:fld>
            <a:endParaRPr lang="ar-IQ"/>
          </a:p>
        </p:txBody>
      </p:sp>
      <p:sp>
        <p:nvSpPr>
          <p:cNvPr id="5" name="عنصر نائب للمحتوى 4"/>
          <p:cNvSpPr>
            <a:spLocks noGrp="1"/>
          </p:cNvSpPr>
          <p:nvPr>
            <p:ph sz="quarter" idx="1"/>
          </p:nvPr>
        </p:nvSpPr>
        <p:spPr>
          <a:xfrm>
            <a:off x="323528" y="1124744"/>
            <a:ext cx="8363272" cy="5328592"/>
          </a:xfrm>
        </p:spPr>
        <p:txBody>
          <a:bodyPr>
            <a:normAutofit/>
          </a:bodyPr>
          <a:lstStyle/>
          <a:p>
            <a:pPr marL="514350" indent="-514350" algn="just" rtl="0">
              <a:buClrTx/>
              <a:buSzPct val="100000"/>
              <a:buFont typeface="+mj-lt"/>
              <a:buAutoNum type="arabicPeriod" startAt="2"/>
            </a:pPr>
            <a:endParaRPr lang="en-US" sz="800" dirty="0">
              <a:latin typeface="Comic Sans MS" panose="030F0702030302020204" pitchFamily="66" charset="0"/>
            </a:endParaRPr>
          </a:p>
          <a:p>
            <a:pPr marL="514350" lvl="0" indent="-514350" algn="just" rtl="0">
              <a:buClr>
                <a:srgbClr val="00B050"/>
              </a:buClr>
              <a:buFont typeface="+mj-lt"/>
              <a:buAutoNum type="arabicPeriod" startAt="3"/>
            </a:pPr>
            <a:r>
              <a:rPr lang="en-US" sz="2800" b="1" dirty="0">
                <a:solidFill>
                  <a:srgbClr val="00B050"/>
                </a:solidFill>
                <a:latin typeface="Comic Sans MS" panose="030F0702030302020204" pitchFamily="66" charset="0"/>
              </a:rPr>
              <a:t>Differential media: </a:t>
            </a:r>
            <a:r>
              <a:rPr lang="en-US" sz="2800" dirty="0">
                <a:solidFill>
                  <a:prstClr val="black"/>
                </a:solidFill>
                <a:latin typeface="Comic Sans MS" panose="030F0702030302020204" pitchFamily="66" charset="0"/>
              </a:rPr>
              <a:t>contain substances which make certain species of bacteria to produce characteristic growth or effects in the medium that can easily recognized, e.g. MacConkey’s agar, blood agar.</a:t>
            </a:r>
          </a:p>
          <a:p>
            <a:pPr marL="514350" indent="-514350" algn="just" rtl="0">
              <a:buClr>
                <a:srgbClr val="00B050"/>
              </a:buClr>
              <a:buFont typeface="+mj-lt"/>
              <a:buAutoNum type="arabicPeriod" startAt="3"/>
            </a:pPr>
            <a:r>
              <a:rPr lang="en-US" sz="2800" b="1" dirty="0">
                <a:solidFill>
                  <a:srgbClr val="00B050"/>
                </a:solidFill>
                <a:latin typeface="Comic Sans MS" panose="030F0702030302020204" pitchFamily="66" charset="0"/>
              </a:rPr>
              <a:t>Enrichment media: </a:t>
            </a:r>
            <a:r>
              <a:rPr lang="en-US" sz="2800" dirty="0">
                <a:latin typeface="Comic Sans MS" panose="030F0702030302020204" pitchFamily="66" charset="0"/>
              </a:rPr>
              <a:t>this media allow the grow and enrich for one type of bacteria (fastidious one) and inhibits other, e.g. Selenite-f media.</a:t>
            </a:r>
          </a:p>
          <a:p>
            <a:pPr marL="514350" lvl="0" indent="-514350" algn="just" rtl="0">
              <a:buClr>
                <a:srgbClr val="00B050"/>
              </a:buClr>
              <a:buFont typeface="+mj-lt"/>
              <a:buAutoNum type="arabicPeriod" startAt="3"/>
            </a:pPr>
            <a:endParaRPr lang="en-US" sz="2800" dirty="0">
              <a:solidFill>
                <a:prstClr val="black"/>
              </a:solidFill>
              <a:latin typeface="Comic Sans MS" panose="030F0702030302020204" pitchFamily="66" charset="0"/>
            </a:endParaRPr>
          </a:p>
          <a:p>
            <a:pPr marL="0" indent="0" algn="just" rtl="0">
              <a:buClrTx/>
              <a:buSzPct val="100000"/>
              <a:buNone/>
            </a:pPr>
            <a:endParaRPr lang="ar-IQ" dirty="0">
              <a:latin typeface="Comic Sans MS" panose="030F0702030302020204" pitchFamily="66" charset="0"/>
            </a:endParaRPr>
          </a:p>
        </p:txBody>
      </p:sp>
    </p:spTree>
    <p:extLst>
      <p:ext uri="{BB962C8B-B14F-4D97-AF65-F5344CB8AC3E}">
        <p14:creationId xmlns:p14="http://schemas.microsoft.com/office/powerpoint/2010/main" val="426256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562074"/>
          </a:xfrm>
        </p:spPr>
        <p:txBody>
          <a:bodyPr>
            <a:noAutofit/>
          </a:bodyPr>
          <a:lstStyle/>
          <a:p>
            <a:pPr rtl="0"/>
            <a:r>
              <a:rPr lang="en-US" sz="3200" b="1" dirty="0">
                <a:solidFill>
                  <a:srgbClr val="FF0000"/>
                </a:solidFill>
              </a:rPr>
              <a:t>Types of culture media</a:t>
            </a:r>
            <a:r>
              <a:rPr lang="en-US" sz="3200" dirty="0">
                <a:solidFill>
                  <a:srgbClr val="696464"/>
                </a:solidFill>
              </a:rPr>
              <a:t>:</a:t>
            </a:r>
            <a:endParaRPr lang="ar-IQ" sz="3200"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11</a:t>
            </a:fld>
            <a:endParaRPr lang="ar-IQ"/>
          </a:p>
        </p:txBody>
      </p:sp>
      <p:sp>
        <p:nvSpPr>
          <p:cNvPr id="5" name="عنصر نائب للمحتوى 4"/>
          <p:cNvSpPr>
            <a:spLocks noGrp="1"/>
          </p:cNvSpPr>
          <p:nvPr>
            <p:ph sz="quarter" idx="1"/>
          </p:nvPr>
        </p:nvSpPr>
        <p:spPr>
          <a:xfrm>
            <a:off x="323528" y="980728"/>
            <a:ext cx="8363272" cy="5039072"/>
          </a:xfrm>
        </p:spPr>
        <p:txBody>
          <a:bodyPr>
            <a:normAutofit/>
          </a:bodyPr>
          <a:lstStyle/>
          <a:p>
            <a:pPr marL="514350" indent="-514350" algn="just" rtl="0">
              <a:buClr>
                <a:srgbClr val="00B050"/>
              </a:buClr>
              <a:buFont typeface="+mj-lt"/>
              <a:buAutoNum type="arabicPeriod" startAt="4"/>
            </a:pPr>
            <a:endParaRPr lang="en-US" sz="800" dirty="0">
              <a:latin typeface="Comic Sans MS" panose="030F0702030302020204" pitchFamily="66" charset="0"/>
            </a:endParaRPr>
          </a:p>
          <a:p>
            <a:pPr marL="514350" indent="-514350" algn="just" rtl="0">
              <a:buClr>
                <a:srgbClr val="00B050"/>
              </a:buClr>
              <a:buFont typeface="+mj-lt"/>
              <a:buAutoNum type="arabicPeriod" startAt="5"/>
            </a:pPr>
            <a:r>
              <a:rPr lang="en-US" sz="2800" b="1" dirty="0">
                <a:solidFill>
                  <a:srgbClr val="00B050"/>
                </a:solidFill>
                <a:latin typeface="Comic Sans MS" panose="030F0702030302020204" pitchFamily="66" charset="0"/>
              </a:rPr>
              <a:t>Transport media: </a:t>
            </a:r>
            <a:r>
              <a:rPr lang="en-US" sz="2800" dirty="0">
                <a:latin typeface="Comic Sans MS" panose="030F0702030302020204" pitchFamily="66" charset="0"/>
              </a:rPr>
              <a:t>certain microorganism is weak and dies rapidly between time of specimen collection and examination so it needs a special media for transport, e.g. Stuart’s medium.</a:t>
            </a:r>
          </a:p>
          <a:p>
            <a:pPr marL="514350" indent="-514350" algn="just" rtl="0">
              <a:buClr>
                <a:srgbClr val="00B050"/>
              </a:buClr>
              <a:buFont typeface="+mj-lt"/>
              <a:buAutoNum type="arabicPeriod" startAt="5"/>
            </a:pPr>
            <a:r>
              <a:rPr lang="en-US" sz="2800" b="1" dirty="0">
                <a:solidFill>
                  <a:srgbClr val="00B050"/>
                </a:solidFill>
                <a:latin typeface="Comic Sans MS" panose="030F0702030302020204" pitchFamily="66" charset="0"/>
              </a:rPr>
              <a:t>Indicator media:</a:t>
            </a:r>
            <a:r>
              <a:rPr lang="en-US" sz="2800" dirty="0">
                <a:latin typeface="Comic Sans MS" panose="030F0702030302020204" pitchFamily="66" charset="0"/>
              </a:rPr>
              <a:t> use the usual changes in the color of an indicator due to microorganism metabolism as a diagnosis feature, e.g. sugar media, litmus milk.</a:t>
            </a:r>
          </a:p>
          <a:p>
            <a:pPr marL="514350" indent="-514350" algn="just" rtl="0">
              <a:buClr>
                <a:srgbClr val="00B050"/>
              </a:buClr>
              <a:buFont typeface="+mj-lt"/>
              <a:buAutoNum type="arabicPeriod" startAt="5"/>
            </a:pPr>
            <a:endParaRPr lang="ar-IQ" sz="2800" dirty="0">
              <a:latin typeface="Comic Sans MS" panose="030F0702030302020204" pitchFamily="66" charset="0"/>
            </a:endParaRPr>
          </a:p>
        </p:txBody>
      </p:sp>
    </p:spTree>
    <p:extLst>
      <p:ext uri="{BB962C8B-B14F-4D97-AF65-F5344CB8AC3E}">
        <p14:creationId xmlns:p14="http://schemas.microsoft.com/office/powerpoint/2010/main" val="55843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706090"/>
          </a:xfrm>
        </p:spPr>
        <p:txBody>
          <a:bodyPr/>
          <a:lstStyle/>
          <a:p>
            <a:r>
              <a:rPr lang="en-US" sz="3200" b="1" dirty="0">
                <a:solidFill>
                  <a:srgbClr val="FF0000"/>
                </a:solidFill>
              </a:rPr>
              <a:t>Types of culture media</a:t>
            </a:r>
            <a:r>
              <a:rPr lang="en-US" sz="3200" dirty="0">
                <a:solidFill>
                  <a:srgbClr val="696464"/>
                </a:solidFill>
              </a:rPr>
              <a:t>:</a:t>
            </a:r>
            <a:endParaRPr lang="ar-IQ"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12</a:t>
            </a:fld>
            <a:endParaRPr lang="ar-IQ"/>
          </a:p>
        </p:txBody>
      </p:sp>
      <p:sp>
        <p:nvSpPr>
          <p:cNvPr id="5" name="عنصر نائب للمحتوى 4"/>
          <p:cNvSpPr>
            <a:spLocks noGrp="1"/>
          </p:cNvSpPr>
          <p:nvPr>
            <p:ph sz="quarter" idx="1"/>
          </p:nvPr>
        </p:nvSpPr>
        <p:spPr>
          <a:xfrm>
            <a:off x="395536" y="1196752"/>
            <a:ext cx="8291264" cy="4823048"/>
          </a:xfrm>
        </p:spPr>
        <p:txBody>
          <a:bodyPr>
            <a:noAutofit/>
          </a:bodyPr>
          <a:lstStyle/>
          <a:p>
            <a:pPr marL="514350" indent="-514350" algn="just" rtl="0">
              <a:buClr>
                <a:srgbClr val="00B050"/>
              </a:buClr>
              <a:buSzPct val="110000"/>
              <a:buFont typeface="+mj-lt"/>
              <a:buAutoNum type="arabicPeriod" startAt="7"/>
            </a:pPr>
            <a:r>
              <a:rPr lang="en-US" sz="2800" b="1" dirty="0">
                <a:solidFill>
                  <a:srgbClr val="00B050"/>
                </a:solidFill>
                <a:latin typeface="Comic Sans MS" panose="030F0702030302020204" pitchFamily="66" charset="0"/>
              </a:rPr>
              <a:t>Sensitivity media: </a:t>
            </a:r>
            <a:r>
              <a:rPr lang="en-US" sz="2800" dirty="0">
                <a:latin typeface="Comic Sans MS" panose="030F0702030302020204" pitchFamily="66" charset="0"/>
              </a:rPr>
              <a:t>a special media used to test antibiotic sensitivity for given microorganism, e.g. Mueller-Hinton media.</a:t>
            </a:r>
          </a:p>
          <a:p>
            <a:pPr marL="514350" indent="-514350" algn="just" rtl="0">
              <a:buClr>
                <a:srgbClr val="00B050"/>
              </a:buClr>
              <a:buSzPct val="110000"/>
              <a:buFont typeface="+mj-lt"/>
              <a:buAutoNum type="arabicPeriod" startAt="7"/>
            </a:pPr>
            <a:r>
              <a:rPr lang="en-US" sz="2800" b="1" dirty="0">
                <a:solidFill>
                  <a:srgbClr val="00B050"/>
                </a:solidFill>
                <a:latin typeface="Comic Sans MS" panose="030F0702030302020204" pitchFamily="66" charset="0"/>
              </a:rPr>
              <a:t>Anaerobic media:</a:t>
            </a:r>
            <a:r>
              <a:rPr lang="en-US" sz="2800" dirty="0">
                <a:latin typeface="Comic Sans MS" panose="030F0702030302020204" pitchFamily="66" charset="0"/>
              </a:rPr>
              <a:t> used for cultivation of anaerobic bacteria, contain reduced oxidation-reduction potential, e.g. </a:t>
            </a:r>
            <a:r>
              <a:rPr lang="en-US" sz="2800" dirty="0" err="1">
                <a:latin typeface="Comic Sans MS" panose="030F0702030302020204" pitchFamily="66" charset="0"/>
              </a:rPr>
              <a:t>thioglycollate</a:t>
            </a:r>
            <a:r>
              <a:rPr lang="en-US" sz="2800" dirty="0">
                <a:latin typeface="Comic Sans MS" panose="030F0702030302020204" pitchFamily="66" charset="0"/>
              </a:rPr>
              <a:t> medium </a:t>
            </a:r>
            <a:endParaRPr lang="ar-IQ" sz="2800" dirty="0">
              <a:latin typeface="Comic Sans MS" panose="030F0702030302020204" pitchFamily="66" charset="0"/>
            </a:endParaRPr>
          </a:p>
        </p:txBody>
      </p:sp>
    </p:spTree>
    <p:extLst>
      <p:ext uri="{BB962C8B-B14F-4D97-AF65-F5344CB8AC3E}">
        <p14:creationId xmlns:p14="http://schemas.microsoft.com/office/powerpoint/2010/main" val="233726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Enrichment mediaEnrichment media Liquid media used to isolateLiquid media used to isolatepathogens from a mixed culture.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Enrichment mediaEnrichment media Liquid media used to isolateLiquid media used to isolatepathogens from a mixed culture.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Enrichment mediaEnrichment media Liquid media used to isolateLiquid media used to isolatepathogens from a mixed culture.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مربع نص 6"/>
          <p:cNvSpPr txBox="1"/>
          <p:nvPr/>
        </p:nvSpPr>
        <p:spPr>
          <a:xfrm>
            <a:off x="519251" y="294371"/>
            <a:ext cx="7678893" cy="646331"/>
          </a:xfrm>
          <a:prstGeom prst="rect">
            <a:avLst/>
          </a:prstGeom>
          <a:noFill/>
        </p:spPr>
        <p:txBody>
          <a:bodyPr wrap="square" rtlCol="0">
            <a:spAutoFit/>
          </a:bodyPr>
          <a:lstStyle/>
          <a:p>
            <a:pPr algn="l" rtl="0"/>
            <a:r>
              <a:rPr lang="en-US" sz="3600" dirty="0">
                <a:latin typeface="Comic Sans MS" panose="030F0702030302020204" pitchFamily="66" charset="0"/>
                <a:cs typeface="Times New Roman" pitchFamily="18" charset="0"/>
              </a:rPr>
              <a:t>Blood agar</a:t>
            </a:r>
            <a:endParaRPr lang="en-US" sz="3600" dirty="0">
              <a:latin typeface="Comic Sans MS" panose="030F0702030302020204" pitchFamily="66" charset="0"/>
            </a:endParaRPr>
          </a:p>
        </p:txBody>
      </p:sp>
      <p:sp>
        <p:nvSpPr>
          <p:cNvPr id="8" name="مربع نص 7"/>
          <p:cNvSpPr txBox="1"/>
          <p:nvPr/>
        </p:nvSpPr>
        <p:spPr>
          <a:xfrm>
            <a:off x="307975" y="1079301"/>
            <a:ext cx="8512497" cy="1815882"/>
          </a:xfrm>
          <a:prstGeom prst="rect">
            <a:avLst/>
          </a:prstGeom>
          <a:noFill/>
        </p:spPr>
        <p:txBody>
          <a:bodyPr wrap="square" rtlCol="0">
            <a:spAutoFit/>
          </a:bodyPr>
          <a:lstStyle/>
          <a:p>
            <a:pPr algn="just" rtl="0"/>
            <a:r>
              <a:rPr lang="en-US" sz="2800" b="1" dirty="0">
                <a:solidFill>
                  <a:srgbClr val="FF0066"/>
                </a:solidFill>
                <a:latin typeface="Comic Sans MS" panose="030F0702030302020204" pitchFamily="66" charset="0"/>
              </a:rPr>
              <a:t>Enriched</a:t>
            </a:r>
            <a:r>
              <a:rPr lang="en-US" sz="2800" dirty="0">
                <a:latin typeface="Comic Sans MS" panose="030F0702030302020204" pitchFamily="66" charset="0"/>
              </a:rPr>
              <a:t> medium usually used for </a:t>
            </a:r>
            <a:r>
              <a:rPr lang="en-US" sz="2800" b="1" dirty="0">
                <a:solidFill>
                  <a:srgbClr val="00B050"/>
                </a:solidFill>
                <a:latin typeface="Comic Sans MS" panose="030F0702030302020204" pitchFamily="66" charset="0"/>
              </a:rPr>
              <a:t>primary isolation</a:t>
            </a:r>
            <a:r>
              <a:rPr lang="en-US" sz="2800" dirty="0">
                <a:latin typeface="Comic Sans MS" panose="030F0702030302020204" pitchFamily="66" charset="0"/>
              </a:rPr>
              <a:t> of bacteria and also considered as </a:t>
            </a:r>
            <a:r>
              <a:rPr lang="en-US" sz="2800" b="1" dirty="0">
                <a:solidFill>
                  <a:srgbClr val="FF0066"/>
                </a:solidFill>
                <a:latin typeface="Comic Sans MS" panose="030F0702030302020204" pitchFamily="66" charset="0"/>
              </a:rPr>
              <a:t>differential </a:t>
            </a:r>
            <a:r>
              <a:rPr lang="en-US" sz="2800" dirty="0">
                <a:latin typeface="Comic Sans MS" panose="030F0702030302020204" pitchFamily="66" charset="0"/>
              </a:rPr>
              <a:t>medium according to </a:t>
            </a:r>
            <a:r>
              <a:rPr lang="en-US" sz="2800" dirty="0">
                <a:solidFill>
                  <a:srgbClr val="0070C0"/>
                </a:solidFill>
                <a:latin typeface="Comic Sans MS" panose="030F0702030302020204" pitchFamily="66" charset="0"/>
              </a:rPr>
              <a:t>(types of </a:t>
            </a:r>
            <a:r>
              <a:rPr lang="en-US" sz="2800" dirty="0" err="1">
                <a:solidFill>
                  <a:srgbClr val="0070C0"/>
                </a:solidFill>
                <a:latin typeface="Comic Sans MS" panose="030F0702030302020204" pitchFamily="66" charset="0"/>
              </a:rPr>
              <a:t>haemolysis</a:t>
            </a:r>
            <a:r>
              <a:rPr lang="en-US" sz="2800" dirty="0">
                <a:solidFill>
                  <a:srgbClr val="0070C0"/>
                </a:solidFill>
                <a:latin typeface="Comic Sans MS" panose="030F0702030302020204" pitchFamily="66" charset="0"/>
              </a:rPr>
              <a:t>)</a:t>
            </a:r>
          </a:p>
        </p:txBody>
      </p:sp>
      <p:sp>
        <p:nvSpPr>
          <p:cNvPr id="9" name="AutoShape 9" descr="نتيجة بحث الصور عن ‪blood aga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1" descr="نتيجة بحث الصور عن ‪blood aga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47" y="3041936"/>
            <a:ext cx="30963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b="4878"/>
          <a:stretch/>
        </p:blipFill>
        <p:spPr bwMode="auto">
          <a:xfrm>
            <a:off x="4564223" y="2961368"/>
            <a:ext cx="30963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977538" y="5957396"/>
            <a:ext cx="2592288" cy="646331"/>
          </a:xfrm>
          <a:prstGeom prst="rect">
            <a:avLst/>
          </a:prstGeom>
          <a:noFill/>
        </p:spPr>
        <p:txBody>
          <a:bodyPr wrap="square" rtlCol="0">
            <a:spAutoFit/>
          </a:bodyPr>
          <a:lstStyle/>
          <a:p>
            <a:pPr algn="ctr" rtl="0"/>
            <a:r>
              <a:rPr lang="en-US" b="1" dirty="0"/>
              <a:t>Enrich blood agar without cultivation</a:t>
            </a:r>
          </a:p>
        </p:txBody>
      </p:sp>
      <p:sp>
        <p:nvSpPr>
          <p:cNvPr id="16" name="مربع نص 15"/>
          <p:cNvSpPr txBox="1"/>
          <p:nvPr/>
        </p:nvSpPr>
        <p:spPr>
          <a:xfrm>
            <a:off x="4780248" y="5957396"/>
            <a:ext cx="2664294" cy="646331"/>
          </a:xfrm>
          <a:prstGeom prst="rect">
            <a:avLst/>
          </a:prstGeom>
          <a:noFill/>
        </p:spPr>
        <p:txBody>
          <a:bodyPr wrap="square" rtlCol="0">
            <a:spAutoFit/>
          </a:bodyPr>
          <a:lstStyle/>
          <a:p>
            <a:pPr algn="ctr" rtl="0"/>
            <a:r>
              <a:rPr lang="en-US" b="1" dirty="0"/>
              <a:t>Differentiated blood agar with cultivation</a:t>
            </a:r>
          </a:p>
        </p:txBody>
      </p:sp>
    </p:spTree>
    <p:extLst>
      <p:ext uri="{BB962C8B-B14F-4D97-AF65-F5344CB8AC3E}">
        <p14:creationId xmlns:p14="http://schemas.microsoft.com/office/powerpoint/2010/main" val="832981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23528" y="256122"/>
            <a:ext cx="8568952" cy="646331"/>
          </a:xfrm>
          <a:prstGeom prst="rect">
            <a:avLst/>
          </a:prstGeom>
          <a:noFill/>
        </p:spPr>
        <p:txBody>
          <a:bodyPr wrap="square" rtlCol="0">
            <a:spAutoFit/>
          </a:bodyPr>
          <a:lstStyle/>
          <a:p>
            <a:pPr algn="l" rtl="0"/>
            <a:r>
              <a:rPr lang="en-US" sz="3600" b="1" dirty="0">
                <a:solidFill>
                  <a:srgbClr val="993366"/>
                </a:solidFill>
                <a:latin typeface="Comic Sans MS" panose="030F0702030302020204" pitchFamily="66" charset="0"/>
              </a:rPr>
              <a:t>MacConkey’s agar:</a:t>
            </a:r>
          </a:p>
        </p:txBody>
      </p:sp>
      <p:sp>
        <p:nvSpPr>
          <p:cNvPr id="5" name="Rectangle 3"/>
          <p:cNvSpPr txBox="1">
            <a:spLocks noChangeArrowheads="1"/>
          </p:cNvSpPr>
          <p:nvPr/>
        </p:nvSpPr>
        <p:spPr>
          <a:xfrm>
            <a:off x="323528" y="902454"/>
            <a:ext cx="8568952" cy="2310522"/>
          </a:xfrm>
          <a:prstGeom prst="rect">
            <a:avLst/>
          </a:prstGeom>
        </p:spPr>
        <p:txBody>
          <a:bodyPr vert="horz">
            <a:no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rtl="0">
              <a:buNone/>
            </a:pPr>
            <a:r>
              <a:rPr lang="en-US" sz="3000" dirty="0">
                <a:latin typeface="Comic Sans MS" panose="030F0702030302020204" pitchFamily="66" charset="0"/>
                <a:cs typeface="Times New Roman" pitchFamily="18" charset="0"/>
              </a:rPr>
              <a:t>It is </a:t>
            </a:r>
            <a:r>
              <a:rPr lang="en-US" sz="3000" b="1" dirty="0">
                <a:solidFill>
                  <a:srgbClr val="FF3399"/>
                </a:solidFill>
                <a:latin typeface="Comic Sans MS" panose="030F0702030302020204" pitchFamily="66" charset="0"/>
                <a:cs typeface="Times New Roman" pitchFamily="18" charset="0"/>
              </a:rPr>
              <a:t>selective</a:t>
            </a:r>
            <a:r>
              <a:rPr lang="en-US" sz="3000" dirty="0">
                <a:latin typeface="Comic Sans MS" panose="030F0702030302020204" pitchFamily="66" charset="0"/>
                <a:cs typeface="Times New Roman" pitchFamily="18" charset="0"/>
              </a:rPr>
              <a:t> </a:t>
            </a:r>
            <a:r>
              <a:rPr lang="en-US" sz="3200" dirty="0">
                <a:latin typeface="Comic Sans MS" panose="030F0702030302020204" pitchFamily="66" charset="0"/>
                <a:cs typeface="Times New Roman" pitchFamily="18" charset="0"/>
              </a:rPr>
              <a:t>medium for gram negative bacteria </a:t>
            </a:r>
            <a:r>
              <a:rPr lang="en-US" sz="3000" dirty="0">
                <a:latin typeface="Comic Sans MS" panose="030F0702030302020204" pitchFamily="66" charset="0"/>
                <a:cs typeface="Times New Roman" pitchFamily="18" charset="0"/>
              </a:rPr>
              <a:t>and </a:t>
            </a:r>
            <a:r>
              <a:rPr lang="en-US" sz="3000" b="1" dirty="0">
                <a:solidFill>
                  <a:srgbClr val="FF3399"/>
                </a:solidFill>
                <a:latin typeface="Comic Sans MS" panose="030F0702030302020204" pitchFamily="66" charset="0"/>
                <a:cs typeface="Times New Roman" pitchFamily="18" charset="0"/>
              </a:rPr>
              <a:t>differential</a:t>
            </a:r>
            <a:r>
              <a:rPr lang="en-US" sz="3000" dirty="0">
                <a:latin typeface="Comic Sans MS" panose="030F0702030302020204" pitchFamily="66" charset="0"/>
                <a:cs typeface="Times New Roman" pitchFamily="18" charset="0"/>
              </a:rPr>
              <a:t> medium  to differentiate between lactose fermenter and non lactose fermenter (also it can be considered</a:t>
            </a:r>
            <a:r>
              <a:rPr lang="en-US" sz="3000" b="1" dirty="0">
                <a:solidFill>
                  <a:srgbClr val="FF3399"/>
                </a:solidFill>
                <a:latin typeface="Comic Sans MS" panose="030F0702030302020204" pitchFamily="66" charset="0"/>
                <a:cs typeface="Times New Roman" pitchFamily="18" charset="0"/>
              </a:rPr>
              <a:t> indicator </a:t>
            </a:r>
            <a:r>
              <a:rPr lang="en-US" sz="3000" dirty="0">
                <a:latin typeface="Comic Sans MS" panose="030F0702030302020204" pitchFamily="66" charset="0"/>
                <a:cs typeface="Times New Roman" pitchFamily="18" charset="0"/>
              </a:rPr>
              <a:t>medium)</a:t>
            </a:r>
          </a:p>
        </p:txBody>
      </p:sp>
      <p:pic>
        <p:nvPicPr>
          <p:cNvPr id="3074" name="Picture 2" descr="http://microbeonline.com/wp-content/uploads/2013/08/MacConkey-Ag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3" y="3596646"/>
            <a:ext cx="3760162" cy="2638936"/>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767894" y="6276104"/>
            <a:ext cx="2880320" cy="369332"/>
          </a:xfrm>
          <a:prstGeom prst="rect">
            <a:avLst/>
          </a:prstGeom>
          <a:noFill/>
        </p:spPr>
        <p:txBody>
          <a:bodyPr wrap="square" rtlCol="0">
            <a:spAutoFit/>
          </a:bodyPr>
          <a:lstStyle/>
          <a:p>
            <a:r>
              <a:rPr lang="en-US" b="1" dirty="0" err="1"/>
              <a:t>klebsiella</a:t>
            </a:r>
            <a:r>
              <a:rPr lang="en-US" b="1" dirty="0"/>
              <a:t> </a:t>
            </a:r>
            <a:r>
              <a:rPr lang="en-US" b="1" dirty="0" err="1"/>
              <a:t>pneumoniae</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3" y="3596646"/>
            <a:ext cx="3359551" cy="285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91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eMB for selective macconkey a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952" y="2636912"/>
            <a:ext cx="4316297" cy="271579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مستطيل 5"/>
          <p:cNvSpPr/>
          <p:nvPr/>
        </p:nvSpPr>
        <p:spPr>
          <a:xfrm>
            <a:off x="299732" y="980728"/>
            <a:ext cx="8520739" cy="1384995"/>
          </a:xfrm>
          <a:prstGeom prst="rect">
            <a:avLst/>
          </a:prstGeom>
        </p:spPr>
        <p:txBody>
          <a:bodyPr wrap="square">
            <a:spAutoFit/>
          </a:bodyPr>
          <a:lstStyle/>
          <a:p>
            <a:pPr algn="just" rtl="0"/>
            <a:r>
              <a:rPr lang="en-US" sz="2800" b="1" dirty="0">
                <a:solidFill>
                  <a:srgbClr val="FF3399"/>
                </a:solidFill>
                <a:latin typeface="Comic Sans MS" panose="030F0702030302020204" pitchFamily="66" charset="0"/>
              </a:rPr>
              <a:t>Selective</a:t>
            </a:r>
            <a:r>
              <a:rPr lang="en-US" sz="2800" b="1" dirty="0">
                <a:latin typeface="Comic Sans MS" panose="030F0702030302020204" pitchFamily="66" charset="0"/>
              </a:rPr>
              <a:t> and </a:t>
            </a:r>
            <a:r>
              <a:rPr lang="en-US" sz="2800" b="1" dirty="0">
                <a:solidFill>
                  <a:srgbClr val="FF3399"/>
                </a:solidFill>
                <a:latin typeface="Comic Sans MS" panose="030F0702030302020204" pitchFamily="66" charset="0"/>
              </a:rPr>
              <a:t>differential</a:t>
            </a:r>
            <a:r>
              <a:rPr lang="en-US" sz="2800" b="1" dirty="0">
                <a:latin typeface="Comic Sans MS" panose="030F0702030302020204" pitchFamily="66" charset="0"/>
              </a:rPr>
              <a:t> </a:t>
            </a:r>
            <a:r>
              <a:rPr lang="en-US" sz="2800" dirty="0">
                <a:latin typeface="Comic Sans MS" panose="030F0702030302020204" pitchFamily="66" charset="0"/>
              </a:rPr>
              <a:t>medium contains dyes inhibit Gram (+) bacteria and selects only Gram (-) bacteria</a:t>
            </a:r>
          </a:p>
        </p:txBody>
      </p:sp>
      <p:sp>
        <p:nvSpPr>
          <p:cNvPr id="7" name="مربع نص 6"/>
          <p:cNvSpPr txBox="1"/>
          <p:nvPr/>
        </p:nvSpPr>
        <p:spPr>
          <a:xfrm>
            <a:off x="1619672" y="5415607"/>
            <a:ext cx="5904656" cy="646331"/>
          </a:xfrm>
          <a:prstGeom prst="rect">
            <a:avLst/>
          </a:prstGeom>
          <a:solidFill>
            <a:schemeClr val="bg1"/>
          </a:solidFill>
        </p:spPr>
        <p:txBody>
          <a:bodyPr wrap="square" rtlCol="0">
            <a:spAutoFit/>
          </a:bodyPr>
          <a:lstStyle/>
          <a:p>
            <a:pPr algn="ctr"/>
            <a:r>
              <a:rPr lang="en-US" b="1" dirty="0"/>
              <a:t>E. Coli  on EMB ,It will be given  a distinctive </a:t>
            </a:r>
          </a:p>
          <a:p>
            <a:pPr algn="ctr"/>
            <a:r>
              <a:rPr lang="en-US" b="1" dirty="0">
                <a:solidFill>
                  <a:srgbClr val="00B050"/>
                </a:solidFill>
              </a:rPr>
              <a:t>metallic green sheen</a:t>
            </a:r>
          </a:p>
        </p:txBody>
      </p:sp>
      <p:sp>
        <p:nvSpPr>
          <p:cNvPr id="2" name="مستطيل 1"/>
          <p:cNvSpPr/>
          <p:nvPr/>
        </p:nvSpPr>
        <p:spPr>
          <a:xfrm>
            <a:off x="302818" y="211287"/>
            <a:ext cx="7941590" cy="584775"/>
          </a:xfrm>
          <a:prstGeom prst="rect">
            <a:avLst/>
          </a:prstGeom>
        </p:spPr>
        <p:txBody>
          <a:bodyPr wrap="square">
            <a:spAutoFit/>
          </a:bodyPr>
          <a:lstStyle/>
          <a:p>
            <a:pPr algn="l" rtl="0"/>
            <a:r>
              <a:rPr lang="en-US" sz="3200" b="1" dirty="0">
                <a:solidFill>
                  <a:srgbClr val="9B2D1F">
                    <a:lumMod val="75000"/>
                  </a:srgbClr>
                </a:solidFill>
                <a:latin typeface="Comic Sans MS" panose="030F0702030302020204" pitchFamily="66" charset="0"/>
              </a:rPr>
              <a:t>EMB medium  </a:t>
            </a:r>
            <a:r>
              <a:rPr lang="en-US" sz="3200" b="1" dirty="0">
                <a:solidFill>
                  <a:prstClr val="black"/>
                </a:solidFill>
                <a:latin typeface="Comic Sans MS" panose="030F0702030302020204" pitchFamily="66" charset="0"/>
              </a:rPr>
              <a:t>(Eosin Methylene Blue)</a:t>
            </a:r>
            <a:endParaRPr lang="ar-IQ" sz="3200" dirty="0">
              <a:latin typeface="Comic Sans MS" panose="030F0702030302020204" pitchFamily="66" charset="0"/>
            </a:endParaRPr>
          </a:p>
        </p:txBody>
      </p:sp>
    </p:spTree>
    <p:extLst>
      <p:ext uri="{BB962C8B-B14F-4D97-AF65-F5344CB8AC3E}">
        <p14:creationId xmlns:p14="http://schemas.microsoft.com/office/powerpoint/2010/main" val="146143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نتيجة بحث الصور عن ‪selective media examples‬‏"/>
          <p:cNvPicPr>
            <a:picLocks noChangeAspect="1" noChangeArrowheads="1"/>
          </p:cNvPicPr>
          <p:nvPr/>
        </p:nvPicPr>
        <p:blipFill rotWithShape="1">
          <a:blip r:embed="rId3">
            <a:extLst>
              <a:ext uri="{28A0092B-C50C-407E-A947-70E740481C1C}">
                <a14:useLocalDpi xmlns:a14="http://schemas.microsoft.com/office/drawing/2010/main" val="0"/>
              </a:ext>
            </a:extLst>
          </a:blip>
          <a:srcRect t="21422" b="24335"/>
          <a:stretch/>
        </p:blipFill>
        <p:spPr bwMode="auto">
          <a:xfrm>
            <a:off x="1259631" y="2480788"/>
            <a:ext cx="7286881" cy="3336127"/>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65466" y="1655776"/>
            <a:ext cx="8513222" cy="954107"/>
          </a:xfrm>
          <a:prstGeom prst="rect">
            <a:avLst/>
          </a:prstGeom>
          <a:noFill/>
        </p:spPr>
        <p:txBody>
          <a:bodyPr wrap="square" rtlCol="0">
            <a:spAutoFit/>
          </a:bodyPr>
          <a:lstStyle/>
          <a:p>
            <a:pPr algn="l"/>
            <a:r>
              <a:rPr lang="en-US" sz="2800" dirty="0">
                <a:latin typeface="Comic Sans MS" panose="030F0702030302020204" pitchFamily="66" charset="0"/>
              </a:rPr>
              <a:t>It is a </a:t>
            </a:r>
            <a:r>
              <a:rPr lang="en-US" sz="2800" b="1" dirty="0">
                <a:solidFill>
                  <a:srgbClr val="FF3399"/>
                </a:solidFill>
                <a:latin typeface="Comic Sans MS" panose="030F0702030302020204" pitchFamily="66" charset="0"/>
              </a:rPr>
              <a:t>selective</a:t>
            </a:r>
            <a:r>
              <a:rPr lang="en-US" sz="2800" dirty="0">
                <a:latin typeface="Comic Sans MS" panose="030F0702030302020204" pitchFamily="66" charset="0"/>
              </a:rPr>
              <a:t> media for cultivation of </a:t>
            </a:r>
            <a:r>
              <a:rPr lang="en-US" sz="2800" i="1" dirty="0">
                <a:solidFill>
                  <a:srgbClr val="FF0066"/>
                </a:solidFill>
                <a:latin typeface="Comic Sans MS" panose="030F0702030302020204" pitchFamily="66" charset="0"/>
              </a:rPr>
              <a:t>Vibrio cholera</a:t>
            </a:r>
          </a:p>
        </p:txBody>
      </p:sp>
      <p:sp>
        <p:nvSpPr>
          <p:cNvPr id="5" name="مربع نص 4"/>
          <p:cNvSpPr txBox="1"/>
          <p:nvPr/>
        </p:nvSpPr>
        <p:spPr>
          <a:xfrm>
            <a:off x="1691680" y="5816915"/>
            <a:ext cx="2088232" cy="646331"/>
          </a:xfrm>
          <a:prstGeom prst="rect">
            <a:avLst/>
          </a:prstGeom>
          <a:noFill/>
        </p:spPr>
        <p:txBody>
          <a:bodyPr wrap="square" rtlCol="0">
            <a:spAutoFit/>
          </a:bodyPr>
          <a:lstStyle/>
          <a:p>
            <a:pPr algn="ctr" rtl="0"/>
            <a:r>
              <a:rPr lang="en-US" dirty="0"/>
              <a:t>T</a:t>
            </a:r>
            <a:r>
              <a:rPr lang="en-US" b="1" dirty="0"/>
              <a:t>CBS</a:t>
            </a:r>
            <a:endParaRPr lang="en-US" dirty="0"/>
          </a:p>
          <a:p>
            <a:pPr algn="ctr" rtl="0"/>
            <a:r>
              <a:rPr lang="en-US" dirty="0"/>
              <a:t>Before cultivation</a:t>
            </a:r>
          </a:p>
        </p:txBody>
      </p:sp>
      <p:sp>
        <p:nvSpPr>
          <p:cNvPr id="8" name="مربع نص 7"/>
          <p:cNvSpPr txBox="1"/>
          <p:nvPr/>
        </p:nvSpPr>
        <p:spPr>
          <a:xfrm>
            <a:off x="5724128" y="5816914"/>
            <a:ext cx="1800200" cy="646331"/>
          </a:xfrm>
          <a:prstGeom prst="rect">
            <a:avLst/>
          </a:prstGeom>
          <a:noFill/>
        </p:spPr>
        <p:txBody>
          <a:bodyPr wrap="square" rtlCol="0">
            <a:spAutoFit/>
          </a:bodyPr>
          <a:lstStyle/>
          <a:p>
            <a:pPr algn="ctr"/>
            <a:r>
              <a:rPr lang="en-US" dirty="0"/>
              <a:t>T</a:t>
            </a:r>
            <a:r>
              <a:rPr lang="en-US" b="1" dirty="0"/>
              <a:t>CBS</a:t>
            </a:r>
            <a:endParaRPr lang="en-US" dirty="0"/>
          </a:p>
          <a:p>
            <a:pPr algn="ctr"/>
            <a:r>
              <a:rPr lang="en-US" dirty="0"/>
              <a:t>After cultivation</a:t>
            </a:r>
          </a:p>
        </p:txBody>
      </p:sp>
      <p:sp>
        <p:nvSpPr>
          <p:cNvPr id="2" name="مستطيل 1"/>
          <p:cNvSpPr/>
          <p:nvPr/>
        </p:nvSpPr>
        <p:spPr>
          <a:xfrm>
            <a:off x="365466" y="456928"/>
            <a:ext cx="8513222" cy="1077218"/>
          </a:xfrm>
          <a:prstGeom prst="rect">
            <a:avLst/>
          </a:prstGeom>
        </p:spPr>
        <p:txBody>
          <a:bodyPr wrap="square">
            <a:spAutoFit/>
          </a:bodyPr>
          <a:lstStyle/>
          <a:p>
            <a:pPr lvl="0" algn="l" rtl="0"/>
            <a:r>
              <a:rPr lang="en-US" sz="3200" dirty="0">
                <a:solidFill>
                  <a:srgbClr val="9B2D1F">
                    <a:lumMod val="75000"/>
                  </a:srgbClr>
                </a:solidFill>
                <a:latin typeface="Comic Sans MS" panose="030F0702030302020204" pitchFamily="66" charset="0"/>
              </a:rPr>
              <a:t>T</a:t>
            </a:r>
            <a:r>
              <a:rPr lang="en-US" sz="3200" b="1" dirty="0">
                <a:solidFill>
                  <a:srgbClr val="9B2D1F">
                    <a:lumMod val="75000"/>
                  </a:srgbClr>
                </a:solidFill>
                <a:latin typeface="Comic Sans MS" panose="030F0702030302020204" pitchFamily="66" charset="0"/>
              </a:rPr>
              <a:t>CBS medium </a:t>
            </a:r>
            <a:r>
              <a:rPr lang="en-US" sz="3200" b="1" dirty="0">
                <a:solidFill>
                  <a:prstClr val="black"/>
                </a:solidFill>
                <a:latin typeface="Comic Sans MS" panose="030F0702030302020204" pitchFamily="66" charset="0"/>
              </a:rPr>
              <a:t>( Thiosulfate Citrate Bile salt Sucrose agar)</a:t>
            </a:r>
          </a:p>
        </p:txBody>
      </p:sp>
    </p:spTree>
    <p:extLst>
      <p:ext uri="{BB962C8B-B14F-4D97-AF65-F5344CB8AC3E}">
        <p14:creationId xmlns:p14="http://schemas.microsoft.com/office/powerpoint/2010/main" val="50580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نتيجة بحث الصور عن ‪Salmonella &amp; shigella (SS) agar principle‬‏"/>
          <p:cNvPicPr>
            <a:picLocks noChangeAspect="1" noChangeArrowheads="1"/>
          </p:cNvPicPr>
          <p:nvPr/>
        </p:nvPicPr>
        <p:blipFill rotWithShape="1">
          <a:blip r:embed="rId2">
            <a:extLst>
              <a:ext uri="{28A0092B-C50C-407E-A947-70E740481C1C}">
                <a14:useLocalDpi xmlns:a14="http://schemas.microsoft.com/office/drawing/2010/main" val="0"/>
              </a:ext>
            </a:extLst>
          </a:blip>
          <a:srcRect t="13101" b="25231"/>
          <a:stretch/>
        </p:blipFill>
        <p:spPr bwMode="auto">
          <a:xfrm>
            <a:off x="1029469" y="2606324"/>
            <a:ext cx="7661126" cy="3795274"/>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315143" y="295497"/>
            <a:ext cx="8375451" cy="584775"/>
          </a:xfrm>
          <a:prstGeom prst="rect">
            <a:avLst/>
          </a:prstGeom>
          <a:noFill/>
        </p:spPr>
        <p:txBody>
          <a:bodyPr wrap="square" rtlCol="0">
            <a:spAutoFit/>
          </a:bodyPr>
          <a:lstStyle/>
          <a:p>
            <a:pPr algn="l"/>
            <a:r>
              <a:rPr lang="en-US" sz="3200" b="1" dirty="0">
                <a:solidFill>
                  <a:schemeClr val="accent2">
                    <a:lumMod val="75000"/>
                  </a:schemeClr>
                </a:solidFill>
                <a:latin typeface="Comic Sans MS" panose="030F0702030302020204" pitchFamily="66" charset="0"/>
              </a:rPr>
              <a:t>Salmonella- </a:t>
            </a:r>
            <a:r>
              <a:rPr lang="en-US" sz="3200" b="1" dirty="0" err="1">
                <a:solidFill>
                  <a:schemeClr val="accent2">
                    <a:lumMod val="75000"/>
                  </a:schemeClr>
                </a:solidFill>
                <a:latin typeface="Comic Sans MS" panose="030F0702030302020204" pitchFamily="66" charset="0"/>
              </a:rPr>
              <a:t>Shigella</a:t>
            </a:r>
            <a:r>
              <a:rPr lang="en-US" sz="3200" b="1" dirty="0">
                <a:solidFill>
                  <a:schemeClr val="accent2">
                    <a:lumMod val="75000"/>
                  </a:schemeClr>
                </a:solidFill>
                <a:latin typeface="Comic Sans MS" panose="030F0702030302020204" pitchFamily="66" charset="0"/>
              </a:rPr>
              <a:t> agar (S-S Agar)</a:t>
            </a:r>
          </a:p>
        </p:txBody>
      </p:sp>
      <p:sp>
        <p:nvSpPr>
          <p:cNvPr id="6" name="مربع نص 5"/>
          <p:cNvSpPr txBox="1"/>
          <p:nvPr/>
        </p:nvSpPr>
        <p:spPr>
          <a:xfrm>
            <a:off x="295072" y="939863"/>
            <a:ext cx="8597408" cy="2246769"/>
          </a:xfrm>
          <a:prstGeom prst="rect">
            <a:avLst/>
          </a:prstGeom>
          <a:noFill/>
        </p:spPr>
        <p:txBody>
          <a:bodyPr wrap="square" rtlCol="0">
            <a:spAutoFit/>
          </a:bodyPr>
          <a:lstStyle/>
          <a:p>
            <a:pPr algn="just" rtl="0"/>
            <a:r>
              <a:rPr lang="en-US" sz="2800" b="1" dirty="0">
                <a:solidFill>
                  <a:srgbClr val="FF3399"/>
                </a:solidFill>
                <a:latin typeface="Comic Sans MS" panose="030F0702030302020204" pitchFamily="66" charset="0"/>
              </a:rPr>
              <a:t>Selective</a:t>
            </a:r>
            <a:r>
              <a:rPr lang="en-US" sz="2800" dirty="0">
                <a:latin typeface="Comic Sans MS" panose="030F0702030302020204" pitchFamily="66" charset="0"/>
              </a:rPr>
              <a:t> medium used for isolation  of Salmonella species and Shigella . This medium contain substances  allow to differentiate the bacterial species that produce the H</a:t>
            </a:r>
            <a:r>
              <a:rPr lang="en-US" sz="2000" dirty="0">
                <a:latin typeface="Comic Sans MS" panose="030F0702030302020204" pitchFamily="66" charset="0"/>
              </a:rPr>
              <a:t>2</a:t>
            </a:r>
            <a:r>
              <a:rPr lang="en-US" sz="2800" dirty="0">
                <a:latin typeface="Comic Sans MS" panose="030F0702030302020204" pitchFamily="66" charset="0"/>
              </a:rPr>
              <a:t>S which appear in black center</a:t>
            </a:r>
            <a:endParaRPr lang="en-US" sz="2800" b="1" dirty="0">
              <a:latin typeface="Comic Sans MS" panose="030F0702030302020204" pitchFamily="66" charset="0"/>
            </a:endParaRPr>
          </a:p>
        </p:txBody>
      </p:sp>
      <p:sp>
        <p:nvSpPr>
          <p:cNvPr id="4" name="مربع نص 3"/>
          <p:cNvSpPr txBox="1"/>
          <p:nvPr/>
        </p:nvSpPr>
        <p:spPr>
          <a:xfrm>
            <a:off x="5148064" y="6216932"/>
            <a:ext cx="2727920" cy="369332"/>
          </a:xfrm>
          <a:prstGeom prst="rect">
            <a:avLst/>
          </a:prstGeom>
          <a:noFill/>
        </p:spPr>
        <p:txBody>
          <a:bodyPr wrap="square" rtlCol="0">
            <a:spAutoFit/>
          </a:bodyPr>
          <a:lstStyle/>
          <a:p>
            <a:pPr algn="ctr" rtl="0"/>
            <a:r>
              <a:rPr lang="en-US" b="1" dirty="0"/>
              <a:t>Salmonella</a:t>
            </a:r>
            <a:r>
              <a:rPr lang="en-US" dirty="0"/>
              <a:t> </a:t>
            </a:r>
          </a:p>
        </p:txBody>
      </p:sp>
    </p:spTree>
    <p:extLst>
      <p:ext uri="{BB962C8B-B14F-4D97-AF65-F5344CB8AC3E}">
        <p14:creationId xmlns:p14="http://schemas.microsoft.com/office/powerpoint/2010/main" val="4173263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mannitol salt agar‬‏"/>
          <p:cNvPicPr>
            <a:picLocks noChangeAspect="1" noChangeArrowheads="1"/>
          </p:cNvPicPr>
          <p:nvPr/>
        </p:nvPicPr>
        <p:blipFill rotWithShape="1">
          <a:blip r:embed="rId3">
            <a:extLst>
              <a:ext uri="{28A0092B-C50C-407E-A947-70E740481C1C}">
                <a14:useLocalDpi xmlns:a14="http://schemas.microsoft.com/office/drawing/2010/main" val="0"/>
              </a:ext>
            </a:extLst>
          </a:blip>
          <a:srcRect t="6444" b="7097"/>
          <a:stretch/>
        </p:blipFill>
        <p:spPr bwMode="auto">
          <a:xfrm>
            <a:off x="2267744" y="3356992"/>
            <a:ext cx="5328592" cy="3176446"/>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95536" y="257760"/>
            <a:ext cx="7344816" cy="584775"/>
          </a:xfrm>
          <a:prstGeom prst="rect">
            <a:avLst/>
          </a:prstGeom>
          <a:noFill/>
        </p:spPr>
        <p:txBody>
          <a:bodyPr wrap="square" rtlCol="0">
            <a:spAutoFit/>
          </a:bodyPr>
          <a:lstStyle/>
          <a:p>
            <a:pPr algn="l"/>
            <a:r>
              <a:rPr lang="en-US" sz="3200" b="1" dirty="0">
                <a:solidFill>
                  <a:schemeClr val="accent2">
                    <a:lumMod val="75000"/>
                  </a:schemeClr>
                </a:solidFill>
                <a:latin typeface="Comic Sans MS" panose="030F0702030302020204" pitchFamily="66" charset="0"/>
              </a:rPr>
              <a:t>Mannitol Salt Agar </a:t>
            </a:r>
          </a:p>
        </p:txBody>
      </p:sp>
      <p:sp>
        <p:nvSpPr>
          <p:cNvPr id="5" name="مربع نص 4"/>
          <p:cNvSpPr txBox="1"/>
          <p:nvPr/>
        </p:nvSpPr>
        <p:spPr>
          <a:xfrm>
            <a:off x="251520" y="842535"/>
            <a:ext cx="8496944" cy="2246769"/>
          </a:xfrm>
          <a:prstGeom prst="rect">
            <a:avLst/>
          </a:prstGeom>
          <a:noFill/>
        </p:spPr>
        <p:txBody>
          <a:bodyPr wrap="square" rtlCol="0">
            <a:spAutoFit/>
          </a:bodyPr>
          <a:lstStyle/>
          <a:p>
            <a:pPr algn="just" rtl="0"/>
            <a:r>
              <a:rPr lang="en-US" sz="2800" b="1" dirty="0">
                <a:latin typeface="Comic Sans MS" panose="030F0702030302020204" pitchFamily="66" charset="0"/>
              </a:rPr>
              <a:t>It is a </a:t>
            </a:r>
            <a:r>
              <a:rPr lang="en-US" sz="2800" b="1" dirty="0">
                <a:solidFill>
                  <a:srgbClr val="FF0066"/>
                </a:solidFill>
                <a:latin typeface="Comic Sans MS" panose="030F0702030302020204" pitchFamily="66" charset="0"/>
              </a:rPr>
              <a:t>selective</a:t>
            </a:r>
            <a:r>
              <a:rPr lang="en-US" sz="2800" b="1" dirty="0">
                <a:latin typeface="Comic Sans MS" panose="030F0702030302020204" pitchFamily="66" charset="0"/>
              </a:rPr>
              <a:t> media for staphylococcus species  which tolerate high concentration of salt and </a:t>
            </a:r>
            <a:r>
              <a:rPr lang="en-US" sz="2800" b="1" dirty="0">
                <a:solidFill>
                  <a:srgbClr val="FF0066"/>
                </a:solidFill>
                <a:latin typeface="Comic Sans MS" panose="030F0702030302020204" pitchFamily="66" charset="0"/>
              </a:rPr>
              <a:t>differentiate between </a:t>
            </a:r>
            <a:r>
              <a:rPr lang="en-US" sz="2800" b="1" dirty="0">
                <a:latin typeface="Comic Sans MS" panose="030F0702030302020204" pitchFamily="66" charset="0"/>
              </a:rPr>
              <a:t>mannitol fermenting bacteria from non mannitol fermenting.</a:t>
            </a:r>
          </a:p>
        </p:txBody>
      </p:sp>
    </p:spTree>
    <p:extLst>
      <p:ext uri="{BB962C8B-B14F-4D97-AF65-F5344CB8AC3E}">
        <p14:creationId xmlns:p14="http://schemas.microsoft.com/office/powerpoint/2010/main" val="2594905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نتيجة بحث الصور عن ‪triple iron agar‬‏"/>
          <p:cNvPicPr>
            <a:picLocks noChangeAspect="1" noChangeArrowheads="1"/>
          </p:cNvPicPr>
          <p:nvPr/>
        </p:nvPicPr>
        <p:blipFill rotWithShape="1">
          <a:blip r:embed="rId3">
            <a:extLst>
              <a:ext uri="{28A0092B-C50C-407E-A947-70E740481C1C}">
                <a14:useLocalDpi xmlns:a14="http://schemas.microsoft.com/office/drawing/2010/main" val="0"/>
              </a:ext>
            </a:extLst>
          </a:blip>
          <a:srcRect t="23062" r="14328" b="15047"/>
          <a:stretch/>
        </p:blipFill>
        <p:spPr bwMode="auto">
          <a:xfrm>
            <a:off x="323528" y="1075837"/>
            <a:ext cx="8496944" cy="5305491"/>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323528" y="491062"/>
            <a:ext cx="7833814" cy="584775"/>
          </a:xfrm>
          <a:prstGeom prst="rect">
            <a:avLst/>
          </a:prstGeom>
          <a:noFill/>
        </p:spPr>
        <p:txBody>
          <a:bodyPr wrap="square" rtlCol="0">
            <a:spAutoFit/>
          </a:bodyPr>
          <a:lstStyle/>
          <a:p>
            <a:pPr algn="l" rtl="0"/>
            <a:r>
              <a:rPr lang="en-US" sz="3200" dirty="0">
                <a:solidFill>
                  <a:schemeClr val="accent2">
                    <a:lumMod val="75000"/>
                  </a:schemeClr>
                </a:solidFill>
                <a:latin typeface="Comic Sans MS" panose="030F0702030302020204" pitchFamily="66" charset="0"/>
              </a:rPr>
              <a:t>Triple sugar iron agar</a:t>
            </a:r>
          </a:p>
        </p:txBody>
      </p:sp>
    </p:spTree>
    <p:extLst>
      <p:ext uri="{BB962C8B-B14F-4D97-AF65-F5344CB8AC3E}">
        <p14:creationId xmlns:p14="http://schemas.microsoft.com/office/powerpoint/2010/main" val="278588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Learning objectives:</a:t>
            </a:r>
            <a:endParaRPr lang="ar-IQ" dirty="0"/>
          </a:p>
        </p:txBody>
      </p:sp>
      <p:sp>
        <p:nvSpPr>
          <p:cNvPr id="4" name="عنصر نائب للتاريخ 3"/>
          <p:cNvSpPr>
            <a:spLocks noGrp="1"/>
          </p:cNvSpPr>
          <p:nvPr>
            <p:ph type="dt" sz="half" idx="10"/>
          </p:nvPr>
        </p:nvSpPr>
        <p:spPr/>
        <p:txBody>
          <a:bodyPr/>
          <a:lstStyle/>
          <a:p>
            <a:fld id="{D97B3CEB-4598-4558-AFBA-D8CE6F28B1B5}" type="datetime1">
              <a:rPr lang="en-US" smtClean="0"/>
              <a:t>5/29/2023</a:t>
            </a:fld>
            <a:endParaRPr lang="ar-IQ"/>
          </a:p>
        </p:txBody>
      </p:sp>
      <p:sp>
        <p:nvSpPr>
          <p:cNvPr id="5" name="عنصر نائب لرقم الشريحة 4"/>
          <p:cNvSpPr>
            <a:spLocks noGrp="1"/>
          </p:cNvSpPr>
          <p:nvPr>
            <p:ph type="sldNum" sz="quarter" idx="12"/>
          </p:nvPr>
        </p:nvSpPr>
        <p:spPr/>
        <p:txBody>
          <a:bodyPr/>
          <a:lstStyle/>
          <a:p>
            <a:fld id="{28E5DD74-E6C0-44D0-A3DC-9719E1FA59BD}" type="slidenum">
              <a:rPr lang="ar-IQ" smtClean="0"/>
              <a:t>2</a:t>
            </a:fld>
            <a:endParaRPr lang="ar-IQ"/>
          </a:p>
        </p:txBody>
      </p:sp>
      <p:sp>
        <p:nvSpPr>
          <p:cNvPr id="3" name="عنصر نائب للمحتوى 2"/>
          <p:cNvSpPr>
            <a:spLocks noGrp="1"/>
          </p:cNvSpPr>
          <p:nvPr>
            <p:ph sz="quarter" idx="1"/>
          </p:nvPr>
        </p:nvSpPr>
        <p:spPr>
          <a:xfrm>
            <a:off x="914400" y="1988840"/>
            <a:ext cx="7772400" cy="4030960"/>
          </a:xfrm>
        </p:spPr>
        <p:txBody>
          <a:bodyPr>
            <a:normAutofit/>
          </a:bodyPr>
          <a:lstStyle/>
          <a:p>
            <a:pPr marL="0" indent="0" algn="l" rtl="0">
              <a:buNone/>
            </a:pPr>
            <a:r>
              <a:rPr lang="en-US" dirty="0"/>
              <a:t>After this lab, you must be able to:</a:t>
            </a:r>
          </a:p>
          <a:p>
            <a:pPr marL="514350" indent="-514350" algn="l" rtl="0">
              <a:buAutoNum type="arabicPeriod"/>
            </a:pPr>
            <a:r>
              <a:rPr lang="en-US" dirty="0"/>
              <a:t>Define culture media</a:t>
            </a:r>
          </a:p>
          <a:p>
            <a:pPr marL="514350" indent="-514350" algn="l" rtl="0">
              <a:buAutoNum type="arabicPeriod"/>
            </a:pPr>
            <a:r>
              <a:rPr lang="en-US" dirty="0"/>
              <a:t>list the common ingredients in the culture media.</a:t>
            </a:r>
          </a:p>
          <a:p>
            <a:pPr marL="514350" indent="-514350" algn="l" rtl="0">
              <a:buAutoNum type="arabicPeriod"/>
            </a:pPr>
            <a:r>
              <a:rPr lang="en-US" dirty="0"/>
              <a:t>Explain the purpose of each type of culture media</a:t>
            </a:r>
          </a:p>
          <a:p>
            <a:pPr marL="514350" indent="-514350" algn="l" rtl="0">
              <a:buAutoNum type="arabicPeriod"/>
            </a:pPr>
            <a:r>
              <a:rPr lang="en-US" dirty="0"/>
              <a:t>the principle of biosafety</a:t>
            </a:r>
          </a:p>
          <a:p>
            <a:pPr marL="514350" indent="-514350" algn="l" rtl="0">
              <a:buAutoNum type="arabicPeriod"/>
            </a:pPr>
            <a:r>
              <a:rPr lang="en-US" dirty="0"/>
              <a:t>Distinguish between methods of </a:t>
            </a:r>
            <a:r>
              <a:rPr lang="en-US"/>
              <a:t>pure culture.</a:t>
            </a:r>
          </a:p>
        </p:txBody>
      </p:sp>
    </p:spTree>
    <p:extLst>
      <p:ext uri="{BB962C8B-B14F-4D97-AF65-F5344CB8AC3E}">
        <p14:creationId xmlns:p14="http://schemas.microsoft.com/office/powerpoint/2010/main" val="370282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20</a:t>
            </a:fld>
            <a:endParaRPr lang="ar-IQ"/>
          </a:p>
        </p:txBody>
      </p:sp>
      <p:sp>
        <p:nvSpPr>
          <p:cNvPr id="6" name="مستطيل 5"/>
          <p:cNvSpPr/>
          <p:nvPr/>
        </p:nvSpPr>
        <p:spPr>
          <a:xfrm>
            <a:off x="2305995" y="1844824"/>
            <a:ext cx="4532010"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Pure Culture </a:t>
            </a:r>
          </a:p>
          <a:p>
            <a:pPr algn="ctr"/>
            <a:r>
              <a:rPr lang="en-US" sz="5400" b="1"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Methods</a:t>
            </a:r>
            <a:endParaRPr lang="ar-IQ" sz="5400" b="1"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24227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778098"/>
          </a:xfrm>
        </p:spPr>
        <p:txBody>
          <a:bodyPr>
            <a:normAutofit/>
          </a:bodyPr>
          <a:lstStyle/>
          <a:p>
            <a:pPr rtl="0"/>
            <a:r>
              <a:rPr lang="en-US" sz="3600" b="1" dirty="0">
                <a:solidFill>
                  <a:srgbClr val="FF0000"/>
                </a:solidFill>
              </a:rPr>
              <a:t>Pure culture methods:</a:t>
            </a:r>
            <a:endParaRPr lang="ar-IQ" sz="3600" b="1" dirty="0">
              <a:solidFill>
                <a:srgbClr val="FF0000"/>
              </a:solidFill>
            </a:endParaRPr>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21</a:t>
            </a:fld>
            <a:endParaRPr lang="ar-IQ"/>
          </a:p>
        </p:txBody>
      </p:sp>
      <p:sp>
        <p:nvSpPr>
          <p:cNvPr id="5" name="عنصر نائب للمحتوى 4"/>
          <p:cNvSpPr>
            <a:spLocks noGrp="1"/>
          </p:cNvSpPr>
          <p:nvPr>
            <p:ph sz="quarter" idx="1"/>
          </p:nvPr>
        </p:nvSpPr>
        <p:spPr>
          <a:xfrm>
            <a:off x="395536" y="1196752"/>
            <a:ext cx="8291264" cy="5256584"/>
          </a:xfrm>
        </p:spPr>
        <p:txBody>
          <a:bodyPr>
            <a:normAutofit/>
          </a:bodyPr>
          <a:lstStyle/>
          <a:p>
            <a:pPr marL="0" indent="0" algn="just" rtl="0">
              <a:buNone/>
            </a:pPr>
            <a:r>
              <a:rPr lang="en-US" sz="2800" dirty="0">
                <a:latin typeface="Comic Sans MS" panose="030F0702030302020204" pitchFamily="66" charset="0"/>
              </a:rPr>
              <a:t>  Pure culture means a single kind of microorganisms growing alone in protected environment. Four methods are widely used for identification of pure culture from  clinical specimens containing mixed microorganisms.</a:t>
            </a:r>
          </a:p>
          <a:p>
            <a:pPr marL="514350" indent="-514350" algn="just" rtl="0">
              <a:buClr>
                <a:srgbClr val="0070C0"/>
              </a:buClr>
              <a:buSzPct val="110000"/>
              <a:buFont typeface="+mj-lt"/>
              <a:buAutoNum type="arabicParenR"/>
            </a:pPr>
            <a:r>
              <a:rPr lang="en-US" sz="2800" b="1" dirty="0">
                <a:solidFill>
                  <a:srgbClr val="0070C0"/>
                </a:solidFill>
                <a:latin typeface="Comic Sans MS" panose="030F0702030302020204" pitchFamily="66" charset="0"/>
              </a:rPr>
              <a:t>Streak plate method: </a:t>
            </a:r>
            <a:r>
              <a:rPr lang="en-US" sz="2800" dirty="0">
                <a:latin typeface="Comic Sans MS" panose="030F0702030302020204" pitchFamily="66" charset="0"/>
              </a:rPr>
              <a:t>this method is employed for the isolation of pure culture of bacteria from mixed population, e.g. sputum, urine, stool, pus from infected wound and abscess.</a:t>
            </a:r>
          </a:p>
        </p:txBody>
      </p:sp>
    </p:spTree>
    <p:extLst>
      <p:ext uri="{BB962C8B-B14F-4D97-AF65-F5344CB8AC3E}">
        <p14:creationId xmlns:p14="http://schemas.microsoft.com/office/powerpoint/2010/main" val="292129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778098"/>
          </a:xfrm>
        </p:spPr>
        <p:txBody>
          <a:bodyPr>
            <a:normAutofit/>
          </a:bodyPr>
          <a:lstStyle/>
          <a:p>
            <a:pPr rtl="0"/>
            <a:r>
              <a:rPr lang="en-US" sz="3600" b="1" dirty="0">
                <a:solidFill>
                  <a:srgbClr val="FF0000"/>
                </a:solidFill>
              </a:rPr>
              <a:t>Pure culture methods:</a:t>
            </a:r>
            <a:endParaRPr lang="ar-IQ" sz="3600" b="1" dirty="0">
              <a:solidFill>
                <a:srgbClr val="FF0000"/>
              </a:solidFill>
            </a:endParaRPr>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22</a:t>
            </a:fld>
            <a:endParaRPr lang="ar-IQ"/>
          </a:p>
        </p:txBody>
      </p:sp>
      <p:sp>
        <p:nvSpPr>
          <p:cNvPr id="5" name="عنصر نائب للمحتوى 4"/>
          <p:cNvSpPr>
            <a:spLocks noGrp="1"/>
          </p:cNvSpPr>
          <p:nvPr>
            <p:ph sz="quarter" idx="1"/>
          </p:nvPr>
        </p:nvSpPr>
        <p:spPr>
          <a:xfrm>
            <a:off x="395536" y="1196752"/>
            <a:ext cx="8291264" cy="5184576"/>
          </a:xfrm>
        </p:spPr>
        <p:txBody>
          <a:bodyPr>
            <a:normAutofit/>
          </a:bodyPr>
          <a:lstStyle/>
          <a:p>
            <a:pPr marL="514350" indent="-514350" algn="just" rtl="0">
              <a:buClr>
                <a:srgbClr val="0070C0"/>
              </a:buClr>
              <a:buSzPct val="110000"/>
              <a:buFont typeface="+mj-lt"/>
              <a:buAutoNum type="arabicParenR" startAt="2"/>
            </a:pPr>
            <a:r>
              <a:rPr lang="en-US" sz="2800" b="1" dirty="0">
                <a:solidFill>
                  <a:srgbClr val="0070C0"/>
                </a:solidFill>
                <a:latin typeface="Comic Sans MS" panose="030F0702030302020204" pitchFamily="66" charset="0"/>
              </a:rPr>
              <a:t>Pour plate method: </a:t>
            </a:r>
            <a:r>
              <a:rPr lang="en-US" sz="2800" dirty="0">
                <a:latin typeface="Comic Sans MS" panose="030F0702030302020204" pitchFamily="66" charset="0"/>
              </a:rPr>
              <a:t>this technique deals with the isolation of pure culture from mixed bacterial suspension by serial dilution and plating. </a:t>
            </a:r>
          </a:p>
          <a:p>
            <a:pPr marL="514350" lvl="0" indent="-514350" algn="just" rtl="0">
              <a:buClr>
                <a:srgbClr val="0070C0"/>
              </a:buClr>
              <a:buSzPct val="110000"/>
              <a:buFont typeface="+mj-lt"/>
              <a:buAutoNum type="arabicParenR" startAt="3"/>
            </a:pPr>
            <a:r>
              <a:rPr lang="en-US" sz="2800" b="1" dirty="0">
                <a:solidFill>
                  <a:srgbClr val="0070C0"/>
                </a:solidFill>
                <a:latin typeface="Comic Sans MS" panose="030F0702030302020204" pitchFamily="66" charset="0"/>
              </a:rPr>
              <a:t>Spread plate method:</a:t>
            </a:r>
          </a:p>
          <a:p>
            <a:pPr lvl="1" algn="just" rtl="0">
              <a:buClr>
                <a:srgbClr val="0070C0"/>
              </a:buClr>
              <a:buSzPct val="110000"/>
            </a:pPr>
            <a:r>
              <a:rPr lang="en-US" sz="2800" dirty="0">
                <a:solidFill>
                  <a:prstClr val="black"/>
                </a:solidFill>
                <a:latin typeface="Comic Sans MS" panose="030F0702030302020204" pitchFamily="66" charset="0"/>
              </a:rPr>
              <a:t>Dilute sample</a:t>
            </a:r>
          </a:p>
          <a:p>
            <a:pPr lvl="1" algn="just" rtl="0">
              <a:buClr>
                <a:srgbClr val="0070C0"/>
              </a:buClr>
              <a:buSzPct val="110000"/>
            </a:pPr>
            <a:r>
              <a:rPr lang="en-US" sz="2800" dirty="0">
                <a:solidFill>
                  <a:prstClr val="black"/>
                </a:solidFill>
                <a:latin typeface="Comic Sans MS" panose="030F0702030302020204" pitchFamily="66" charset="0"/>
              </a:rPr>
              <a:t>Pour on agar plate</a:t>
            </a:r>
          </a:p>
          <a:p>
            <a:pPr lvl="1" algn="just" rtl="0">
              <a:buClr>
                <a:srgbClr val="0070C0"/>
              </a:buClr>
              <a:buSzPct val="110000"/>
            </a:pPr>
            <a:r>
              <a:rPr lang="en-US" sz="2800" dirty="0">
                <a:solidFill>
                  <a:prstClr val="black"/>
                </a:solidFill>
                <a:latin typeface="Comic Sans MS" panose="030F0702030302020204" pitchFamily="66" charset="0"/>
              </a:rPr>
              <a:t>Spread by glass spreader.</a:t>
            </a:r>
          </a:p>
          <a:p>
            <a:pPr marL="514350" indent="-514350" algn="just" rtl="0">
              <a:buClr>
                <a:srgbClr val="0070C0"/>
              </a:buClr>
              <a:buSzPct val="110000"/>
              <a:buFont typeface="+mj-lt"/>
              <a:buAutoNum type="arabicParenR" startAt="2"/>
            </a:pPr>
            <a:endParaRPr lang="en-US" sz="2800" dirty="0">
              <a:latin typeface="Comic Sans MS" panose="030F0702030302020204" pitchFamily="66" charset="0"/>
            </a:endParaRPr>
          </a:p>
          <a:p>
            <a:pPr lvl="0" algn="just" rtl="0">
              <a:buClr>
                <a:srgbClr val="FFC000"/>
              </a:buClr>
              <a:buSzPct val="110000"/>
              <a:buFont typeface="Wingdings" panose="05000000000000000000" pitchFamily="2" charset="2"/>
              <a:buChar char="v"/>
            </a:pPr>
            <a:endParaRPr lang="en-US" b="1" dirty="0">
              <a:solidFill>
                <a:srgbClr val="00B050"/>
              </a:solidFill>
              <a:latin typeface="Comic Sans MS" panose="030F0702030302020204" pitchFamily="66" charset="0"/>
            </a:endParaRPr>
          </a:p>
          <a:p>
            <a:pPr algn="just" rtl="0">
              <a:buClr>
                <a:srgbClr val="FFC000"/>
              </a:buClr>
              <a:buSzPct val="110000"/>
            </a:pPr>
            <a:endParaRPr lang="en-US" b="1" dirty="0">
              <a:solidFill>
                <a:srgbClr val="00B050"/>
              </a:solidFill>
              <a:latin typeface="Comic Sans MS" panose="030F0702030302020204" pitchFamily="66" charset="0"/>
            </a:endParaRPr>
          </a:p>
          <a:p>
            <a:pPr algn="just" rtl="0">
              <a:buClr>
                <a:srgbClr val="FFC000"/>
              </a:buClr>
              <a:buSzPct val="110000"/>
              <a:buFont typeface="Wingdings" panose="05000000000000000000" pitchFamily="2" charset="2"/>
              <a:buChar char="v"/>
            </a:pPr>
            <a:endParaRPr lang="en-US" dirty="0">
              <a:latin typeface="Comic Sans MS" panose="030F0702030302020204" pitchFamily="66" charset="0"/>
            </a:endParaRPr>
          </a:p>
          <a:p>
            <a:pPr algn="just" rtl="0">
              <a:buClr>
                <a:srgbClr val="FFC000"/>
              </a:buClr>
              <a:buSzPct val="110000"/>
              <a:buFont typeface="Wingdings" panose="05000000000000000000" pitchFamily="2" charset="2"/>
              <a:buChar char="v"/>
            </a:pPr>
            <a:endParaRPr lang="en-US" dirty="0">
              <a:latin typeface="Comic Sans MS" panose="030F0702030302020204" pitchFamily="66" charset="0"/>
            </a:endParaRPr>
          </a:p>
        </p:txBody>
      </p:sp>
    </p:spTree>
    <p:extLst>
      <p:ext uri="{BB962C8B-B14F-4D97-AF65-F5344CB8AC3E}">
        <p14:creationId xmlns:p14="http://schemas.microsoft.com/office/powerpoint/2010/main" val="304338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291264" cy="980728"/>
          </a:xfrm>
        </p:spPr>
        <p:txBody>
          <a:bodyPr>
            <a:normAutofit/>
          </a:bodyPr>
          <a:lstStyle/>
          <a:p>
            <a:pPr rtl="0"/>
            <a:r>
              <a:rPr lang="en-US" sz="3600" b="1" dirty="0">
                <a:solidFill>
                  <a:srgbClr val="FF0000"/>
                </a:solidFill>
              </a:rPr>
              <a:t>Pure culture methods:</a:t>
            </a:r>
            <a:endParaRPr lang="ar-IQ" sz="3600" b="1" dirty="0">
              <a:solidFill>
                <a:srgbClr val="FF0000"/>
              </a:solidFill>
            </a:endParaRPr>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23</a:t>
            </a:fld>
            <a:endParaRPr lang="ar-IQ"/>
          </a:p>
        </p:txBody>
      </p:sp>
      <p:sp>
        <p:nvSpPr>
          <p:cNvPr id="5" name="عنصر نائب للمحتوى 4"/>
          <p:cNvSpPr>
            <a:spLocks noGrp="1"/>
          </p:cNvSpPr>
          <p:nvPr>
            <p:ph sz="quarter" idx="1"/>
          </p:nvPr>
        </p:nvSpPr>
        <p:spPr>
          <a:xfrm>
            <a:off x="395536" y="980728"/>
            <a:ext cx="8291264" cy="5039072"/>
          </a:xfrm>
        </p:spPr>
        <p:txBody>
          <a:bodyPr>
            <a:normAutofit/>
          </a:bodyPr>
          <a:lstStyle/>
          <a:p>
            <a:pPr marL="514350" indent="-514350" algn="just" rtl="0">
              <a:buClr>
                <a:srgbClr val="0070C0"/>
              </a:buClr>
              <a:buSzPct val="110000"/>
              <a:buFont typeface="+mj-lt"/>
              <a:buAutoNum type="arabicParenR" startAt="4"/>
            </a:pPr>
            <a:r>
              <a:rPr lang="en-US" b="1" dirty="0">
                <a:solidFill>
                  <a:srgbClr val="0070C0"/>
                </a:solidFill>
                <a:latin typeface="Comic Sans MS" panose="030F0702030302020204" pitchFamily="66" charset="0"/>
              </a:rPr>
              <a:t>Selective environment: </a:t>
            </a:r>
            <a:r>
              <a:rPr lang="en-US" dirty="0">
                <a:latin typeface="Comic Sans MS" panose="030F0702030302020204" pitchFamily="66" charset="0"/>
              </a:rPr>
              <a:t>application of selective conditions like high temperature and O2 or CO2, or use selective media like MacConkey’s agar.</a:t>
            </a:r>
          </a:p>
          <a:p>
            <a:pPr marL="0" indent="0" algn="just" rtl="0">
              <a:buClr>
                <a:srgbClr val="0070C0"/>
              </a:buClr>
              <a:buSzPct val="110000"/>
              <a:buNone/>
            </a:pPr>
            <a:endParaRPr lang="en-US" dirty="0">
              <a:latin typeface="Comic Sans MS" panose="030F0702030302020204" pitchFamily="66" charset="0"/>
            </a:endParaRPr>
          </a:p>
          <a:p>
            <a:pPr algn="just" rtl="0">
              <a:buClr>
                <a:srgbClr val="0070C0"/>
              </a:buClr>
              <a:buSzPct val="110000"/>
              <a:buFont typeface="Wingdings" panose="05000000000000000000" pitchFamily="2" charset="2"/>
              <a:buChar char="v"/>
            </a:pPr>
            <a:r>
              <a:rPr lang="en-US" dirty="0">
                <a:latin typeface="Comic Sans MS" panose="030F0702030302020204" pitchFamily="66" charset="0"/>
              </a:rPr>
              <a:t>There are many ways to inoculate bacteria in the media:</a:t>
            </a:r>
          </a:p>
          <a:p>
            <a:pPr marL="514350" indent="-514350" algn="just" rtl="0">
              <a:buClr>
                <a:srgbClr val="0070C0"/>
              </a:buClr>
              <a:buSzPct val="110000"/>
              <a:buAutoNum type="arabicPeriod"/>
            </a:pPr>
            <a:r>
              <a:rPr lang="en-US" dirty="0">
                <a:latin typeface="Comic Sans MS" panose="030F0702030302020204" pitchFamily="66" charset="0"/>
              </a:rPr>
              <a:t>Inoculation: loop           </a:t>
            </a:r>
            <a:r>
              <a:rPr lang="en-US" dirty="0">
                <a:solidFill>
                  <a:srgbClr val="0070C0"/>
                </a:solidFill>
                <a:latin typeface="Comic Sans MS" panose="030F0702030302020204" pitchFamily="66" charset="0"/>
              </a:rPr>
              <a:t>2.</a:t>
            </a:r>
            <a:r>
              <a:rPr lang="en-US" dirty="0">
                <a:latin typeface="Comic Sans MS" panose="030F0702030302020204" pitchFamily="66" charset="0"/>
              </a:rPr>
              <a:t> Pipetting: pipette</a:t>
            </a:r>
          </a:p>
          <a:p>
            <a:pPr marL="514350" indent="-514350" algn="just" rtl="0">
              <a:buClr>
                <a:srgbClr val="0070C0"/>
              </a:buClr>
              <a:buSzPct val="110000"/>
              <a:buFont typeface="+mj-lt"/>
              <a:buAutoNum type="arabicPeriod" startAt="3"/>
            </a:pPr>
            <a:r>
              <a:rPr lang="en-US" dirty="0">
                <a:latin typeface="Comic Sans MS" panose="030F0702030302020204" pitchFamily="66" charset="0"/>
              </a:rPr>
              <a:t>Stabbing: needle          </a:t>
            </a:r>
            <a:r>
              <a:rPr lang="en-US" dirty="0">
                <a:solidFill>
                  <a:srgbClr val="0070C0"/>
                </a:solidFill>
                <a:latin typeface="Comic Sans MS" panose="030F0702030302020204" pitchFamily="66" charset="0"/>
              </a:rPr>
              <a:t>4.</a:t>
            </a:r>
            <a:r>
              <a:rPr lang="en-US" dirty="0">
                <a:latin typeface="Comic Sans MS" panose="030F0702030302020204" pitchFamily="66" charset="0"/>
              </a:rPr>
              <a:t> Swabbing: cotton swab</a:t>
            </a:r>
          </a:p>
          <a:p>
            <a:pPr marL="514350" indent="-514350" algn="just" rtl="0">
              <a:buClr>
                <a:srgbClr val="0070C0"/>
              </a:buClr>
              <a:buSzPct val="110000"/>
              <a:buFont typeface="+mj-lt"/>
              <a:buAutoNum type="arabicPeriod" startAt="5"/>
            </a:pPr>
            <a:r>
              <a:rPr lang="en-US" dirty="0">
                <a:latin typeface="Comic Sans MS" panose="030F0702030302020204" pitchFamily="66" charset="0"/>
              </a:rPr>
              <a:t>Spreading: spreader     </a:t>
            </a:r>
            <a:r>
              <a:rPr lang="en-US" dirty="0">
                <a:solidFill>
                  <a:srgbClr val="0070C0"/>
                </a:solidFill>
                <a:latin typeface="Comic Sans MS" panose="030F0702030302020204" pitchFamily="66" charset="0"/>
              </a:rPr>
              <a:t>6</a:t>
            </a:r>
            <a:r>
              <a:rPr lang="en-US" dirty="0">
                <a:latin typeface="Comic Sans MS" panose="030F0702030302020204" pitchFamily="66" charset="0"/>
              </a:rPr>
              <a:t>. Streaking: loop </a:t>
            </a:r>
          </a:p>
          <a:p>
            <a:pPr marL="0" indent="0" algn="just" rtl="0">
              <a:buClr>
                <a:srgbClr val="0070C0"/>
              </a:buClr>
              <a:buSzPct val="110000"/>
              <a:buNone/>
            </a:pPr>
            <a:r>
              <a:rPr lang="en-US" dirty="0">
                <a:latin typeface="Comic Sans MS" panose="030F0702030302020204" pitchFamily="66" charset="0"/>
              </a:rPr>
              <a:t> </a:t>
            </a:r>
          </a:p>
        </p:txBody>
      </p:sp>
    </p:spTree>
    <p:extLst>
      <p:ext uri="{BB962C8B-B14F-4D97-AF65-F5344CB8AC3E}">
        <p14:creationId xmlns:p14="http://schemas.microsoft.com/office/powerpoint/2010/main" val="53934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24</a:t>
            </a:fld>
            <a:endParaRPr lang="ar-IQ"/>
          </a:p>
        </p:txBody>
      </p:sp>
      <p:pic>
        <p:nvPicPr>
          <p:cNvPr id="6" name="عنصر نائب للمحتوى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 y="0"/>
            <a:ext cx="9143436" cy="6858000"/>
          </a:xfrm>
        </p:spPr>
      </p:pic>
      <p:sp>
        <p:nvSpPr>
          <p:cNvPr id="7" name="مستطيل 6"/>
          <p:cNvSpPr/>
          <p:nvPr/>
        </p:nvSpPr>
        <p:spPr>
          <a:xfrm>
            <a:off x="4355976" y="188640"/>
            <a:ext cx="4224233" cy="2585323"/>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 </a:t>
            </a:r>
          </a:p>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For</a:t>
            </a:r>
          </a:p>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Listening </a:t>
            </a:r>
            <a:endParaRPr lang="ar-SA"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59257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6" y="1772816"/>
            <a:ext cx="7772400" cy="223224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r>
              <a:rPr lang="en-US" sz="5400" b="1" dirty="0">
                <a:solidFill>
                  <a:srgbClr val="00B050"/>
                </a:solidFill>
              </a:rPr>
              <a:t>Types of culture media</a:t>
            </a:r>
            <a:br>
              <a:rPr lang="en-US" sz="5400" b="1" dirty="0">
                <a:solidFill>
                  <a:srgbClr val="00B050"/>
                </a:solidFill>
              </a:rPr>
            </a:br>
            <a:r>
              <a:rPr lang="en-US" sz="5400" b="1" dirty="0">
                <a:solidFill>
                  <a:srgbClr val="00B050"/>
                </a:solidFill>
              </a:rPr>
              <a:t>Culture and antibiotic susceptibility test</a:t>
            </a:r>
            <a:endParaRPr lang="ar-IQ"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3</a:t>
            </a:fld>
            <a:endParaRPr lang="ar-IQ"/>
          </a:p>
        </p:txBody>
      </p:sp>
    </p:spTree>
    <p:extLst>
      <p:ext uri="{BB962C8B-B14F-4D97-AF65-F5344CB8AC3E}">
        <p14:creationId xmlns:p14="http://schemas.microsoft.com/office/powerpoint/2010/main" val="103669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4</a:t>
            </a:fld>
            <a:endParaRPr lang="ar-IQ"/>
          </a:p>
        </p:txBody>
      </p:sp>
      <p:sp>
        <p:nvSpPr>
          <p:cNvPr id="5" name="عنصر نائب للمحتوى 4"/>
          <p:cNvSpPr>
            <a:spLocks noGrp="1"/>
          </p:cNvSpPr>
          <p:nvPr>
            <p:ph sz="quarter" idx="1"/>
          </p:nvPr>
        </p:nvSpPr>
        <p:spPr>
          <a:xfrm>
            <a:off x="251520" y="548680"/>
            <a:ext cx="8568952" cy="5471120"/>
          </a:xfrm>
        </p:spPr>
        <p:txBody>
          <a:bodyPr>
            <a:normAutofit fontScale="92500" lnSpcReduction="20000"/>
          </a:bodyPr>
          <a:lstStyle/>
          <a:p>
            <a:pPr algn="just" rtl="0">
              <a:buFont typeface="Wingdings" panose="05000000000000000000" pitchFamily="2" charset="2"/>
              <a:buChar char="v"/>
            </a:pPr>
            <a:r>
              <a:rPr lang="en-US" sz="2800" b="1" dirty="0">
                <a:solidFill>
                  <a:srgbClr val="FF0000"/>
                </a:solidFill>
                <a:latin typeface="Comic Sans MS" panose="030F0702030302020204" pitchFamily="66" charset="0"/>
              </a:rPr>
              <a:t>Culture media </a:t>
            </a:r>
            <a:r>
              <a:rPr lang="en-US" sz="2800" dirty="0">
                <a:latin typeface="Comic Sans MS" panose="030F0702030302020204" pitchFamily="66" charset="0"/>
              </a:rPr>
              <a:t>can be defined as artificial media contain basic requirements needed for microorganisms’ growth. Can be contained either in test tubes, plates, flasks or screw-capped bottles…etc.</a:t>
            </a:r>
          </a:p>
          <a:p>
            <a:pPr algn="just" rtl="0">
              <a:buFont typeface="Wingdings" panose="05000000000000000000" pitchFamily="2" charset="2"/>
              <a:buChar char="v"/>
            </a:pPr>
            <a:r>
              <a:rPr lang="en-US" sz="2800" dirty="0">
                <a:latin typeface="Comic Sans MS" panose="030F0702030302020204" pitchFamily="66" charset="0"/>
              </a:rPr>
              <a:t> </a:t>
            </a:r>
            <a:r>
              <a:rPr lang="en-US" sz="2800" b="1" dirty="0">
                <a:solidFill>
                  <a:srgbClr val="FF0000"/>
                </a:solidFill>
                <a:latin typeface="Comic Sans MS" panose="030F0702030302020204" pitchFamily="66" charset="0"/>
              </a:rPr>
              <a:t>common ingredients for culture media:</a:t>
            </a:r>
          </a:p>
          <a:p>
            <a:pPr algn="just" rtl="0">
              <a:buFontTx/>
              <a:buChar char="-"/>
            </a:pPr>
            <a:r>
              <a:rPr lang="en-US" sz="2800" dirty="0">
                <a:latin typeface="Comic Sans MS" panose="030F0702030302020204" pitchFamily="66" charset="0"/>
              </a:rPr>
              <a:t>peptone: source of protein.</a:t>
            </a:r>
          </a:p>
          <a:p>
            <a:pPr algn="just" rtl="0">
              <a:buFontTx/>
              <a:buChar char="-"/>
            </a:pPr>
            <a:r>
              <a:rPr lang="en-US" sz="2800" dirty="0">
                <a:latin typeface="Comic Sans MS" panose="030F0702030302020204" pitchFamily="66" charset="0"/>
              </a:rPr>
              <a:t>Meat extract: source of N</a:t>
            </a:r>
            <a:r>
              <a:rPr lang="en-US" sz="1900" dirty="0">
                <a:latin typeface="Comic Sans MS" panose="030F0702030302020204" pitchFamily="66" charset="0"/>
              </a:rPr>
              <a:t>2</a:t>
            </a:r>
            <a:r>
              <a:rPr lang="en-US" sz="2800" dirty="0">
                <a:latin typeface="Comic Sans MS" panose="030F0702030302020204" pitchFamily="66" charset="0"/>
              </a:rPr>
              <a:t>.</a:t>
            </a:r>
          </a:p>
          <a:p>
            <a:pPr algn="just" rtl="0">
              <a:buFontTx/>
              <a:buChar char="-"/>
            </a:pPr>
            <a:r>
              <a:rPr lang="en-US" sz="2800" dirty="0" err="1">
                <a:latin typeface="Comic Sans MS" panose="030F0702030302020204" pitchFamily="66" charset="0"/>
              </a:rPr>
              <a:t>NaCl</a:t>
            </a:r>
            <a:r>
              <a:rPr lang="en-US" sz="2800" dirty="0">
                <a:latin typeface="Comic Sans MS" panose="030F0702030302020204" pitchFamily="66" charset="0"/>
              </a:rPr>
              <a:t>: for isotonic environment</a:t>
            </a:r>
          </a:p>
          <a:p>
            <a:pPr algn="just" rtl="0">
              <a:buFontTx/>
              <a:buChar char="-"/>
            </a:pPr>
            <a:r>
              <a:rPr lang="en-US" sz="2800" dirty="0">
                <a:latin typeface="Comic Sans MS" panose="030F0702030302020204" pitchFamily="66" charset="0"/>
              </a:rPr>
              <a:t>H</a:t>
            </a:r>
            <a:r>
              <a:rPr lang="en-US" sz="2200" dirty="0">
                <a:latin typeface="Comic Sans MS" panose="030F0702030302020204" pitchFamily="66" charset="0"/>
              </a:rPr>
              <a:t>2</a:t>
            </a:r>
            <a:r>
              <a:rPr lang="en-US" sz="2800" dirty="0">
                <a:latin typeface="Comic Sans MS" panose="030F0702030302020204" pitchFamily="66" charset="0"/>
              </a:rPr>
              <a:t>O</a:t>
            </a:r>
          </a:p>
          <a:p>
            <a:pPr algn="just" rtl="0">
              <a:buFontTx/>
              <a:buChar char="-"/>
            </a:pPr>
            <a:r>
              <a:rPr lang="en-US" sz="2800" dirty="0">
                <a:latin typeface="Comic Sans MS" panose="030F0702030302020204" pitchFamily="66" charset="0"/>
              </a:rPr>
              <a:t>Agar: it provides no nutritional benefits but used for solidifying purposes.</a:t>
            </a:r>
          </a:p>
          <a:p>
            <a:pPr algn="just" rtl="0">
              <a:buFontTx/>
              <a:buChar char="-"/>
            </a:pPr>
            <a:r>
              <a:rPr lang="en-US" sz="2800" dirty="0">
                <a:latin typeface="Comic Sans MS" panose="030F0702030302020204" pitchFamily="66" charset="0"/>
              </a:rPr>
              <a:t>PH: neutral pH (7.2-7.4), obtained by adding of </a:t>
            </a:r>
            <a:r>
              <a:rPr lang="en-US" sz="2800" dirty="0" err="1">
                <a:latin typeface="Comic Sans MS" panose="030F0702030302020204" pitchFamily="66" charset="0"/>
              </a:rPr>
              <a:t>NaOH</a:t>
            </a:r>
            <a:r>
              <a:rPr lang="en-US" sz="2800" dirty="0">
                <a:latin typeface="Comic Sans MS" panose="030F0702030302020204" pitchFamily="66" charset="0"/>
              </a:rPr>
              <a:t> or HCL</a:t>
            </a:r>
          </a:p>
        </p:txBody>
      </p:sp>
    </p:spTree>
    <p:extLst>
      <p:ext uri="{BB962C8B-B14F-4D97-AF65-F5344CB8AC3E}">
        <p14:creationId xmlns:p14="http://schemas.microsoft.com/office/powerpoint/2010/main" val="365874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706090"/>
          </a:xfrm>
        </p:spPr>
        <p:txBody>
          <a:bodyPr>
            <a:normAutofit/>
          </a:bodyPr>
          <a:lstStyle/>
          <a:p>
            <a:pPr rtl="0"/>
            <a:r>
              <a:rPr lang="en-US" sz="3600" b="1" dirty="0">
                <a:solidFill>
                  <a:srgbClr val="FF0000"/>
                </a:solidFill>
              </a:rPr>
              <a:t>Types of culture media</a:t>
            </a:r>
            <a:r>
              <a:rPr lang="en-US" sz="3600" dirty="0"/>
              <a:t>:</a:t>
            </a:r>
            <a:endParaRPr lang="ar-IQ" sz="3600"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5</a:t>
            </a:fld>
            <a:endParaRPr lang="ar-IQ"/>
          </a:p>
        </p:txBody>
      </p:sp>
      <p:sp>
        <p:nvSpPr>
          <p:cNvPr id="5" name="عنصر نائب للمحتوى 4"/>
          <p:cNvSpPr>
            <a:spLocks noGrp="1"/>
          </p:cNvSpPr>
          <p:nvPr>
            <p:ph sz="quarter" idx="1"/>
          </p:nvPr>
        </p:nvSpPr>
        <p:spPr>
          <a:xfrm>
            <a:off x="251520" y="980728"/>
            <a:ext cx="8640960" cy="5472608"/>
          </a:xfrm>
        </p:spPr>
        <p:txBody>
          <a:bodyPr>
            <a:normAutofit lnSpcReduction="10000"/>
          </a:bodyPr>
          <a:lstStyle/>
          <a:p>
            <a:pPr marL="0" indent="0" algn="just" rtl="0">
              <a:buNone/>
            </a:pPr>
            <a:r>
              <a:rPr lang="en-US" sz="2800" dirty="0">
                <a:latin typeface="Comic Sans MS" panose="030F0702030302020204" pitchFamily="66" charset="0"/>
              </a:rPr>
              <a:t>Culture media can be divided according to:</a:t>
            </a:r>
          </a:p>
          <a:p>
            <a:pPr algn="just" rtl="0">
              <a:buClr>
                <a:srgbClr val="0070C0"/>
              </a:buClr>
              <a:buSzPct val="110000"/>
              <a:buFont typeface="Wingdings" panose="05000000000000000000" pitchFamily="2" charset="2"/>
              <a:buChar char="Ø"/>
            </a:pPr>
            <a:r>
              <a:rPr lang="en-US" sz="2800" dirty="0">
                <a:latin typeface="Comic Sans MS" panose="030F0702030302020204" pitchFamily="66" charset="0"/>
              </a:rPr>
              <a:t> </a:t>
            </a:r>
            <a:r>
              <a:rPr lang="en-US" sz="2800" b="1" dirty="0">
                <a:solidFill>
                  <a:srgbClr val="0070C0"/>
                </a:solidFill>
                <a:latin typeface="Comic Sans MS" panose="030F0702030302020204" pitchFamily="66" charset="0"/>
              </a:rPr>
              <a:t>physical state (consistency):</a:t>
            </a:r>
          </a:p>
          <a:p>
            <a:pPr marL="514350" indent="-514350" algn="just" rtl="0">
              <a:buClr>
                <a:srgbClr val="00B050"/>
              </a:buClr>
              <a:buSzPct val="110000"/>
              <a:buAutoNum type="arabicPeriod"/>
            </a:pPr>
            <a:r>
              <a:rPr lang="en-US" sz="2800" b="1" dirty="0">
                <a:solidFill>
                  <a:srgbClr val="00B050"/>
                </a:solidFill>
                <a:latin typeface="Comic Sans MS" panose="030F0702030302020204" pitchFamily="66" charset="0"/>
              </a:rPr>
              <a:t>liquid media: </a:t>
            </a:r>
            <a:r>
              <a:rPr lang="en-US" sz="2800" dirty="0">
                <a:latin typeface="Comic Sans MS" panose="030F0702030302020204" pitchFamily="66" charset="0"/>
              </a:rPr>
              <a:t>they do not contain agar, </a:t>
            </a:r>
            <a:r>
              <a:rPr lang="en-US" sz="2800" b="1" dirty="0">
                <a:solidFill>
                  <a:srgbClr val="FF0000"/>
                </a:solidFill>
                <a:latin typeface="Comic Sans MS" panose="030F0702030302020204" pitchFamily="66" charset="0"/>
              </a:rPr>
              <a:t>used for primary cultivation</a:t>
            </a:r>
            <a:r>
              <a:rPr lang="en-US" sz="2800" b="1" dirty="0">
                <a:latin typeface="Comic Sans MS" panose="030F0702030302020204" pitchFamily="66" charset="0"/>
              </a:rPr>
              <a:t>,(why?)</a:t>
            </a:r>
          </a:p>
          <a:p>
            <a:pPr marL="548640" lvl="2" indent="0" algn="just" rtl="0">
              <a:buClr>
                <a:srgbClr val="00B050"/>
              </a:buClr>
              <a:buSzPct val="110000"/>
              <a:buNone/>
            </a:pPr>
            <a:r>
              <a:rPr lang="en-US" sz="2800" dirty="0">
                <a:latin typeface="Comic Sans MS" panose="030F0702030302020204" pitchFamily="66" charset="0"/>
              </a:rPr>
              <a:t>Its disadvantage is the inability to observe colony morphology, e.g., nutrient broth, peptone water.</a:t>
            </a:r>
          </a:p>
          <a:p>
            <a:pPr marL="0" indent="0" algn="just" rtl="0">
              <a:buClr>
                <a:srgbClr val="00B050"/>
              </a:buClr>
              <a:buSzPct val="110000"/>
              <a:buNone/>
            </a:pPr>
            <a:endParaRPr lang="en-US" sz="1000" dirty="0">
              <a:latin typeface="Comic Sans MS" panose="030F0702030302020204" pitchFamily="66" charset="0"/>
            </a:endParaRPr>
          </a:p>
          <a:p>
            <a:pPr marL="514350" indent="-514350" algn="just" rtl="0">
              <a:buClr>
                <a:srgbClr val="00B050"/>
              </a:buClr>
              <a:buSzPct val="100000"/>
              <a:buFont typeface="+mj-lt"/>
              <a:buAutoNum type="arabicPeriod" startAt="2"/>
            </a:pPr>
            <a:r>
              <a:rPr lang="en-US" sz="2800" b="1" dirty="0">
                <a:solidFill>
                  <a:srgbClr val="00B050"/>
                </a:solidFill>
                <a:latin typeface="Comic Sans MS" panose="030F0702030302020204" pitchFamily="66" charset="0"/>
              </a:rPr>
              <a:t>Solid media: </a:t>
            </a:r>
            <a:r>
              <a:rPr lang="en-US" sz="2800" dirty="0">
                <a:latin typeface="Comic Sans MS" panose="030F0702030302020204" pitchFamily="66" charset="0"/>
              </a:rPr>
              <a:t>they are made by adding a solidifying agent to a liquid media. Agar is added in percentage of 1.5-2 %, they are used </a:t>
            </a:r>
            <a:r>
              <a:rPr lang="en-US" sz="2800" b="1" dirty="0">
                <a:solidFill>
                  <a:srgbClr val="FF0000"/>
                </a:solidFill>
                <a:latin typeface="Comic Sans MS" panose="030F0702030302020204" pitchFamily="66" charset="0"/>
              </a:rPr>
              <a:t>for identification of colony morphology</a:t>
            </a:r>
            <a:r>
              <a:rPr lang="en-US" sz="2800" b="1" dirty="0">
                <a:solidFill>
                  <a:srgbClr val="FF0000"/>
                </a:solidFill>
                <a:latin typeface="Times New Roman" pitchFamily="18" charset="0"/>
                <a:cs typeface="Times New Roman" pitchFamily="18" charset="0"/>
              </a:rPr>
              <a:t> </a:t>
            </a:r>
            <a:r>
              <a:rPr lang="en-US" sz="2800" b="1" dirty="0">
                <a:solidFill>
                  <a:srgbClr val="FF0000"/>
                </a:solidFill>
                <a:latin typeface="Comic Sans MS" panose="030F0702030302020204" pitchFamily="66" charset="0"/>
                <a:cs typeface="Times New Roman" pitchFamily="18" charset="0"/>
              </a:rPr>
              <a:t>pigmentation, hemolysis</a:t>
            </a:r>
            <a:r>
              <a:rPr lang="en-US" sz="2800" dirty="0">
                <a:latin typeface="Comic Sans MS" panose="030F0702030302020204" pitchFamily="66" charset="0"/>
              </a:rPr>
              <a:t>, e.g. blood agar.  </a:t>
            </a:r>
          </a:p>
        </p:txBody>
      </p:sp>
    </p:spTree>
    <p:extLst>
      <p:ext uri="{BB962C8B-B14F-4D97-AF65-F5344CB8AC3E}">
        <p14:creationId xmlns:p14="http://schemas.microsoft.com/office/powerpoint/2010/main" val="263198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706090"/>
          </a:xfrm>
        </p:spPr>
        <p:txBody>
          <a:bodyPr>
            <a:normAutofit/>
          </a:bodyPr>
          <a:lstStyle/>
          <a:p>
            <a:pPr rtl="0"/>
            <a:r>
              <a:rPr lang="en-US" sz="3600" b="1" dirty="0">
                <a:solidFill>
                  <a:srgbClr val="FF0000"/>
                </a:solidFill>
              </a:rPr>
              <a:t>Types of culture media</a:t>
            </a:r>
            <a:r>
              <a:rPr lang="en-US" sz="3600" dirty="0"/>
              <a:t>:</a:t>
            </a:r>
            <a:endParaRPr lang="ar-IQ" sz="3600"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6</a:t>
            </a:fld>
            <a:endParaRPr lang="ar-IQ"/>
          </a:p>
        </p:txBody>
      </p:sp>
      <p:sp>
        <p:nvSpPr>
          <p:cNvPr id="5" name="عنصر نائب للمحتوى 4"/>
          <p:cNvSpPr>
            <a:spLocks noGrp="1"/>
          </p:cNvSpPr>
          <p:nvPr>
            <p:ph sz="quarter" idx="1"/>
          </p:nvPr>
        </p:nvSpPr>
        <p:spPr>
          <a:xfrm>
            <a:off x="251520" y="908720"/>
            <a:ext cx="8640960" cy="1440160"/>
          </a:xfrm>
        </p:spPr>
        <p:txBody>
          <a:bodyPr>
            <a:noAutofit/>
          </a:bodyPr>
          <a:lstStyle/>
          <a:p>
            <a:pPr marL="514350" indent="-514350" algn="just" rtl="0">
              <a:buClr>
                <a:srgbClr val="00B050"/>
              </a:buClr>
              <a:buSzPct val="110000"/>
              <a:buFont typeface="+mj-lt"/>
              <a:buAutoNum type="arabicPeriod" startAt="3"/>
            </a:pPr>
            <a:r>
              <a:rPr lang="en-US" sz="3200" b="1" dirty="0">
                <a:solidFill>
                  <a:srgbClr val="00B050"/>
                </a:solidFill>
                <a:latin typeface="Comic Sans MS" panose="030F0702030302020204" pitchFamily="66" charset="0"/>
              </a:rPr>
              <a:t>Semisolid media: </a:t>
            </a:r>
            <a:r>
              <a:rPr lang="en-US" sz="3200" dirty="0">
                <a:latin typeface="Comic Sans MS" panose="030F0702030302020204" pitchFamily="66" charset="0"/>
              </a:rPr>
              <a:t>contain 0.4-0.8% of agar </a:t>
            </a:r>
            <a:r>
              <a:rPr lang="en-US" sz="3200" b="1" dirty="0">
                <a:solidFill>
                  <a:srgbClr val="FF0000"/>
                </a:solidFill>
                <a:latin typeface="Comic Sans MS" panose="030F0702030302020204" pitchFamily="66" charset="0"/>
              </a:rPr>
              <a:t>used for cultivation of spirochetes and studying motility</a:t>
            </a:r>
            <a:r>
              <a:rPr lang="en-US" sz="3200" dirty="0">
                <a:latin typeface="Comic Sans MS" panose="030F0702030302020204" pitchFamily="66" charset="0"/>
              </a:rPr>
              <a:t>, e.g. SIM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03761"/>
            <a:ext cx="3888432" cy="360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03761"/>
            <a:ext cx="3880518" cy="360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مستطيل 6"/>
          <p:cNvSpPr/>
          <p:nvPr/>
        </p:nvSpPr>
        <p:spPr>
          <a:xfrm>
            <a:off x="5599608" y="5912435"/>
            <a:ext cx="2257349" cy="400110"/>
          </a:xfrm>
          <a:prstGeom prst="rect">
            <a:avLst/>
          </a:prstGeom>
          <a:solidFill>
            <a:schemeClr val="bg1"/>
          </a:solidFill>
          <a:ln>
            <a:solidFill>
              <a:schemeClr val="bg1"/>
            </a:solidFill>
          </a:ln>
        </p:spPr>
        <p:txBody>
          <a:bodyPr wrap="none">
            <a:spAutoFit/>
          </a:bodyPr>
          <a:lstStyle/>
          <a:p>
            <a:r>
              <a:rPr lang="en-US" sz="2000" b="1" dirty="0">
                <a:latin typeface="Comic Sans MS" panose="030F0702030302020204" pitchFamily="66" charset="0"/>
              </a:rPr>
              <a:t>Semisolid media:</a:t>
            </a:r>
            <a:endParaRPr lang="ar-IQ" sz="2000" dirty="0"/>
          </a:p>
        </p:txBody>
      </p:sp>
    </p:spTree>
    <p:extLst>
      <p:ext uri="{BB962C8B-B14F-4D97-AF65-F5344CB8AC3E}">
        <p14:creationId xmlns:p14="http://schemas.microsoft.com/office/powerpoint/2010/main" val="365232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91264" cy="706090"/>
          </a:xfrm>
        </p:spPr>
        <p:txBody>
          <a:bodyPr>
            <a:normAutofit/>
          </a:bodyPr>
          <a:lstStyle/>
          <a:p>
            <a:pPr rtl="0"/>
            <a:r>
              <a:rPr lang="en-US" sz="3600" b="1" dirty="0">
                <a:solidFill>
                  <a:srgbClr val="FF0000"/>
                </a:solidFill>
              </a:rPr>
              <a:t>Types of culture media</a:t>
            </a:r>
            <a:r>
              <a:rPr lang="en-US" sz="3600" dirty="0"/>
              <a:t>:</a:t>
            </a:r>
            <a:endParaRPr lang="ar-IQ" sz="3600"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7</a:t>
            </a:fld>
            <a:endParaRPr lang="ar-IQ"/>
          </a:p>
        </p:txBody>
      </p:sp>
      <p:sp>
        <p:nvSpPr>
          <p:cNvPr id="5" name="عنصر نائب للمحتوى 4"/>
          <p:cNvSpPr>
            <a:spLocks noGrp="1"/>
          </p:cNvSpPr>
          <p:nvPr>
            <p:ph sz="quarter" idx="1"/>
          </p:nvPr>
        </p:nvSpPr>
        <p:spPr>
          <a:xfrm>
            <a:off x="251520" y="980728"/>
            <a:ext cx="8640960" cy="2592288"/>
          </a:xfrm>
        </p:spPr>
        <p:txBody>
          <a:bodyPr>
            <a:normAutofit/>
          </a:bodyPr>
          <a:lstStyle/>
          <a:p>
            <a:pPr marL="514350" indent="-514350" algn="just" rtl="0">
              <a:buClr>
                <a:srgbClr val="00B050"/>
              </a:buClr>
              <a:buSzPct val="110000"/>
              <a:buFont typeface="+mj-lt"/>
              <a:buAutoNum type="arabicPeriod" startAt="4"/>
            </a:pPr>
            <a:r>
              <a:rPr lang="en-US" b="1" dirty="0">
                <a:solidFill>
                  <a:srgbClr val="00B050"/>
                </a:solidFill>
                <a:latin typeface="Comic Sans MS" panose="030F0702030302020204" pitchFamily="66" charset="0"/>
              </a:rPr>
              <a:t>Biphasic media: </a:t>
            </a:r>
            <a:r>
              <a:rPr lang="en-US" dirty="0">
                <a:latin typeface="Comic Sans MS" panose="030F0702030302020204" pitchFamily="66" charset="0"/>
              </a:rPr>
              <a:t>culture system composed of both liquid and solid media in the same bottle. The inoculum is added to a liquid medium, to subculture the inoculum, the bottle simply tilted to allow the liquid to flow over the solid medium, e.g. Castaneda system for blood culture.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824" y="3284984"/>
            <a:ext cx="3567839"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5571128" y="6093296"/>
            <a:ext cx="2401619" cy="400110"/>
          </a:xfrm>
          <a:prstGeom prst="rect">
            <a:avLst/>
          </a:prstGeom>
          <a:solidFill>
            <a:schemeClr val="bg1"/>
          </a:solidFill>
        </p:spPr>
        <p:txBody>
          <a:bodyPr wrap="none">
            <a:spAutoFit/>
          </a:bodyPr>
          <a:lstStyle/>
          <a:p>
            <a:r>
              <a:rPr lang="en-US" sz="2000" dirty="0">
                <a:latin typeface="Comic Sans MS" panose="030F0702030302020204" pitchFamily="66" charset="0"/>
              </a:rPr>
              <a:t>Castaneda system </a:t>
            </a:r>
            <a:endParaRPr lang="ar-IQ" sz="2000" dirty="0"/>
          </a:p>
        </p:txBody>
      </p:sp>
    </p:spTree>
    <p:extLst>
      <p:ext uri="{BB962C8B-B14F-4D97-AF65-F5344CB8AC3E}">
        <p14:creationId xmlns:p14="http://schemas.microsoft.com/office/powerpoint/2010/main" val="20787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435280" cy="634082"/>
          </a:xfrm>
        </p:spPr>
        <p:txBody>
          <a:bodyPr>
            <a:normAutofit fontScale="90000"/>
          </a:bodyPr>
          <a:lstStyle/>
          <a:p>
            <a:pPr rtl="0"/>
            <a:r>
              <a:rPr lang="en-US" sz="3600" b="1" dirty="0">
                <a:solidFill>
                  <a:srgbClr val="FF0000"/>
                </a:solidFill>
              </a:rPr>
              <a:t>Types of culture media</a:t>
            </a:r>
            <a:r>
              <a:rPr lang="en-US" sz="3600" dirty="0">
                <a:solidFill>
                  <a:srgbClr val="696464"/>
                </a:solidFill>
              </a:rPr>
              <a:t>:</a:t>
            </a:r>
            <a:endParaRPr lang="ar-IQ"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8</a:t>
            </a:fld>
            <a:endParaRPr lang="ar-IQ"/>
          </a:p>
        </p:txBody>
      </p:sp>
      <p:sp>
        <p:nvSpPr>
          <p:cNvPr id="5" name="عنصر نائب للمحتوى 4"/>
          <p:cNvSpPr>
            <a:spLocks noGrp="1"/>
          </p:cNvSpPr>
          <p:nvPr>
            <p:ph sz="quarter" idx="1"/>
          </p:nvPr>
        </p:nvSpPr>
        <p:spPr>
          <a:xfrm>
            <a:off x="323528" y="908720"/>
            <a:ext cx="8363272" cy="5544616"/>
          </a:xfrm>
        </p:spPr>
        <p:txBody>
          <a:bodyPr>
            <a:normAutofit/>
          </a:bodyPr>
          <a:lstStyle/>
          <a:p>
            <a:pPr algn="just" rtl="0">
              <a:buClr>
                <a:srgbClr val="0070C0"/>
              </a:buClr>
              <a:buSzPct val="110000"/>
              <a:buFont typeface="Wingdings" panose="05000000000000000000" pitchFamily="2" charset="2"/>
              <a:buChar char="Ø"/>
            </a:pPr>
            <a:r>
              <a:rPr lang="en-US" sz="3200" b="1" dirty="0">
                <a:solidFill>
                  <a:srgbClr val="0070C0"/>
                </a:solidFill>
                <a:latin typeface="Comic Sans MS" panose="030F0702030302020204" pitchFamily="66" charset="0"/>
              </a:rPr>
              <a:t> Uses of media: </a:t>
            </a:r>
          </a:p>
          <a:p>
            <a:pPr marL="514350" indent="-514350" algn="just" rtl="0">
              <a:buClr>
                <a:srgbClr val="FF0000"/>
              </a:buClr>
              <a:buAutoNum type="alphaUcPeriod"/>
            </a:pPr>
            <a:r>
              <a:rPr lang="en-US" sz="3200" b="1" dirty="0">
                <a:solidFill>
                  <a:srgbClr val="FF0066"/>
                </a:solidFill>
                <a:latin typeface="Comic Sans MS" panose="030F0702030302020204" pitchFamily="66" charset="0"/>
              </a:rPr>
              <a:t>Simple media:</a:t>
            </a:r>
            <a:r>
              <a:rPr lang="en-US" sz="3200" dirty="0">
                <a:solidFill>
                  <a:srgbClr val="FF0066"/>
                </a:solidFill>
                <a:latin typeface="Comic Sans MS" panose="030F0702030302020204" pitchFamily="66" charset="0"/>
              </a:rPr>
              <a:t> </a:t>
            </a:r>
            <a:r>
              <a:rPr lang="en-US" sz="3200" dirty="0">
                <a:latin typeface="Comic Sans MS" panose="030F0702030302020204" pitchFamily="66" charset="0"/>
              </a:rPr>
              <a:t>these media contain only common ingredients, used for cultivation of non fastidious microorganism, e.g. nutrient broth, nutrient agar.</a:t>
            </a:r>
          </a:p>
          <a:p>
            <a:pPr marL="0" indent="0" algn="just" rtl="0">
              <a:buClr>
                <a:srgbClr val="FF0000"/>
              </a:buClr>
              <a:buNone/>
            </a:pPr>
            <a:endParaRPr lang="en-US" sz="3200" dirty="0">
              <a:latin typeface="Comic Sans MS" panose="030F0702030302020204" pitchFamily="66" charset="0"/>
            </a:endParaRPr>
          </a:p>
          <a:p>
            <a:pPr marL="0" indent="0" algn="just" rtl="0">
              <a:buClr>
                <a:srgbClr val="FF0000"/>
              </a:buClr>
              <a:buNone/>
            </a:pPr>
            <a:r>
              <a:rPr lang="en-US" sz="3200" b="1" dirty="0">
                <a:solidFill>
                  <a:srgbClr val="FF0066"/>
                </a:solidFill>
                <a:latin typeface="Comic Sans MS" panose="030F0702030302020204" pitchFamily="66" charset="0"/>
              </a:rPr>
              <a:t>B. Special media: </a:t>
            </a:r>
            <a:r>
              <a:rPr lang="en-US" sz="3200" dirty="0">
                <a:latin typeface="Comic Sans MS" panose="030F0702030302020204" pitchFamily="66" charset="0"/>
              </a:rPr>
              <a:t>these media contain common ingredients plus other substances. </a:t>
            </a:r>
            <a:endParaRPr lang="ar-IQ" sz="3200" dirty="0">
              <a:latin typeface="Comic Sans MS" panose="030F0702030302020204" pitchFamily="66" charset="0"/>
            </a:endParaRPr>
          </a:p>
        </p:txBody>
      </p:sp>
    </p:spTree>
    <p:extLst>
      <p:ext uri="{BB962C8B-B14F-4D97-AF65-F5344CB8AC3E}">
        <p14:creationId xmlns:p14="http://schemas.microsoft.com/office/powerpoint/2010/main" val="81632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435280" cy="634082"/>
          </a:xfrm>
        </p:spPr>
        <p:txBody>
          <a:bodyPr>
            <a:normAutofit fontScale="90000"/>
          </a:bodyPr>
          <a:lstStyle/>
          <a:p>
            <a:pPr rtl="0"/>
            <a:r>
              <a:rPr lang="en-US" sz="3600" b="1" dirty="0">
                <a:solidFill>
                  <a:srgbClr val="FF0000"/>
                </a:solidFill>
              </a:rPr>
              <a:t>Types of culture media</a:t>
            </a:r>
            <a:r>
              <a:rPr lang="en-US" sz="3600" dirty="0">
                <a:solidFill>
                  <a:srgbClr val="696464"/>
                </a:solidFill>
              </a:rPr>
              <a:t>:</a:t>
            </a:r>
            <a:endParaRPr lang="ar-IQ" dirty="0"/>
          </a:p>
        </p:txBody>
      </p:sp>
      <p:sp>
        <p:nvSpPr>
          <p:cNvPr id="3" name="عنصر نائب للتاريخ 2"/>
          <p:cNvSpPr>
            <a:spLocks noGrp="1"/>
          </p:cNvSpPr>
          <p:nvPr>
            <p:ph type="dt" sz="half" idx="10"/>
          </p:nvPr>
        </p:nvSpPr>
        <p:spPr/>
        <p:txBody>
          <a:bodyPr/>
          <a:lstStyle/>
          <a:p>
            <a:fld id="{E8BD62F5-FB9A-4FD8-8238-1F84320E2B2C}" type="datetime1">
              <a:rPr lang="en-US" smtClean="0">
                <a:solidFill>
                  <a:srgbClr val="696464"/>
                </a:solidFill>
              </a:rPr>
              <a:pPr/>
              <a:t>5/29/2023</a:t>
            </a:fld>
            <a:endParaRPr lang="ar-IQ">
              <a:solidFill>
                <a:srgbClr val="696464"/>
              </a:solidFill>
            </a:endParaRPr>
          </a:p>
        </p:txBody>
      </p:sp>
      <p:sp>
        <p:nvSpPr>
          <p:cNvPr id="4" name="عنصر نائب لرقم الشريحة 3"/>
          <p:cNvSpPr>
            <a:spLocks noGrp="1"/>
          </p:cNvSpPr>
          <p:nvPr>
            <p:ph type="sldNum" sz="quarter" idx="12"/>
          </p:nvPr>
        </p:nvSpPr>
        <p:spPr/>
        <p:txBody>
          <a:bodyPr/>
          <a:lstStyle/>
          <a:p>
            <a:fld id="{28E5DD74-E6C0-44D0-A3DC-9719E1FA59BD}" type="slidenum">
              <a:rPr lang="ar-IQ" smtClean="0"/>
              <a:pPr/>
              <a:t>9</a:t>
            </a:fld>
            <a:endParaRPr lang="ar-IQ"/>
          </a:p>
        </p:txBody>
      </p:sp>
      <p:sp>
        <p:nvSpPr>
          <p:cNvPr id="5" name="عنصر نائب للمحتوى 4"/>
          <p:cNvSpPr>
            <a:spLocks noGrp="1"/>
          </p:cNvSpPr>
          <p:nvPr>
            <p:ph sz="quarter" idx="1"/>
          </p:nvPr>
        </p:nvSpPr>
        <p:spPr>
          <a:xfrm>
            <a:off x="323528" y="908720"/>
            <a:ext cx="8363272" cy="5544616"/>
          </a:xfrm>
        </p:spPr>
        <p:txBody>
          <a:bodyPr>
            <a:normAutofit/>
          </a:bodyPr>
          <a:lstStyle/>
          <a:p>
            <a:pPr algn="just" rtl="0">
              <a:buClr>
                <a:srgbClr val="0070C0"/>
              </a:buClr>
              <a:buSzPct val="110000"/>
              <a:buFont typeface="Wingdings" panose="05000000000000000000" pitchFamily="2" charset="2"/>
              <a:buChar char="Ø"/>
            </a:pPr>
            <a:r>
              <a:rPr lang="en-US" b="1" dirty="0">
                <a:solidFill>
                  <a:srgbClr val="0070C0"/>
                </a:solidFill>
                <a:latin typeface="Comic Sans MS" panose="030F0702030302020204" pitchFamily="66" charset="0"/>
              </a:rPr>
              <a:t> </a:t>
            </a:r>
            <a:r>
              <a:rPr lang="en-US" sz="2800" b="1" dirty="0">
                <a:solidFill>
                  <a:srgbClr val="0070C0"/>
                </a:solidFill>
                <a:latin typeface="Comic Sans MS" panose="030F0702030302020204" pitchFamily="66" charset="0"/>
              </a:rPr>
              <a:t>Uses of media: </a:t>
            </a:r>
          </a:p>
          <a:p>
            <a:pPr marL="0" indent="0" algn="just" rtl="0">
              <a:buClr>
                <a:srgbClr val="FF0000"/>
              </a:buClr>
              <a:buNone/>
            </a:pPr>
            <a:r>
              <a:rPr lang="en-US" sz="2800" dirty="0">
                <a:latin typeface="Comic Sans MS" panose="030F0702030302020204" pitchFamily="66" charset="0"/>
              </a:rPr>
              <a:t>Culture media can be divided to:</a:t>
            </a:r>
          </a:p>
          <a:p>
            <a:pPr marL="514350" indent="-514350" algn="just" rtl="0">
              <a:buClr>
                <a:srgbClr val="00B050"/>
              </a:buClr>
              <a:buFont typeface="+mj-lt"/>
              <a:buAutoNum type="arabicPeriod"/>
            </a:pPr>
            <a:r>
              <a:rPr lang="en-US" sz="2800" b="1" dirty="0">
                <a:solidFill>
                  <a:srgbClr val="00B050"/>
                </a:solidFill>
                <a:latin typeface="Comic Sans MS" panose="030F0702030302020204" pitchFamily="66" charset="0"/>
              </a:rPr>
              <a:t>Enriched media:</a:t>
            </a:r>
            <a:r>
              <a:rPr lang="en-US" sz="2800" dirty="0">
                <a:latin typeface="Comic Sans MS" panose="030F0702030302020204" pitchFamily="66" charset="0"/>
              </a:rPr>
              <a:t> prepared by adding  blood, serum or vitamins to a basal media for supplying the growth of fastidious bacteria, e.g. blood agar</a:t>
            </a:r>
            <a:r>
              <a:rPr lang="en-US" sz="2800" dirty="0">
                <a:solidFill>
                  <a:prstClr val="black"/>
                </a:solidFill>
                <a:latin typeface="Comic Sans MS" panose="030F0702030302020204" pitchFamily="66" charset="0"/>
              </a:rPr>
              <a:t> chocolate agar  and Brain heart infusion agar</a:t>
            </a:r>
            <a:r>
              <a:rPr lang="en-US" sz="2800" dirty="0">
                <a:latin typeface="Comic Sans MS" panose="030F0702030302020204" pitchFamily="66" charset="0"/>
              </a:rPr>
              <a:t>.</a:t>
            </a:r>
          </a:p>
          <a:p>
            <a:pPr marL="514350" lvl="0" indent="-514350" algn="just" rtl="0">
              <a:buClrTx/>
              <a:buSzPct val="100000"/>
              <a:buFont typeface="+mj-lt"/>
              <a:buAutoNum type="arabicPeriod" startAt="2"/>
            </a:pPr>
            <a:r>
              <a:rPr lang="en-US" sz="2800" b="1" dirty="0">
                <a:solidFill>
                  <a:srgbClr val="00B050"/>
                </a:solidFill>
                <a:latin typeface="Comic Sans MS" panose="030F0702030302020204" pitchFamily="66" charset="0"/>
              </a:rPr>
              <a:t>Selective media: </a:t>
            </a:r>
            <a:r>
              <a:rPr lang="en-US" sz="2800" dirty="0">
                <a:solidFill>
                  <a:prstClr val="black"/>
                </a:solidFill>
                <a:latin typeface="Comic Sans MS" panose="030F0702030302020204" pitchFamily="66" charset="0"/>
              </a:rPr>
              <a:t>contain inhibitory substances like bile salt, antibiotics or dyes, which favor the growth of certain microorganisms and inhibit growth of others, e.g. </a:t>
            </a:r>
            <a:r>
              <a:rPr lang="en-US" sz="2800" dirty="0" err="1">
                <a:solidFill>
                  <a:prstClr val="black"/>
                </a:solidFill>
                <a:latin typeface="Comic Sans MS" panose="030F0702030302020204" pitchFamily="66" charset="0"/>
              </a:rPr>
              <a:t>macConkey’s</a:t>
            </a:r>
            <a:r>
              <a:rPr lang="en-US" sz="2800" dirty="0">
                <a:solidFill>
                  <a:prstClr val="black"/>
                </a:solidFill>
                <a:latin typeface="Comic Sans MS" panose="030F0702030302020204" pitchFamily="66" charset="0"/>
              </a:rPr>
              <a:t> agar and mannitol-salt agar.</a:t>
            </a:r>
          </a:p>
          <a:p>
            <a:pPr marL="514350" indent="-514350" algn="just" rtl="0">
              <a:buClr>
                <a:srgbClr val="00B050"/>
              </a:buClr>
              <a:buFont typeface="+mj-lt"/>
              <a:buAutoNum type="arabicPeriod"/>
            </a:pPr>
            <a:endParaRPr lang="en-US" sz="2800" dirty="0">
              <a:latin typeface="Comic Sans MS" panose="030F0702030302020204" pitchFamily="66" charset="0"/>
            </a:endParaRPr>
          </a:p>
        </p:txBody>
      </p:sp>
    </p:spTree>
    <p:extLst>
      <p:ext uri="{BB962C8B-B14F-4D97-AF65-F5344CB8AC3E}">
        <p14:creationId xmlns:p14="http://schemas.microsoft.com/office/powerpoint/2010/main" val="4025246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5481</TotalTime>
  <Words>1345</Words>
  <Application>Microsoft Office PowerPoint</Application>
  <PresentationFormat>On-screen Show (4:3)</PresentationFormat>
  <Paragraphs>153</Paragraphs>
  <Slides>24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Calibri</vt:lpstr>
      <vt:lpstr>Comic Sans MS</vt:lpstr>
      <vt:lpstr>Franklin Gothic Book</vt:lpstr>
      <vt:lpstr>Perpetua</vt:lpstr>
      <vt:lpstr>Times New Roman</vt:lpstr>
      <vt:lpstr>Wingdings</vt:lpstr>
      <vt:lpstr>Wingdings 2</vt:lpstr>
      <vt:lpstr>1_موازنة</vt:lpstr>
      <vt:lpstr>Practical Bacteriology lab. 3</vt:lpstr>
      <vt:lpstr>Learning objectives:</vt:lpstr>
      <vt:lpstr>Types of culture media Culture and antibiotic susceptibility test</vt:lpstr>
      <vt:lpstr>PowerPoint Presentation</vt:lpstr>
      <vt:lpstr>Types of culture media:</vt:lpstr>
      <vt:lpstr>Types of culture media:</vt:lpstr>
      <vt:lpstr>Types of culture media:</vt:lpstr>
      <vt:lpstr>Types of culture media:</vt:lpstr>
      <vt:lpstr>Types of culture media:</vt:lpstr>
      <vt:lpstr>Types of culture media:</vt:lpstr>
      <vt:lpstr>Types of culture media:</vt:lpstr>
      <vt:lpstr>Types of culture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Pure culture methods:</vt:lpstr>
      <vt:lpstr>Pure culture methods:</vt:lpstr>
      <vt:lpstr>Pure culture methods:</vt:lpstr>
      <vt:lpstr>PowerPoint Presentation</vt:lpstr>
    </vt:vector>
  </TitlesOfParts>
  <Company>المستقبل للحاسبات - سنجار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Bacteriology lab. 2</dc:title>
  <dc:creator>Khaled Dabbas Almolaa</dc:creator>
  <cp:lastModifiedBy>Taqwa</cp:lastModifiedBy>
  <cp:revision>60</cp:revision>
  <dcterms:created xsi:type="dcterms:W3CDTF">2016-10-05T19:23:38Z</dcterms:created>
  <dcterms:modified xsi:type="dcterms:W3CDTF">2023-05-29T03:36:28Z</dcterms:modified>
</cp:coreProperties>
</file>