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8" r:id="rId2"/>
    <p:sldMasterId id="2147483721" r:id="rId3"/>
  </p:sldMasterIdLst>
  <p:notesMasterIdLst>
    <p:notesMasterId r:id="rId23"/>
  </p:notesMasterIdLst>
  <p:sldIdLst>
    <p:sldId id="331" r:id="rId4"/>
    <p:sldId id="336" r:id="rId5"/>
    <p:sldId id="311" r:id="rId6"/>
    <p:sldId id="333" r:id="rId7"/>
    <p:sldId id="332" r:id="rId8"/>
    <p:sldId id="314" r:id="rId9"/>
    <p:sldId id="337" r:id="rId10"/>
    <p:sldId id="334" r:id="rId11"/>
    <p:sldId id="335" r:id="rId12"/>
    <p:sldId id="315" r:id="rId13"/>
    <p:sldId id="318" r:id="rId14"/>
    <p:sldId id="319" r:id="rId15"/>
    <p:sldId id="320" r:id="rId16"/>
    <p:sldId id="326" r:id="rId17"/>
    <p:sldId id="321" r:id="rId18"/>
    <p:sldId id="329" r:id="rId19"/>
    <p:sldId id="328" r:id="rId20"/>
    <p:sldId id="330" r:id="rId21"/>
    <p:sldId id="298"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31" autoAdjust="0"/>
    <p:restoredTop sz="91906" autoAdjust="0"/>
  </p:normalViewPr>
  <p:slideViewPr>
    <p:cSldViewPr>
      <p:cViewPr varScale="1">
        <p:scale>
          <a:sx n="79" d="100"/>
          <a:sy n="79" d="100"/>
        </p:scale>
        <p:origin x="15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8E5A4B4-3C1D-485A-9247-81890B5BD76D}" type="datetimeFigureOut">
              <a:rPr lang="ar-SA" smtClean="0"/>
              <a:t>10/11/1444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81738B-3A3C-4351-8313-E331B41DDC06}" type="slidenum">
              <a:rPr lang="ar-SA" smtClean="0"/>
              <a:t>‹#›</a:t>
            </a:fld>
            <a:endParaRPr lang="ar-SA"/>
          </a:p>
        </p:txBody>
      </p:sp>
    </p:spTree>
    <p:extLst>
      <p:ext uri="{BB962C8B-B14F-4D97-AF65-F5344CB8AC3E}">
        <p14:creationId xmlns:p14="http://schemas.microsoft.com/office/powerpoint/2010/main" val="19985708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lang="en-US" dirty="0"/>
              <a:t>Dilution test: graded amount of antimicrobial substances</a:t>
            </a:r>
            <a:r>
              <a:rPr lang="en-US" baseline="0" dirty="0"/>
              <a:t> are incorporated into liquid or solid media. The media then inoculated with the test bacteria and incubated. The end dilution point is the higher dilution (smallest amount) of antimicrobial substance required to kill or inhibit the growth of the bacteria. </a:t>
            </a:r>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6</a:t>
            </a:fld>
            <a:endParaRPr lang="ar-SA"/>
          </a:p>
        </p:txBody>
      </p:sp>
    </p:spTree>
    <p:extLst>
      <p:ext uri="{BB962C8B-B14F-4D97-AF65-F5344CB8AC3E}">
        <p14:creationId xmlns:p14="http://schemas.microsoft.com/office/powerpoint/2010/main" val="287273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Disc diffusion method is the most common but not valuable in certain situations: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slow growing microorganisms such as M, tuberculosis because the agent diffuses rapidly so gives (false) large inhibition 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swarming microorganisms because this phenomenon will decrease the inhibition zone due to blocking diffusion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using antimicrobial agents with high molecular weight.</a:t>
            </a:r>
            <a:endParaRPr lang="en-US" baseline="0" dirty="0"/>
          </a:p>
          <a:p>
            <a:pPr algn="l" rtl="0"/>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8</a:t>
            </a:fld>
            <a:endParaRPr lang="ar-SA"/>
          </a:p>
        </p:txBody>
      </p:sp>
    </p:spTree>
    <p:extLst>
      <p:ext uri="{BB962C8B-B14F-4D97-AF65-F5344CB8AC3E}">
        <p14:creationId xmlns:p14="http://schemas.microsoft.com/office/powerpoint/2010/main" val="240387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9</a:t>
            </a:fld>
            <a:endParaRPr lang="ar-SA"/>
          </a:p>
        </p:txBody>
      </p:sp>
    </p:spTree>
    <p:extLst>
      <p:ext uri="{BB962C8B-B14F-4D97-AF65-F5344CB8AC3E}">
        <p14:creationId xmlns:p14="http://schemas.microsoft.com/office/powerpoint/2010/main" val="182557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12</a:t>
            </a:fld>
            <a:endParaRPr lang="ar-SA"/>
          </a:p>
        </p:txBody>
      </p:sp>
    </p:spTree>
    <p:extLst>
      <p:ext uri="{BB962C8B-B14F-4D97-AF65-F5344CB8AC3E}">
        <p14:creationId xmlns:p14="http://schemas.microsoft.com/office/powerpoint/2010/main" val="93008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17</a:t>
            </a:fld>
            <a:endParaRPr lang="ar-SA"/>
          </a:p>
        </p:txBody>
      </p:sp>
    </p:spTree>
    <p:extLst>
      <p:ext uri="{BB962C8B-B14F-4D97-AF65-F5344CB8AC3E}">
        <p14:creationId xmlns:p14="http://schemas.microsoft.com/office/powerpoint/2010/main" val="175302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19</a:t>
            </a:fld>
            <a:endParaRPr lang="ar-SA"/>
          </a:p>
        </p:txBody>
      </p:sp>
    </p:spTree>
    <p:extLst>
      <p:ext uri="{BB962C8B-B14F-4D97-AF65-F5344CB8AC3E}">
        <p14:creationId xmlns:p14="http://schemas.microsoft.com/office/powerpoint/2010/main" val="428825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7C3F5679-1131-4322-AA3B-73408F4959D2}" type="datetimeFigureOut">
              <a:rPr lang="ar-SA" smtClean="0"/>
              <a:t>10/11/1444</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82D3347E-7AD8-4DFA-ABD6-61BC49DF254D}"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9F1AE7D6-A2F0-4642-A51B-30E7AD6167DB}" type="datetime1">
              <a:rPr lang="en-US" smtClean="0">
                <a:solidFill>
                  <a:srgbClr val="696464"/>
                </a:solidFill>
              </a:rPr>
              <a:pPr/>
              <a:t>5/29/2023</a:t>
            </a:fld>
            <a:endParaRPr lang="ar-IQ">
              <a:solidFill>
                <a:srgbClr val="696464"/>
              </a:solidFill>
            </a:endParaRPr>
          </a:p>
        </p:txBody>
      </p:sp>
      <p:sp>
        <p:nvSpPr>
          <p:cNvPr id="17" name="عنصر نائب للتذييل 16"/>
          <p:cNvSpPr>
            <a:spLocks noGrp="1"/>
          </p:cNvSpPr>
          <p:nvPr>
            <p:ph type="ftr" sz="quarter" idx="11"/>
          </p:nvPr>
        </p:nvSpPr>
        <p:spPr/>
        <p:txBody>
          <a:bodyPr/>
          <a:lstStyle/>
          <a:p>
            <a:endParaRPr lang="ar-IQ">
              <a:solidFill>
                <a:srgbClr val="696464"/>
              </a:solidFill>
            </a:endParaRPr>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28E5DD74-E6C0-44D0-A3DC-9719E1FA59BD}" type="slidenum">
              <a:rPr lang="ar-IQ" smtClean="0"/>
              <a:pPr/>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658387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90116311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4A767100-CEF4-4F79-B9A0-C53A1289D23D}"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solidFill>
                <a:srgbClr val="696464"/>
              </a:solidFill>
            </a:endParaRPr>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a:off x="146304" y="6208776"/>
            <a:ext cx="457200" cy="457200"/>
          </a:xfrm>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503062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439A75E-3A1C-47B1-906B-1D0FFA62FF67}"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28E5DD74-E6C0-44D0-A3DC-9719E1FA59BD}" type="slidenum">
              <a:rPr lang="ar-IQ" smtClean="0"/>
              <a:pPr/>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406355850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35D90E9D-130E-40C0-9799-77616A34D142}" type="datetime1">
              <a:rPr lang="en-US" smtClean="0">
                <a:solidFill>
                  <a:srgbClr val="696464"/>
                </a:solidFill>
              </a:rPr>
              <a:pPr/>
              <a:t>5/29/2023</a:t>
            </a:fld>
            <a:endParaRPr lang="ar-IQ">
              <a:solidFill>
                <a:srgbClr val="696464"/>
              </a:solidFill>
            </a:endParaRPr>
          </a:p>
        </p:txBody>
      </p:sp>
      <p:sp>
        <p:nvSpPr>
          <p:cNvPr id="8" name="عنصر نائب للتذييل 7"/>
          <p:cNvSpPr>
            <a:spLocks noGrp="1"/>
          </p:cNvSpPr>
          <p:nvPr>
            <p:ph type="ftr" sz="quarter" idx="11"/>
          </p:nvPr>
        </p:nvSpPr>
        <p:spPr/>
        <p:txBody>
          <a:bodyPr/>
          <a:lstStyle/>
          <a:p>
            <a:endParaRPr lang="ar-IQ">
              <a:solidFill>
                <a:srgbClr val="696464"/>
              </a:solidFill>
            </a:endParaRPr>
          </a:p>
        </p:txBody>
      </p:sp>
      <p:sp>
        <p:nvSpPr>
          <p:cNvPr id="9" name="عنصر نائب لرقم الشريحة 8"/>
          <p:cNvSpPr>
            <a:spLocks noGrp="1"/>
          </p:cNvSpPr>
          <p:nvPr>
            <p:ph type="sldNum" sz="quarter" idx="12"/>
          </p:nvPr>
        </p:nvSpPr>
        <p:spPr/>
        <p:txBody>
          <a:bodyPr/>
          <a:lstStyle/>
          <a:p>
            <a:fld id="{28E5DD74-E6C0-44D0-A3DC-9719E1FA59BD}" type="slidenum">
              <a:rPr lang="ar-IQ" smtClean="0"/>
              <a:pPr/>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56431883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835C58A-13E6-41D9-ABD7-4824F5FE8CD6}" type="datetime1">
              <a:rPr lang="en-US" smtClean="0">
                <a:solidFill>
                  <a:srgbClr val="696464"/>
                </a:solidFill>
              </a:rPr>
              <a:pPr/>
              <a:t>5/29/2023</a:t>
            </a:fld>
            <a:endParaRPr lang="ar-IQ">
              <a:solidFill>
                <a:srgbClr val="696464"/>
              </a:solidFill>
            </a:endParaRPr>
          </a:p>
        </p:txBody>
      </p:sp>
      <p:sp>
        <p:nvSpPr>
          <p:cNvPr id="4" name="عنصر نائب للتذييل 3"/>
          <p:cNvSpPr>
            <a:spLocks noGrp="1"/>
          </p:cNvSpPr>
          <p:nvPr>
            <p:ph type="ftr" sz="quarter" idx="11"/>
          </p:nvPr>
        </p:nvSpPr>
        <p:spPr/>
        <p:txBody>
          <a:bodyPr/>
          <a:lstStyle/>
          <a:p>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4738579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59602B-947F-4ABE-B416-EAF36A6EAD79}" type="datetime1">
              <a:rPr lang="en-US" smtClean="0">
                <a:solidFill>
                  <a:srgbClr val="696464"/>
                </a:solidFill>
              </a:rPr>
              <a:pPr/>
              <a:t>5/29/2023</a:t>
            </a:fld>
            <a:endParaRPr lang="ar-IQ">
              <a:solidFill>
                <a:srgbClr val="696464"/>
              </a:solidFill>
            </a:endParaRPr>
          </a:p>
        </p:txBody>
      </p:sp>
      <p:sp>
        <p:nvSpPr>
          <p:cNvPr id="3" name="عنصر نائب للتذييل 2"/>
          <p:cNvSpPr>
            <a:spLocks noGrp="1"/>
          </p:cNvSpPr>
          <p:nvPr>
            <p:ph type="ftr" sz="quarter" idx="11"/>
          </p:nvPr>
        </p:nvSpPr>
        <p:spPr/>
        <p:txBody>
          <a:bodyPr/>
          <a:lstStyle/>
          <a:p>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177950718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36305A42-809C-4C71-BFF9-5815AB3ABDC6}"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28E5DD74-E6C0-44D0-A3DC-9719E1FA59BD}" type="slidenum">
              <a:rPr lang="ar-IQ" smtClean="0"/>
              <a:pPr/>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7045332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79BEF623-81B6-43D9-AD49-CF7815BEA9EB}"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a:xfrm>
            <a:off x="146304" y="6208776"/>
            <a:ext cx="457200" cy="457200"/>
          </a:xfrm>
        </p:spPr>
        <p:txBody>
          <a:bodyPr/>
          <a:lstStyle/>
          <a:p>
            <a:fld id="{28E5DD74-E6C0-44D0-A3DC-9719E1FA59BD}" type="slidenum">
              <a:rPr lang="ar-IQ" smtClean="0"/>
              <a:pPr/>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extLst>
      <p:ext uri="{BB962C8B-B14F-4D97-AF65-F5344CB8AC3E}">
        <p14:creationId xmlns:p14="http://schemas.microsoft.com/office/powerpoint/2010/main" val="86769694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4F74CCA-DA62-455D-99A5-DAE44B59A373}"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20934271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1E9F34E-5EAE-464A-A573-1DB3C2E8B83E}"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25030984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19200"/>
          </a:xfrm>
        </p:spPr>
        <p:txBody>
          <a:bodyPr/>
          <a:lstStyle/>
          <a:p>
            <a:r>
              <a:rPr lang="ar-SA"/>
              <a:t>انقر لتحرير نمط العنوان الرئيسي</a:t>
            </a:r>
            <a:endParaRPr lang="ar-IQ"/>
          </a:p>
        </p:txBody>
      </p:sp>
      <p:sp>
        <p:nvSpPr>
          <p:cNvPr id="3" name="عنصر نائب للجدول 2"/>
          <p:cNvSpPr>
            <a:spLocks noGrp="1"/>
          </p:cNvSpPr>
          <p:nvPr>
            <p:ph type="tbl" idx="1"/>
          </p:nvPr>
        </p:nvSpPr>
        <p:spPr>
          <a:xfrm>
            <a:off x="406400" y="1524000"/>
            <a:ext cx="8399463" cy="3130550"/>
          </a:xfrm>
        </p:spPr>
        <p:txBody>
          <a:bodyPr/>
          <a:lstStyle/>
          <a:p>
            <a:endParaRPr lang="ar-IQ"/>
          </a:p>
        </p:txBody>
      </p:sp>
    </p:spTree>
    <p:extLst>
      <p:ext uri="{BB962C8B-B14F-4D97-AF65-F5344CB8AC3E}">
        <p14:creationId xmlns:p14="http://schemas.microsoft.com/office/powerpoint/2010/main" val="31171649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409387188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31881969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100807927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32454989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7C3F5679-1131-4322-AA3B-73408F4959D2}" type="datetimeFigureOut">
              <a:rPr lang="ar-SA" smtClean="0"/>
              <a:t>10/11/1444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3803040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C3F5679-1131-4322-AA3B-73408F4959D2}" type="datetimeFigureOut">
              <a:rPr lang="ar-SA" smtClean="0"/>
              <a:t>10/11/1444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38973044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C3F5679-1131-4322-AA3B-73408F4959D2}" type="datetimeFigureOut">
              <a:rPr lang="ar-SA" smtClean="0"/>
              <a:t>10/11/1444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290774693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18798156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29244594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3781602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2D3347E-7AD8-4DFA-ABD6-61BC49DF254D}" type="slidenum">
              <a:rPr lang="ar-SA" smtClean="0"/>
              <a:t>‹#›</a:t>
            </a:fld>
            <a:endParaRPr lang="ar-SA"/>
          </a:p>
        </p:txBody>
      </p:sp>
    </p:spTree>
    <p:extLst>
      <p:ext uri="{BB962C8B-B14F-4D97-AF65-F5344CB8AC3E}">
        <p14:creationId xmlns:p14="http://schemas.microsoft.com/office/powerpoint/2010/main" val="35644170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7C3F5679-1131-4322-AA3B-73408F4959D2}" type="datetimeFigureOut">
              <a:rPr lang="ar-SA" smtClean="0"/>
              <a:t>10/11/1444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7C3F5679-1131-4322-AA3B-73408F4959D2}" type="datetimeFigureOut">
              <a:rPr lang="ar-SA" smtClean="0"/>
              <a:t>10/11/1444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F5679-1131-4322-AA3B-73408F4959D2}" type="datetimeFigureOut">
              <a:rPr lang="ar-SA" smtClean="0"/>
              <a:t>10/11/1444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82D3347E-7AD8-4DFA-ABD6-61BC49DF254D}"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3F5679-1131-4322-AA3B-73408F4959D2}" type="datetimeFigureOut">
              <a:rPr lang="ar-SA" smtClean="0"/>
              <a:t>10/11/1444</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D3347E-7AD8-4DFA-ABD6-61BC49DF254D}"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A852F1-187A-4A07-BC60-3BD4E31FC125}" type="datetime1">
              <a:rPr lang="en-US" smtClean="0">
                <a:solidFill>
                  <a:srgbClr val="696464"/>
                </a:solidFill>
              </a:rPr>
              <a:pPr/>
              <a:t>5/29/2023</a:t>
            </a:fld>
            <a:endParaRPr lang="ar-IQ">
              <a:solidFill>
                <a:srgbClr val="696464"/>
              </a:solidFill>
            </a:endParaRPr>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solidFill>
                <a:srgbClr val="696464"/>
              </a:solidFill>
            </a:endParaRPr>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E5DD74-E6C0-44D0-A3DC-9719E1FA59BD}" type="slidenum">
              <a:rPr lang="ar-IQ" smtClean="0"/>
              <a:pPr/>
              <a:t>‹#›</a:t>
            </a:fld>
            <a:endParaRPr lang="ar-IQ"/>
          </a:p>
        </p:txBody>
      </p:sp>
    </p:spTree>
    <p:extLst>
      <p:ext uri="{BB962C8B-B14F-4D97-AF65-F5344CB8AC3E}">
        <p14:creationId xmlns:p14="http://schemas.microsoft.com/office/powerpoint/2010/main" val="1324112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hf hdr="0" ftr="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7C3F5679-1131-4322-AA3B-73408F4959D2}" type="datetimeFigureOut">
              <a:rPr lang="ar-SA" smtClean="0"/>
              <a:t>10/11/1444</a:t>
            </a:fld>
            <a:endParaRPr lang="ar-SA"/>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82D3347E-7AD8-4DFA-ABD6-61BC49DF254D}" type="slidenum">
              <a:rPr lang="ar-SA" smtClean="0"/>
              <a:t>‹#›</a:t>
            </a:fld>
            <a:endParaRPr lang="ar-SA"/>
          </a:p>
        </p:txBody>
      </p:sp>
    </p:spTree>
    <p:extLst>
      <p:ext uri="{BB962C8B-B14F-4D97-AF65-F5344CB8AC3E}">
        <p14:creationId xmlns:p14="http://schemas.microsoft.com/office/powerpoint/2010/main" val="4468109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quest.arc.nasa.gov/people/journals/space/delai/agar4R.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quest.arc.nasa.gov/people/journals/space/delai/agar4C.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187624" y="3284984"/>
            <a:ext cx="6508576" cy="3240360"/>
          </a:xfrm>
        </p:spPr>
        <p:txBody>
          <a:bodyPr>
            <a:normAutofit/>
          </a:bodyPr>
          <a:lstStyle/>
          <a:p>
            <a:pPr rtl="0"/>
            <a:r>
              <a:rPr lang="en-US" sz="3200" b="1" dirty="0">
                <a:solidFill>
                  <a:srgbClr val="002060"/>
                </a:solidFill>
              </a:rPr>
              <a:t>Cultural morphology</a:t>
            </a:r>
          </a:p>
          <a:p>
            <a:pPr rtl="0"/>
            <a:r>
              <a:rPr lang="en-US" sz="3200" b="1" dirty="0">
                <a:solidFill>
                  <a:srgbClr val="002060"/>
                </a:solidFill>
              </a:rPr>
              <a:t>And</a:t>
            </a:r>
          </a:p>
          <a:p>
            <a:pPr rtl="0"/>
            <a:r>
              <a:rPr lang="en-US" sz="3200" b="1" dirty="0">
                <a:solidFill>
                  <a:srgbClr val="002060"/>
                </a:solidFill>
              </a:rPr>
              <a:t>Antibiotic susceptibility test</a:t>
            </a:r>
          </a:p>
          <a:p>
            <a:pPr rtl="0"/>
            <a:endParaRPr lang="en-US" sz="2800" b="1" dirty="0">
              <a:solidFill>
                <a:srgbClr val="002060"/>
              </a:solidFill>
            </a:endParaRPr>
          </a:p>
          <a:p>
            <a:pPr rtl="0"/>
            <a:r>
              <a:rPr lang="en-US" sz="2400" b="1" dirty="0">
                <a:solidFill>
                  <a:srgbClr val="FF0000"/>
                </a:solidFill>
              </a:rPr>
              <a:t>By:</a:t>
            </a:r>
          </a:p>
          <a:p>
            <a:pPr rtl="0"/>
            <a:r>
              <a:rPr lang="en-US" sz="2400" b="1" dirty="0">
                <a:solidFill>
                  <a:srgbClr val="FF0000"/>
                </a:solidFill>
              </a:rPr>
              <a:t>Assist. Prof. Shiama'a Al-Salihy</a:t>
            </a:r>
            <a:endParaRPr lang="ar-IQ" sz="2400" b="1" dirty="0">
              <a:solidFill>
                <a:srgbClr val="FF0000"/>
              </a:solidFill>
            </a:endParaRPr>
          </a:p>
        </p:txBody>
      </p:sp>
      <p:sp>
        <p:nvSpPr>
          <p:cNvPr id="2" name="عنوان 1"/>
          <p:cNvSpPr>
            <a:spLocks noGrp="1"/>
          </p:cNvSpPr>
          <p:nvPr>
            <p:ph type="ctrTitle"/>
          </p:nvPr>
        </p:nvSpPr>
        <p:spPr/>
        <p:txBody>
          <a:bodyPr/>
          <a:lstStyle/>
          <a:p>
            <a:pPr rtl="0"/>
            <a:r>
              <a:rPr lang="en-US" dirty="0"/>
              <a:t>Practical Bacteriology</a:t>
            </a:r>
            <a:br>
              <a:rPr lang="en-US" dirty="0"/>
            </a:br>
            <a:r>
              <a:rPr lang="en-US" dirty="0"/>
              <a:t>lab. 4</a:t>
            </a:r>
            <a:endParaRPr lang="ar-IQ" dirty="0"/>
          </a:p>
        </p:txBody>
      </p:sp>
      <p:sp>
        <p:nvSpPr>
          <p:cNvPr id="4" name="عنصر نائب للتاريخ 3"/>
          <p:cNvSpPr>
            <a:spLocks noGrp="1"/>
          </p:cNvSpPr>
          <p:nvPr>
            <p:ph type="dt" sz="half" idx="10"/>
          </p:nvPr>
        </p:nvSpPr>
        <p:spPr/>
        <p:txBody>
          <a:bodyPr/>
          <a:lstStyle/>
          <a:p>
            <a:fld id="{506CFBD4-D337-4869-996C-5C37F52D740E}" type="datetime1">
              <a:rPr lang="en-US" smtClean="0">
                <a:solidFill>
                  <a:srgbClr val="696464"/>
                </a:solidFill>
              </a:rPr>
              <a:pPr/>
              <a:t>5/29/2023</a:t>
            </a:fld>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pPr/>
              <a:t>1</a:t>
            </a:fld>
            <a:endParaRPr lang="ar-IQ"/>
          </a:p>
        </p:txBody>
      </p:sp>
    </p:spTree>
    <p:extLst>
      <p:ext uri="{BB962C8B-B14F-4D97-AF65-F5344CB8AC3E}">
        <p14:creationId xmlns:p14="http://schemas.microsoft.com/office/powerpoint/2010/main" val="83750188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260648"/>
            <a:ext cx="6069360" cy="708688"/>
          </a:xfrm>
        </p:spPr>
        <p:txBody>
          <a:bodyPr>
            <a:normAutofit/>
          </a:bodyPr>
          <a:lstStyle/>
          <a:p>
            <a:r>
              <a:rPr lang="en-US" sz="2800" dirty="0">
                <a:latin typeface="Times New Roman" panose="02020603050405020304" pitchFamily="18" charset="0"/>
                <a:cs typeface="Times New Roman" panose="02020603050405020304" pitchFamily="18" charset="0"/>
              </a:rPr>
              <a:t>Preparing of MHA and swabbing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1202" y="1101820"/>
            <a:ext cx="4035902" cy="318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نتيجة بحث الصور عن ‪mueller hin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89" y="984722"/>
            <a:ext cx="3456384"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4"/>
          <a:stretch>
            <a:fillRect/>
          </a:stretch>
        </p:blipFill>
        <p:spPr>
          <a:xfrm>
            <a:off x="178750" y="4437112"/>
            <a:ext cx="3454562" cy="2233975"/>
          </a:xfrm>
          <a:prstGeom prst="rect">
            <a:avLst/>
          </a:prstGeom>
        </p:spPr>
      </p:pic>
      <p:pic>
        <p:nvPicPr>
          <p:cNvPr id="4" name="صورة 3"/>
          <p:cNvPicPr>
            <a:picLocks noChangeAspect="1"/>
          </p:cNvPicPr>
          <p:nvPr/>
        </p:nvPicPr>
        <p:blipFill>
          <a:blip r:embed="rId5"/>
          <a:stretch>
            <a:fillRect/>
          </a:stretch>
        </p:blipFill>
        <p:spPr>
          <a:xfrm>
            <a:off x="3964744" y="4432199"/>
            <a:ext cx="2456901" cy="2231329"/>
          </a:xfrm>
          <a:prstGeom prst="rect">
            <a:avLst/>
          </a:prstGeom>
        </p:spPr>
      </p:pic>
      <p:sp>
        <p:nvSpPr>
          <p:cNvPr id="5" name="مستطيل 4"/>
          <p:cNvSpPr/>
          <p:nvPr/>
        </p:nvSpPr>
        <p:spPr>
          <a:xfrm>
            <a:off x="6438544" y="5353773"/>
            <a:ext cx="2537298" cy="584775"/>
          </a:xfrm>
          <a:prstGeom prst="rect">
            <a:avLst/>
          </a:prstGeom>
        </p:spPr>
        <p:txBody>
          <a:bodyPr wrap="none">
            <a:spAutoFit/>
          </a:bodyPr>
          <a:lstStyle/>
          <a:p>
            <a:r>
              <a:rPr lang="en-US" sz="3200" dirty="0">
                <a:solidFill>
                  <a:srgbClr val="04617B"/>
                </a:solidFill>
                <a:latin typeface="Calibri"/>
                <a:ea typeface="+mj-ea"/>
                <a:cs typeface="+mj-cs"/>
              </a:rPr>
              <a:t>Antibiotic disc</a:t>
            </a:r>
            <a:endParaRPr lang="en-US" sz="3200" dirty="0"/>
          </a:p>
        </p:txBody>
      </p:sp>
    </p:spTree>
    <p:extLst>
      <p:ext uri="{BB962C8B-B14F-4D97-AF65-F5344CB8AC3E}">
        <p14:creationId xmlns:p14="http://schemas.microsoft.com/office/powerpoint/2010/main" val="1249195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7664" y="908720"/>
            <a:ext cx="8229600" cy="1143000"/>
          </a:xfrm>
        </p:spPr>
        <p:txBody>
          <a:bodyPr>
            <a:normAutofit fontScale="90000"/>
          </a:bodyPr>
          <a:lstStyle/>
          <a:p>
            <a:r>
              <a:rPr lang="en-US" sz="5400" b="1" dirty="0">
                <a:solidFill>
                  <a:srgbClr val="990033"/>
                </a:solidFill>
              </a:rPr>
              <a:t>Disc Placement</a:t>
            </a:r>
            <a:br>
              <a:rPr lang="en-US" sz="5400" b="1" dirty="0">
                <a:solidFill>
                  <a:srgbClr val="990033"/>
                </a:solidFill>
              </a:rPr>
            </a:br>
            <a:endParaRPr lang="en-US" dirty="0"/>
          </a:p>
        </p:txBody>
      </p:sp>
      <p:pic>
        <p:nvPicPr>
          <p:cNvPr id="5" name="Picture 4" descr="applying disk to agar surfa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320040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pplying disk to agar surface">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932040" y="2204864"/>
            <a:ext cx="3456384" cy="331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8834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084168" y="5742548"/>
            <a:ext cx="2880320" cy="646331"/>
          </a:xfrm>
          <a:prstGeom prst="rect">
            <a:avLst/>
          </a:prstGeom>
        </p:spPr>
        <p:txBody>
          <a:bodyPr wrap="square">
            <a:spAutoFit/>
          </a:bodyPr>
          <a:lstStyle/>
          <a:p>
            <a:pPr algn="ctr" rtl="0"/>
            <a:r>
              <a:rPr lang="en-US" b="1" dirty="0">
                <a:solidFill>
                  <a:srgbClr val="990033"/>
                </a:solidFill>
              </a:rPr>
              <a:t>AST plate with zone of inhibition</a:t>
            </a:r>
          </a:p>
        </p:txBody>
      </p:sp>
      <p:sp>
        <p:nvSpPr>
          <p:cNvPr id="6" name="مربع نص 5"/>
          <p:cNvSpPr txBox="1"/>
          <p:nvPr/>
        </p:nvSpPr>
        <p:spPr>
          <a:xfrm>
            <a:off x="233627" y="410002"/>
            <a:ext cx="7938773" cy="584775"/>
          </a:xfrm>
          <a:prstGeom prst="rect">
            <a:avLst/>
          </a:prstGeom>
          <a:noFill/>
        </p:spPr>
        <p:txBody>
          <a:bodyPr wrap="square" rtlCol="0">
            <a:spAutoFit/>
          </a:bodyPr>
          <a:lstStyle/>
          <a:p>
            <a:pPr algn="l" rtl="0"/>
            <a:r>
              <a:rPr lang="en-US" sz="3200" dirty="0"/>
              <a:t>Interpretation of Results:</a:t>
            </a:r>
          </a:p>
        </p:txBody>
      </p:sp>
      <p:sp>
        <p:nvSpPr>
          <p:cNvPr id="7" name="مربع نص 6"/>
          <p:cNvSpPr txBox="1"/>
          <p:nvPr/>
        </p:nvSpPr>
        <p:spPr>
          <a:xfrm>
            <a:off x="233627" y="1054721"/>
            <a:ext cx="6075094" cy="5693866"/>
          </a:xfrm>
          <a:prstGeom prst="rect">
            <a:avLst/>
          </a:prstGeom>
          <a:noFill/>
        </p:spPr>
        <p:txBody>
          <a:bodyPr wrap="square" rtlCol="0">
            <a:spAutoFit/>
          </a:bodyPr>
          <a:lstStyle/>
          <a:p>
            <a:pPr algn="just" rtl="0"/>
            <a:r>
              <a:rPr lang="en-US" sz="2600" b="1" dirty="0">
                <a:latin typeface="Times New Roman" pitchFamily="18" charset="0"/>
                <a:cs typeface="Times New Roman" pitchFamily="18" charset="0"/>
              </a:rPr>
              <a:t>1-Susceptible</a:t>
            </a:r>
            <a:r>
              <a:rPr lang="en-US" sz="2600" dirty="0">
                <a:latin typeface="Times New Roman" pitchFamily="18" charset="0"/>
                <a:cs typeface="Times New Roman" pitchFamily="18" charset="0"/>
              </a:rPr>
              <a:t>: the microbe is called</a:t>
            </a:r>
          </a:p>
          <a:p>
            <a:pPr algn="just" rtl="0"/>
            <a:r>
              <a:rPr lang="en-US" sz="2600" dirty="0">
                <a:latin typeface="Times New Roman" pitchFamily="18" charset="0"/>
                <a:cs typeface="Times New Roman" pitchFamily="18" charset="0"/>
              </a:rPr>
              <a:t>Susceptible to drug when </a:t>
            </a:r>
            <a:r>
              <a:rPr lang="en-US" sz="2600" dirty="0">
                <a:solidFill>
                  <a:srgbClr val="FF0000"/>
                </a:solidFill>
                <a:latin typeface="Times New Roman" pitchFamily="18" charset="0"/>
                <a:cs typeface="Times New Roman" pitchFamily="18" charset="0"/>
              </a:rPr>
              <a:t>(large inhibition zone)  </a:t>
            </a:r>
            <a:r>
              <a:rPr lang="en-US" sz="2600" dirty="0">
                <a:latin typeface="Times New Roman" pitchFamily="18" charset="0"/>
                <a:cs typeface="Times New Roman" pitchFamily="18" charset="0"/>
              </a:rPr>
              <a:t>appear around the disc that measured</a:t>
            </a:r>
          </a:p>
          <a:p>
            <a:pPr algn="just" rtl="0"/>
            <a:r>
              <a:rPr lang="en-US" sz="2600" b="1" dirty="0">
                <a:latin typeface="Times New Roman" pitchFamily="18" charset="0"/>
                <a:cs typeface="Times New Roman" pitchFamily="18" charset="0"/>
              </a:rPr>
              <a:t>2- Intermediate Susceptible: </a:t>
            </a:r>
            <a:r>
              <a:rPr lang="en-US" sz="2600" dirty="0">
                <a:latin typeface="Times New Roman" pitchFamily="18" charset="0"/>
                <a:cs typeface="Times New Roman" pitchFamily="18" charset="0"/>
              </a:rPr>
              <a:t>It is applicable to strain that are moderately  susceptible to the antibiotic showing</a:t>
            </a:r>
            <a:r>
              <a:rPr lang="en-US" sz="2600" dirty="0">
                <a:solidFill>
                  <a:srgbClr val="FF0000"/>
                </a:solidFill>
                <a:latin typeface="Times New Roman" pitchFamily="18" charset="0"/>
                <a:cs typeface="Times New Roman" pitchFamily="18" charset="0"/>
              </a:rPr>
              <a:t>(lower inhibition zone). </a:t>
            </a:r>
            <a:r>
              <a:rPr lang="en-US" sz="2600" dirty="0">
                <a:latin typeface="Times New Roman" pitchFamily="18" charset="0"/>
                <a:cs typeface="Times New Roman" pitchFamily="18" charset="0"/>
              </a:rPr>
              <a:t>It </a:t>
            </a:r>
            <a:r>
              <a:rPr lang="en-US" sz="2600" dirty="0"/>
              <a:t>may be effective at a higher dosage,, or effective only in specific body sites where the antibiotic penetrates to provide adequate concentrations</a:t>
            </a:r>
            <a:r>
              <a:rPr lang="en-US" sz="2600" dirty="0">
                <a:latin typeface="Times New Roman" pitchFamily="18" charset="0"/>
                <a:cs typeface="Times New Roman" pitchFamily="18" charset="0"/>
              </a:rPr>
              <a:t> </a:t>
            </a:r>
          </a:p>
          <a:p>
            <a:pPr algn="just" rtl="0"/>
            <a:r>
              <a:rPr lang="en-US" sz="2600" b="1" dirty="0">
                <a:latin typeface="Times New Roman" pitchFamily="18" charset="0"/>
                <a:cs typeface="Times New Roman" pitchFamily="18" charset="0"/>
              </a:rPr>
              <a:t>3-Resistant </a:t>
            </a:r>
            <a:r>
              <a:rPr lang="en-US" sz="2600" dirty="0">
                <a:latin typeface="Times New Roman" pitchFamily="18" charset="0"/>
                <a:cs typeface="Times New Roman" pitchFamily="18" charset="0"/>
              </a:rPr>
              <a:t>:the organism don’t respond to a given drug</a:t>
            </a:r>
            <a:r>
              <a:rPr lang="en-US" sz="2600" dirty="0">
                <a:solidFill>
                  <a:srgbClr val="FF0000"/>
                </a:solidFill>
                <a:latin typeface="Times New Roman" pitchFamily="18" charset="0"/>
                <a:cs typeface="Times New Roman" pitchFamily="18" charset="0"/>
              </a:rPr>
              <a:t> (don’t present  inhibition zone around the disc)  </a:t>
            </a:r>
          </a:p>
        </p:txBody>
      </p:sp>
      <p:pic>
        <p:nvPicPr>
          <p:cNvPr id="4098" name="Picture 2" descr="نتيجة بحث الصور عن ‪results of antibiotic sensitivity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614" y="2132856"/>
            <a:ext cx="2808312" cy="345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346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412776"/>
            <a:ext cx="8424936" cy="5040560"/>
          </a:xfrm>
        </p:spPr>
        <p:txBody>
          <a:bodyPr>
            <a:normAutofit/>
          </a:bodyPr>
          <a:lstStyle/>
          <a:p>
            <a:pPr algn="just" rtl="0"/>
            <a:r>
              <a:rPr lang="en-US" sz="2800" dirty="0">
                <a:solidFill>
                  <a:srgbClr val="FF0000"/>
                </a:solidFill>
              </a:rPr>
              <a:t>MIC</a:t>
            </a:r>
            <a:r>
              <a:rPr lang="en-US" sz="2800" dirty="0"/>
              <a:t> can be helpful in establishing the level of resistance of a particular bacterial strain and can substantially affect the decision to use certain antimicrobial agents.</a:t>
            </a:r>
          </a:p>
          <a:p>
            <a:pPr algn="just" rtl="0"/>
            <a:r>
              <a:rPr lang="en-US" sz="2800" b="1" dirty="0">
                <a:solidFill>
                  <a:srgbClr val="FF6600"/>
                </a:solidFill>
              </a:rPr>
              <a:t>MIC</a:t>
            </a:r>
            <a:r>
              <a:rPr lang="en-US" sz="2800" dirty="0"/>
              <a:t> </a:t>
            </a:r>
            <a:r>
              <a:rPr lang="en-US" sz="2800" dirty="0">
                <a:solidFill>
                  <a:srgbClr val="CC00CC"/>
                </a:solidFill>
              </a:rPr>
              <a:t>is the least concentration of antimicrobial that  inhibit the growth of an organism</a:t>
            </a:r>
          </a:p>
          <a:p>
            <a:pPr algn="just" rtl="0">
              <a:buFont typeface="Wingdings" pitchFamily="2" charset="2"/>
              <a:buNone/>
            </a:pPr>
            <a:r>
              <a:rPr lang="en-US" sz="2800" u="sng" dirty="0"/>
              <a:t>Clinical use:</a:t>
            </a:r>
          </a:p>
          <a:p>
            <a:pPr algn="just" rtl="0">
              <a:buFont typeface="Wingdings" pitchFamily="2" charset="2"/>
              <a:buNone/>
            </a:pPr>
            <a:r>
              <a:rPr lang="en-US" sz="2800" dirty="0"/>
              <a:t>For organisms from patients suffering serious infection like “</a:t>
            </a:r>
            <a:r>
              <a:rPr lang="en-US" sz="2800" dirty="0">
                <a:solidFill>
                  <a:srgbClr val="CC6600"/>
                </a:solidFill>
              </a:rPr>
              <a:t>infective endocarditis</a:t>
            </a:r>
            <a:endParaRPr lang="en-US" sz="2800" dirty="0"/>
          </a:p>
        </p:txBody>
      </p:sp>
      <p:sp>
        <p:nvSpPr>
          <p:cNvPr id="4" name="Rectangle 2"/>
          <p:cNvSpPr>
            <a:spLocks noGrp="1" noChangeArrowheads="1"/>
          </p:cNvSpPr>
          <p:nvPr>
            <p:ph type="title"/>
          </p:nvPr>
        </p:nvSpPr>
        <p:spPr>
          <a:xfrm>
            <a:off x="395536" y="548680"/>
            <a:ext cx="8229600" cy="708688"/>
          </a:xfrm>
        </p:spPr>
        <p:txBody>
          <a:bodyPr>
            <a:normAutofit fontScale="90000"/>
          </a:bodyPr>
          <a:lstStyle/>
          <a:p>
            <a:r>
              <a:rPr lang="en-US" sz="4000" dirty="0">
                <a:latin typeface="Times New Roman" panose="02020603050405020304" pitchFamily="18" charset="0"/>
                <a:cs typeface="Times New Roman" panose="02020603050405020304" pitchFamily="18" charset="0"/>
              </a:rPr>
              <a:t>Minimum inhibitory concentration (MIC)</a:t>
            </a:r>
          </a:p>
        </p:txBody>
      </p:sp>
    </p:spTree>
    <p:extLst>
      <p:ext uri="{BB962C8B-B14F-4D97-AF65-F5344CB8AC3E}">
        <p14:creationId xmlns:p14="http://schemas.microsoft.com/office/powerpoint/2010/main" val="212547996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074"/>
          <a:stretch/>
        </p:blipFill>
        <p:spPr bwMode="auto">
          <a:xfrm>
            <a:off x="323529" y="1316325"/>
            <a:ext cx="8640959" cy="535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115616" y="793104"/>
            <a:ext cx="7416824" cy="523220"/>
          </a:xfrm>
          <a:prstGeom prst="rect">
            <a:avLst/>
          </a:prstGeom>
          <a:noFill/>
        </p:spPr>
        <p:txBody>
          <a:bodyPr wrap="square" rtlCol="0">
            <a:spAutoFit/>
          </a:bodyPr>
          <a:lstStyle/>
          <a:p>
            <a:pPr algn="ctr" rtl="0"/>
            <a:r>
              <a:rPr lang="en-US" sz="2800" b="1" dirty="0">
                <a:solidFill>
                  <a:srgbClr val="D60093"/>
                </a:solidFill>
              </a:rPr>
              <a:t>Minimum inhibitory concentration</a:t>
            </a:r>
          </a:p>
        </p:txBody>
      </p:sp>
    </p:spTree>
    <p:extLst>
      <p:ext uri="{BB962C8B-B14F-4D97-AF65-F5344CB8AC3E}">
        <p14:creationId xmlns:p14="http://schemas.microsoft.com/office/powerpoint/2010/main" val="240267800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rialDilutionSusceptibility"/>
          <p:cNvPicPr>
            <a:picLocks noChangeAspect="1" noChangeArrowheads="1"/>
          </p:cNvPicPr>
          <p:nvPr/>
        </p:nvPicPr>
        <p:blipFill>
          <a:blip r:embed="rId2">
            <a:extLst>
              <a:ext uri="{28A0092B-C50C-407E-A947-70E740481C1C}">
                <a14:useLocalDpi xmlns:a14="http://schemas.microsoft.com/office/drawing/2010/main" val="0"/>
              </a:ext>
            </a:extLst>
          </a:blip>
          <a:srcRect t="7628" r="424" b="46609"/>
          <a:stretch>
            <a:fillRect/>
          </a:stretch>
        </p:blipFill>
        <p:spPr bwMode="auto">
          <a:xfrm>
            <a:off x="179512" y="1600199"/>
            <a:ext cx="8812088" cy="43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247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548680"/>
            <a:ext cx="8568952" cy="792088"/>
          </a:xfrm>
        </p:spPr>
        <p:txBody>
          <a:bodyPr>
            <a:noAutofit/>
          </a:bodyPr>
          <a:lstStyle/>
          <a:p>
            <a:pPr algn="ctr" rtl="0"/>
            <a:r>
              <a:rPr lang="en-US" sz="3600" dirty="0">
                <a:latin typeface="Times New Roman" panose="02020603050405020304" pitchFamily="18" charset="0"/>
                <a:cs typeface="Times New Roman" panose="02020603050405020304" pitchFamily="18" charset="0"/>
              </a:rPr>
              <a:t>MBC (Minimum Bactericidal Concentration)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87129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51520" y="1518527"/>
            <a:ext cx="8712968" cy="830997"/>
          </a:xfrm>
          <a:prstGeom prst="rect">
            <a:avLst/>
          </a:prstGeom>
          <a:noFill/>
        </p:spPr>
        <p:txBody>
          <a:bodyPr wrap="square" rtlCol="0">
            <a:spAutoFit/>
          </a:bodyPr>
          <a:lstStyle/>
          <a:p>
            <a:pPr algn="l" rtl="0"/>
            <a:r>
              <a:rPr lang="en-US" sz="2400" b="1" dirty="0"/>
              <a:t>The lowest concentration of antimicrobial agent that </a:t>
            </a:r>
            <a:r>
              <a:rPr lang="en-US" sz="2400" b="1" dirty="0">
                <a:solidFill>
                  <a:srgbClr val="CC00CC"/>
                </a:solidFill>
              </a:rPr>
              <a:t>kill</a:t>
            </a:r>
            <a:r>
              <a:rPr lang="en-US" sz="2400" b="1" dirty="0"/>
              <a:t> the tested microorganism.</a:t>
            </a:r>
          </a:p>
        </p:txBody>
      </p:sp>
    </p:spTree>
    <p:extLst>
      <p:ext uri="{BB962C8B-B14F-4D97-AF65-F5344CB8AC3E}">
        <p14:creationId xmlns:p14="http://schemas.microsoft.com/office/powerpoint/2010/main" val="126514374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636680"/>
          </a:xfrm>
        </p:spPr>
        <p:txBody>
          <a:bodyPr>
            <a:noAutofit/>
          </a:bodyPr>
          <a:lstStyle/>
          <a:p>
            <a:pPr algn="ctr" rtl="0"/>
            <a:r>
              <a:rPr lang="en-US" sz="3600" dirty="0" err="1">
                <a:solidFill>
                  <a:srgbClr val="FF0000"/>
                </a:solidFill>
                <a:latin typeface="Times New Roman" panose="02020603050405020304" pitchFamily="18" charset="0"/>
                <a:cs typeface="Times New Roman" panose="02020603050405020304" pitchFamily="18" charset="0"/>
              </a:rPr>
              <a:t>Epsilometer</a:t>
            </a:r>
            <a:r>
              <a:rPr lang="en-US" sz="3600" dirty="0">
                <a:solidFill>
                  <a:srgbClr val="FF0000"/>
                </a:solidFill>
                <a:latin typeface="Times New Roman" panose="02020603050405020304" pitchFamily="18" charset="0"/>
                <a:cs typeface="Times New Roman" panose="02020603050405020304" pitchFamily="18" charset="0"/>
              </a:rPr>
              <a:t> test (E- test ) </a:t>
            </a:r>
            <a:endParaRPr lang="en-US" sz="3600" dirty="0">
              <a:latin typeface="Times New Roman" panose="02020603050405020304" pitchFamily="18" charset="0"/>
              <a:cs typeface="Times New Roman" panose="02020603050405020304" pitchFamily="18" charset="0"/>
            </a:endParaRPr>
          </a:p>
        </p:txBody>
      </p:sp>
      <p:sp>
        <p:nvSpPr>
          <p:cNvPr id="5" name="AutoShape 6" descr="نتيجة بحث الصور عن ‪E test for antibiotic sensitivity test pp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مستطيل 5"/>
          <p:cNvSpPr/>
          <p:nvPr/>
        </p:nvSpPr>
        <p:spPr>
          <a:xfrm>
            <a:off x="215900" y="1484784"/>
            <a:ext cx="8596188" cy="5016758"/>
          </a:xfrm>
          <a:prstGeom prst="rect">
            <a:avLst/>
          </a:prstGeom>
        </p:spPr>
        <p:txBody>
          <a:bodyPr wrap="square">
            <a:spAutoFit/>
          </a:bodyPr>
          <a:lstStyle/>
          <a:p>
            <a:pPr marL="457200" indent="-457200" algn="just" rtl="0">
              <a:buFont typeface="Arial" panose="020B0604020202020204" pitchFamily="34" charset="0"/>
              <a:buChar char="•"/>
            </a:pPr>
            <a:r>
              <a:rPr lang="en-US" sz="3200" dirty="0">
                <a:solidFill>
                  <a:srgbClr val="FF0000"/>
                </a:solidFill>
              </a:rPr>
              <a:t>(E- test ) </a:t>
            </a:r>
            <a:r>
              <a:rPr lang="en-US" sz="3200" dirty="0"/>
              <a:t>is an ‘exponential gradient’ method of determination of antimicrobial resistance</a:t>
            </a:r>
          </a:p>
          <a:p>
            <a:pPr marL="457200" indent="-457200" algn="just" rtl="0">
              <a:buFont typeface="Arial" panose="020B0604020202020204" pitchFamily="34" charset="0"/>
              <a:buChar char="•"/>
            </a:pPr>
            <a:r>
              <a:rPr lang="en-US" sz="3200" dirty="0">
                <a:latin typeface="Times New Roman" pitchFamily="18" charset="0"/>
                <a:cs typeface="Times New Roman" pitchFamily="18" charset="0"/>
              </a:rPr>
              <a:t>The device consists of a predefined, continuous, and exponential gradient of antibiotic concentrations immobilized along a rectangular plastic test strip. </a:t>
            </a:r>
          </a:p>
          <a:p>
            <a:pPr marL="457200" indent="-457200" algn="just" rtl="0">
              <a:buFont typeface="Arial" panose="020B0604020202020204" pitchFamily="34" charset="0"/>
              <a:buChar char="•"/>
            </a:pPr>
            <a:r>
              <a:rPr lang="en-US" sz="3200" dirty="0">
                <a:latin typeface="Times New Roman" pitchFamily="18" charset="0"/>
                <a:cs typeface="Times New Roman" pitchFamily="18" charset="0"/>
              </a:rPr>
              <a:t>After 48 hours incubation a drop-shaped inhibition zone intersects the graded test strip at the inhibitory concentration (IC) of the antibiotic.</a:t>
            </a:r>
          </a:p>
        </p:txBody>
      </p:sp>
    </p:spTree>
    <p:extLst>
      <p:ext uri="{BB962C8B-B14F-4D97-AF65-F5344CB8AC3E}">
        <p14:creationId xmlns:p14="http://schemas.microsoft.com/office/powerpoint/2010/main" val="314828831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 test</a:t>
            </a:r>
          </a:p>
        </p:txBody>
      </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279" t="28834"/>
          <a:stretch/>
        </p:blipFill>
        <p:spPr bwMode="auto">
          <a:xfrm>
            <a:off x="4427984" y="2276872"/>
            <a:ext cx="432048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نتيجة بحث الصور عن ‪E test for antibiotic suscep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362433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6621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248" y="1417638"/>
            <a:ext cx="7818528" cy="4243609"/>
          </a:xfrm>
        </p:spPr>
      </p:pic>
    </p:spTree>
    <p:extLst>
      <p:ext uri="{BB962C8B-B14F-4D97-AF65-F5344CB8AC3E}">
        <p14:creationId xmlns:p14="http://schemas.microsoft.com/office/powerpoint/2010/main" val="407954347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Learning objectives:</a:t>
            </a:r>
            <a:endParaRPr lang="ar-IQ" dirty="0"/>
          </a:p>
        </p:txBody>
      </p:sp>
      <p:sp>
        <p:nvSpPr>
          <p:cNvPr id="4" name="عنصر نائب للتاريخ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97B3CEB-4598-4558-AFBA-D8CE6F28B1B5}"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5/29/2023</a:t>
            </a:fld>
            <a:endParaRPr kumimoji="0" lang="ar-IQ" sz="1400" b="0" i="0" u="none" strike="noStrike" kern="1200" cap="none" spc="0" normalizeH="0" baseline="0" noProof="0">
              <a:ln>
                <a:noFill/>
              </a:ln>
              <a:solidFill>
                <a:srgbClr val="696464"/>
              </a:solidFill>
              <a:effectLst/>
              <a:uLnTx/>
              <a:uFillTx/>
              <a:latin typeface="Perpetua"/>
              <a:ea typeface="+mn-ea"/>
              <a:cs typeface="Times New Roman" panose="02020603050405020304" pitchFamily="18" charset="0"/>
            </a:endParaRPr>
          </a:p>
        </p:txBody>
      </p:sp>
      <p:sp>
        <p:nvSpPr>
          <p:cNvPr id="5" name="عنصر نائب لرقم الشريحة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28E5DD74-E6C0-44D0-A3DC-9719E1FA59BD}" type="slidenum">
              <a:rPr kumimoji="0" lang="ar-IQ" sz="1400" b="0" i="0" u="none" strike="noStrike" kern="1200" cap="none" spc="0" normalizeH="0" baseline="0" noProof="0" smtClean="0">
                <a:ln>
                  <a:noFill/>
                </a:ln>
                <a:solidFill>
                  <a:srgbClr val="FFFFFF"/>
                </a:solidFill>
                <a:effectLst/>
                <a:uLnTx/>
                <a:uFillTx/>
                <a:latin typeface="Franklin Gothic Book"/>
                <a:ea typeface="+mj-ea"/>
                <a:cs typeface="Tahoma" panose="020B060403050404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2</a:t>
            </a:fld>
            <a:endParaRPr kumimoji="0" lang="ar-IQ" sz="1400" b="0" i="0" u="none" strike="noStrike" kern="1200" cap="none" spc="0" normalizeH="0" baseline="0" noProof="0">
              <a:ln>
                <a:noFill/>
              </a:ln>
              <a:solidFill>
                <a:srgbClr val="FFFFFF"/>
              </a:solidFill>
              <a:effectLst/>
              <a:uLnTx/>
              <a:uFillTx/>
              <a:latin typeface="Franklin Gothic Book"/>
              <a:ea typeface="+mj-ea"/>
              <a:cs typeface="Tahoma" panose="020B0604030504040204" pitchFamily="34" charset="0"/>
            </a:endParaRPr>
          </a:p>
        </p:txBody>
      </p:sp>
      <p:sp>
        <p:nvSpPr>
          <p:cNvPr id="3" name="عنصر نائب للمحتوى 2"/>
          <p:cNvSpPr>
            <a:spLocks noGrp="1"/>
          </p:cNvSpPr>
          <p:nvPr>
            <p:ph sz="quarter" idx="1"/>
          </p:nvPr>
        </p:nvSpPr>
        <p:spPr>
          <a:xfrm>
            <a:off x="914400" y="1988840"/>
            <a:ext cx="7772400" cy="3600400"/>
          </a:xfrm>
        </p:spPr>
        <p:txBody>
          <a:bodyPr>
            <a:normAutofit/>
          </a:bodyPr>
          <a:lstStyle/>
          <a:p>
            <a:pPr marL="0" indent="0" algn="l" rtl="0">
              <a:buNone/>
            </a:pPr>
            <a:r>
              <a:rPr lang="en-US" dirty="0"/>
              <a:t>After this lab, you must be able to:</a:t>
            </a:r>
          </a:p>
          <a:p>
            <a:pPr marL="514350" indent="-514350" algn="l" rtl="0">
              <a:buAutoNum type="arabicPeriod"/>
            </a:pPr>
            <a:r>
              <a:rPr lang="en-US" dirty="0"/>
              <a:t>Identify the colonial morphology of bacterial growth</a:t>
            </a:r>
          </a:p>
          <a:p>
            <a:pPr marL="514350" indent="-514350" algn="l" rtl="0">
              <a:buAutoNum type="arabicPeriod"/>
            </a:pPr>
            <a:r>
              <a:rPr lang="en-US" dirty="0"/>
              <a:t>Understand the principle of antibiotic susceptibility test</a:t>
            </a:r>
          </a:p>
          <a:p>
            <a:pPr marL="514350" indent="-514350" algn="l" rtl="0">
              <a:buAutoNum type="arabicPeriod"/>
            </a:pPr>
            <a:r>
              <a:rPr lang="en-US" dirty="0"/>
              <a:t>Differentiate between types of </a:t>
            </a:r>
            <a:r>
              <a:rPr lang="en-US" dirty="0">
                <a:solidFill>
                  <a:prstClr val="black"/>
                </a:solidFill>
              </a:rPr>
              <a:t>antibiotic susceptibility test</a:t>
            </a:r>
          </a:p>
          <a:p>
            <a:pPr marL="514350" indent="-514350" algn="l" rtl="0">
              <a:buAutoNum type="arabicPeriod"/>
            </a:pPr>
            <a:r>
              <a:rPr lang="en-US" dirty="0"/>
              <a:t>Understand the principle of each </a:t>
            </a:r>
            <a:r>
              <a:rPr lang="en-US" dirty="0">
                <a:solidFill>
                  <a:prstClr val="black"/>
                </a:solidFill>
              </a:rPr>
              <a:t>antibiotic susceptibility measuring </a:t>
            </a:r>
            <a:r>
              <a:rPr lang="en-US" dirty="0"/>
              <a:t>method</a:t>
            </a:r>
          </a:p>
          <a:p>
            <a:pPr marL="514350" indent="-514350" algn="l" rtl="0">
              <a:buAutoNum type="arabicPeriod"/>
            </a:pPr>
            <a:r>
              <a:rPr lang="en-US" dirty="0"/>
              <a:t>Interpret the results of </a:t>
            </a:r>
            <a:r>
              <a:rPr lang="en-US" dirty="0">
                <a:solidFill>
                  <a:prstClr val="black"/>
                </a:solidFill>
              </a:rPr>
              <a:t>antibiotic susceptibility test</a:t>
            </a:r>
            <a:endParaRPr lang="en-US" dirty="0"/>
          </a:p>
        </p:txBody>
      </p:sp>
    </p:spTree>
    <p:extLst>
      <p:ext uri="{BB962C8B-B14F-4D97-AF65-F5344CB8AC3E}">
        <p14:creationId xmlns:p14="http://schemas.microsoft.com/office/powerpoint/2010/main" val="28012102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5040560" cy="6480720"/>
          </a:xfrm>
        </p:spPr>
        <p:txBody>
          <a:bodyPr>
            <a:noAutofit/>
          </a:bodyPr>
          <a:lstStyle/>
          <a:p>
            <a:pPr algn="just" rtl="0">
              <a:buFont typeface="Wingdings" pitchFamily="2" charset="2"/>
              <a:buNone/>
            </a:pPr>
            <a:r>
              <a:rPr lang="en-US" sz="2600" b="1" dirty="0">
                <a:solidFill>
                  <a:srgbClr val="FF0000"/>
                </a:solidFill>
                <a:latin typeface="Times New Roman" pitchFamily="18" charset="0"/>
                <a:cs typeface="Times New Roman" pitchFamily="18" charset="0"/>
              </a:rPr>
              <a:t>Cultural morphology:</a:t>
            </a:r>
          </a:p>
          <a:p>
            <a:pPr algn="just" rtl="0">
              <a:buFont typeface="Wingdings" pitchFamily="2" charset="2"/>
              <a:buNone/>
            </a:pPr>
            <a:r>
              <a:rPr lang="en-US" sz="2600" dirty="0">
                <a:latin typeface="Times New Roman" pitchFamily="18" charset="0"/>
                <a:cs typeface="Times New Roman" pitchFamily="18" charset="0"/>
              </a:rPr>
              <a:t>Study macroscopic characteristics of a pure culture on a solid medium by: </a:t>
            </a:r>
          </a:p>
          <a:p>
            <a:pPr algn="just" rtl="0">
              <a:buFontTx/>
              <a:buChar char="-"/>
            </a:pPr>
            <a:r>
              <a:rPr lang="en-US" sz="2600" b="1" dirty="0">
                <a:solidFill>
                  <a:srgbClr val="7030A0"/>
                </a:solidFill>
                <a:latin typeface="Times New Roman" pitchFamily="18" charset="0"/>
                <a:cs typeface="Times New Roman" pitchFamily="18" charset="0"/>
              </a:rPr>
              <a:t>size:</a:t>
            </a:r>
            <a:r>
              <a:rPr lang="en-US" sz="2600" dirty="0">
                <a:latin typeface="Times New Roman" pitchFamily="18" charset="0"/>
                <a:cs typeface="Times New Roman" pitchFamily="18" charset="0"/>
              </a:rPr>
              <a:t> measured in mm</a:t>
            </a:r>
          </a:p>
          <a:p>
            <a:pPr algn="just" rtl="0">
              <a:buFontTx/>
              <a:buChar char="-"/>
            </a:pPr>
            <a:r>
              <a:rPr lang="en-US" sz="2600" b="1" dirty="0">
                <a:solidFill>
                  <a:srgbClr val="7030A0"/>
                </a:solidFill>
                <a:latin typeface="Times New Roman" pitchFamily="18" charset="0"/>
                <a:cs typeface="Times New Roman" pitchFamily="18" charset="0"/>
              </a:rPr>
              <a:t>Shape:</a:t>
            </a:r>
            <a:r>
              <a:rPr lang="en-US" sz="2600" dirty="0">
                <a:latin typeface="Times New Roman" pitchFamily="18" charset="0"/>
                <a:cs typeface="Times New Roman" pitchFamily="18" charset="0"/>
              </a:rPr>
              <a:t> circular, filamentous, irregular, spindle.</a:t>
            </a:r>
          </a:p>
          <a:p>
            <a:pPr algn="just" rtl="0">
              <a:buFontTx/>
              <a:buChar char="-"/>
            </a:pPr>
            <a:r>
              <a:rPr lang="en-US" sz="2600" b="1" dirty="0">
                <a:solidFill>
                  <a:srgbClr val="7030A0"/>
                </a:solidFill>
                <a:latin typeface="Times New Roman" pitchFamily="18" charset="0"/>
                <a:cs typeface="Times New Roman" pitchFamily="18" charset="0"/>
              </a:rPr>
              <a:t>Elevation</a:t>
            </a:r>
            <a:r>
              <a:rPr lang="en-US" sz="2600" dirty="0">
                <a:latin typeface="Times New Roman" pitchFamily="18" charset="0"/>
                <a:cs typeface="Times New Roman" pitchFamily="18" charset="0"/>
              </a:rPr>
              <a:t>: flat, raised, convex</a:t>
            </a:r>
          </a:p>
          <a:p>
            <a:pPr algn="just" rtl="0">
              <a:buFontTx/>
              <a:buChar char="-"/>
            </a:pPr>
            <a:r>
              <a:rPr lang="en-US" sz="2600" b="1" dirty="0">
                <a:solidFill>
                  <a:srgbClr val="7030A0"/>
                </a:solidFill>
                <a:latin typeface="Times New Roman" pitchFamily="18" charset="0"/>
                <a:cs typeface="Times New Roman" pitchFamily="18" charset="0"/>
              </a:rPr>
              <a:t>Consistency: </a:t>
            </a:r>
            <a:r>
              <a:rPr lang="en-US" sz="2600" dirty="0">
                <a:latin typeface="Times New Roman" pitchFamily="18" charset="0"/>
                <a:cs typeface="Times New Roman" pitchFamily="18" charset="0"/>
              </a:rPr>
              <a:t>dry, mucoid</a:t>
            </a:r>
          </a:p>
          <a:p>
            <a:pPr algn="just" rtl="0">
              <a:buFontTx/>
              <a:buChar char="-"/>
            </a:pPr>
            <a:r>
              <a:rPr lang="en-US" sz="2600" b="1" dirty="0">
                <a:solidFill>
                  <a:srgbClr val="7030A0"/>
                </a:solidFill>
                <a:latin typeface="Times New Roman" pitchFamily="18" charset="0"/>
                <a:cs typeface="Times New Roman" pitchFamily="18" charset="0"/>
              </a:rPr>
              <a:t>Surface texture: </a:t>
            </a:r>
            <a:r>
              <a:rPr lang="en-US" sz="2600" dirty="0">
                <a:latin typeface="Times New Roman" pitchFamily="18" charset="0"/>
                <a:cs typeface="Times New Roman" pitchFamily="18" charset="0"/>
              </a:rPr>
              <a:t>smooth, rough</a:t>
            </a:r>
          </a:p>
          <a:p>
            <a:pPr algn="just" rtl="0">
              <a:buFontTx/>
              <a:buChar char="-"/>
            </a:pPr>
            <a:r>
              <a:rPr lang="en-US" sz="2600" b="1" dirty="0">
                <a:solidFill>
                  <a:srgbClr val="7030A0"/>
                </a:solidFill>
                <a:latin typeface="Times New Roman" pitchFamily="18" charset="0"/>
                <a:cs typeface="Times New Roman" pitchFamily="18" charset="0"/>
              </a:rPr>
              <a:t>Color:</a:t>
            </a:r>
            <a:r>
              <a:rPr lang="en-US" sz="2600" dirty="0">
                <a:latin typeface="Times New Roman" pitchFamily="18" charset="0"/>
                <a:cs typeface="Times New Roman" pitchFamily="18" charset="0"/>
              </a:rPr>
              <a:t> yellow, white</a:t>
            </a:r>
          </a:p>
          <a:p>
            <a:pPr algn="just" rtl="0">
              <a:buFontTx/>
              <a:buChar char="-"/>
            </a:pPr>
            <a:r>
              <a:rPr lang="en-US" sz="2600" b="1" dirty="0">
                <a:solidFill>
                  <a:srgbClr val="7030A0"/>
                </a:solidFill>
                <a:latin typeface="Times New Roman" pitchFamily="18" charset="0"/>
                <a:cs typeface="Times New Roman" pitchFamily="18" charset="0"/>
              </a:rPr>
              <a:t>Optical density: </a:t>
            </a:r>
            <a:r>
              <a:rPr lang="en-US" sz="2600" dirty="0">
                <a:latin typeface="Times New Roman" pitchFamily="18" charset="0"/>
                <a:cs typeface="Times New Roman" pitchFamily="18" charset="0"/>
              </a:rPr>
              <a:t>opaque, translucent, glistening</a:t>
            </a:r>
          </a:p>
          <a:p>
            <a:pPr algn="just" rtl="0">
              <a:buFontTx/>
              <a:buChar char="-"/>
            </a:pPr>
            <a:r>
              <a:rPr lang="en-US" sz="2600" b="1" dirty="0">
                <a:solidFill>
                  <a:srgbClr val="7030A0"/>
                </a:solidFill>
                <a:latin typeface="Times New Roman" pitchFamily="18" charset="0"/>
                <a:cs typeface="Times New Roman" pitchFamily="18" charset="0"/>
              </a:rPr>
              <a:t>Changes</a:t>
            </a:r>
            <a:r>
              <a:rPr lang="en-US" sz="2600" dirty="0">
                <a:latin typeface="Times New Roman" pitchFamily="18" charset="0"/>
                <a:cs typeface="Times New Roman" pitchFamily="18" charset="0"/>
              </a:rPr>
              <a:t> in the inoculated medium (hemolysis)</a:t>
            </a:r>
          </a:p>
        </p:txBody>
      </p:sp>
      <p:pic>
        <p:nvPicPr>
          <p:cNvPr id="2" name="صورة 1"/>
          <p:cNvPicPr>
            <a:picLocks noChangeAspect="1"/>
          </p:cNvPicPr>
          <p:nvPr/>
        </p:nvPicPr>
        <p:blipFill rotWithShape="1">
          <a:blip r:embed="rId2"/>
          <a:srcRect l="6102" r="1996" b="3811"/>
          <a:stretch/>
        </p:blipFill>
        <p:spPr>
          <a:xfrm>
            <a:off x="5148064" y="1"/>
            <a:ext cx="3995935" cy="6741368"/>
          </a:xfrm>
          <a:prstGeom prst="rect">
            <a:avLst/>
          </a:prstGeom>
        </p:spPr>
      </p:pic>
    </p:spTree>
    <p:extLst>
      <p:ext uri="{BB962C8B-B14F-4D97-AF65-F5344CB8AC3E}">
        <p14:creationId xmlns:p14="http://schemas.microsoft.com/office/powerpoint/2010/main" val="33943180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3356992"/>
            <a:ext cx="3312367" cy="3096344"/>
          </a:xfrm>
        </p:spPr>
      </p:pic>
      <p:sp>
        <p:nvSpPr>
          <p:cNvPr id="8" name="مستطيل 7"/>
          <p:cNvSpPr/>
          <p:nvPr/>
        </p:nvSpPr>
        <p:spPr>
          <a:xfrm>
            <a:off x="3386934" y="6365557"/>
            <a:ext cx="2313454" cy="492443"/>
          </a:xfrm>
          <a:prstGeom prst="rect">
            <a:avLst/>
          </a:prstGeom>
        </p:spPr>
        <p:txBody>
          <a:bodyPr wrap="none">
            <a:spAutoFit/>
          </a:bodyPr>
          <a:lstStyle/>
          <a:p>
            <a:r>
              <a:rPr lang="en-US" sz="2600" i="1" dirty="0">
                <a:solidFill>
                  <a:prstClr val="black"/>
                </a:solidFill>
                <a:latin typeface="Times New Roman" pitchFamily="18" charset="0"/>
                <a:cs typeface="Times New Roman" pitchFamily="18" charset="0"/>
              </a:rPr>
              <a:t>Strep. </a:t>
            </a:r>
            <a:r>
              <a:rPr lang="en-US" sz="2600" i="1" dirty="0" err="1">
                <a:solidFill>
                  <a:prstClr val="black"/>
                </a:solidFill>
                <a:latin typeface="Times New Roman" pitchFamily="18" charset="0"/>
                <a:cs typeface="Times New Roman" pitchFamily="18" charset="0"/>
              </a:rPr>
              <a:t>pyogenes</a:t>
            </a:r>
            <a:endParaRPr lang="en-US" i="1" dirty="0"/>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7" y="151199"/>
            <a:ext cx="3374103" cy="3133785"/>
          </a:xfrm>
          <a:prstGeom prst="rect">
            <a:avLst/>
          </a:prstGeom>
        </p:spPr>
      </p:pic>
      <p:sp>
        <p:nvSpPr>
          <p:cNvPr id="10" name="مستطيل 9"/>
          <p:cNvSpPr/>
          <p:nvPr/>
        </p:nvSpPr>
        <p:spPr>
          <a:xfrm>
            <a:off x="6574827" y="3243021"/>
            <a:ext cx="1672702" cy="492443"/>
          </a:xfrm>
          <a:prstGeom prst="rect">
            <a:avLst/>
          </a:prstGeom>
        </p:spPr>
        <p:txBody>
          <a:bodyPr wrap="none">
            <a:spAutoFit/>
          </a:bodyPr>
          <a:lstStyle/>
          <a:p>
            <a:pPr lvl="0"/>
            <a:r>
              <a:rPr lang="en-US" sz="2600" i="1" dirty="0">
                <a:solidFill>
                  <a:prstClr val="black"/>
                </a:solidFill>
                <a:latin typeface="Times New Roman" pitchFamily="18" charset="0"/>
                <a:cs typeface="Times New Roman" pitchFamily="18" charset="0"/>
              </a:rPr>
              <a:t>Proteus sp.</a:t>
            </a:r>
            <a:endParaRPr lang="en-US" i="1" dirty="0">
              <a:solidFill>
                <a:prstClr val="black"/>
              </a:solidFill>
            </a:endParaRPr>
          </a:p>
        </p:txBody>
      </p:sp>
      <p:sp>
        <p:nvSpPr>
          <p:cNvPr id="12" name="مستطيل 11"/>
          <p:cNvSpPr/>
          <p:nvPr/>
        </p:nvSpPr>
        <p:spPr>
          <a:xfrm>
            <a:off x="564626" y="3284984"/>
            <a:ext cx="2006127" cy="492443"/>
          </a:xfrm>
          <a:prstGeom prst="rect">
            <a:avLst/>
          </a:prstGeom>
        </p:spPr>
        <p:txBody>
          <a:bodyPr wrap="none">
            <a:spAutoFit/>
          </a:bodyPr>
          <a:lstStyle/>
          <a:p>
            <a:pPr lvl="0"/>
            <a:r>
              <a:rPr lang="en-US" sz="2600" i="1" dirty="0">
                <a:solidFill>
                  <a:prstClr val="black"/>
                </a:solidFill>
                <a:latin typeface="Times New Roman" pitchFamily="18" charset="0"/>
                <a:cs typeface="Times New Roman" pitchFamily="18" charset="0"/>
              </a:rPr>
              <a:t>Staph. aureus</a:t>
            </a:r>
            <a:endParaRPr lang="en-US" i="1" dirty="0">
              <a:solidFill>
                <a:prstClr val="black"/>
              </a:solidFill>
            </a:endParaRPr>
          </a:p>
        </p:txBody>
      </p:sp>
      <p:pic>
        <p:nvPicPr>
          <p:cNvPr id="2" name="صورة 1"/>
          <p:cNvPicPr>
            <a:picLocks noChangeAspect="1"/>
          </p:cNvPicPr>
          <p:nvPr/>
        </p:nvPicPr>
        <p:blipFill>
          <a:blip r:embed="rId4"/>
          <a:stretch>
            <a:fillRect/>
          </a:stretch>
        </p:blipFill>
        <p:spPr>
          <a:xfrm>
            <a:off x="564626" y="-99392"/>
            <a:ext cx="3857600" cy="3384376"/>
          </a:xfrm>
          <a:prstGeom prst="rect">
            <a:avLst/>
          </a:prstGeom>
        </p:spPr>
      </p:pic>
    </p:spTree>
    <p:extLst>
      <p:ext uri="{BB962C8B-B14F-4D97-AF65-F5344CB8AC3E}">
        <p14:creationId xmlns:p14="http://schemas.microsoft.com/office/powerpoint/2010/main" val="27115242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836712"/>
            <a:ext cx="8640960" cy="5328592"/>
          </a:xfrm>
        </p:spPr>
        <p:txBody>
          <a:bodyPr>
            <a:noAutofit/>
          </a:bodyPr>
          <a:lstStyle/>
          <a:p>
            <a:pPr algn="just" rtl="0">
              <a:buFont typeface="Wingdings" pitchFamily="2" charset="2"/>
              <a:buNone/>
            </a:pPr>
            <a:r>
              <a:rPr lang="en-US" sz="3200" b="1" dirty="0">
                <a:solidFill>
                  <a:srgbClr val="FF0000"/>
                </a:solidFill>
                <a:latin typeface="Times New Roman" pitchFamily="18" charset="0"/>
                <a:cs typeface="Times New Roman" pitchFamily="18" charset="0"/>
              </a:rPr>
              <a:t>Antibiotic sensitivity test </a:t>
            </a:r>
            <a:r>
              <a:rPr lang="en-US" sz="3200" dirty="0">
                <a:latin typeface="Times New Roman" pitchFamily="18" charset="0"/>
                <a:cs typeface="Times New Roman" pitchFamily="18" charset="0"/>
              </a:rPr>
              <a:t>(AST) measure the ability of an antibiotic to inhibit bacterial growth </a:t>
            </a:r>
            <a:r>
              <a:rPr lang="en-US" sz="3200" i="1" dirty="0">
                <a:latin typeface="Times New Roman" pitchFamily="18" charset="0"/>
                <a:cs typeface="Times New Roman" pitchFamily="18" charset="0"/>
              </a:rPr>
              <a:t>in vitro</a:t>
            </a:r>
            <a:r>
              <a:rPr lang="en-US" sz="3200" dirty="0">
                <a:latin typeface="Times New Roman" pitchFamily="18" charset="0"/>
                <a:cs typeface="Times New Roman" pitchFamily="18" charset="0"/>
              </a:rPr>
              <a:t> (on culture media as </a:t>
            </a:r>
            <a:r>
              <a:rPr lang="en-US" dirty="0" err="1">
                <a:solidFill>
                  <a:prstClr val="black"/>
                </a:solidFill>
                <a:latin typeface="Times New Roman" pitchFamily="18" charset="0"/>
                <a:cs typeface="Times New Roman" pitchFamily="18" charset="0"/>
              </a:rPr>
              <a:t>Mulluer</a:t>
            </a:r>
            <a:r>
              <a:rPr lang="en-US" dirty="0">
                <a:solidFill>
                  <a:prstClr val="black"/>
                </a:solidFill>
                <a:latin typeface="Times New Roman" pitchFamily="18" charset="0"/>
                <a:cs typeface="Times New Roman" pitchFamily="18" charset="0"/>
              </a:rPr>
              <a:t>-Hinton  agar) </a:t>
            </a:r>
            <a:endParaRPr lang="en-US" sz="3200" dirty="0">
              <a:latin typeface="Times New Roman" pitchFamily="18" charset="0"/>
              <a:cs typeface="Times New Roman" pitchFamily="18" charset="0"/>
            </a:endParaRPr>
          </a:p>
          <a:p>
            <a:pPr algn="just" rtl="0">
              <a:buFont typeface="Wingdings" pitchFamily="2" charset="2"/>
              <a:buNone/>
            </a:pPr>
            <a:r>
              <a:rPr lang="en-US" sz="3200" dirty="0">
                <a:solidFill>
                  <a:srgbClr val="FF0000"/>
                </a:solidFill>
                <a:latin typeface="Times New Roman" pitchFamily="18" charset="0"/>
                <a:cs typeface="Times New Roman" pitchFamily="18" charset="0"/>
              </a:rPr>
              <a:t>The purpose:</a:t>
            </a:r>
          </a:p>
          <a:p>
            <a:pPr algn="just" rtl="0">
              <a:buFont typeface="Arial" panose="020B0604020202020204" pitchFamily="34" charset="0"/>
              <a:buChar char="•"/>
            </a:pPr>
            <a:r>
              <a:rPr lang="en-US" sz="3200" dirty="0">
                <a:latin typeface="Times New Roman" pitchFamily="18" charset="0"/>
                <a:cs typeface="Times New Roman" pitchFamily="18" charset="0"/>
              </a:rPr>
              <a:t>Determine the </a:t>
            </a:r>
            <a:r>
              <a:rPr lang="en-US" sz="3200" b="1" dirty="0">
                <a:solidFill>
                  <a:srgbClr val="FF0000"/>
                </a:solidFill>
                <a:latin typeface="Times New Roman" pitchFamily="18" charset="0"/>
                <a:cs typeface="Times New Roman" pitchFamily="18" charset="0"/>
              </a:rPr>
              <a:t>most suitable effective </a:t>
            </a:r>
            <a:r>
              <a:rPr lang="en-US" sz="3200" dirty="0">
                <a:latin typeface="Times New Roman" pitchFamily="18" charset="0"/>
                <a:cs typeface="Times New Roman" pitchFamily="18" charset="0"/>
              </a:rPr>
              <a:t>antibiotic therapy against bacterial infection.</a:t>
            </a:r>
          </a:p>
          <a:p>
            <a:pPr algn="just" rtl="0">
              <a:buFont typeface="Arial" panose="020B0604020202020204" pitchFamily="34" charset="0"/>
              <a:buChar char="•"/>
            </a:pPr>
            <a:r>
              <a:rPr lang="en-US" sz="3200" dirty="0">
                <a:latin typeface="Times New Roman" pitchFamily="18" charset="0"/>
                <a:cs typeface="Times New Roman" pitchFamily="18" charset="0"/>
              </a:rPr>
              <a:t>Sensitivity analysis is a useful tool to help quickly </a:t>
            </a:r>
            <a:r>
              <a:rPr lang="en-US" sz="3200" b="1" dirty="0">
                <a:solidFill>
                  <a:srgbClr val="FF0000"/>
                </a:solidFill>
                <a:latin typeface="Times New Roman" pitchFamily="18" charset="0"/>
                <a:cs typeface="Times New Roman" pitchFamily="18" charset="0"/>
              </a:rPr>
              <a:t>determine if bacteria are resistant </a:t>
            </a:r>
            <a:r>
              <a:rPr lang="en-US" sz="3200" dirty="0">
                <a:latin typeface="Times New Roman" pitchFamily="18" charset="0"/>
                <a:cs typeface="Times New Roman" pitchFamily="18" charset="0"/>
              </a:rPr>
              <a:t>to certain drugs.</a:t>
            </a:r>
          </a:p>
        </p:txBody>
      </p:sp>
    </p:spTree>
    <p:extLst>
      <p:ext uri="{BB962C8B-B14F-4D97-AF65-F5344CB8AC3E}">
        <p14:creationId xmlns:p14="http://schemas.microsoft.com/office/powerpoint/2010/main" val="40757268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8640960" cy="5112568"/>
          </a:xfrm>
        </p:spPr>
        <p:txBody>
          <a:bodyPr>
            <a:noAutofit/>
          </a:bodyPr>
          <a:lstStyle/>
          <a:p>
            <a:pPr marL="609600" indent="-609600" algn="just" rtl="0">
              <a:buFont typeface="Wingdings" pitchFamily="2" charset="2"/>
              <a:buNone/>
            </a:pPr>
            <a:r>
              <a:rPr lang="en-US" sz="3200" dirty="0"/>
              <a:t>There are two principle methods for measurement of antimicrobial activity:</a:t>
            </a:r>
          </a:p>
          <a:p>
            <a:pPr marL="609600" indent="-609600" algn="l" rtl="0"/>
            <a:r>
              <a:rPr lang="en-US" sz="3200" b="1" dirty="0">
                <a:solidFill>
                  <a:srgbClr val="FF6600"/>
                </a:solidFill>
              </a:rPr>
              <a:t>Dilution methods</a:t>
            </a:r>
          </a:p>
          <a:p>
            <a:pPr marL="609600" indent="-609600" algn="l" rtl="0">
              <a:buFont typeface="Wingdings" pitchFamily="2" charset="2"/>
              <a:buAutoNum type="alphaLcParenR"/>
            </a:pPr>
            <a:r>
              <a:rPr lang="en-US" sz="3200" dirty="0"/>
              <a:t>Agar dilution </a:t>
            </a:r>
          </a:p>
          <a:p>
            <a:pPr marL="609600" indent="-609600" algn="l" rtl="0">
              <a:buFont typeface="Wingdings" pitchFamily="2" charset="2"/>
              <a:buAutoNum type="alphaLcParenR"/>
            </a:pPr>
            <a:r>
              <a:rPr lang="en-US" sz="3200" dirty="0"/>
              <a:t>Broth dilution</a:t>
            </a:r>
          </a:p>
          <a:p>
            <a:pPr marL="609600" indent="-609600" algn="l" rtl="0">
              <a:buFont typeface="Wingdings" pitchFamily="2" charset="2"/>
              <a:buAutoNum type="alphaLcParenR"/>
            </a:pPr>
            <a:r>
              <a:rPr lang="en-US" sz="3200" dirty="0">
                <a:solidFill>
                  <a:schemeClr val="accent3">
                    <a:lumMod val="75000"/>
                  </a:schemeClr>
                </a:solidFill>
              </a:rPr>
              <a:t> </a:t>
            </a:r>
            <a:r>
              <a:rPr lang="en-US" sz="3200" dirty="0"/>
              <a:t>E test</a:t>
            </a:r>
          </a:p>
          <a:p>
            <a:pPr marL="0" indent="0" algn="just" rtl="0">
              <a:buNone/>
            </a:pPr>
            <a:r>
              <a:rPr lang="en-US" sz="3200" dirty="0"/>
              <a:t>These methods used for determine the minimum inhibitory (MIC) concentration determination.</a:t>
            </a:r>
          </a:p>
        </p:txBody>
      </p:sp>
    </p:spTree>
    <p:extLst>
      <p:ext uri="{BB962C8B-B14F-4D97-AF65-F5344CB8AC3E}">
        <p14:creationId xmlns:p14="http://schemas.microsoft.com/office/powerpoint/2010/main" val="70909957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755576" y="506309"/>
            <a:ext cx="7632848" cy="5323785"/>
          </a:xfrm>
          <a:prstGeom prst="rect">
            <a:avLst/>
          </a:prstGeom>
        </p:spPr>
      </p:pic>
    </p:spTree>
    <p:extLst>
      <p:ext uri="{BB962C8B-B14F-4D97-AF65-F5344CB8AC3E}">
        <p14:creationId xmlns:p14="http://schemas.microsoft.com/office/powerpoint/2010/main" val="40308467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6744" y="1697161"/>
            <a:ext cx="4104456" cy="3456384"/>
          </a:xfrm>
        </p:spPr>
        <p:txBody>
          <a:bodyPr>
            <a:noAutofit/>
          </a:bodyPr>
          <a:lstStyle/>
          <a:p>
            <a:pPr marL="609600" indent="-609600" algn="just" rtl="0">
              <a:buFont typeface="Wingdings" pitchFamily="2" charset="2"/>
              <a:buAutoNum type="alphaLcParenR"/>
            </a:pPr>
            <a:r>
              <a:rPr lang="en-US" sz="2800" dirty="0"/>
              <a:t>Disc diffusion- Kirby-Bauer method</a:t>
            </a:r>
          </a:p>
          <a:p>
            <a:pPr marL="609600" indent="-609600" algn="just" rtl="0">
              <a:buFont typeface="Wingdings" pitchFamily="2" charset="2"/>
              <a:buAutoNum type="alphaLcParenR"/>
            </a:pPr>
            <a:r>
              <a:rPr lang="en-US" sz="2800" dirty="0"/>
              <a:t>Antibiotic diffusion by cup method</a:t>
            </a:r>
          </a:p>
          <a:p>
            <a:pPr marL="609600" lvl="0" indent="-609600" algn="just" rtl="0">
              <a:buClr>
                <a:srgbClr val="0BD0D9"/>
              </a:buClr>
              <a:buFont typeface="Wingdings" pitchFamily="2" charset="2"/>
              <a:buAutoNum type="alphaLcParenR"/>
            </a:pPr>
            <a:r>
              <a:rPr lang="en-US" sz="2800" dirty="0">
                <a:solidFill>
                  <a:prstClr val="black"/>
                </a:solidFill>
              </a:rPr>
              <a:t>Antibiotic diffusion by ditch method</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5" y="1477491"/>
            <a:ext cx="4524375" cy="3895725"/>
          </a:xfrm>
          <a:prstGeom prst="rect">
            <a:avLst/>
          </a:prstGeom>
        </p:spPr>
      </p:pic>
      <p:sp>
        <p:nvSpPr>
          <p:cNvPr id="6" name="مستطيل 5"/>
          <p:cNvSpPr/>
          <p:nvPr/>
        </p:nvSpPr>
        <p:spPr>
          <a:xfrm>
            <a:off x="287265" y="760348"/>
            <a:ext cx="4448847" cy="584775"/>
          </a:xfrm>
          <a:prstGeom prst="rect">
            <a:avLst/>
          </a:prstGeom>
        </p:spPr>
        <p:txBody>
          <a:bodyPr wrap="none">
            <a:spAutoFit/>
          </a:bodyPr>
          <a:lstStyle/>
          <a:p>
            <a:pPr marL="609600" lvl="0" indent="-609600" algn="l" rtl="0">
              <a:spcBef>
                <a:spcPct val="20000"/>
              </a:spcBef>
              <a:buClr>
                <a:srgbClr val="0BD0D9"/>
              </a:buClr>
              <a:buSzPct val="95000"/>
              <a:buFont typeface="Wingdings 2"/>
              <a:buChar char=""/>
            </a:pPr>
            <a:r>
              <a:rPr lang="en-US" sz="3200" b="1" dirty="0">
                <a:solidFill>
                  <a:srgbClr val="FF6600"/>
                </a:solidFill>
              </a:rPr>
              <a:t>Diffusion methods</a:t>
            </a:r>
          </a:p>
        </p:txBody>
      </p:sp>
      <p:sp>
        <p:nvSpPr>
          <p:cNvPr id="7" name="مستطيل 6"/>
          <p:cNvSpPr/>
          <p:nvPr/>
        </p:nvSpPr>
        <p:spPr>
          <a:xfrm>
            <a:off x="5772149" y="5505584"/>
            <a:ext cx="2219325" cy="369332"/>
          </a:xfrm>
          <a:prstGeom prst="rect">
            <a:avLst/>
          </a:prstGeom>
        </p:spPr>
        <p:txBody>
          <a:bodyPr wrap="none">
            <a:spAutoFit/>
          </a:bodyPr>
          <a:lstStyle/>
          <a:p>
            <a:r>
              <a:rPr lang="en-US" dirty="0"/>
              <a:t>Kirby-Bauer method</a:t>
            </a:r>
          </a:p>
        </p:txBody>
      </p:sp>
    </p:spTree>
    <p:extLst>
      <p:ext uri="{BB962C8B-B14F-4D97-AF65-F5344CB8AC3E}">
        <p14:creationId xmlns:p14="http://schemas.microsoft.com/office/powerpoint/2010/main" val="333652093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813082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8607</TotalTime>
  <Words>642</Words>
  <Application>Microsoft Office PowerPoint</Application>
  <PresentationFormat>On-screen Show (4:3)</PresentationFormat>
  <Paragraphs>79</Paragraphs>
  <Slides>19</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Calibri</vt:lpstr>
      <vt:lpstr>Calibri Light</vt:lpstr>
      <vt:lpstr>Constantia</vt:lpstr>
      <vt:lpstr>Franklin Gothic Book</vt:lpstr>
      <vt:lpstr>Perpetua</vt:lpstr>
      <vt:lpstr>Times New Roman</vt:lpstr>
      <vt:lpstr>Wingdings</vt:lpstr>
      <vt:lpstr>Wingdings 2</vt:lpstr>
      <vt:lpstr>تدفق</vt:lpstr>
      <vt:lpstr>1_موازنة</vt:lpstr>
      <vt:lpstr>نسق Office</vt:lpstr>
      <vt:lpstr>Practical Bacteriology lab. 4</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of MHA and swabbing</vt:lpstr>
      <vt:lpstr>Disc Placement </vt:lpstr>
      <vt:lpstr>PowerPoint Presentation</vt:lpstr>
      <vt:lpstr>Minimum inhibitory concentration (MIC)</vt:lpstr>
      <vt:lpstr>PowerPoint Presentation</vt:lpstr>
      <vt:lpstr>PowerPoint Presentation</vt:lpstr>
      <vt:lpstr>MBC (Minimum Bactericidal Concentration)</vt:lpstr>
      <vt:lpstr>Epsilometer test (E- test ) </vt:lpstr>
      <vt:lpstr>E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aa</dc:creator>
  <cp:lastModifiedBy>Taqwa</cp:lastModifiedBy>
  <cp:revision>935</cp:revision>
  <dcterms:created xsi:type="dcterms:W3CDTF">2016-10-01T13:41:05Z</dcterms:created>
  <dcterms:modified xsi:type="dcterms:W3CDTF">2023-05-29T03:36:05Z</dcterms:modified>
</cp:coreProperties>
</file>