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9"/>
  </p:notesMasterIdLst>
  <p:sldIdLst>
    <p:sldId id="257" r:id="rId2"/>
    <p:sldId id="277" r:id="rId3"/>
    <p:sldId id="286" r:id="rId4"/>
    <p:sldId id="278" r:id="rId5"/>
    <p:sldId id="258" r:id="rId6"/>
    <p:sldId id="279" r:id="rId7"/>
    <p:sldId id="260" r:id="rId8"/>
    <p:sldId id="261" r:id="rId9"/>
    <p:sldId id="262" r:id="rId10"/>
    <p:sldId id="259" r:id="rId11"/>
    <p:sldId id="263" r:id="rId12"/>
    <p:sldId id="264" r:id="rId13"/>
    <p:sldId id="280" r:id="rId14"/>
    <p:sldId id="266" r:id="rId15"/>
    <p:sldId id="265" r:id="rId16"/>
    <p:sldId id="267" r:id="rId17"/>
    <p:sldId id="268" r:id="rId18"/>
    <p:sldId id="269" r:id="rId19"/>
    <p:sldId id="270" r:id="rId20"/>
    <p:sldId id="271" r:id="rId21"/>
    <p:sldId id="272" r:id="rId22"/>
    <p:sldId id="281" r:id="rId23"/>
    <p:sldId id="283" r:id="rId24"/>
    <p:sldId id="284" r:id="rId25"/>
    <p:sldId id="273" r:id="rId26"/>
    <p:sldId id="282" r:id="rId27"/>
    <p:sldId id="276"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149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6CFD99B-AD1D-44E1-966C-FA55C10EA8B9}" type="datetimeFigureOut">
              <a:rPr lang="ar-IQ" smtClean="0"/>
              <a:t>10/11/1444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AE94852-C981-4299-8813-72CA3C05D6EE}" type="slidenum">
              <a:rPr lang="ar-IQ" smtClean="0"/>
              <a:t>‹#›</a:t>
            </a:fld>
            <a:endParaRPr lang="ar-IQ"/>
          </a:p>
        </p:txBody>
      </p:sp>
    </p:spTree>
    <p:extLst>
      <p:ext uri="{BB962C8B-B14F-4D97-AF65-F5344CB8AC3E}">
        <p14:creationId xmlns:p14="http://schemas.microsoft.com/office/powerpoint/2010/main" val="15622596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88019124-762C-41B0-9CD0-8931E91774F8}" type="slidenum">
              <a:rPr lang="ar-SA">
                <a:solidFill>
                  <a:prstClr val="black"/>
                </a:solidFill>
              </a:rPr>
              <a:pPr/>
              <a:t>10</a:t>
            </a:fld>
            <a:endParaRPr lang="en-US">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BBC247E6-8123-4255-A1B0-699A33BC4CEE}" type="slidenum">
              <a:rPr lang="en-US">
                <a:solidFill>
                  <a:prstClr val="black"/>
                </a:solidFill>
              </a:rPr>
              <a:pPr/>
              <a:t>19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A false positive reaction may be obtained if the culture medium contains</a:t>
            </a:r>
            <a:r>
              <a:rPr lang="en-US" baseline="0" dirty="0"/>
              <a:t> catalase such as blood agar. </a:t>
            </a:r>
            <a:endParaRPr lang="ar-IQ" dirty="0"/>
          </a:p>
        </p:txBody>
      </p:sp>
      <p:sp>
        <p:nvSpPr>
          <p:cNvPr id="4" name="عنصر نائب لرقم الشريحة 3"/>
          <p:cNvSpPr>
            <a:spLocks noGrp="1"/>
          </p:cNvSpPr>
          <p:nvPr>
            <p:ph type="sldNum" sz="quarter" idx="10"/>
          </p:nvPr>
        </p:nvSpPr>
        <p:spPr/>
        <p:txBody>
          <a:bodyPr/>
          <a:lstStyle/>
          <a:p>
            <a:fld id="{0AE94852-C981-4299-8813-72CA3C05D6EE}" type="slidenum">
              <a:rPr lang="ar-IQ" smtClean="0"/>
              <a:t>22</a:t>
            </a:fld>
            <a:endParaRPr lang="ar-IQ"/>
          </a:p>
        </p:txBody>
      </p:sp>
    </p:spTree>
    <p:extLst>
      <p:ext uri="{BB962C8B-B14F-4D97-AF65-F5344CB8AC3E}">
        <p14:creationId xmlns:p14="http://schemas.microsoft.com/office/powerpoint/2010/main" val="136032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4365625" y="1951038"/>
            <a:ext cx="4770438" cy="5062537"/>
            <a:chOff x="2750" y="1229"/>
            <a:chExt cx="3005" cy="3189"/>
          </a:xfrm>
        </p:grpSpPr>
        <p:sp>
          <p:nvSpPr>
            <p:cNvPr id="5" name="AutoShape 3"/>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6" name="AutoShape 4"/>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7" name="AutoShape 5"/>
            <p:cNvSpPr>
              <a:spLocks noChangeArrowheads="1"/>
            </p:cNvSpPr>
            <p:nvPr/>
          </p:nvSpPr>
          <p:spPr bwMode="auto">
            <a:xfrm>
              <a:off x="4947" y="2612"/>
              <a:ext cx="808" cy="808"/>
            </a:xfrm>
            <a:prstGeom prst="diamond">
              <a:avLst/>
            </a:prstGeom>
            <a:noFill/>
            <a:ln w="12700">
              <a:solidFill>
                <a:schemeClr val="accent2"/>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8" name="AutoShape 6"/>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9" name="AutoShape 7"/>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grpSp>
          <p:nvGrpSpPr>
            <p:cNvPr id="10" name="Group 8"/>
            <p:cNvGrpSpPr>
              <a:grpSpLocks/>
            </p:cNvGrpSpPr>
            <p:nvPr/>
          </p:nvGrpSpPr>
          <p:grpSpPr bwMode="auto">
            <a:xfrm>
              <a:off x="4384" y="2184"/>
              <a:ext cx="402" cy="1198"/>
              <a:chOff x="4384" y="2184"/>
              <a:chExt cx="402" cy="1198"/>
            </a:xfrm>
          </p:grpSpPr>
          <p:sp>
            <p:nvSpPr>
              <p:cNvPr id="12" name="Line 9"/>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13" name="Line 10"/>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14" name="Line 11"/>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15" name="Line 12"/>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grpSp>
        <p:sp>
          <p:nvSpPr>
            <p:cNvPr id="11" name="AutoShape 13"/>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grpSp>
      <p:grpSp>
        <p:nvGrpSpPr>
          <p:cNvPr id="16" name="Group 15"/>
          <p:cNvGrpSpPr>
            <a:grpSpLocks/>
          </p:cNvGrpSpPr>
          <p:nvPr/>
        </p:nvGrpSpPr>
        <p:grpSpPr bwMode="auto">
          <a:xfrm>
            <a:off x="3344863" y="2457450"/>
            <a:ext cx="5449887" cy="4497388"/>
            <a:chOff x="2107" y="1548"/>
            <a:chExt cx="3433" cy="2833"/>
          </a:xfrm>
        </p:grpSpPr>
        <p:sp>
          <p:nvSpPr>
            <p:cNvPr id="17" name="AutoShape 16"/>
            <p:cNvSpPr>
              <a:spLocks noChangeArrowheads="1"/>
            </p:cNvSpPr>
            <p:nvPr/>
          </p:nvSpPr>
          <p:spPr bwMode="auto">
            <a:xfrm>
              <a:off x="4732" y="2114"/>
              <a:ext cx="808" cy="808"/>
            </a:xfrm>
            <a:prstGeom prst="diamond">
              <a:avLst/>
            </a:prstGeom>
            <a:solidFill>
              <a:schemeClr val="accent1"/>
            </a:solidFill>
            <a:ln w="12700">
              <a:solidFill>
                <a:schemeClr val="accent1"/>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18" name="Freeform 17"/>
            <p:cNvSpPr>
              <a:spLocks/>
            </p:cNvSpPr>
            <p:nvPr/>
          </p:nvSpPr>
          <p:spPr bwMode="auto">
            <a:xfrm>
              <a:off x="4061" y="1935"/>
              <a:ext cx="403" cy="1192"/>
            </a:xfrm>
            <a:custGeom>
              <a:avLst/>
              <a:gdLst/>
              <a:ahLst/>
              <a:cxnLst>
                <a:cxn ang="0">
                  <a:pos x="399" y="0"/>
                </a:cxn>
                <a:cxn ang="0">
                  <a:pos x="0" y="399"/>
                </a:cxn>
                <a:cxn ang="0">
                  <a:pos x="0" y="1191"/>
                </a:cxn>
                <a:cxn ang="0">
                  <a:pos x="402" y="789"/>
                </a:cxn>
                <a:cxn ang="0">
                  <a:pos x="399" y="0"/>
                </a:cxn>
              </a:cxnLst>
              <a:rect l="0" t="0" r="r" b="b"/>
              <a:pathLst>
                <a:path w="403" h="1192">
                  <a:moveTo>
                    <a:pt x="399" y="0"/>
                  </a:moveTo>
                  <a:lnTo>
                    <a:pt x="0" y="399"/>
                  </a:lnTo>
                  <a:lnTo>
                    <a:pt x="0" y="1191"/>
                  </a:lnTo>
                  <a:lnTo>
                    <a:pt x="402" y="789"/>
                  </a:lnTo>
                  <a:lnTo>
                    <a:pt x="399" y="0"/>
                  </a:lnTo>
                </a:path>
              </a:pathLst>
            </a:custGeom>
            <a:solidFill>
              <a:schemeClr val="accent1"/>
            </a:solidFill>
            <a:ln w="12700" cap="flat" cmpd="sng">
              <a:solidFill>
                <a:schemeClr val="accent1"/>
              </a:solidFill>
              <a:prstDash val="solid"/>
              <a:round/>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19" name="AutoShape 18"/>
            <p:cNvSpPr>
              <a:spLocks noChangeArrowheads="1"/>
            </p:cNvSpPr>
            <p:nvPr/>
          </p:nvSpPr>
          <p:spPr bwMode="auto">
            <a:xfrm rot="18900000">
              <a:off x="2527" y="2630"/>
              <a:ext cx="1254" cy="1254"/>
            </a:xfrm>
            <a:prstGeom prst="rtTriangle">
              <a:avLst/>
            </a:prstGeom>
            <a:solidFill>
              <a:schemeClr val="accent1"/>
            </a:solidFill>
            <a:ln w="12700">
              <a:solidFill>
                <a:schemeClr val="accent1"/>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20" name="AutoShape 19"/>
            <p:cNvSpPr>
              <a:spLocks noChangeArrowheads="1"/>
            </p:cNvSpPr>
            <p:nvPr/>
          </p:nvSpPr>
          <p:spPr bwMode="auto">
            <a:xfrm rot="13500000" flipH="1">
              <a:off x="3812" y="3813"/>
              <a:ext cx="568" cy="568"/>
            </a:xfrm>
            <a:prstGeom prst="rtTriangle">
              <a:avLst/>
            </a:prstGeom>
            <a:solidFill>
              <a:schemeClr val="accent1"/>
            </a:solidFill>
            <a:ln w="12700">
              <a:solidFill>
                <a:schemeClr val="accent1"/>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21" name="AutoShape 20"/>
            <p:cNvSpPr>
              <a:spLocks noChangeArrowheads="1"/>
            </p:cNvSpPr>
            <p:nvPr/>
          </p:nvSpPr>
          <p:spPr bwMode="auto">
            <a:xfrm rot="16200000">
              <a:off x="4423" y="2927"/>
              <a:ext cx="858" cy="852"/>
            </a:xfrm>
            <a:prstGeom prst="rtTriangle">
              <a:avLst/>
            </a:prstGeom>
            <a:solidFill>
              <a:schemeClr val="accent1"/>
            </a:solidFill>
            <a:ln w="12700">
              <a:solidFill>
                <a:schemeClr val="accent1"/>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22" name="AutoShape 21"/>
            <p:cNvSpPr>
              <a:spLocks noChangeArrowheads="1"/>
            </p:cNvSpPr>
            <p:nvPr/>
          </p:nvSpPr>
          <p:spPr bwMode="auto">
            <a:xfrm rot="10800000">
              <a:off x="2107" y="1548"/>
              <a:ext cx="1254" cy="1254"/>
            </a:xfrm>
            <a:prstGeom prst="rtTriangle">
              <a:avLst/>
            </a:prstGeom>
            <a:solidFill>
              <a:schemeClr val="accent1"/>
            </a:solidFill>
            <a:ln w="12700">
              <a:solidFill>
                <a:schemeClr val="accent1"/>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sp>
          <p:nvSpPr>
            <p:cNvPr id="23" name="AutoShape 22"/>
            <p:cNvSpPr>
              <a:spLocks noChangeArrowheads="1"/>
            </p:cNvSpPr>
            <p:nvPr/>
          </p:nvSpPr>
          <p:spPr bwMode="auto">
            <a:xfrm rot="8100000" flipH="1">
              <a:off x="3410" y="2702"/>
              <a:ext cx="568" cy="568"/>
            </a:xfrm>
            <a:prstGeom prst="rtTriangle">
              <a:avLst/>
            </a:prstGeom>
            <a:solidFill>
              <a:schemeClr val="accent1"/>
            </a:solidFill>
            <a:ln w="12700">
              <a:solidFill>
                <a:schemeClr val="accent1"/>
              </a:solidFill>
              <a:miter lim="800000"/>
              <a:headEnd/>
              <a:tailEnd/>
            </a:ln>
            <a:effectLst/>
          </p:spPr>
          <p:txBody>
            <a:bodyPr wrap="none" anchor="ctr"/>
            <a:lstStyle/>
            <a:p>
              <a:pPr algn="ctr" rtl="0" eaLnBrk="0" fontAlgn="base" hangingPunct="0">
                <a:spcBef>
                  <a:spcPct val="0"/>
                </a:spcBef>
                <a:spcAft>
                  <a:spcPct val="0"/>
                </a:spcAft>
                <a:defRPr/>
              </a:pPr>
              <a:endParaRPr lang="ar-IQ">
                <a:solidFill>
                  <a:srgbClr val="F8F8F8"/>
                </a:solidFill>
              </a:endParaRPr>
            </a:p>
          </p:txBody>
        </p:sp>
      </p:grpSp>
      <p:sp>
        <p:nvSpPr>
          <p:cNvPr id="24" name="Rectangle 23"/>
          <p:cNvSpPr>
            <a:spLocks noChangeArrowheads="1"/>
          </p:cNvSpPr>
          <p:nvPr/>
        </p:nvSpPr>
        <p:spPr bwMode="auto">
          <a:xfrm>
            <a:off x="6588125" y="5181600"/>
            <a:ext cx="2555875" cy="381000"/>
          </a:xfrm>
          <a:prstGeom prst="rect">
            <a:avLst/>
          </a:prstGeom>
          <a:solidFill>
            <a:schemeClr val="bg2"/>
          </a:solidFill>
          <a:ln w="9525">
            <a:noFill/>
            <a:miter lim="800000"/>
            <a:headEnd/>
            <a:tailEnd/>
          </a:ln>
          <a:effectLst/>
        </p:spPr>
        <p:txBody>
          <a:bodyPr wrap="none" anchor="ctr"/>
          <a:lstStyle/>
          <a:p>
            <a:pPr algn="l" rtl="0" fontAlgn="base">
              <a:spcBef>
                <a:spcPct val="0"/>
              </a:spcBef>
              <a:spcAft>
                <a:spcPct val="0"/>
              </a:spcAft>
              <a:defRPr/>
            </a:pPr>
            <a:endParaRPr kumimoji="1" lang="en-GB" sz="2400">
              <a:solidFill>
                <a:srgbClr val="F8F8F8"/>
              </a:solidFill>
            </a:endParaRPr>
          </a:p>
        </p:txBody>
      </p:sp>
      <p:sp>
        <p:nvSpPr>
          <p:cNvPr id="200718" name="Rectangle 14"/>
          <p:cNvSpPr>
            <a:spLocks noGrp="1" noChangeArrowheads="1"/>
          </p:cNvSpPr>
          <p:nvPr>
            <p:ph type="ctrTitle" sz="quarter"/>
          </p:nvPr>
        </p:nvSpPr>
        <p:spPr>
          <a:xfrm>
            <a:off x="914400" y="228600"/>
            <a:ext cx="7772400" cy="2438400"/>
          </a:xfrm>
        </p:spPr>
        <p:txBody>
          <a:bodyPr anchor="b"/>
          <a:lstStyle>
            <a:lvl1pPr>
              <a:defRPr/>
            </a:lvl1pPr>
          </a:lstStyle>
          <a:p>
            <a:r>
              <a:rPr lang="en-US"/>
              <a:t>Master title </a:t>
            </a:r>
          </a:p>
        </p:txBody>
      </p:sp>
      <p:sp>
        <p:nvSpPr>
          <p:cNvPr id="200728" name="Rectangle 24"/>
          <p:cNvSpPr>
            <a:spLocks noGrp="1" noChangeArrowheads="1"/>
          </p:cNvSpPr>
          <p:nvPr>
            <p:ph type="subTitle" sz="quarter" idx="1"/>
          </p:nvPr>
        </p:nvSpPr>
        <p:spPr>
          <a:xfrm>
            <a:off x="4876800" y="4733925"/>
            <a:ext cx="4259263" cy="377825"/>
          </a:xfrm>
          <a:solidFill>
            <a:schemeClr val="tx2"/>
          </a:solidFill>
          <a:ln w="12700">
            <a:solidFill>
              <a:schemeClr val="tx2"/>
            </a:solidFill>
          </a:ln>
        </p:spPr>
        <p:txBody>
          <a:bodyPr lIns="91440" tIns="0" rIns="91440" bIns="0" anchor="b">
            <a:spAutoFit/>
          </a:bodyPr>
          <a:lstStyle>
            <a:lvl1pPr marL="0" indent="0" algn="ctr">
              <a:buFont typeface="Wingdings" pitchFamily="2" charset="2"/>
              <a:buNone/>
              <a:defRPr/>
            </a:lvl1pPr>
          </a:lstStyle>
          <a:p>
            <a:r>
              <a:rPr lang="en-US"/>
              <a:t>Subtitle</a:t>
            </a:r>
          </a:p>
        </p:txBody>
      </p:sp>
      <p:sp>
        <p:nvSpPr>
          <p:cNvPr id="25" name="Rectangle 25"/>
          <p:cNvSpPr>
            <a:spLocks noGrp="1" noChangeArrowheads="1"/>
          </p:cNvSpPr>
          <p:nvPr>
            <p:ph type="dt" sz="half" idx="10"/>
          </p:nvPr>
        </p:nvSpPr>
        <p:spPr/>
        <p:txBody>
          <a:bodyPr/>
          <a:lstStyle>
            <a:lvl1pPr>
              <a:defRPr/>
            </a:lvl1pPr>
          </a:lstStyle>
          <a:p>
            <a:pPr>
              <a:defRPr/>
            </a:pPr>
            <a:fld id="{E9801784-4FBE-4D52-BF5E-EA2A34A7ABFE}" type="datetime5">
              <a:rPr lang="en-US">
                <a:solidFill>
                  <a:srgbClr val="F8F8F8"/>
                </a:solidFill>
              </a:rPr>
              <a:pPr>
                <a:defRPr/>
              </a:pPr>
              <a:t>29-May-23</a:t>
            </a:fld>
            <a:endParaRPr lang="en-US">
              <a:solidFill>
                <a:srgbClr val="F8F8F8"/>
              </a:solidFill>
            </a:endParaRPr>
          </a:p>
        </p:txBody>
      </p:sp>
      <p:sp>
        <p:nvSpPr>
          <p:cNvPr id="26" name="Rectangle 26"/>
          <p:cNvSpPr>
            <a:spLocks noGrp="1" noChangeArrowheads="1"/>
          </p:cNvSpPr>
          <p:nvPr>
            <p:ph type="ftr" sz="quarter" idx="11"/>
          </p:nvPr>
        </p:nvSpPr>
        <p:spPr>
          <a:xfrm>
            <a:off x="1676400" y="6400800"/>
            <a:ext cx="3352800" cy="457200"/>
          </a:xfrm>
        </p:spPr>
        <p:txBody>
          <a:bodyPr/>
          <a:lstStyle>
            <a:lvl1pPr>
              <a:defRPr/>
            </a:lvl1pPr>
          </a:lstStyle>
          <a:p>
            <a:pPr>
              <a:defRPr/>
            </a:pPr>
            <a:r>
              <a:rPr lang="en-US">
                <a:solidFill>
                  <a:srgbClr val="F8F8F8"/>
                </a:solidFill>
              </a:rPr>
              <a:t>Phase I/ Module VII             Dr Ekta</a:t>
            </a:r>
          </a:p>
        </p:txBody>
      </p:sp>
      <p:sp>
        <p:nvSpPr>
          <p:cNvPr id="27" name="Rectangle 27"/>
          <p:cNvSpPr>
            <a:spLocks noGrp="1" noChangeArrowheads="1"/>
          </p:cNvSpPr>
          <p:nvPr>
            <p:ph type="sldNum" sz="quarter" idx="12"/>
          </p:nvPr>
        </p:nvSpPr>
        <p:spPr/>
        <p:txBody>
          <a:bodyPr/>
          <a:lstStyle>
            <a:lvl1pPr>
              <a:defRPr/>
            </a:lvl1pPr>
          </a:lstStyle>
          <a:p>
            <a:pPr>
              <a:defRPr/>
            </a:pPr>
            <a:fld id="{DF531DB2-0A64-4188-A064-9540DF531C60}"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320649620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fld id="{644D6AD9-EDEE-4A65-8AC2-23ED28D1D8B8}" type="datetime5">
              <a:rPr lang="en-US">
                <a:solidFill>
                  <a:srgbClr val="F8F8F8"/>
                </a:solidFill>
              </a:rPr>
              <a:pPr>
                <a:defRPr/>
              </a:pPr>
              <a:t>29-May-23</a:t>
            </a:fld>
            <a:endParaRPr lang="en-US">
              <a:solidFill>
                <a:srgbClr val="F8F8F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8F8F8"/>
                </a:solidFill>
              </a:rPr>
              <a:t>Phase I/ Module VII             Dr Ekta</a:t>
            </a:r>
          </a:p>
        </p:txBody>
      </p:sp>
      <p:sp>
        <p:nvSpPr>
          <p:cNvPr id="6" name="Rectangle 6"/>
          <p:cNvSpPr>
            <a:spLocks noGrp="1" noChangeArrowheads="1"/>
          </p:cNvSpPr>
          <p:nvPr>
            <p:ph type="sldNum" sz="quarter" idx="12"/>
          </p:nvPr>
        </p:nvSpPr>
        <p:spPr>
          <a:ln/>
        </p:spPr>
        <p:txBody>
          <a:bodyPr/>
          <a:lstStyle>
            <a:lvl1pPr>
              <a:defRPr/>
            </a:lvl1pPr>
          </a:lstStyle>
          <a:p>
            <a:pPr>
              <a:defRPr/>
            </a:pPr>
            <a:fld id="{D0D7F7ED-7820-4E2A-A8A3-BEEC7EBC34C4}"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2732916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5263" y="315913"/>
            <a:ext cx="1955800" cy="5594350"/>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74688" y="315913"/>
            <a:ext cx="5718175" cy="559435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fld id="{C086488F-B7A3-414A-999D-0C92DD0073CD}" type="datetime5">
              <a:rPr lang="en-US">
                <a:solidFill>
                  <a:srgbClr val="F8F8F8"/>
                </a:solidFill>
              </a:rPr>
              <a:pPr>
                <a:defRPr/>
              </a:pPr>
              <a:t>29-May-23</a:t>
            </a:fld>
            <a:endParaRPr lang="en-US">
              <a:solidFill>
                <a:srgbClr val="F8F8F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8F8F8"/>
                </a:solidFill>
              </a:rPr>
              <a:t>Phase I/ Module VII             Dr Ekta</a:t>
            </a:r>
          </a:p>
        </p:txBody>
      </p:sp>
      <p:sp>
        <p:nvSpPr>
          <p:cNvPr id="6" name="Rectangle 6"/>
          <p:cNvSpPr>
            <a:spLocks noGrp="1" noChangeArrowheads="1"/>
          </p:cNvSpPr>
          <p:nvPr>
            <p:ph type="sldNum" sz="quarter" idx="12"/>
          </p:nvPr>
        </p:nvSpPr>
        <p:spPr>
          <a:ln/>
        </p:spPr>
        <p:txBody>
          <a:bodyPr/>
          <a:lstStyle>
            <a:lvl1pPr>
              <a:defRPr/>
            </a:lvl1pPr>
          </a:lstStyle>
          <a:p>
            <a:pPr>
              <a:defRPr/>
            </a:pPr>
            <a:fld id="{0F5F1E79-72E9-4F91-B41F-94A1B9D8AB3D}"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369613164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1206500" y="315913"/>
            <a:ext cx="7086600" cy="1276350"/>
          </a:xfrm>
        </p:spPr>
        <p:txBody>
          <a:bodyPr/>
          <a:lstStyle/>
          <a:p>
            <a:r>
              <a:rPr lang="ar-SA"/>
              <a:t>انقر لتحرير نمط العنوان الرئيسي</a:t>
            </a:r>
            <a:endParaRPr lang="ar-IQ"/>
          </a:p>
        </p:txBody>
      </p:sp>
      <p:sp>
        <p:nvSpPr>
          <p:cNvPr id="3" name="عنصر نائب للنص 2"/>
          <p:cNvSpPr>
            <a:spLocks noGrp="1"/>
          </p:cNvSpPr>
          <p:nvPr>
            <p:ph type="body" sz="half" idx="1"/>
          </p:nvPr>
        </p:nvSpPr>
        <p:spPr>
          <a:xfrm>
            <a:off x="674688" y="1795463"/>
            <a:ext cx="3836987"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قصاصة الفنية 3"/>
          <p:cNvSpPr>
            <a:spLocks noGrp="1"/>
          </p:cNvSpPr>
          <p:nvPr>
            <p:ph type="clipArt" sz="half" idx="2"/>
          </p:nvPr>
        </p:nvSpPr>
        <p:spPr>
          <a:xfrm>
            <a:off x="4664075" y="1795463"/>
            <a:ext cx="3836988" cy="4114800"/>
          </a:xfrm>
        </p:spPr>
        <p:txBody>
          <a:bodyPr/>
          <a:lstStyle/>
          <a:p>
            <a:pPr lvl="0"/>
            <a:endParaRPr lang="ar-IQ" noProof="0"/>
          </a:p>
        </p:txBody>
      </p:sp>
      <p:sp>
        <p:nvSpPr>
          <p:cNvPr id="5" name="Rectangle 4"/>
          <p:cNvSpPr>
            <a:spLocks noGrp="1" noChangeArrowheads="1"/>
          </p:cNvSpPr>
          <p:nvPr>
            <p:ph type="dt" sz="half" idx="10"/>
          </p:nvPr>
        </p:nvSpPr>
        <p:spPr>
          <a:ln/>
        </p:spPr>
        <p:txBody>
          <a:bodyPr/>
          <a:lstStyle>
            <a:lvl1pPr>
              <a:defRPr/>
            </a:lvl1pPr>
          </a:lstStyle>
          <a:p>
            <a:pPr>
              <a:defRPr/>
            </a:pPr>
            <a:fld id="{92F32E4B-D0B4-4CDE-B92F-76B495A56104}" type="datetime5">
              <a:rPr lang="en-US">
                <a:solidFill>
                  <a:srgbClr val="F8F8F8"/>
                </a:solidFill>
              </a:rPr>
              <a:pPr>
                <a:defRPr/>
              </a:pPr>
              <a:t>29-May-23</a:t>
            </a:fld>
            <a:endParaRPr lang="en-US">
              <a:solidFill>
                <a:srgbClr val="F8F8F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8F8F8"/>
                </a:solidFill>
              </a:rPr>
              <a:t>Phase I/ Module VII             Dr Ekta</a:t>
            </a:r>
          </a:p>
        </p:txBody>
      </p:sp>
      <p:sp>
        <p:nvSpPr>
          <p:cNvPr id="7" name="Rectangle 6"/>
          <p:cNvSpPr>
            <a:spLocks noGrp="1" noChangeArrowheads="1"/>
          </p:cNvSpPr>
          <p:nvPr>
            <p:ph type="sldNum" sz="quarter" idx="12"/>
          </p:nvPr>
        </p:nvSpPr>
        <p:spPr>
          <a:ln/>
        </p:spPr>
        <p:txBody>
          <a:bodyPr/>
          <a:lstStyle>
            <a:lvl1pPr>
              <a:defRPr/>
            </a:lvl1pPr>
          </a:lstStyle>
          <a:p>
            <a:pPr>
              <a:defRPr/>
            </a:pPr>
            <a:fld id="{CCF0EF77-6474-4968-B89B-A9C59540FD12}"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51504771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fld id="{9AD4869F-D408-400D-9CB2-CD971CB1F549}" type="datetime5">
              <a:rPr lang="en-US">
                <a:solidFill>
                  <a:srgbClr val="F8F8F8"/>
                </a:solidFill>
              </a:rPr>
              <a:pPr>
                <a:defRPr/>
              </a:pPr>
              <a:t>29-May-23</a:t>
            </a:fld>
            <a:endParaRPr lang="en-US">
              <a:solidFill>
                <a:srgbClr val="F8F8F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8F8F8"/>
                </a:solidFill>
              </a:rPr>
              <a:t>Phase I/ Module VII             Dr Ekta</a:t>
            </a:r>
          </a:p>
        </p:txBody>
      </p:sp>
      <p:sp>
        <p:nvSpPr>
          <p:cNvPr id="6" name="Rectangle 6"/>
          <p:cNvSpPr>
            <a:spLocks noGrp="1" noChangeArrowheads="1"/>
          </p:cNvSpPr>
          <p:nvPr>
            <p:ph type="sldNum" sz="quarter" idx="12"/>
          </p:nvPr>
        </p:nvSpPr>
        <p:spPr>
          <a:ln/>
        </p:spPr>
        <p:txBody>
          <a:bodyPr/>
          <a:lstStyle>
            <a:lvl1pPr>
              <a:defRPr/>
            </a:lvl1pPr>
          </a:lstStyle>
          <a:p>
            <a:pPr>
              <a:defRPr/>
            </a:pPr>
            <a:fld id="{31E8D36B-05E1-48A9-A297-5AF02432FAAB}"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379052571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fld id="{30459666-8790-4B50-995F-7F77CDA1A15A}" type="datetime5">
              <a:rPr lang="en-US">
                <a:solidFill>
                  <a:srgbClr val="F8F8F8"/>
                </a:solidFill>
              </a:rPr>
              <a:pPr>
                <a:defRPr/>
              </a:pPr>
              <a:t>29-May-23</a:t>
            </a:fld>
            <a:endParaRPr lang="en-US">
              <a:solidFill>
                <a:srgbClr val="F8F8F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8F8F8"/>
                </a:solidFill>
              </a:rPr>
              <a:t>Phase I/ Module VII             Dr Ekta</a:t>
            </a:r>
          </a:p>
        </p:txBody>
      </p:sp>
      <p:sp>
        <p:nvSpPr>
          <p:cNvPr id="6" name="Rectangle 6"/>
          <p:cNvSpPr>
            <a:spLocks noGrp="1" noChangeArrowheads="1"/>
          </p:cNvSpPr>
          <p:nvPr>
            <p:ph type="sldNum" sz="quarter" idx="12"/>
          </p:nvPr>
        </p:nvSpPr>
        <p:spPr>
          <a:ln/>
        </p:spPr>
        <p:txBody>
          <a:bodyPr/>
          <a:lstStyle>
            <a:lvl1pPr>
              <a:defRPr/>
            </a:lvl1pPr>
          </a:lstStyle>
          <a:p>
            <a:pPr>
              <a:defRPr/>
            </a:pPr>
            <a:fld id="{2AFA7278-989D-41FD-ABF4-A6DA5BFEE3CC}"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206127075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674688" y="1795463"/>
            <a:ext cx="38369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64075" y="1795463"/>
            <a:ext cx="38369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fld id="{F80967FC-CA64-425B-8116-847F4AF906AC}" type="datetime5">
              <a:rPr lang="en-US">
                <a:solidFill>
                  <a:srgbClr val="F8F8F8"/>
                </a:solidFill>
              </a:rPr>
              <a:pPr>
                <a:defRPr/>
              </a:pPr>
              <a:t>29-May-23</a:t>
            </a:fld>
            <a:endParaRPr lang="en-US">
              <a:solidFill>
                <a:srgbClr val="F8F8F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8F8F8"/>
                </a:solidFill>
              </a:rPr>
              <a:t>Phase I/ Module VII             Dr Ekta</a:t>
            </a:r>
          </a:p>
        </p:txBody>
      </p:sp>
      <p:sp>
        <p:nvSpPr>
          <p:cNvPr id="7" name="Rectangle 6"/>
          <p:cNvSpPr>
            <a:spLocks noGrp="1" noChangeArrowheads="1"/>
          </p:cNvSpPr>
          <p:nvPr>
            <p:ph type="sldNum" sz="quarter" idx="12"/>
          </p:nvPr>
        </p:nvSpPr>
        <p:spPr>
          <a:ln/>
        </p:spPr>
        <p:txBody>
          <a:bodyPr/>
          <a:lstStyle>
            <a:lvl1pPr>
              <a:defRPr/>
            </a:lvl1pPr>
          </a:lstStyle>
          <a:p>
            <a:pPr>
              <a:defRPr/>
            </a:pPr>
            <a:fld id="{F8C161AA-12D1-4F9D-AD30-C30BE1EAE11B}"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107597708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fld id="{FF07FCBB-418A-44C7-9189-09D98083D1FC}" type="datetime5">
              <a:rPr lang="en-US">
                <a:solidFill>
                  <a:srgbClr val="F8F8F8"/>
                </a:solidFill>
              </a:rPr>
              <a:pPr>
                <a:defRPr/>
              </a:pPr>
              <a:t>29-May-23</a:t>
            </a:fld>
            <a:endParaRPr lang="en-US">
              <a:solidFill>
                <a:srgbClr val="F8F8F8"/>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8F8F8"/>
                </a:solidFill>
              </a:rPr>
              <a:t>Phase I/ Module VII             Dr Ekta</a:t>
            </a:r>
          </a:p>
        </p:txBody>
      </p:sp>
      <p:sp>
        <p:nvSpPr>
          <p:cNvPr id="9" name="Rectangle 6"/>
          <p:cNvSpPr>
            <a:spLocks noGrp="1" noChangeArrowheads="1"/>
          </p:cNvSpPr>
          <p:nvPr>
            <p:ph type="sldNum" sz="quarter" idx="12"/>
          </p:nvPr>
        </p:nvSpPr>
        <p:spPr>
          <a:ln/>
        </p:spPr>
        <p:txBody>
          <a:bodyPr/>
          <a:lstStyle>
            <a:lvl1pPr>
              <a:defRPr/>
            </a:lvl1pPr>
          </a:lstStyle>
          <a:p>
            <a:pPr>
              <a:defRPr/>
            </a:pPr>
            <a:fld id="{1C9992C2-1CEE-42F9-9FAA-1EC0CEAB799C}"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269827452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fld id="{FCD9EF37-C9F8-4AB8-B053-B00D7A4EF64F}" type="datetime5">
              <a:rPr lang="en-US">
                <a:solidFill>
                  <a:srgbClr val="F8F8F8"/>
                </a:solidFill>
              </a:rPr>
              <a:pPr>
                <a:defRPr/>
              </a:pPr>
              <a:t>29-May-23</a:t>
            </a:fld>
            <a:endParaRPr lang="en-US">
              <a:solidFill>
                <a:srgbClr val="F8F8F8"/>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8F8F8"/>
                </a:solidFill>
              </a:rPr>
              <a:t>Phase I/ Module VII             Dr Ekta</a:t>
            </a:r>
          </a:p>
        </p:txBody>
      </p:sp>
      <p:sp>
        <p:nvSpPr>
          <p:cNvPr id="5" name="Rectangle 6"/>
          <p:cNvSpPr>
            <a:spLocks noGrp="1" noChangeArrowheads="1"/>
          </p:cNvSpPr>
          <p:nvPr>
            <p:ph type="sldNum" sz="quarter" idx="12"/>
          </p:nvPr>
        </p:nvSpPr>
        <p:spPr>
          <a:ln/>
        </p:spPr>
        <p:txBody>
          <a:bodyPr/>
          <a:lstStyle>
            <a:lvl1pPr>
              <a:defRPr/>
            </a:lvl1pPr>
          </a:lstStyle>
          <a:p>
            <a:pPr>
              <a:defRPr/>
            </a:pPr>
            <a:fld id="{BD8B7631-4B1D-49BF-AF14-C91E21B9BE02}"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166809516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A973EA-0B1F-4F6E-9E02-B612D68C67DD}" type="datetime5">
              <a:rPr lang="en-US">
                <a:solidFill>
                  <a:srgbClr val="F8F8F8"/>
                </a:solidFill>
              </a:rPr>
              <a:pPr>
                <a:defRPr/>
              </a:pPr>
              <a:t>29-May-23</a:t>
            </a:fld>
            <a:endParaRPr lang="en-US">
              <a:solidFill>
                <a:srgbClr val="F8F8F8"/>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8F8F8"/>
                </a:solidFill>
              </a:rPr>
              <a:t>Phase I/ Module VII             Dr Ekta</a:t>
            </a:r>
          </a:p>
        </p:txBody>
      </p:sp>
      <p:sp>
        <p:nvSpPr>
          <p:cNvPr id="4" name="Rectangle 6"/>
          <p:cNvSpPr>
            <a:spLocks noGrp="1" noChangeArrowheads="1"/>
          </p:cNvSpPr>
          <p:nvPr>
            <p:ph type="sldNum" sz="quarter" idx="12"/>
          </p:nvPr>
        </p:nvSpPr>
        <p:spPr>
          <a:ln/>
        </p:spPr>
        <p:txBody>
          <a:bodyPr/>
          <a:lstStyle>
            <a:lvl1pPr>
              <a:defRPr/>
            </a:lvl1pPr>
          </a:lstStyle>
          <a:p>
            <a:pPr>
              <a:defRPr/>
            </a:pPr>
            <a:fld id="{9E3EA5CB-8D12-487D-9499-64DA88E9144F}"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303628569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FB129A31-D7F0-4D66-A069-1BE3BCEB63C8}" type="datetime5">
              <a:rPr lang="en-US">
                <a:solidFill>
                  <a:srgbClr val="F8F8F8"/>
                </a:solidFill>
              </a:rPr>
              <a:pPr>
                <a:defRPr/>
              </a:pPr>
              <a:t>29-May-23</a:t>
            </a:fld>
            <a:endParaRPr lang="en-US">
              <a:solidFill>
                <a:srgbClr val="F8F8F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8F8F8"/>
                </a:solidFill>
              </a:rPr>
              <a:t>Phase I/ Module VII             Dr Ekta</a:t>
            </a:r>
          </a:p>
        </p:txBody>
      </p:sp>
      <p:sp>
        <p:nvSpPr>
          <p:cNvPr id="7" name="Rectangle 6"/>
          <p:cNvSpPr>
            <a:spLocks noGrp="1" noChangeArrowheads="1"/>
          </p:cNvSpPr>
          <p:nvPr>
            <p:ph type="sldNum" sz="quarter" idx="12"/>
          </p:nvPr>
        </p:nvSpPr>
        <p:spPr>
          <a:ln/>
        </p:spPr>
        <p:txBody>
          <a:bodyPr/>
          <a:lstStyle>
            <a:lvl1pPr>
              <a:defRPr/>
            </a:lvl1pPr>
          </a:lstStyle>
          <a:p>
            <a:pPr>
              <a:defRPr/>
            </a:pPr>
            <a:fld id="{9C3013F2-0244-4B96-A483-77A9A80A6579}"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109653438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6A899EAB-28FF-48BB-8367-57C80A3F6243}" type="datetime5">
              <a:rPr lang="en-US">
                <a:solidFill>
                  <a:srgbClr val="F8F8F8"/>
                </a:solidFill>
              </a:rPr>
              <a:pPr>
                <a:defRPr/>
              </a:pPr>
              <a:t>29-May-23</a:t>
            </a:fld>
            <a:endParaRPr lang="en-US">
              <a:solidFill>
                <a:srgbClr val="F8F8F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8F8F8"/>
                </a:solidFill>
              </a:rPr>
              <a:t>Phase I/ Module VII             Dr Ekta</a:t>
            </a:r>
          </a:p>
        </p:txBody>
      </p:sp>
      <p:sp>
        <p:nvSpPr>
          <p:cNvPr id="7" name="Rectangle 6"/>
          <p:cNvSpPr>
            <a:spLocks noGrp="1" noChangeArrowheads="1"/>
          </p:cNvSpPr>
          <p:nvPr>
            <p:ph type="sldNum" sz="quarter" idx="12"/>
          </p:nvPr>
        </p:nvSpPr>
        <p:spPr>
          <a:ln/>
        </p:spPr>
        <p:txBody>
          <a:bodyPr/>
          <a:lstStyle>
            <a:lvl1pPr>
              <a:defRPr/>
            </a:lvl1pPr>
          </a:lstStyle>
          <a:p>
            <a:pPr>
              <a:defRPr/>
            </a:pPr>
            <a:fld id="{43872D2F-9D0A-41CC-9E33-05773694354B}"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309882588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06500" y="315913"/>
            <a:ext cx="70866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74688" y="1795463"/>
            <a:ext cx="7826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9684" name="Rectangle 4"/>
          <p:cNvSpPr>
            <a:spLocks noGrp="1" noChangeArrowheads="1"/>
          </p:cNvSpPr>
          <p:nvPr>
            <p:ph type="dt" sz="half" idx="2"/>
          </p:nvPr>
        </p:nvSpPr>
        <p:spPr bwMode="auto">
          <a:xfrm>
            <a:off x="0" y="6145213"/>
            <a:ext cx="1371600" cy="712787"/>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1" hangingPunct="1">
              <a:defRPr sz="1400"/>
            </a:lvl1pPr>
          </a:lstStyle>
          <a:p>
            <a:pPr rtl="0" fontAlgn="base">
              <a:spcBef>
                <a:spcPct val="0"/>
              </a:spcBef>
              <a:spcAft>
                <a:spcPct val="0"/>
              </a:spcAft>
              <a:defRPr/>
            </a:pPr>
            <a:fld id="{3AAC619F-BE45-4EDC-9B06-DD79EAE03773}" type="datetime5">
              <a:rPr lang="en-US">
                <a:solidFill>
                  <a:srgbClr val="F8F8F8"/>
                </a:solidFill>
              </a:rPr>
              <a:pPr rtl="0" fontAlgn="base">
                <a:spcBef>
                  <a:spcPct val="0"/>
                </a:spcBef>
                <a:spcAft>
                  <a:spcPct val="0"/>
                </a:spcAft>
                <a:defRPr/>
              </a:pPr>
              <a:t>29-May-23</a:t>
            </a:fld>
            <a:endParaRPr lang="en-US">
              <a:solidFill>
                <a:srgbClr val="F8F8F8"/>
              </a:solidFill>
            </a:endParaRPr>
          </a:p>
        </p:txBody>
      </p:sp>
      <p:sp>
        <p:nvSpPr>
          <p:cNvPr id="199685" name="Rectangle 5"/>
          <p:cNvSpPr>
            <a:spLocks noGrp="1" noChangeArrowheads="1"/>
          </p:cNvSpPr>
          <p:nvPr>
            <p:ph type="ftr" sz="quarter" idx="3"/>
          </p:nvPr>
        </p:nvSpPr>
        <p:spPr bwMode="auto">
          <a:xfrm>
            <a:off x="3276600" y="6400800"/>
            <a:ext cx="3352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1" hangingPunct="1">
              <a:defRPr sz="1400"/>
            </a:lvl1pPr>
          </a:lstStyle>
          <a:p>
            <a:pPr rtl="0" fontAlgn="base">
              <a:spcBef>
                <a:spcPct val="0"/>
              </a:spcBef>
              <a:spcAft>
                <a:spcPct val="0"/>
              </a:spcAft>
              <a:defRPr/>
            </a:pPr>
            <a:r>
              <a:rPr lang="en-US">
                <a:solidFill>
                  <a:srgbClr val="F8F8F8"/>
                </a:solidFill>
              </a:rPr>
              <a:t>Phase I/ Module VII             Dr Ekta</a:t>
            </a:r>
          </a:p>
        </p:txBody>
      </p:sp>
      <p:sp>
        <p:nvSpPr>
          <p:cNvPr id="199686" name="Rectangle 6"/>
          <p:cNvSpPr>
            <a:spLocks noGrp="1" noChangeArrowheads="1"/>
          </p:cNvSpPr>
          <p:nvPr>
            <p:ph type="sldNum" sz="quarter" idx="4"/>
          </p:nvPr>
        </p:nvSpPr>
        <p:spPr bwMode="auto">
          <a:xfrm>
            <a:off x="1371600" y="6477000"/>
            <a:ext cx="304800" cy="381000"/>
          </a:xfrm>
          <a:prstGeom prst="rect">
            <a:avLst/>
          </a:prstGeom>
          <a:solidFill>
            <a:schemeClr val="accent1"/>
          </a:solid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1" hangingPunct="1">
              <a:defRPr sz="1400"/>
            </a:lvl1pPr>
          </a:lstStyle>
          <a:p>
            <a:pPr rtl="0" fontAlgn="base">
              <a:spcBef>
                <a:spcPct val="0"/>
              </a:spcBef>
              <a:spcAft>
                <a:spcPct val="0"/>
              </a:spcAft>
              <a:defRPr/>
            </a:pPr>
            <a:fld id="{B8EC4860-6D8C-4845-9BCD-C337A8CEB22A}" type="slidenum">
              <a:rPr lang="en-US">
                <a:solidFill>
                  <a:srgbClr val="F8F8F8"/>
                </a:solidFill>
              </a:rPr>
              <a:pPr rtl="0" fontAlgn="base">
                <a:spcBef>
                  <a:spcPct val="0"/>
                </a:spcBef>
                <a:spcAft>
                  <a:spcPct val="0"/>
                </a:spcAft>
                <a:defRPr/>
              </a:pPr>
              <a:t>‹#›</a:t>
            </a:fld>
            <a:endParaRPr lang="en-US">
              <a:solidFill>
                <a:srgbClr val="F8F8F8"/>
              </a:solidFill>
            </a:endParaRPr>
          </a:p>
        </p:txBody>
      </p:sp>
    </p:spTree>
    <p:extLst>
      <p:ext uri="{BB962C8B-B14F-4D97-AF65-F5344CB8AC3E}">
        <p14:creationId xmlns:p14="http://schemas.microsoft.com/office/powerpoint/2010/main" val="327177538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hf hdr="0" ftr="0"/>
  <p:txStyles>
    <p:titleStyle>
      <a:lvl1pPr algn="r" rtl="0" eaLnBrk="0" fontAlgn="base" hangingPunct="0">
        <a:lnSpc>
          <a:spcPct val="90000"/>
        </a:lnSpc>
        <a:spcBef>
          <a:spcPct val="0"/>
        </a:spcBef>
        <a:spcAft>
          <a:spcPct val="0"/>
        </a:spcAft>
        <a:defRPr sz="5400">
          <a:solidFill>
            <a:schemeClr val="bg2"/>
          </a:solidFill>
          <a:latin typeface="+mj-lt"/>
          <a:ea typeface="+mj-ea"/>
          <a:cs typeface="+mj-cs"/>
        </a:defRPr>
      </a:lvl1pPr>
      <a:lvl2pPr algn="r" rtl="0" eaLnBrk="0" fontAlgn="base" hangingPunct="0">
        <a:lnSpc>
          <a:spcPct val="90000"/>
        </a:lnSpc>
        <a:spcBef>
          <a:spcPct val="0"/>
        </a:spcBef>
        <a:spcAft>
          <a:spcPct val="0"/>
        </a:spcAft>
        <a:defRPr sz="5400">
          <a:solidFill>
            <a:schemeClr val="bg2"/>
          </a:solidFill>
          <a:latin typeface="Arial Black" pitchFamily="34" charset="0"/>
        </a:defRPr>
      </a:lvl2pPr>
      <a:lvl3pPr algn="r" rtl="0" eaLnBrk="0" fontAlgn="base" hangingPunct="0">
        <a:lnSpc>
          <a:spcPct val="90000"/>
        </a:lnSpc>
        <a:spcBef>
          <a:spcPct val="0"/>
        </a:spcBef>
        <a:spcAft>
          <a:spcPct val="0"/>
        </a:spcAft>
        <a:defRPr sz="5400">
          <a:solidFill>
            <a:schemeClr val="bg2"/>
          </a:solidFill>
          <a:latin typeface="Arial Black" pitchFamily="34" charset="0"/>
        </a:defRPr>
      </a:lvl3pPr>
      <a:lvl4pPr algn="r" rtl="0" eaLnBrk="0" fontAlgn="base" hangingPunct="0">
        <a:lnSpc>
          <a:spcPct val="90000"/>
        </a:lnSpc>
        <a:spcBef>
          <a:spcPct val="0"/>
        </a:spcBef>
        <a:spcAft>
          <a:spcPct val="0"/>
        </a:spcAft>
        <a:defRPr sz="5400">
          <a:solidFill>
            <a:schemeClr val="bg2"/>
          </a:solidFill>
          <a:latin typeface="Arial Black" pitchFamily="34" charset="0"/>
        </a:defRPr>
      </a:lvl4pPr>
      <a:lvl5pPr algn="r" rtl="0" eaLnBrk="0" fontAlgn="base" hangingPunct="0">
        <a:lnSpc>
          <a:spcPct val="90000"/>
        </a:lnSpc>
        <a:spcBef>
          <a:spcPct val="0"/>
        </a:spcBef>
        <a:spcAft>
          <a:spcPct val="0"/>
        </a:spcAft>
        <a:defRPr sz="5400">
          <a:solidFill>
            <a:schemeClr val="bg2"/>
          </a:solidFill>
          <a:latin typeface="Arial Black" pitchFamily="34" charset="0"/>
        </a:defRPr>
      </a:lvl5pPr>
      <a:lvl6pPr marL="457200" algn="r" rtl="0" fontAlgn="base">
        <a:lnSpc>
          <a:spcPct val="90000"/>
        </a:lnSpc>
        <a:spcBef>
          <a:spcPct val="0"/>
        </a:spcBef>
        <a:spcAft>
          <a:spcPct val="0"/>
        </a:spcAft>
        <a:defRPr sz="5400">
          <a:solidFill>
            <a:schemeClr val="bg2"/>
          </a:solidFill>
          <a:latin typeface="Arial Black" pitchFamily="34" charset="0"/>
        </a:defRPr>
      </a:lvl6pPr>
      <a:lvl7pPr marL="914400" algn="r" rtl="0" fontAlgn="base">
        <a:lnSpc>
          <a:spcPct val="90000"/>
        </a:lnSpc>
        <a:spcBef>
          <a:spcPct val="0"/>
        </a:spcBef>
        <a:spcAft>
          <a:spcPct val="0"/>
        </a:spcAft>
        <a:defRPr sz="5400">
          <a:solidFill>
            <a:schemeClr val="bg2"/>
          </a:solidFill>
          <a:latin typeface="Arial Black" pitchFamily="34" charset="0"/>
        </a:defRPr>
      </a:lvl7pPr>
      <a:lvl8pPr marL="1371600" algn="r" rtl="0" fontAlgn="base">
        <a:lnSpc>
          <a:spcPct val="90000"/>
        </a:lnSpc>
        <a:spcBef>
          <a:spcPct val="0"/>
        </a:spcBef>
        <a:spcAft>
          <a:spcPct val="0"/>
        </a:spcAft>
        <a:defRPr sz="5400">
          <a:solidFill>
            <a:schemeClr val="bg2"/>
          </a:solidFill>
          <a:latin typeface="Arial Black" pitchFamily="34" charset="0"/>
        </a:defRPr>
      </a:lvl8pPr>
      <a:lvl9pPr marL="1828800" algn="r" rtl="0" fontAlgn="base">
        <a:lnSpc>
          <a:spcPct val="90000"/>
        </a:lnSpc>
        <a:spcBef>
          <a:spcPct val="0"/>
        </a:spcBef>
        <a:spcAft>
          <a:spcPct val="0"/>
        </a:spcAft>
        <a:defRPr sz="5400">
          <a:solidFill>
            <a:schemeClr val="bg2"/>
          </a:solidFill>
          <a:latin typeface="Arial Black"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6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tx2"/>
        </a:buClr>
        <a:buSzPct val="60000"/>
        <a:buFont typeface="Wingdings" pitchFamily="2" charset="2"/>
        <a:buChar char="u"/>
        <a:defRPr sz="2400">
          <a:solidFill>
            <a:schemeClr val="tx1"/>
          </a:solidFill>
          <a:latin typeface="+mn-lt"/>
        </a:defRPr>
      </a:lvl3pPr>
      <a:lvl4pPr marL="1428750" indent="-228600" algn="l" rtl="0" eaLnBrk="0" fontAlgn="base" hangingPunct="0">
        <a:spcBef>
          <a:spcPct val="20000"/>
        </a:spcBef>
        <a:spcAft>
          <a:spcPct val="0"/>
        </a:spcAft>
        <a:buClr>
          <a:schemeClr val="bg2"/>
        </a:buClr>
        <a:buSzPct val="70000"/>
        <a:buFont typeface="Wingdings" pitchFamily="2" charset="2"/>
        <a:buChar char="n"/>
        <a:defRPr sz="2000">
          <a:solidFill>
            <a:schemeClr val="tx1"/>
          </a:solidFill>
          <a:latin typeface="+mn-lt"/>
        </a:defRPr>
      </a:lvl4pPr>
      <a:lvl5pPr marL="1771650" indent="-228600" algn="l" rtl="0" eaLnBrk="0" fontAlgn="base" hangingPunct="0">
        <a:spcBef>
          <a:spcPct val="20000"/>
        </a:spcBef>
        <a:spcAft>
          <a:spcPct val="0"/>
        </a:spcAft>
        <a:buClr>
          <a:schemeClr val="tx2"/>
        </a:buClr>
        <a:buSzPct val="65000"/>
        <a:buFont typeface="Wingdings" pitchFamily="2" charset="2"/>
        <a:buChar char="u"/>
        <a:defRPr sz="2000">
          <a:solidFill>
            <a:schemeClr val="tx1"/>
          </a:solidFill>
          <a:latin typeface="+mn-lt"/>
        </a:defRPr>
      </a:lvl5pPr>
      <a:lvl6pPr marL="22288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6pPr>
      <a:lvl7pPr marL="26860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7pPr>
      <a:lvl8pPr marL="31432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8pPr>
      <a:lvl9pPr marL="3600450" indent="-228600" algn="l" rtl="0" fontAlgn="base">
        <a:spcBef>
          <a:spcPct val="20000"/>
        </a:spcBef>
        <a:spcAft>
          <a:spcPct val="0"/>
        </a:spcAft>
        <a:buClr>
          <a:schemeClr val="tx2"/>
        </a:buClr>
        <a:buSzPct val="65000"/>
        <a:buFont typeface="Wingdings" pitchFamily="2" charset="2"/>
        <a:buChar char="u"/>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virus.usal.es/Web/MicroAli/Enterotoxina/Gram.jpg"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ctrTitle" sz="quarter"/>
          </p:nvPr>
        </p:nvSpPr>
        <p:spPr>
          <a:xfrm>
            <a:off x="827584" y="188640"/>
            <a:ext cx="7560840" cy="1224135"/>
          </a:xfrm>
        </p:spPr>
        <p:txBody>
          <a:bodyPr/>
          <a:lstStyle/>
          <a:p>
            <a:pPr algn="ctr" eaLnBrk="1" hangingPunct="1"/>
            <a:r>
              <a:rPr lang="en-US" sz="4000" b="1" dirty="0">
                <a:solidFill>
                  <a:srgbClr val="FF0000"/>
                </a:solidFill>
                <a:latin typeface="FrankRuehl" pitchFamily="34" charset="-79"/>
                <a:cs typeface="FrankRuehl" pitchFamily="34" charset="-79"/>
              </a:rPr>
              <a:t>Practical  Bacteriology</a:t>
            </a:r>
            <a:br>
              <a:rPr lang="en-US" sz="4000" b="1" dirty="0">
                <a:solidFill>
                  <a:srgbClr val="FF0000"/>
                </a:solidFill>
                <a:latin typeface="FrankRuehl" pitchFamily="34" charset="-79"/>
                <a:cs typeface="FrankRuehl" pitchFamily="34" charset="-79"/>
              </a:rPr>
            </a:br>
            <a:r>
              <a:rPr lang="en-US" sz="4000" b="1" dirty="0">
                <a:solidFill>
                  <a:srgbClr val="FF0000"/>
                </a:solidFill>
                <a:latin typeface="FrankRuehl" pitchFamily="34" charset="-79"/>
                <a:cs typeface="FrankRuehl" pitchFamily="34" charset="-79"/>
              </a:rPr>
              <a:t> lab 5</a:t>
            </a:r>
          </a:p>
        </p:txBody>
      </p:sp>
      <p:sp>
        <p:nvSpPr>
          <p:cNvPr id="4" name="عنوان فرعي 3"/>
          <p:cNvSpPr>
            <a:spLocks noGrp="1"/>
          </p:cNvSpPr>
          <p:nvPr>
            <p:ph type="subTitle" sz="quarter" idx="1"/>
          </p:nvPr>
        </p:nvSpPr>
        <p:spPr>
          <a:xfrm>
            <a:off x="899592" y="1268760"/>
            <a:ext cx="7416824" cy="1218795"/>
          </a:xfrm>
          <a:noFill/>
          <a:ln>
            <a:noFill/>
          </a:ln>
        </p:spPr>
        <p:txBody>
          <a:bodyPr/>
          <a:lstStyle/>
          <a:p>
            <a:pPr eaLnBrk="1" hangingPunct="1">
              <a:defRPr/>
            </a:pPr>
            <a:r>
              <a:rPr lang="en-US" sz="3600" dirty="0">
                <a:solidFill>
                  <a:srgbClr val="00B0F0"/>
                </a:solidFill>
                <a:latin typeface="FrankRuehl" pitchFamily="34" charset="-79"/>
                <a:cs typeface="FrankRuehl" pitchFamily="34" charset="-79"/>
              </a:rPr>
              <a:t>Gram- positive </a:t>
            </a:r>
            <a:r>
              <a:rPr lang="en-US" sz="3600" dirty="0" err="1">
                <a:solidFill>
                  <a:srgbClr val="00B0F0"/>
                </a:solidFill>
                <a:latin typeface="FrankRuehl" pitchFamily="34" charset="-79"/>
                <a:cs typeface="FrankRuehl" pitchFamily="34" charset="-79"/>
              </a:rPr>
              <a:t>cocci</a:t>
            </a:r>
            <a:r>
              <a:rPr lang="en-US" sz="3600" dirty="0">
                <a:solidFill>
                  <a:srgbClr val="00B0F0"/>
                </a:solidFill>
                <a:latin typeface="FrankRuehl" pitchFamily="34" charset="-79"/>
                <a:cs typeface="FrankRuehl" pitchFamily="34" charset="-79"/>
              </a:rPr>
              <a:t>:</a:t>
            </a:r>
          </a:p>
          <a:p>
            <a:pPr eaLnBrk="1" hangingPunct="1">
              <a:defRPr/>
            </a:pPr>
            <a:r>
              <a:rPr lang="en-US" sz="3600" i="1" dirty="0">
                <a:solidFill>
                  <a:srgbClr val="00B0F0"/>
                </a:solidFill>
                <a:latin typeface="FrankRuehl" pitchFamily="34" charset="-79"/>
                <a:cs typeface="FrankRuehl" pitchFamily="34" charset="-79"/>
              </a:rPr>
              <a:t>Staphylococci</a:t>
            </a:r>
            <a:endParaRPr lang="ar-IQ" sz="3600" i="1" dirty="0">
              <a:solidFill>
                <a:srgbClr val="00B0F0"/>
              </a:solidFill>
              <a:latin typeface="FrankRuehl" pitchFamily="34" charset="-79"/>
            </a:endParaRPr>
          </a:p>
        </p:txBody>
      </p:sp>
      <p:sp>
        <p:nvSpPr>
          <p:cNvPr id="2" name="مستطيل 1"/>
          <p:cNvSpPr/>
          <p:nvPr/>
        </p:nvSpPr>
        <p:spPr>
          <a:xfrm>
            <a:off x="395536" y="5085184"/>
            <a:ext cx="4464496" cy="1274195"/>
          </a:xfrm>
          <a:prstGeom prst="rect">
            <a:avLst/>
          </a:prstGeom>
        </p:spPr>
        <p:txBody>
          <a:bodyPr wrap="square">
            <a:spAutoFit/>
          </a:bodyPr>
          <a:lstStyle/>
          <a:p>
            <a:pPr lvl="0" algn="just" rtl="0" eaLnBrk="0" fontAlgn="base" hangingPunct="0">
              <a:lnSpc>
                <a:spcPct val="120000"/>
              </a:lnSpc>
              <a:spcBef>
                <a:spcPct val="0"/>
              </a:spcBef>
              <a:spcAft>
                <a:spcPct val="0"/>
              </a:spcAft>
              <a:buClr>
                <a:srgbClr val="AAAAAA"/>
              </a:buClr>
              <a:defRPr/>
            </a:pPr>
            <a:r>
              <a:rPr lang="en-US" sz="3200" dirty="0">
                <a:solidFill>
                  <a:srgbClr val="FF0000"/>
                </a:solidFill>
                <a:latin typeface="Modern No. 20" pitchFamily="18" charset="0"/>
              </a:rPr>
              <a:t>Assist. </a:t>
            </a:r>
            <a:r>
              <a:rPr lang="en-US" sz="3200">
                <a:solidFill>
                  <a:srgbClr val="FF0000"/>
                </a:solidFill>
                <a:latin typeface="Modern No. 20" pitchFamily="18" charset="0"/>
              </a:rPr>
              <a:t>Prof.</a:t>
            </a:r>
            <a:endParaRPr lang="en-US" sz="3200" dirty="0">
              <a:solidFill>
                <a:srgbClr val="FF0000"/>
              </a:solidFill>
              <a:latin typeface="Modern No. 20" pitchFamily="18" charset="0"/>
            </a:endParaRPr>
          </a:p>
          <a:p>
            <a:pPr lvl="0" algn="just" rtl="0" eaLnBrk="0" fontAlgn="base" hangingPunct="0">
              <a:lnSpc>
                <a:spcPct val="120000"/>
              </a:lnSpc>
              <a:spcBef>
                <a:spcPct val="0"/>
              </a:spcBef>
              <a:spcAft>
                <a:spcPct val="0"/>
              </a:spcAft>
              <a:buClr>
                <a:srgbClr val="AAAAAA"/>
              </a:buClr>
              <a:defRPr/>
            </a:pPr>
            <a:r>
              <a:rPr lang="en-US" sz="3200" dirty="0" err="1">
                <a:solidFill>
                  <a:srgbClr val="FF0000"/>
                </a:solidFill>
                <a:latin typeface="Modern No. 20" pitchFamily="18" charset="0"/>
              </a:rPr>
              <a:t>Shaima’a</a:t>
            </a:r>
            <a:r>
              <a:rPr lang="en-US" sz="3200" dirty="0">
                <a:solidFill>
                  <a:srgbClr val="FF0000"/>
                </a:solidFill>
                <a:latin typeface="Modern No. 20" pitchFamily="18" charset="0"/>
              </a:rPr>
              <a:t> Al-</a:t>
            </a:r>
            <a:r>
              <a:rPr lang="en-US" sz="3200" dirty="0" err="1">
                <a:solidFill>
                  <a:srgbClr val="FF0000"/>
                </a:solidFill>
                <a:latin typeface="Modern No. 20" pitchFamily="18" charset="0"/>
              </a:rPr>
              <a:t>Salihy</a:t>
            </a:r>
            <a:r>
              <a:rPr lang="en-US" sz="3200" dirty="0">
                <a:solidFill>
                  <a:srgbClr val="FF0000"/>
                </a:solidFill>
                <a:latin typeface="Modern No. 20" pitchFamily="18" charset="0"/>
              </a:rPr>
              <a:t> </a:t>
            </a:r>
            <a:endParaRPr lang="en-US" altLang="zh-TW" sz="3200" dirty="0">
              <a:solidFill>
                <a:srgbClr val="FF0000"/>
              </a:solidFill>
              <a:effectLst>
                <a:outerShdw blurRad="38100" dist="38100" dir="2700000" algn="tl">
                  <a:srgbClr val="000000">
                    <a:alpha val="43137"/>
                  </a:srgbClr>
                </a:outerShdw>
              </a:effectLst>
              <a:latin typeface="Modern No. 20" pitchFamily="18" charset="0"/>
              <a:cs typeface="Times New Roman" pitchFamily="18" charset="0"/>
            </a:endParaRPr>
          </a:p>
        </p:txBody>
      </p:sp>
    </p:spTree>
    <p:extLst>
      <p:ext uri="{BB962C8B-B14F-4D97-AF65-F5344CB8AC3E}">
        <p14:creationId xmlns:p14="http://schemas.microsoft.com/office/powerpoint/2010/main" val="218700212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1000" fill="hold"/>
                                        <p:tgtEl>
                                          <p:spTgt spid="6146"/>
                                        </p:tgtEl>
                                        <p:attrNameLst>
                                          <p:attrName>ppt_x</p:attrName>
                                        </p:attrNameLst>
                                      </p:cBhvr>
                                      <p:tavLst>
                                        <p:tav tm="0">
                                          <p:val>
                                            <p:strVal val="#ppt_x"/>
                                          </p:val>
                                        </p:tav>
                                        <p:tav tm="100000">
                                          <p:val>
                                            <p:strVal val="#ppt_x"/>
                                          </p:val>
                                        </p:tav>
                                      </p:tavLst>
                                    </p:anim>
                                    <p:anim calcmode="lin" valueType="num">
                                      <p:cBhvr additive="base">
                                        <p:cTn id="8" dur="1000" fill="hold"/>
                                        <p:tgtEl>
                                          <p:spTgt spid="61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5" presetClass="entr" presetSubtype="1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par>
                          <p:cTn id="13" fill="hold" nodeType="afterGroup">
                            <p:stCondLst>
                              <p:cond delay="1500"/>
                            </p:stCondLst>
                            <p:childTnLst>
                              <p:par>
                                <p:cTn id="14" presetID="5" presetClass="entr" presetSubtype="1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checkerboard(across)">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1-06_Cocci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عنصر نائب للتاريخ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06069012-37F1-4518-AAE4-CC222C5C4F21}" type="datetime5">
              <a:rPr lang="en-US" smtClean="0">
                <a:solidFill>
                  <a:srgbClr val="F8F8F8"/>
                </a:solidFill>
              </a:rPr>
              <a:pPr/>
              <a:t>29-May-23</a:t>
            </a:fld>
            <a:endParaRPr lang="en-US">
              <a:solidFill>
                <a:srgbClr val="F8F8F8"/>
              </a:solidFill>
            </a:endParaRPr>
          </a:p>
        </p:txBody>
      </p:sp>
      <p:sp>
        <p:nvSpPr>
          <p:cNvPr id="5124" name="عنصر نائب لرقم الشريحة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9B170530-72E9-42AD-8C0F-2A24F80151C8}" type="slidenum">
              <a:rPr lang="en-US" smtClean="0">
                <a:solidFill>
                  <a:srgbClr val="F8F8F8"/>
                </a:solidFill>
              </a:rPr>
              <a:pPr/>
              <a:t>10</a:t>
            </a:fld>
            <a:endParaRPr lang="en-US">
              <a:solidFill>
                <a:srgbClr val="F8F8F8"/>
              </a:solidFill>
            </a:endParaRPr>
          </a:p>
        </p:txBody>
      </p:sp>
    </p:spTree>
    <p:extLst>
      <p:ext uri="{BB962C8B-B14F-4D97-AF65-F5344CB8AC3E}">
        <p14:creationId xmlns:p14="http://schemas.microsoft.com/office/powerpoint/2010/main" val="402818173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1206500" y="315913"/>
            <a:ext cx="7086600" cy="755650"/>
          </a:xfrm>
        </p:spPr>
        <p:txBody>
          <a:bodyPr/>
          <a:lstStyle/>
          <a:p>
            <a:pPr algn="ctr" eaLnBrk="1" hangingPunct="1">
              <a:defRPr/>
            </a:pPr>
            <a:r>
              <a:rPr lang="en-US" sz="3600" b="1" dirty="0">
                <a:solidFill>
                  <a:schemeClr val="tx2">
                    <a:lumMod val="75000"/>
                  </a:schemeClr>
                </a:solidFill>
                <a:latin typeface="Times New Roman" pitchFamily="18" charset="0"/>
                <a:cs typeface="Times New Roman" pitchFamily="18" charset="0"/>
              </a:rPr>
              <a:t>Clinically important species:</a:t>
            </a:r>
            <a:endParaRPr lang="en-US" sz="3600" dirty="0">
              <a:solidFill>
                <a:schemeClr val="tx2">
                  <a:lumMod val="75000"/>
                </a:schemeClr>
              </a:solidFill>
              <a:latin typeface="Times New Roman" pitchFamily="18" charset="0"/>
              <a:cs typeface="Times New Roman" pitchFamily="18" charset="0"/>
            </a:endParaRPr>
          </a:p>
        </p:txBody>
      </p:sp>
      <p:sp>
        <p:nvSpPr>
          <p:cNvPr id="11267" name="Rectangle 4"/>
          <p:cNvSpPr>
            <a:spLocks noGrp="1" noChangeArrowheads="1"/>
          </p:cNvSpPr>
          <p:nvPr>
            <p:ph idx="1"/>
          </p:nvPr>
        </p:nvSpPr>
        <p:spPr>
          <a:xfrm>
            <a:off x="357188" y="928688"/>
            <a:ext cx="8501062" cy="5429250"/>
          </a:xfrm>
        </p:spPr>
        <p:txBody>
          <a:bodyPr/>
          <a:lstStyle/>
          <a:p>
            <a:pPr algn="just"/>
            <a:r>
              <a:rPr lang="en-US" sz="2400" b="1" i="1" dirty="0">
                <a:solidFill>
                  <a:srgbClr val="FF0000"/>
                </a:solidFill>
                <a:latin typeface="Times New Roman" pitchFamily="18" charset="0"/>
                <a:cs typeface="Times New Roman" pitchFamily="18" charset="0"/>
              </a:rPr>
              <a:t>Staphylococcus </a:t>
            </a:r>
            <a:r>
              <a:rPr lang="en-US" sz="2400" b="1" i="1" dirty="0" err="1">
                <a:solidFill>
                  <a:srgbClr val="FF0000"/>
                </a:solidFill>
                <a:latin typeface="Times New Roman" pitchFamily="18" charset="0"/>
                <a:cs typeface="Times New Roman" pitchFamily="18" charset="0"/>
              </a:rPr>
              <a:t>aureus</a:t>
            </a:r>
            <a:r>
              <a:rPr lang="en-US" sz="2400" b="1" i="1" dirty="0">
                <a:solidFill>
                  <a:srgbClr val="FF0000"/>
                </a:solidFill>
                <a:latin typeface="Times New Roman" pitchFamily="18" charset="0"/>
                <a:cs typeface="Times New Roman" pitchFamily="18" charset="0"/>
              </a:rPr>
              <a:t>:</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most virulent species. It is responsible for a wide range of medical illnesses extending from mild localized skin infection to life threatening septicemia</a:t>
            </a:r>
            <a:r>
              <a:rPr lang="en-US" sz="2400" dirty="0">
                <a:solidFill>
                  <a:schemeClr val="bg1"/>
                </a:solidFill>
                <a:latin typeface="Times New Roman" pitchFamily="18" charset="0"/>
                <a:cs typeface="Times New Roman" pitchFamily="18" charset="0"/>
              </a:rPr>
              <a:t>. </a:t>
            </a:r>
          </a:p>
          <a:p>
            <a:pPr algn="just">
              <a:buFont typeface="Wingdings" pitchFamily="2" charset="2"/>
              <a:buNone/>
            </a:pPr>
            <a:endParaRPr lang="en-US" sz="2400" dirty="0">
              <a:latin typeface="Times New Roman" pitchFamily="18" charset="0"/>
              <a:cs typeface="Times New Roman" pitchFamily="18" charset="0"/>
            </a:endParaRPr>
          </a:p>
          <a:p>
            <a:pPr algn="just"/>
            <a:r>
              <a:rPr lang="en-US" sz="2400" b="1" i="1" dirty="0">
                <a:solidFill>
                  <a:srgbClr val="FF0000"/>
                </a:solidFill>
                <a:latin typeface="Times New Roman" pitchFamily="18" charset="0"/>
                <a:cs typeface="Times New Roman" pitchFamily="18" charset="0"/>
              </a:rPr>
              <a:t>Staphylococcus </a:t>
            </a:r>
            <a:r>
              <a:rPr lang="en-US" sz="2400" b="1" i="1" dirty="0" err="1">
                <a:solidFill>
                  <a:srgbClr val="FF0000"/>
                </a:solidFill>
                <a:latin typeface="Times New Roman" pitchFamily="18" charset="0"/>
                <a:cs typeface="Times New Roman" pitchFamily="18" charset="0"/>
              </a:rPr>
              <a:t>epidermidis</a:t>
            </a:r>
            <a:r>
              <a:rPr lang="en-US" sz="2400" b="1" i="1" dirty="0">
                <a:solidFill>
                  <a:srgbClr val="FF0000"/>
                </a:solidFill>
                <a:latin typeface="Times New Roman" pitchFamily="18" charset="0"/>
                <a:cs typeface="Times New Roman" pitchFamily="18" charset="0"/>
              </a:rPr>
              <a:t>:</a:t>
            </a:r>
            <a:r>
              <a:rPr lang="en-US" sz="2400" b="1" i="1" dirty="0">
                <a:latin typeface="Times New Roman" pitchFamily="18" charset="0"/>
                <a:cs typeface="Times New Roman" pitchFamily="18" charset="0"/>
              </a:rPr>
              <a:t> </a:t>
            </a:r>
            <a:r>
              <a:rPr lang="en-US" sz="2400" dirty="0">
                <a:latin typeface="Times New Roman" pitchFamily="18" charset="0"/>
                <a:cs typeface="Times New Roman" pitchFamily="18" charset="0"/>
              </a:rPr>
              <a:t>it is normal flora of the skin and mucous membranes, it is not usually pathogenic but it may cause serious infections often associated with implanted devices (prosthetic devices, artificial joints, catheters,…etc.), if it has the opportunity</a:t>
            </a:r>
          </a:p>
          <a:p>
            <a:pPr algn="just">
              <a:buFont typeface="Wingdings" pitchFamily="2" charset="2"/>
              <a:buNone/>
            </a:pPr>
            <a:endParaRPr lang="en-US" sz="2400" dirty="0">
              <a:latin typeface="Times New Roman" pitchFamily="18" charset="0"/>
              <a:cs typeface="Times New Roman" pitchFamily="18" charset="0"/>
            </a:endParaRPr>
          </a:p>
          <a:p>
            <a:pPr algn="just"/>
            <a:r>
              <a:rPr lang="en-US" sz="2400" b="1" i="1" dirty="0">
                <a:solidFill>
                  <a:srgbClr val="FF0000"/>
                </a:solidFill>
                <a:latin typeface="Times New Roman" pitchFamily="18" charset="0"/>
                <a:cs typeface="Times New Roman" pitchFamily="18" charset="0"/>
              </a:rPr>
              <a:t>Staphylococcus </a:t>
            </a:r>
            <a:r>
              <a:rPr lang="en-US" sz="2400" b="1" i="1" dirty="0" err="1">
                <a:solidFill>
                  <a:srgbClr val="FF0000"/>
                </a:solidFill>
                <a:latin typeface="Times New Roman" pitchFamily="18" charset="0"/>
                <a:cs typeface="Times New Roman" pitchFamily="18" charset="0"/>
              </a:rPr>
              <a:t>saprophyticus</a:t>
            </a:r>
            <a:r>
              <a:rPr lang="en-US" sz="2400" b="1" i="1"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it is free living, common cause of UTI in young sexually active women, and non </a:t>
            </a:r>
            <a:r>
              <a:rPr lang="en-US" sz="2400" dirty="0" err="1">
                <a:latin typeface="Times New Roman" pitchFamily="18" charset="0"/>
                <a:cs typeface="Times New Roman" pitchFamily="18" charset="0"/>
              </a:rPr>
              <a:t>gonococcal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urithritis</a:t>
            </a:r>
            <a:r>
              <a:rPr lang="en-US" sz="2400" dirty="0">
                <a:latin typeface="Times New Roman" pitchFamily="18" charset="0"/>
                <a:cs typeface="Times New Roman" pitchFamily="18" charset="0"/>
              </a:rPr>
              <a:t> in males.</a:t>
            </a:r>
          </a:p>
        </p:txBody>
      </p:sp>
      <p:sp>
        <p:nvSpPr>
          <p:cNvPr id="9220" name="عنصر نائب للتاريخ 7"/>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3FF883F5-EE7B-41D4-9D5E-237004818172}" type="datetime5">
              <a:rPr lang="en-US" smtClean="0">
                <a:solidFill>
                  <a:srgbClr val="F8F8F8"/>
                </a:solidFill>
              </a:rPr>
              <a:pPr/>
              <a:t>29-May-23</a:t>
            </a:fld>
            <a:endParaRPr lang="en-US">
              <a:solidFill>
                <a:srgbClr val="F8F8F8"/>
              </a:solidFill>
            </a:endParaRPr>
          </a:p>
        </p:txBody>
      </p:sp>
      <p:sp>
        <p:nvSpPr>
          <p:cNvPr id="9221" name="عنصر نائب لرقم الشريحة 8"/>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DAE26A06-AA39-4FF2-B8BE-62EB72E94B89}" type="slidenum">
              <a:rPr lang="en-US" smtClean="0">
                <a:solidFill>
                  <a:srgbClr val="F8F8F8"/>
                </a:solidFill>
              </a:rPr>
              <a:pPr/>
              <a:t>11</a:t>
            </a:fld>
            <a:endParaRPr lang="en-US">
              <a:solidFill>
                <a:srgbClr val="F8F8F8"/>
              </a:solidFill>
            </a:endParaRPr>
          </a:p>
        </p:txBody>
      </p:sp>
    </p:spTree>
    <p:extLst>
      <p:ext uri="{BB962C8B-B14F-4D97-AF65-F5344CB8AC3E}">
        <p14:creationId xmlns:p14="http://schemas.microsoft.com/office/powerpoint/2010/main" val="117935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ipe(down)">
                                      <p:cBhvr>
                                        <p:cTn id="7" dur="500"/>
                                        <p:tgtEl>
                                          <p:spTgt spid="8197"/>
                                        </p:tgtEl>
                                      </p:cBhvr>
                                    </p:animEffect>
                                  </p:childTnLst>
                                </p:cTn>
                              </p:par>
                            </p:childTnLst>
                          </p:cTn>
                        </p:par>
                        <p:par>
                          <p:cTn id="8" fill="hold" nodeType="with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fade">
                                      <p:cBhvr>
                                        <p:cTn id="11" dur="1000"/>
                                        <p:tgtEl>
                                          <p:spTgt spid="11267">
                                            <p:txEl>
                                              <p:pRg st="0" end="0"/>
                                            </p:txEl>
                                          </p:spTgt>
                                        </p:tgtEl>
                                      </p:cBhvr>
                                    </p:animEffect>
                                    <p:anim calcmode="lin" valueType="num">
                                      <p:cBhvr>
                                        <p:cTn id="12"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with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1000"/>
                                        <p:tgtEl>
                                          <p:spTgt spid="11267">
                                            <p:txEl>
                                              <p:pRg st="2" end="2"/>
                                            </p:txEl>
                                          </p:spTgt>
                                        </p:tgtEl>
                                      </p:cBhvr>
                                    </p:animEffect>
                                    <p:anim calcmode="lin" valueType="num">
                                      <p:cBhvr>
                                        <p:cTn id="1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par>
                          <p:cTn id="20" fill="hold" nodeType="withGroup">
                            <p:stCondLst>
                              <p:cond delay="2500"/>
                            </p:stCondLst>
                            <p:childTnLst>
                              <p:par>
                                <p:cTn id="21" presetID="42" presetClass="entr" presetSubtype="0" fill="hold" nodeType="after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1000"/>
                                        <p:tgtEl>
                                          <p:spTgt spid="11267">
                                            <p:txEl>
                                              <p:pRg st="4" end="4"/>
                                            </p:txEl>
                                          </p:spTgt>
                                        </p:tgtEl>
                                      </p:cBhvr>
                                    </p:animEffect>
                                    <p:anim calcmode="lin" valueType="num">
                                      <p:cBhvr>
                                        <p:cTn id="24"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50825" y="476250"/>
            <a:ext cx="8893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base">
              <a:lnSpc>
                <a:spcPct val="90000"/>
              </a:lnSpc>
              <a:spcBef>
                <a:spcPct val="0"/>
              </a:spcBef>
              <a:spcAft>
                <a:spcPct val="0"/>
              </a:spcAft>
            </a:pPr>
            <a:r>
              <a:rPr lang="en-US" sz="3600" i="1" dirty="0">
                <a:solidFill>
                  <a:srgbClr val="0070C0"/>
                </a:solidFill>
              </a:rPr>
              <a:t>Staphylococcus aureus</a:t>
            </a:r>
            <a:r>
              <a:rPr lang="en-US" sz="3600" dirty="0">
                <a:solidFill>
                  <a:srgbClr val="0070C0"/>
                </a:solidFill>
              </a:rPr>
              <a:t> – General features </a:t>
            </a:r>
          </a:p>
        </p:txBody>
      </p:sp>
      <p:sp>
        <p:nvSpPr>
          <p:cNvPr id="13315" name="Rectangle 5"/>
          <p:cNvSpPr>
            <a:spLocks noChangeArrowheads="1"/>
          </p:cNvSpPr>
          <p:nvPr/>
        </p:nvSpPr>
        <p:spPr bwMode="auto">
          <a:xfrm>
            <a:off x="468313" y="1844675"/>
            <a:ext cx="47625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rtl="0" fontAlgn="base">
              <a:spcBef>
                <a:spcPct val="20000"/>
              </a:spcBef>
              <a:spcAft>
                <a:spcPct val="0"/>
              </a:spcAft>
              <a:buClr>
                <a:srgbClr val="6666FF"/>
              </a:buClr>
              <a:buSzPct val="70000"/>
              <a:buFont typeface="Wingdings" pitchFamily="2" charset="2"/>
              <a:buChar char="u"/>
            </a:pPr>
            <a:r>
              <a:rPr lang="en-US" sz="2800" dirty="0">
                <a:solidFill>
                  <a:srgbClr val="FF0000"/>
                </a:solidFill>
                <a:latin typeface="Comic Sans MS" pitchFamily="66" charset="0"/>
              </a:rPr>
              <a:t>Coagulase positive</a:t>
            </a:r>
          </a:p>
          <a:p>
            <a:pPr marL="342900" indent="-342900" algn="l" rtl="0" fontAlgn="base">
              <a:spcBef>
                <a:spcPct val="20000"/>
              </a:spcBef>
              <a:spcAft>
                <a:spcPct val="0"/>
              </a:spcAft>
              <a:buClr>
                <a:srgbClr val="6666FF"/>
              </a:buClr>
              <a:buSzPct val="70000"/>
              <a:buFont typeface="Wingdings" pitchFamily="2" charset="2"/>
              <a:buChar char="u"/>
            </a:pPr>
            <a:r>
              <a:rPr lang="en-US" sz="2800" dirty="0">
                <a:latin typeface="Comic Sans MS" pitchFamily="66" charset="0"/>
              </a:rPr>
              <a:t>β- hemolytic colonies on BA</a:t>
            </a:r>
          </a:p>
          <a:p>
            <a:pPr marL="342900" indent="-342900" algn="l" rtl="0" fontAlgn="base">
              <a:spcBef>
                <a:spcPct val="20000"/>
              </a:spcBef>
              <a:spcAft>
                <a:spcPct val="0"/>
              </a:spcAft>
              <a:buClr>
                <a:srgbClr val="6666FF"/>
              </a:buClr>
              <a:buSzPct val="70000"/>
              <a:buFont typeface="Wingdings" pitchFamily="2" charset="2"/>
              <a:buChar char="u"/>
            </a:pPr>
            <a:r>
              <a:rPr lang="en-US" sz="2800" dirty="0">
                <a:solidFill>
                  <a:srgbClr val="FF0000"/>
                </a:solidFill>
                <a:latin typeface="Comic Sans MS" pitchFamily="66" charset="0"/>
              </a:rPr>
              <a:t>Produces golden yellow pigment</a:t>
            </a:r>
          </a:p>
          <a:p>
            <a:pPr marL="342900" indent="-342900" algn="l" rtl="0" fontAlgn="base">
              <a:spcBef>
                <a:spcPct val="20000"/>
              </a:spcBef>
              <a:spcAft>
                <a:spcPct val="0"/>
              </a:spcAft>
              <a:buClr>
                <a:srgbClr val="6666FF"/>
              </a:buClr>
              <a:buSzPct val="70000"/>
              <a:buFont typeface="Wingdings" pitchFamily="2" charset="2"/>
              <a:buChar char="u"/>
            </a:pPr>
            <a:r>
              <a:rPr lang="en-US" sz="2800" dirty="0">
                <a:latin typeface="Comic Sans MS" pitchFamily="66" charset="0"/>
              </a:rPr>
              <a:t>Highly resistant bacteria: resist heat, dryness, </a:t>
            </a:r>
            <a:r>
              <a:rPr lang="en-US" sz="2800" b="1" dirty="0">
                <a:solidFill>
                  <a:srgbClr val="FF0000"/>
                </a:solidFill>
                <a:latin typeface="Comic Sans MS" pitchFamily="66" charset="0"/>
              </a:rPr>
              <a:t>and 10-15% </a:t>
            </a:r>
            <a:r>
              <a:rPr lang="en-US" sz="2800" b="1" dirty="0" err="1">
                <a:solidFill>
                  <a:srgbClr val="FF0000"/>
                </a:solidFill>
                <a:latin typeface="Comic Sans MS" pitchFamily="66" charset="0"/>
              </a:rPr>
              <a:t>NaCl</a:t>
            </a:r>
            <a:r>
              <a:rPr lang="en-US" sz="2800" b="1" dirty="0">
                <a:solidFill>
                  <a:srgbClr val="FF0000"/>
                </a:solidFill>
                <a:latin typeface="Comic Sans MS" pitchFamily="66" charset="0"/>
              </a:rPr>
              <a:t> solution. </a:t>
            </a:r>
          </a:p>
        </p:txBody>
      </p:sp>
      <p:pic>
        <p:nvPicPr>
          <p:cNvPr id="10244" name="Picture 7"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956470"/>
            <a:ext cx="3675063"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عنصر نائب للتاريخ 7"/>
          <p:cNvSpPr>
            <a:spLocks noGrp="1"/>
          </p:cNvSpPr>
          <p:nvPr>
            <p:ph type="dt" sz="half" idx="10"/>
          </p:nvPr>
        </p:nvSpPr>
        <p:spPr>
          <a:xfrm>
            <a:off x="0" y="6572250"/>
            <a:ext cx="1371600"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F9F171F0-C96F-4F83-B654-19D4438B4B9F}" type="datetime5">
              <a:rPr lang="en-US" smtClean="0">
                <a:solidFill>
                  <a:srgbClr val="F8F8F8"/>
                </a:solidFill>
              </a:rPr>
              <a:pPr/>
              <a:t>29-May-23</a:t>
            </a:fld>
            <a:endParaRPr lang="en-US">
              <a:solidFill>
                <a:srgbClr val="F8F8F8"/>
              </a:solidFill>
            </a:endParaRPr>
          </a:p>
        </p:txBody>
      </p:sp>
      <p:sp>
        <p:nvSpPr>
          <p:cNvPr id="10246" name="عنصر نائب لرقم الشريحة 8"/>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985013C4-20EF-4022-A612-4F0BA5B43A2F}" type="slidenum">
              <a:rPr lang="en-US" smtClean="0">
                <a:solidFill>
                  <a:srgbClr val="F8F8F8"/>
                </a:solidFill>
              </a:rPr>
              <a:pPr/>
              <a:t>12</a:t>
            </a:fld>
            <a:endParaRPr lang="en-US">
              <a:solidFill>
                <a:srgbClr val="F8F8F8"/>
              </a:solidFill>
            </a:endParaRPr>
          </a:p>
        </p:txBody>
      </p:sp>
    </p:spTree>
    <p:extLst>
      <p:ext uri="{BB962C8B-B14F-4D97-AF65-F5344CB8AC3E}">
        <p14:creationId xmlns:p14="http://schemas.microsoft.com/office/powerpoint/2010/main" val="25508342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2000" fill="hold"/>
                                        <p:tgtEl>
                                          <p:spTgt spid="13314"/>
                                        </p:tgtEl>
                                        <p:attrNameLst>
                                          <p:attrName>ppt_x</p:attrName>
                                        </p:attrNameLst>
                                      </p:cBhvr>
                                      <p:tavLst>
                                        <p:tav tm="0">
                                          <p:val>
                                            <p:strVal val="0-#ppt_w/2"/>
                                          </p:val>
                                        </p:tav>
                                        <p:tav tm="100000">
                                          <p:val>
                                            <p:strVal val="#ppt_x"/>
                                          </p:val>
                                        </p:tav>
                                      </p:tavLst>
                                    </p:anim>
                                    <p:anim calcmode="lin" valueType="num">
                                      <p:cBhvr additive="base">
                                        <p:cTn id="8" dur="2000" fill="hold"/>
                                        <p:tgtEl>
                                          <p:spTgt spid="133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1" presetClass="entr" presetSubtype="0" fill="hold" nodeType="after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p:cTn id="12" dur="10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331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3315">
                                            <p:txEl>
                                              <p:pRg st="0" end="0"/>
                                            </p:txEl>
                                          </p:spTgt>
                                        </p:tgtEl>
                                      </p:cBhvr>
                                    </p:animEffect>
                                  </p:childTnLst>
                                </p:cTn>
                              </p:par>
                            </p:childTnLst>
                          </p:cTn>
                        </p:par>
                        <p:par>
                          <p:cTn id="16" fill="hold">
                            <p:stCondLst>
                              <p:cond delay="3000"/>
                            </p:stCondLst>
                            <p:childTnLst>
                              <p:par>
                                <p:cTn id="17" presetID="31" presetClass="entr" presetSubtype="0" fill="hold" nodeType="after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p:cTn id="19" dur="10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3315">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13315">
                                            <p:txEl>
                                              <p:pRg st="1" end="1"/>
                                            </p:txEl>
                                          </p:spTgt>
                                        </p:tgtEl>
                                      </p:cBhvr>
                                    </p:animEffect>
                                  </p:childTnLst>
                                </p:cTn>
                              </p:par>
                            </p:childTnLst>
                          </p:cTn>
                        </p:par>
                        <p:par>
                          <p:cTn id="23" fill="hold">
                            <p:stCondLst>
                              <p:cond delay="4000"/>
                            </p:stCondLst>
                            <p:childTnLst>
                              <p:par>
                                <p:cTn id="24" presetID="31" presetClass="entr" presetSubtype="0" fill="hold" nodeType="afterEffect">
                                  <p:stCondLst>
                                    <p:cond delay="0"/>
                                  </p:stCondLst>
                                  <p:childTnLst>
                                    <p:set>
                                      <p:cBhvr>
                                        <p:cTn id="25" dur="1" fill="hold">
                                          <p:stCondLst>
                                            <p:cond delay="0"/>
                                          </p:stCondLst>
                                        </p:cTn>
                                        <p:tgtEl>
                                          <p:spTgt spid="13315">
                                            <p:txEl>
                                              <p:pRg st="2" end="2"/>
                                            </p:txEl>
                                          </p:spTgt>
                                        </p:tgtEl>
                                        <p:attrNameLst>
                                          <p:attrName>style.visibility</p:attrName>
                                        </p:attrNameLst>
                                      </p:cBhvr>
                                      <p:to>
                                        <p:strVal val="visible"/>
                                      </p:to>
                                    </p:set>
                                    <p:anim calcmode="lin" valueType="num">
                                      <p:cBhvr>
                                        <p:cTn id="26" dur="10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13315">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13315">
                                            <p:txEl>
                                              <p:pRg st="2" end="2"/>
                                            </p:txEl>
                                          </p:spTgt>
                                        </p:tgtEl>
                                      </p:cBhvr>
                                    </p:animEffect>
                                  </p:childTnLst>
                                </p:cTn>
                              </p:par>
                            </p:childTnLst>
                          </p:cTn>
                        </p:par>
                        <p:par>
                          <p:cTn id="30" fill="hold">
                            <p:stCondLst>
                              <p:cond delay="5000"/>
                            </p:stCondLst>
                            <p:childTnLst>
                              <p:par>
                                <p:cTn id="31" presetID="31" presetClass="entr" presetSubtype="0" fill="hold" nodeType="afterEffect">
                                  <p:stCondLst>
                                    <p:cond delay="0"/>
                                  </p:stCondLst>
                                  <p:childTnLst>
                                    <p:set>
                                      <p:cBhvr>
                                        <p:cTn id="32" dur="1" fill="hold">
                                          <p:stCondLst>
                                            <p:cond delay="0"/>
                                          </p:stCondLst>
                                        </p:cTn>
                                        <p:tgtEl>
                                          <p:spTgt spid="13315">
                                            <p:txEl>
                                              <p:pRg st="3" end="3"/>
                                            </p:txEl>
                                          </p:spTgt>
                                        </p:tgtEl>
                                        <p:attrNameLst>
                                          <p:attrName>style.visibility</p:attrName>
                                        </p:attrNameLst>
                                      </p:cBhvr>
                                      <p:to>
                                        <p:strVal val="visible"/>
                                      </p:to>
                                    </p:set>
                                    <p:anim calcmode="lin" valueType="num">
                                      <p:cBhvr>
                                        <p:cTn id="33" dur="10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13315">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13315">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عنصر نائب للنص 9"/>
          <p:cNvSpPr>
            <a:spLocks noGrp="1"/>
          </p:cNvSpPr>
          <p:nvPr>
            <p:ph type="body" idx="1"/>
          </p:nvPr>
        </p:nvSpPr>
        <p:spPr>
          <a:xfrm>
            <a:off x="467544" y="980728"/>
            <a:ext cx="4040188" cy="639762"/>
          </a:xfrm>
        </p:spPr>
        <p:txBody>
          <a:bodyPr/>
          <a:lstStyle/>
          <a:p>
            <a:pPr algn="ctr"/>
            <a:r>
              <a:rPr lang="en-US" dirty="0">
                <a:solidFill>
                  <a:schemeClr val="bg2"/>
                </a:solidFill>
                <a:latin typeface="Times New Roman" pitchFamily="18" charset="0"/>
                <a:cs typeface="Times New Roman" pitchFamily="18" charset="0"/>
              </a:rPr>
              <a:t>Staphylococci on MSA</a:t>
            </a:r>
            <a:endParaRPr lang="ar-IQ" dirty="0">
              <a:solidFill>
                <a:schemeClr val="bg2"/>
              </a:solidFill>
              <a:latin typeface="Times New Roman" pitchFamily="18" charset="0"/>
              <a:cs typeface="Times New Roman" pitchFamily="18" charset="0"/>
            </a:endParaRPr>
          </a:p>
        </p:txBody>
      </p:sp>
      <p:pic>
        <p:nvPicPr>
          <p:cNvPr id="7" name="عنصر نائب للمحتوى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536" y="2132856"/>
            <a:ext cx="4040188" cy="3456384"/>
          </a:xfrm>
        </p:spPr>
      </p:pic>
      <p:sp>
        <p:nvSpPr>
          <p:cNvPr id="11" name="عنصر نائب للنص 10"/>
          <p:cNvSpPr>
            <a:spLocks noGrp="1"/>
          </p:cNvSpPr>
          <p:nvPr>
            <p:ph type="body" sz="quarter" idx="3"/>
          </p:nvPr>
        </p:nvSpPr>
        <p:spPr>
          <a:xfrm>
            <a:off x="4572000" y="1124744"/>
            <a:ext cx="4114800" cy="504056"/>
          </a:xfrm>
        </p:spPr>
        <p:txBody>
          <a:bodyPr/>
          <a:lstStyle/>
          <a:p>
            <a:pPr lvl="0" algn="ctr">
              <a:buClr>
                <a:srgbClr val="6666FF"/>
              </a:buClr>
            </a:pPr>
            <a:r>
              <a:rPr lang="en-US" dirty="0">
                <a:solidFill>
                  <a:schemeClr val="bg2"/>
                </a:solidFill>
                <a:latin typeface="Times New Roman" pitchFamily="18" charset="0"/>
                <a:cs typeface="Times New Roman" pitchFamily="18" charset="0"/>
              </a:rPr>
              <a:t>S. aureus on blood agar</a:t>
            </a:r>
            <a:endParaRPr lang="ar-IQ" dirty="0">
              <a:solidFill>
                <a:schemeClr val="bg2"/>
              </a:solidFill>
              <a:latin typeface="Times New Roman" pitchFamily="18" charset="0"/>
              <a:cs typeface="Times New Roman" pitchFamily="18" charset="0"/>
            </a:endParaRPr>
          </a:p>
        </p:txBody>
      </p:sp>
      <p:pic>
        <p:nvPicPr>
          <p:cNvPr id="8" name="عنصر نائب للمحتوى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132856"/>
            <a:ext cx="4041775" cy="3634373"/>
          </a:xfrm>
        </p:spPr>
      </p:pic>
      <p:sp>
        <p:nvSpPr>
          <p:cNvPr id="2" name="عنصر نائب للتاريخ 1"/>
          <p:cNvSpPr>
            <a:spLocks noGrp="1"/>
          </p:cNvSpPr>
          <p:nvPr>
            <p:ph type="dt" sz="half" idx="10"/>
          </p:nvPr>
        </p:nvSpPr>
        <p:spPr/>
        <p:txBody>
          <a:bodyPr/>
          <a:lstStyle/>
          <a:p>
            <a:pPr>
              <a:defRPr/>
            </a:pPr>
            <a:fld id="{CEA973EA-0B1F-4F6E-9E02-B612D68C67DD}" type="datetime5">
              <a:rPr lang="en-US" smtClean="0">
                <a:solidFill>
                  <a:schemeClr val="bg1"/>
                </a:solidFill>
              </a:rPr>
              <a:pPr>
                <a:defRPr/>
              </a:pPr>
              <a:t>29-May-23</a:t>
            </a:fld>
            <a:endParaRPr lang="en-US" dirty="0">
              <a:solidFill>
                <a:schemeClr val="bg1"/>
              </a:solidFill>
            </a:endParaRPr>
          </a:p>
        </p:txBody>
      </p:sp>
      <p:sp>
        <p:nvSpPr>
          <p:cNvPr id="3" name="عنصر نائب لرقم الشريحة 2"/>
          <p:cNvSpPr>
            <a:spLocks noGrp="1"/>
          </p:cNvSpPr>
          <p:nvPr>
            <p:ph type="sldNum" sz="quarter" idx="12"/>
          </p:nvPr>
        </p:nvSpPr>
        <p:spPr/>
        <p:txBody>
          <a:bodyPr/>
          <a:lstStyle/>
          <a:p>
            <a:pPr>
              <a:defRPr/>
            </a:pPr>
            <a:fld id="{9E3EA5CB-8D12-487D-9499-64DA88E9144F}" type="slidenum">
              <a:rPr lang="en-US" smtClean="0">
                <a:solidFill>
                  <a:srgbClr val="F8F8F8"/>
                </a:solidFill>
              </a:rPr>
              <a:pPr>
                <a:defRPr/>
              </a:pPr>
              <a:t>13</a:t>
            </a:fld>
            <a:endParaRPr lang="en-US">
              <a:solidFill>
                <a:srgbClr val="F8F8F8"/>
              </a:solidFill>
            </a:endParaRPr>
          </a:p>
        </p:txBody>
      </p:sp>
    </p:spTree>
    <p:extLst>
      <p:ext uri="{BB962C8B-B14F-4D97-AF65-F5344CB8AC3E}">
        <p14:creationId xmlns:p14="http://schemas.microsoft.com/office/powerpoint/2010/main" val="360975092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z="4000" b="1" dirty="0">
                <a:latin typeface="Arial" pitchFamily="34" charset="0"/>
              </a:rPr>
              <a:t>Pathogenicity of </a:t>
            </a:r>
            <a:r>
              <a:rPr lang="en-US" sz="4000" b="1" i="1" dirty="0">
                <a:latin typeface="Arial" pitchFamily="34" charset="0"/>
              </a:rPr>
              <a:t>S. aureus</a:t>
            </a:r>
          </a:p>
        </p:txBody>
      </p:sp>
      <p:sp>
        <p:nvSpPr>
          <p:cNvPr id="15363" name="Rectangle 3"/>
          <p:cNvSpPr>
            <a:spLocks noGrp="1" noChangeArrowheads="1"/>
          </p:cNvSpPr>
          <p:nvPr>
            <p:ph idx="1"/>
          </p:nvPr>
        </p:nvSpPr>
        <p:spPr>
          <a:xfrm>
            <a:off x="674688" y="1557338"/>
            <a:ext cx="8074025" cy="4751387"/>
          </a:xfrm>
        </p:spPr>
        <p:txBody>
          <a:bodyPr/>
          <a:lstStyle/>
          <a:p>
            <a:pPr eaLnBrk="1" hangingPunct="1">
              <a:lnSpc>
                <a:spcPct val="80000"/>
              </a:lnSpc>
            </a:pPr>
            <a:r>
              <a:rPr lang="en-US" sz="2800">
                <a:solidFill>
                  <a:srgbClr val="FF9933"/>
                </a:solidFill>
              </a:rPr>
              <a:t>Cutaneous infections – </a:t>
            </a:r>
          </a:p>
          <a:p>
            <a:pPr lvl="1" eaLnBrk="1" hangingPunct="1">
              <a:lnSpc>
                <a:spcPct val="80000"/>
              </a:lnSpc>
            </a:pPr>
            <a:r>
              <a:rPr lang="en-US" sz="2400"/>
              <a:t>impetigo, acne, folliculitis and furuncles (boils). </a:t>
            </a:r>
          </a:p>
          <a:p>
            <a:pPr eaLnBrk="1" hangingPunct="1">
              <a:lnSpc>
                <a:spcPct val="80000"/>
              </a:lnSpc>
              <a:buFont typeface="Wingdings" pitchFamily="2" charset="2"/>
              <a:buNone/>
            </a:pPr>
            <a:endParaRPr lang="en-US" sz="2800"/>
          </a:p>
          <a:p>
            <a:pPr eaLnBrk="1" hangingPunct="1">
              <a:lnSpc>
                <a:spcPct val="80000"/>
              </a:lnSpc>
            </a:pPr>
            <a:r>
              <a:rPr lang="en-US" sz="2800">
                <a:solidFill>
                  <a:srgbClr val="FF9933"/>
                </a:solidFill>
              </a:rPr>
              <a:t>Invasive infections – </a:t>
            </a:r>
          </a:p>
          <a:p>
            <a:pPr lvl="1" eaLnBrk="1" hangingPunct="1">
              <a:lnSpc>
                <a:spcPct val="80000"/>
              </a:lnSpc>
            </a:pPr>
            <a:r>
              <a:rPr lang="en-US" sz="2400"/>
              <a:t>bacteremia, meningitis, endocarditis, and osteomyelitis.</a:t>
            </a:r>
          </a:p>
          <a:p>
            <a:pPr eaLnBrk="1" hangingPunct="1">
              <a:lnSpc>
                <a:spcPct val="80000"/>
              </a:lnSpc>
            </a:pPr>
            <a:endParaRPr lang="en-US" sz="2800"/>
          </a:p>
          <a:p>
            <a:pPr eaLnBrk="1" hangingPunct="1">
              <a:lnSpc>
                <a:spcPct val="80000"/>
              </a:lnSpc>
            </a:pPr>
            <a:r>
              <a:rPr lang="en-US" sz="2800">
                <a:solidFill>
                  <a:srgbClr val="FF9933"/>
                </a:solidFill>
              </a:rPr>
              <a:t>Toxin mediated infections – </a:t>
            </a:r>
          </a:p>
          <a:p>
            <a:pPr lvl="1" eaLnBrk="1" hangingPunct="1">
              <a:lnSpc>
                <a:spcPct val="80000"/>
              </a:lnSpc>
            </a:pPr>
            <a:r>
              <a:rPr lang="en-US" sz="2400"/>
              <a:t>Staphylococcal scalded skin syndrome (SSSS),</a:t>
            </a:r>
          </a:p>
          <a:p>
            <a:pPr lvl="1" eaLnBrk="1" hangingPunct="1">
              <a:lnSpc>
                <a:spcPct val="80000"/>
              </a:lnSpc>
            </a:pPr>
            <a:r>
              <a:rPr lang="en-US" sz="2400"/>
              <a:t>Toxic Shock Syndrome (TSS), </a:t>
            </a:r>
          </a:p>
          <a:p>
            <a:pPr lvl="1" eaLnBrk="1" hangingPunct="1">
              <a:lnSpc>
                <a:spcPct val="80000"/>
              </a:lnSpc>
            </a:pPr>
            <a:r>
              <a:rPr lang="en-US" sz="2400"/>
              <a:t>Food poisoning (in 1-8hr, vomiting ,diarrhea, nausea, self limited ) </a:t>
            </a:r>
          </a:p>
        </p:txBody>
      </p:sp>
      <p:sp>
        <p:nvSpPr>
          <p:cNvPr id="12292" name="عنصر نائب للتاريخ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FEB87697-A15E-45A4-B684-49D101F82402}" type="datetime5">
              <a:rPr lang="en-US" smtClean="0">
                <a:solidFill>
                  <a:srgbClr val="F8F8F8"/>
                </a:solidFill>
              </a:rPr>
              <a:pPr/>
              <a:t>29-May-23</a:t>
            </a:fld>
            <a:endParaRPr lang="en-US">
              <a:solidFill>
                <a:srgbClr val="F8F8F8"/>
              </a:solidFill>
            </a:endParaRPr>
          </a:p>
        </p:txBody>
      </p:sp>
      <p:sp>
        <p:nvSpPr>
          <p:cNvPr id="12293" name="عنصر نائب لرقم الشريحة 7"/>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521AFA59-6FA5-4F02-A486-086072450F8F}" type="slidenum">
              <a:rPr lang="en-US" smtClean="0">
                <a:solidFill>
                  <a:srgbClr val="F8F8F8"/>
                </a:solidFill>
              </a:rPr>
              <a:pPr/>
              <a:t>14</a:t>
            </a:fld>
            <a:endParaRPr lang="en-US">
              <a:solidFill>
                <a:srgbClr val="F8F8F8"/>
              </a:solidFill>
            </a:endParaRPr>
          </a:p>
        </p:txBody>
      </p:sp>
    </p:spTree>
    <p:extLst>
      <p:ext uri="{BB962C8B-B14F-4D97-AF65-F5344CB8AC3E}">
        <p14:creationId xmlns:p14="http://schemas.microsoft.com/office/powerpoint/2010/main" val="6282862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1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1600" decel="100000"/>
                                        <p:tgtEl>
                                          <p:spTgt spid="15363">
                                            <p:txEl>
                                              <p:pRg st="0" end="0"/>
                                            </p:txEl>
                                          </p:spTgt>
                                        </p:tgtEl>
                                      </p:cBhvr>
                                    </p:animEffect>
                                    <p:anim calcmode="lin" valueType="num">
                                      <p:cBhvr>
                                        <p:cTn id="13" dur="1600" decel="100000" fill="hold"/>
                                        <p:tgtEl>
                                          <p:spTgt spid="15363">
                                            <p:txEl>
                                              <p:pRg st="0" end="0"/>
                                            </p:txEl>
                                          </p:spTgt>
                                        </p:tgtEl>
                                        <p:attrNameLst>
                                          <p:attrName>style.rotation</p:attrName>
                                        </p:attrNameLst>
                                      </p:cBhvr>
                                      <p:tavLst>
                                        <p:tav tm="0">
                                          <p:val>
                                            <p:fltVal val="-90"/>
                                          </p:val>
                                        </p:tav>
                                        <p:tav tm="100000">
                                          <p:val>
                                            <p:fltVal val="0"/>
                                          </p:val>
                                        </p:tav>
                                      </p:tavLst>
                                    </p:anim>
                                    <p:anim calcmode="lin" valueType="num">
                                      <p:cBhvr>
                                        <p:cTn id="14" dur="1600" decel="100000" fill="hold"/>
                                        <p:tgtEl>
                                          <p:spTgt spid="15363">
                                            <p:txEl>
                                              <p:pRg st="0" end="0"/>
                                            </p:txEl>
                                          </p:spTgt>
                                        </p:tgtEl>
                                        <p:attrNameLst>
                                          <p:attrName>ppt_x</p:attrName>
                                        </p:attrNameLst>
                                      </p:cBhvr>
                                      <p:tavLst>
                                        <p:tav tm="0">
                                          <p:val>
                                            <p:strVal val="#ppt_x+0.4"/>
                                          </p:val>
                                        </p:tav>
                                        <p:tav tm="100000">
                                          <p:val>
                                            <p:strVal val="#ppt_x-0.05"/>
                                          </p:val>
                                        </p:tav>
                                      </p:tavLst>
                                    </p:anim>
                                    <p:anim calcmode="lin" valueType="num">
                                      <p:cBhvr>
                                        <p:cTn id="15" dur="1600" decel="100000" fill="hold"/>
                                        <p:tgtEl>
                                          <p:spTgt spid="15363">
                                            <p:txEl>
                                              <p:pRg st="0" end="0"/>
                                            </p:txEl>
                                          </p:spTgt>
                                        </p:tgtEl>
                                        <p:attrNameLst>
                                          <p:attrName>ppt_y</p:attrName>
                                        </p:attrNameLst>
                                      </p:cBhvr>
                                      <p:tavLst>
                                        <p:tav tm="0">
                                          <p:val>
                                            <p:strVal val="#ppt_y-0.4"/>
                                          </p:val>
                                        </p:tav>
                                        <p:tav tm="100000">
                                          <p:val>
                                            <p:strVal val="#ppt_y+0.1"/>
                                          </p:val>
                                        </p:tav>
                                      </p:tavLst>
                                    </p:anim>
                                    <p:anim calcmode="lin" valueType="num">
                                      <p:cBhvr>
                                        <p:cTn id="16" dur="400" accel="100000" fill="hold">
                                          <p:stCondLst>
                                            <p:cond delay="1600"/>
                                          </p:stCondLst>
                                        </p:cTn>
                                        <p:tgtEl>
                                          <p:spTgt spid="15363">
                                            <p:txEl>
                                              <p:pRg st="0" end="0"/>
                                            </p:txEl>
                                          </p:spTgt>
                                        </p:tgtEl>
                                        <p:attrNameLst>
                                          <p:attrName>ppt_x</p:attrName>
                                        </p:attrNameLst>
                                      </p:cBhvr>
                                      <p:tavLst>
                                        <p:tav tm="0">
                                          <p:val>
                                            <p:strVal val="#ppt_x-0.05"/>
                                          </p:val>
                                        </p:tav>
                                        <p:tav tm="100000">
                                          <p:val>
                                            <p:strVal val="#ppt_x"/>
                                          </p:val>
                                        </p:tav>
                                      </p:tavLst>
                                    </p:anim>
                                    <p:anim calcmode="lin" valueType="num">
                                      <p:cBhvr>
                                        <p:cTn id="17" dur="400" accel="100000" fill="hold">
                                          <p:stCondLst>
                                            <p:cond delay="1600"/>
                                          </p:stCondLst>
                                        </p:cTn>
                                        <p:tgtEl>
                                          <p:spTgt spid="15363">
                                            <p:txEl>
                                              <p:pRg st="0" end="0"/>
                                            </p:txEl>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5363">
                                            <p:txEl>
                                              <p:pRg st="1" end="1"/>
                                            </p:txEl>
                                          </p:spTgt>
                                        </p:tgtEl>
                                        <p:attrNameLst>
                                          <p:attrName>style.visibility</p:attrName>
                                        </p:attrNameLst>
                                      </p:cBhvr>
                                      <p:to>
                                        <p:strVal val="visible"/>
                                      </p:to>
                                    </p:set>
                                    <p:animEffect transition="in" filter="fade">
                                      <p:cBhvr>
                                        <p:cTn id="20" dur="1600" decel="100000"/>
                                        <p:tgtEl>
                                          <p:spTgt spid="15363">
                                            <p:txEl>
                                              <p:pRg st="1" end="1"/>
                                            </p:txEl>
                                          </p:spTgt>
                                        </p:tgtEl>
                                      </p:cBhvr>
                                    </p:animEffect>
                                    <p:anim calcmode="lin" valueType="num">
                                      <p:cBhvr>
                                        <p:cTn id="21" dur="1600" decel="100000" fill="hold"/>
                                        <p:tgtEl>
                                          <p:spTgt spid="15363">
                                            <p:txEl>
                                              <p:pRg st="1" end="1"/>
                                            </p:txEl>
                                          </p:spTgt>
                                        </p:tgtEl>
                                        <p:attrNameLst>
                                          <p:attrName>style.rotation</p:attrName>
                                        </p:attrNameLst>
                                      </p:cBhvr>
                                      <p:tavLst>
                                        <p:tav tm="0">
                                          <p:val>
                                            <p:fltVal val="-90"/>
                                          </p:val>
                                        </p:tav>
                                        <p:tav tm="100000">
                                          <p:val>
                                            <p:fltVal val="0"/>
                                          </p:val>
                                        </p:tav>
                                      </p:tavLst>
                                    </p:anim>
                                    <p:anim calcmode="lin" valueType="num">
                                      <p:cBhvr>
                                        <p:cTn id="22" dur="1600" decel="100000" fill="hold"/>
                                        <p:tgtEl>
                                          <p:spTgt spid="15363">
                                            <p:txEl>
                                              <p:pRg st="1" end="1"/>
                                            </p:txEl>
                                          </p:spTgt>
                                        </p:tgtEl>
                                        <p:attrNameLst>
                                          <p:attrName>ppt_x</p:attrName>
                                        </p:attrNameLst>
                                      </p:cBhvr>
                                      <p:tavLst>
                                        <p:tav tm="0">
                                          <p:val>
                                            <p:strVal val="#ppt_x+0.4"/>
                                          </p:val>
                                        </p:tav>
                                        <p:tav tm="100000">
                                          <p:val>
                                            <p:strVal val="#ppt_x-0.05"/>
                                          </p:val>
                                        </p:tav>
                                      </p:tavLst>
                                    </p:anim>
                                    <p:anim calcmode="lin" valueType="num">
                                      <p:cBhvr>
                                        <p:cTn id="23" dur="1600" decel="100000" fill="hold"/>
                                        <p:tgtEl>
                                          <p:spTgt spid="15363">
                                            <p:txEl>
                                              <p:pRg st="1" end="1"/>
                                            </p:txEl>
                                          </p:spTgt>
                                        </p:tgtEl>
                                        <p:attrNameLst>
                                          <p:attrName>ppt_y</p:attrName>
                                        </p:attrNameLst>
                                      </p:cBhvr>
                                      <p:tavLst>
                                        <p:tav tm="0">
                                          <p:val>
                                            <p:strVal val="#ppt_y-0.4"/>
                                          </p:val>
                                        </p:tav>
                                        <p:tav tm="100000">
                                          <p:val>
                                            <p:strVal val="#ppt_y+0.1"/>
                                          </p:val>
                                        </p:tav>
                                      </p:tavLst>
                                    </p:anim>
                                    <p:anim calcmode="lin" valueType="num">
                                      <p:cBhvr>
                                        <p:cTn id="24" dur="400" accel="100000" fill="hold">
                                          <p:stCondLst>
                                            <p:cond delay="1600"/>
                                          </p:stCondLst>
                                        </p:cTn>
                                        <p:tgtEl>
                                          <p:spTgt spid="15363">
                                            <p:txEl>
                                              <p:pRg st="1" end="1"/>
                                            </p:txEl>
                                          </p:spTgt>
                                        </p:tgtEl>
                                        <p:attrNameLst>
                                          <p:attrName>ppt_x</p:attrName>
                                        </p:attrNameLst>
                                      </p:cBhvr>
                                      <p:tavLst>
                                        <p:tav tm="0">
                                          <p:val>
                                            <p:strVal val="#ppt_x-0.05"/>
                                          </p:val>
                                        </p:tav>
                                        <p:tav tm="100000">
                                          <p:val>
                                            <p:strVal val="#ppt_x"/>
                                          </p:val>
                                        </p:tav>
                                      </p:tavLst>
                                    </p:anim>
                                    <p:anim calcmode="lin" valueType="num">
                                      <p:cBhvr>
                                        <p:cTn id="25" dur="400" accel="100000" fill="hold">
                                          <p:stCondLst>
                                            <p:cond delay="1600"/>
                                          </p:stCondLst>
                                        </p:cTn>
                                        <p:tgtEl>
                                          <p:spTgt spid="1536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nodeType="clickEffect">
                                  <p:stCondLst>
                                    <p:cond delay="0"/>
                                  </p:stCondLst>
                                  <p:childTnLst>
                                    <p:set>
                                      <p:cBhvr>
                                        <p:cTn id="29" dur="1" fill="hold">
                                          <p:stCondLst>
                                            <p:cond delay="0"/>
                                          </p:stCondLst>
                                        </p:cTn>
                                        <p:tgtEl>
                                          <p:spTgt spid="15363">
                                            <p:txEl>
                                              <p:pRg st="3" end="3"/>
                                            </p:txEl>
                                          </p:spTgt>
                                        </p:tgtEl>
                                        <p:attrNameLst>
                                          <p:attrName>style.visibility</p:attrName>
                                        </p:attrNameLst>
                                      </p:cBhvr>
                                      <p:to>
                                        <p:strVal val="visible"/>
                                      </p:to>
                                    </p:set>
                                    <p:animEffect transition="in" filter="fade">
                                      <p:cBhvr>
                                        <p:cTn id="30" dur="1600" decel="100000"/>
                                        <p:tgtEl>
                                          <p:spTgt spid="15363">
                                            <p:txEl>
                                              <p:pRg st="3" end="3"/>
                                            </p:txEl>
                                          </p:spTgt>
                                        </p:tgtEl>
                                      </p:cBhvr>
                                    </p:animEffect>
                                    <p:anim calcmode="lin" valueType="num">
                                      <p:cBhvr>
                                        <p:cTn id="31" dur="1600" decel="100000" fill="hold"/>
                                        <p:tgtEl>
                                          <p:spTgt spid="15363">
                                            <p:txEl>
                                              <p:pRg st="3" end="3"/>
                                            </p:txEl>
                                          </p:spTgt>
                                        </p:tgtEl>
                                        <p:attrNameLst>
                                          <p:attrName>style.rotation</p:attrName>
                                        </p:attrNameLst>
                                      </p:cBhvr>
                                      <p:tavLst>
                                        <p:tav tm="0">
                                          <p:val>
                                            <p:fltVal val="-90"/>
                                          </p:val>
                                        </p:tav>
                                        <p:tav tm="100000">
                                          <p:val>
                                            <p:fltVal val="0"/>
                                          </p:val>
                                        </p:tav>
                                      </p:tavLst>
                                    </p:anim>
                                    <p:anim calcmode="lin" valueType="num">
                                      <p:cBhvr>
                                        <p:cTn id="32" dur="1600" decel="100000" fill="hold"/>
                                        <p:tgtEl>
                                          <p:spTgt spid="15363">
                                            <p:txEl>
                                              <p:pRg st="3" end="3"/>
                                            </p:txEl>
                                          </p:spTgt>
                                        </p:tgtEl>
                                        <p:attrNameLst>
                                          <p:attrName>ppt_x</p:attrName>
                                        </p:attrNameLst>
                                      </p:cBhvr>
                                      <p:tavLst>
                                        <p:tav tm="0">
                                          <p:val>
                                            <p:strVal val="#ppt_x+0.4"/>
                                          </p:val>
                                        </p:tav>
                                        <p:tav tm="100000">
                                          <p:val>
                                            <p:strVal val="#ppt_x-0.05"/>
                                          </p:val>
                                        </p:tav>
                                      </p:tavLst>
                                    </p:anim>
                                    <p:anim calcmode="lin" valueType="num">
                                      <p:cBhvr>
                                        <p:cTn id="33" dur="1600" decel="100000" fill="hold"/>
                                        <p:tgtEl>
                                          <p:spTgt spid="15363">
                                            <p:txEl>
                                              <p:pRg st="3" end="3"/>
                                            </p:txEl>
                                          </p:spTgt>
                                        </p:tgtEl>
                                        <p:attrNameLst>
                                          <p:attrName>ppt_y</p:attrName>
                                        </p:attrNameLst>
                                      </p:cBhvr>
                                      <p:tavLst>
                                        <p:tav tm="0">
                                          <p:val>
                                            <p:strVal val="#ppt_y-0.4"/>
                                          </p:val>
                                        </p:tav>
                                        <p:tav tm="100000">
                                          <p:val>
                                            <p:strVal val="#ppt_y+0.1"/>
                                          </p:val>
                                        </p:tav>
                                      </p:tavLst>
                                    </p:anim>
                                    <p:anim calcmode="lin" valueType="num">
                                      <p:cBhvr>
                                        <p:cTn id="34" dur="400" accel="100000" fill="hold">
                                          <p:stCondLst>
                                            <p:cond delay="1600"/>
                                          </p:stCondLst>
                                        </p:cTn>
                                        <p:tgtEl>
                                          <p:spTgt spid="15363">
                                            <p:txEl>
                                              <p:pRg st="3" end="3"/>
                                            </p:txEl>
                                          </p:spTgt>
                                        </p:tgtEl>
                                        <p:attrNameLst>
                                          <p:attrName>ppt_x</p:attrName>
                                        </p:attrNameLst>
                                      </p:cBhvr>
                                      <p:tavLst>
                                        <p:tav tm="0">
                                          <p:val>
                                            <p:strVal val="#ppt_x-0.05"/>
                                          </p:val>
                                        </p:tav>
                                        <p:tav tm="100000">
                                          <p:val>
                                            <p:strVal val="#ppt_x"/>
                                          </p:val>
                                        </p:tav>
                                      </p:tavLst>
                                    </p:anim>
                                    <p:anim calcmode="lin" valueType="num">
                                      <p:cBhvr>
                                        <p:cTn id="35" dur="400" accel="100000" fill="hold">
                                          <p:stCondLst>
                                            <p:cond delay="1600"/>
                                          </p:stCondLst>
                                        </p:cTn>
                                        <p:tgtEl>
                                          <p:spTgt spid="15363">
                                            <p:txEl>
                                              <p:pRg st="3" end="3"/>
                                            </p:txEl>
                                          </p:spTgt>
                                        </p:tgtEl>
                                        <p:attrNameLst>
                                          <p:attrName>ppt_y</p:attrName>
                                        </p:attrNameLst>
                                      </p:cBhvr>
                                      <p:tavLst>
                                        <p:tav tm="0">
                                          <p:val>
                                            <p:strVal val="#ppt_y+0.1"/>
                                          </p:val>
                                        </p:tav>
                                        <p:tav tm="100000">
                                          <p:val>
                                            <p:strVal val="#ppt_y"/>
                                          </p:val>
                                        </p:tav>
                                      </p:tavLst>
                                    </p:anim>
                                  </p:childTnLst>
                                </p:cTn>
                              </p:par>
                              <p:par>
                                <p:cTn id="36" presetID="30" presetClass="entr" presetSubtype="0" fill="hold" nodeType="withEffect">
                                  <p:stCondLst>
                                    <p:cond delay="0"/>
                                  </p:stCondLst>
                                  <p:childTnLst>
                                    <p:set>
                                      <p:cBhvr>
                                        <p:cTn id="37" dur="1" fill="hold">
                                          <p:stCondLst>
                                            <p:cond delay="0"/>
                                          </p:stCondLst>
                                        </p:cTn>
                                        <p:tgtEl>
                                          <p:spTgt spid="15363">
                                            <p:txEl>
                                              <p:pRg st="4" end="4"/>
                                            </p:txEl>
                                          </p:spTgt>
                                        </p:tgtEl>
                                        <p:attrNameLst>
                                          <p:attrName>style.visibility</p:attrName>
                                        </p:attrNameLst>
                                      </p:cBhvr>
                                      <p:to>
                                        <p:strVal val="visible"/>
                                      </p:to>
                                    </p:set>
                                    <p:animEffect transition="in" filter="fade">
                                      <p:cBhvr>
                                        <p:cTn id="38" dur="1600" decel="100000"/>
                                        <p:tgtEl>
                                          <p:spTgt spid="15363">
                                            <p:txEl>
                                              <p:pRg st="4" end="4"/>
                                            </p:txEl>
                                          </p:spTgt>
                                        </p:tgtEl>
                                      </p:cBhvr>
                                    </p:animEffect>
                                    <p:anim calcmode="lin" valueType="num">
                                      <p:cBhvr>
                                        <p:cTn id="39" dur="1600" decel="100000" fill="hold"/>
                                        <p:tgtEl>
                                          <p:spTgt spid="15363">
                                            <p:txEl>
                                              <p:pRg st="4" end="4"/>
                                            </p:txEl>
                                          </p:spTgt>
                                        </p:tgtEl>
                                        <p:attrNameLst>
                                          <p:attrName>style.rotation</p:attrName>
                                        </p:attrNameLst>
                                      </p:cBhvr>
                                      <p:tavLst>
                                        <p:tav tm="0">
                                          <p:val>
                                            <p:fltVal val="-90"/>
                                          </p:val>
                                        </p:tav>
                                        <p:tav tm="100000">
                                          <p:val>
                                            <p:fltVal val="0"/>
                                          </p:val>
                                        </p:tav>
                                      </p:tavLst>
                                    </p:anim>
                                    <p:anim calcmode="lin" valueType="num">
                                      <p:cBhvr>
                                        <p:cTn id="40" dur="1600" decel="100000" fill="hold"/>
                                        <p:tgtEl>
                                          <p:spTgt spid="15363">
                                            <p:txEl>
                                              <p:pRg st="4" end="4"/>
                                            </p:txEl>
                                          </p:spTgt>
                                        </p:tgtEl>
                                        <p:attrNameLst>
                                          <p:attrName>ppt_x</p:attrName>
                                        </p:attrNameLst>
                                      </p:cBhvr>
                                      <p:tavLst>
                                        <p:tav tm="0">
                                          <p:val>
                                            <p:strVal val="#ppt_x+0.4"/>
                                          </p:val>
                                        </p:tav>
                                        <p:tav tm="100000">
                                          <p:val>
                                            <p:strVal val="#ppt_x-0.05"/>
                                          </p:val>
                                        </p:tav>
                                      </p:tavLst>
                                    </p:anim>
                                    <p:anim calcmode="lin" valueType="num">
                                      <p:cBhvr>
                                        <p:cTn id="41" dur="1600" decel="100000" fill="hold"/>
                                        <p:tgtEl>
                                          <p:spTgt spid="15363">
                                            <p:txEl>
                                              <p:pRg st="4" end="4"/>
                                            </p:txEl>
                                          </p:spTgt>
                                        </p:tgtEl>
                                        <p:attrNameLst>
                                          <p:attrName>ppt_y</p:attrName>
                                        </p:attrNameLst>
                                      </p:cBhvr>
                                      <p:tavLst>
                                        <p:tav tm="0">
                                          <p:val>
                                            <p:strVal val="#ppt_y-0.4"/>
                                          </p:val>
                                        </p:tav>
                                        <p:tav tm="100000">
                                          <p:val>
                                            <p:strVal val="#ppt_y+0.1"/>
                                          </p:val>
                                        </p:tav>
                                      </p:tavLst>
                                    </p:anim>
                                    <p:anim calcmode="lin" valueType="num">
                                      <p:cBhvr>
                                        <p:cTn id="42" dur="400" accel="100000" fill="hold">
                                          <p:stCondLst>
                                            <p:cond delay="1600"/>
                                          </p:stCondLst>
                                        </p:cTn>
                                        <p:tgtEl>
                                          <p:spTgt spid="15363">
                                            <p:txEl>
                                              <p:pRg st="4" end="4"/>
                                            </p:txEl>
                                          </p:spTgt>
                                        </p:tgtEl>
                                        <p:attrNameLst>
                                          <p:attrName>ppt_x</p:attrName>
                                        </p:attrNameLst>
                                      </p:cBhvr>
                                      <p:tavLst>
                                        <p:tav tm="0">
                                          <p:val>
                                            <p:strVal val="#ppt_x-0.05"/>
                                          </p:val>
                                        </p:tav>
                                        <p:tav tm="100000">
                                          <p:val>
                                            <p:strVal val="#ppt_x"/>
                                          </p:val>
                                        </p:tav>
                                      </p:tavLst>
                                    </p:anim>
                                    <p:anim calcmode="lin" valueType="num">
                                      <p:cBhvr>
                                        <p:cTn id="43" dur="400" accel="100000" fill="hold">
                                          <p:stCondLst>
                                            <p:cond delay="1600"/>
                                          </p:stCondLst>
                                        </p:cTn>
                                        <p:tgtEl>
                                          <p:spTgt spid="1536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0" presetClass="entr" presetSubtype="0" fill="hold" nodeType="clickEffect">
                                  <p:stCondLst>
                                    <p:cond delay="0"/>
                                  </p:stCondLst>
                                  <p:childTnLst>
                                    <p:set>
                                      <p:cBhvr>
                                        <p:cTn id="47" dur="1" fill="hold">
                                          <p:stCondLst>
                                            <p:cond delay="0"/>
                                          </p:stCondLst>
                                        </p:cTn>
                                        <p:tgtEl>
                                          <p:spTgt spid="15363">
                                            <p:txEl>
                                              <p:pRg st="6" end="6"/>
                                            </p:txEl>
                                          </p:spTgt>
                                        </p:tgtEl>
                                        <p:attrNameLst>
                                          <p:attrName>style.visibility</p:attrName>
                                        </p:attrNameLst>
                                      </p:cBhvr>
                                      <p:to>
                                        <p:strVal val="visible"/>
                                      </p:to>
                                    </p:set>
                                    <p:animEffect transition="in" filter="fade">
                                      <p:cBhvr>
                                        <p:cTn id="48" dur="1600" decel="100000"/>
                                        <p:tgtEl>
                                          <p:spTgt spid="15363">
                                            <p:txEl>
                                              <p:pRg st="6" end="6"/>
                                            </p:txEl>
                                          </p:spTgt>
                                        </p:tgtEl>
                                      </p:cBhvr>
                                    </p:animEffect>
                                    <p:anim calcmode="lin" valueType="num">
                                      <p:cBhvr>
                                        <p:cTn id="49" dur="1600" decel="100000" fill="hold"/>
                                        <p:tgtEl>
                                          <p:spTgt spid="15363">
                                            <p:txEl>
                                              <p:pRg st="6" end="6"/>
                                            </p:txEl>
                                          </p:spTgt>
                                        </p:tgtEl>
                                        <p:attrNameLst>
                                          <p:attrName>style.rotation</p:attrName>
                                        </p:attrNameLst>
                                      </p:cBhvr>
                                      <p:tavLst>
                                        <p:tav tm="0">
                                          <p:val>
                                            <p:fltVal val="-90"/>
                                          </p:val>
                                        </p:tav>
                                        <p:tav tm="100000">
                                          <p:val>
                                            <p:fltVal val="0"/>
                                          </p:val>
                                        </p:tav>
                                      </p:tavLst>
                                    </p:anim>
                                    <p:anim calcmode="lin" valueType="num">
                                      <p:cBhvr>
                                        <p:cTn id="50" dur="1600" decel="100000" fill="hold"/>
                                        <p:tgtEl>
                                          <p:spTgt spid="15363">
                                            <p:txEl>
                                              <p:pRg st="6" end="6"/>
                                            </p:txEl>
                                          </p:spTgt>
                                        </p:tgtEl>
                                        <p:attrNameLst>
                                          <p:attrName>ppt_x</p:attrName>
                                        </p:attrNameLst>
                                      </p:cBhvr>
                                      <p:tavLst>
                                        <p:tav tm="0">
                                          <p:val>
                                            <p:strVal val="#ppt_x+0.4"/>
                                          </p:val>
                                        </p:tav>
                                        <p:tav tm="100000">
                                          <p:val>
                                            <p:strVal val="#ppt_x-0.05"/>
                                          </p:val>
                                        </p:tav>
                                      </p:tavLst>
                                    </p:anim>
                                    <p:anim calcmode="lin" valueType="num">
                                      <p:cBhvr>
                                        <p:cTn id="51" dur="1600" decel="100000" fill="hold"/>
                                        <p:tgtEl>
                                          <p:spTgt spid="15363">
                                            <p:txEl>
                                              <p:pRg st="6" end="6"/>
                                            </p:txEl>
                                          </p:spTgt>
                                        </p:tgtEl>
                                        <p:attrNameLst>
                                          <p:attrName>ppt_y</p:attrName>
                                        </p:attrNameLst>
                                      </p:cBhvr>
                                      <p:tavLst>
                                        <p:tav tm="0">
                                          <p:val>
                                            <p:strVal val="#ppt_y-0.4"/>
                                          </p:val>
                                        </p:tav>
                                        <p:tav tm="100000">
                                          <p:val>
                                            <p:strVal val="#ppt_y+0.1"/>
                                          </p:val>
                                        </p:tav>
                                      </p:tavLst>
                                    </p:anim>
                                    <p:anim calcmode="lin" valueType="num">
                                      <p:cBhvr>
                                        <p:cTn id="52" dur="400" accel="100000" fill="hold">
                                          <p:stCondLst>
                                            <p:cond delay="1600"/>
                                          </p:stCondLst>
                                        </p:cTn>
                                        <p:tgtEl>
                                          <p:spTgt spid="15363">
                                            <p:txEl>
                                              <p:pRg st="6" end="6"/>
                                            </p:txEl>
                                          </p:spTgt>
                                        </p:tgtEl>
                                        <p:attrNameLst>
                                          <p:attrName>ppt_x</p:attrName>
                                        </p:attrNameLst>
                                      </p:cBhvr>
                                      <p:tavLst>
                                        <p:tav tm="0">
                                          <p:val>
                                            <p:strVal val="#ppt_x-0.05"/>
                                          </p:val>
                                        </p:tav>
                                        <p:tav tm="100000">
                                          <p:val>
                                            <p:strVal val="#ppt_x"/>
                                          </p:val>
                                        </p:tav>
                                      </p:tavLst>
                                    </p:anim>
                                    <p:anim calcmode="lin" valueType="num">
                                      <p:cBhvr>
                                        <p:cTn id="53" dur="400" accel="100000" fill="hold">
                                          <p:stCondLst>
                                            <p:cond delay="1600"/>
                                          </p:stCondLst>
                                        </p:cTn>
                                        <p:tgtEl>
                                          <p:spTgt spid="15363">
                                            <p:txEl>
                                              <p:pRg st="6" end="6"/>
                                            </p:txEl>
                                          </p:spTgt>
                                        </p:tgtEl>
                                        <p:attrNameLst>
                                          <p:attrName>ppt_y</p:attrName>
                                        </p:attrNameLst>
                                      </p:cBhvr>
                                      <p:tavLst>
                                        <p:tav tm="0">
                                          <p:val>
                                            <p:strVal val="#ppt_y+0.1"/>
                                          </p:val>
                                        </p:tav>
                                        <p:tav tm="100000">
                                          <p:val>
                                            <p:strVal val="#ppt_y"/>
                                          </p:val>
                                        </p:tav>
                                      </p:tavLst>
                                    </p:anim>
                                  </p:childTnLst>
                                </p:cTn>
                              </p:par>
                              <p:par>
                                <p:cTn id="54" presetID="30" presetClass="entr" presetSubtype="0" fill="hold" nodeType="withEffect">
                                  <p:stCondLst>
                                    <p:cond delay="0"/>
                                  </p:stCondLst>
                                  <p:childTnLst>
                                    <p:set>
                                      <p:cBhvr>
                                        <p:cTn id="55" dur="1" fill="hold">
                                          <p:stCondLst>
                                            <p:cond delay="0"/>
                                          </p:stCondLst>
                                        </p:cTn>
                                        <p:tgtEl>
                                          <p:spTgt spid="15363">
                                            <p:txEl>
                                              <p:pRg st="7" end="7"/>
                                            </p:txEl>
                                          </p:spTgt>
                                        </p:tgtEl>
                                        <p:attrNameLst>
                                          <p:attrName>style.visibility</p:attrName>
                                        </p:attrNameLst>
                                      </p:cBhvr>
                                      <p:to>
                                        <p:strVal val="visible"/>
                                      </p:to>
                                    </p:set>
                                    <p:animEffect transition="in" filter="fade">
                                      <p:cBhvr>
                                        <p:cTn id="56" dur="1600" decel="100000"/>
                                        <p:tgtEl>
                                          <p:spTgt spid="15363">
                                            <p:txEl>
                                              <p:pRg st="7" end="7"/>
                                            </p:txEl>
                                          </p:spTgt>
                                        </p:tgtEl>
                                      </p:cBhvr>
                                    </p:animEffect>
                                    <p:anim calcmode="lin" valueType="num">
                                      <p:cBhvr>
                                        <p:cTn id="57" dur="1600" decel="100000" fill="hold"/>
                                        <p:tgtEl>
                                          <p:spTgt spid="15363">
                                            <p:txEl>
                                              <p:pRg st="7" end="7"/>
                                            </p:txEl>
                                          </p:spTgt>
                                        </p:tgtEl>
                                        <p:attrNameLst>
                                          <p:attrName>style.rotation</p:attrName>
                                        </p:attrNameLst>
                                      </p:cBhvr>
                                      <p:tavLst>
                                        <p:tav tm="0">
                                          <p:val>
                                            <p:fltVal val="-90"/>
                                          </p:val>
                                        </p:tav>
                                        <p:tav tm="100000">
                                          <p:val>
                                            <p:fltVal val="0"/>
                                          </p:val>
                                        </p:tav>
                                      </p:tavLst>
                                    </p:anim>
                                    <p:anim calcmode="lin" valueType="num">
                                      <p:cBhvr>
                                        <p:cTn id="58" dur="1600" decel="100000" fill="hold"/>
                                        <p:tgtEl>
                                          <p:spTgt spid="15363">
                                            <p:txEl>
                                              <p:pRg st="7" end="7"/>
                                            </p:txEl>
                                          </p:spTgt>
                                        </p:tgtEl>
                                        <p:attrNameLst>
                                          <p:attrName>ppt_x</p:attrName>
                                        </p:attrNameLst>
                                      </p:cBhvr>
                                      <p:tavLst>
                                        <p:tav tm="0">
                                          <p:val>
                                            <p:strVal val="#ppt_x+0.4"/>
                                          </p:val>
                                        </p:tav>
                                        <p:tav tm="100000">
                                          <p:val>
                                            <p:strVal val="#ppt_x-0.05"/>
                                          </p:val>
                                        </p:tav>
                                      </p:tavLst>
                                    </p:anim>
                                    <p:anim calcmode="lin" valueType="num">
                                      <p:cBhvr>
                                        <p:cTn id="59" dur="1600" decel="100000" fill="hold"/>
                                        <p:tgtEl>
                                          <p:spTgt spid="15363">
                                            <p:txEl>
                                              <p:pRg st="7" end="7"/>
                                            </p:txEl>
                                          </p:spTgt>
                                        </p:tgtEl>
                                        <p:attrNameLst>
                                          <p:attrName>ppt_y</p:attrName>
                                        </p:attrNameLst>
                                      </p:cBhvr>
                                      <p:tavLst>
                                        <p:tav tm="0">
                                          <p:val>
                                            <p:strVal val="#ppt_y-0.4"/>
                                          </p:val>
                                        </p:tav>
                                        <p:tav tm="100000">
                                          <p:val>
                                            <p:strVal val="#ppt_y+0.1"/>
                                          </p:val>
                                        </p:tav>
                                      </p:tavLst>
                                    </p:anim>
                                    <p:anim calcmode="lin" valueType="num">
                                      <p:cBhvr>
                                        <p:cTn id="60" dur="400" accel="100000" fill="hold">
                                          <p:stCondLst>
                                            <p:cond delay="1600"/>
                                          </p:stCondLst>
                                        </p:cTn>
                                        <p:tgtEl>
                                          <p:spTgt spid="15363">
                                            <p:txEl>
                                              <p:pRg st="7" end="7"/>
                                            </p:txEl>
                                          </p:spTgt>
                                        </p:tgtEl>
                                        <p:attrNameLst>
                                          <p:attrName>ppt_x</p:attrName>
                                        </p:attrNameLst>
                                      </p:cBhvr>
                                      <p:tavLst>
                                        <p:tav tm="0">
                                          <p:val>
                                            <p:strVal val="#ppt_x-0.05"/>
                                          </p:val>
                                        </p:tav>
                                        <p:tav tm="100000">
                                          <p:val>
                                            <p:strVal val="#ppt_x"/>
                                          </p:val>
                                        </p:tav>
                                      </p:tavLst>
                                    </p:anim>
                                    <p:anim calcmode="lin" valueType="num">
                                      <p:cBhvr>
                                        <p:cTn id="61" dur="400" accel="100000" fill="hold">
                                          <p:stCondLst>
                                            <p:cond delay="1600"/>
                                          </p:stCondLst>
                                        </p:cTn>
                                        <p:tgtEl>
                                          <p:spTgt spid="15363">
                                            <p:txEl>
                                              <p:pRg st="7" end="7"/>
                                            </p:txEl>
                                          </p:spTgt>
                                        </p:tgtEl>
                                        <p:attrNameLst>
                                          <p:attrName>ppt_y</p:attrName>
                                        </p:attrNameLst>
                                      </p:cBhvr>
                                      <p:tavLst>
                                        <p:tav tm="0">
                                          <p:val>
                                            <p:strVal val="#ppt_y+0.1"/>
                                          </p:val>
                                        </p:tav>
                                        <p:tav tm="100000">
                                          <p:val>
                                            <p:strVal val="#ppt_y"/>
                                          </p:val>
                                        </p:tav>
                                      </p:tavLst>
                                    </p:anim>
                                  </p:childTnLst>
                                </p:cTn>
                              </p:par>
                              <p:par>
                                <p:cTn id="62" presetID="30" presetClass="entr" presetSubtype="0" fill="hold" nodeType="withEffect">
                                  <p:stCondLst>
                                    <p:cond delay="0"/>
                                  </p:stCondLst>
                                  <p:childTnLst>
                                    <p:set>
                                      <p:cBhvr>
                                        <p:cTn id="63" dur="1" fill="hold">
                                          <p:stCondLst>
                                            <p:cond delay="0"/>
                                          </p:stCondLst>
                                        </p:cTn>
                                        <p:tgtEl>
                                          <p:spTgt spid="15363">
                                            <p:txEl>
                                              <p:pRg st="8" end="8"/>
                                            </p:txEl>
                                          </p:spTgt>
                                        </p:tgtEl>
                                        <p:attrNameLst>
                                          <p:attrName>style.visibility</p:attrName>
                                        </p:attrNameLst>
                                      </p:cBhvr>
                                      <p:to>
                                        <p:strVal val="visible"/>
                                      </p:to>
                                    </p:set>
                                    <p:animEffect transition="in" filter="fade">
                                      <p:cBhvr>
                                        <p:cTn id="64" dur="1600" decel="100000"/>
                                        <p:tgtEl>
                                          <p:spTgt spid="15363">
                                            <p:txEl>
                                              <p:pRg st="8" end="8"/>
                                            </p:txEl>
                                          </p:spTgt>
                                        </p:tgtEl>
                                      </p:cBhvr>
                                    </p:animEffect>
                                    <p:anim calcmode="lin" valueType="num">
                                      <p:cBhvr>
                                        <p:cTn id="65" dur="1600" decel="100000" fill="hold"/>
                                        <p:tgtEl>
                                          <p:spTgt spid="15363">
                                            <p:txEl>
                                              <p:pRg st="8" end="8"/>
                                            </p:txEl>
                                          </p:spTgt>
                                        </p:tgtEl>
                                        <p:attrNameLst>
                                          <p:attrName>style.rotation</p:attrName>
                                        </p:attrNameLst>
                                      </p:cBhvr>
                                      <p:tavLst>
                                        <p:tav tm="0">
                                          <p:val>
                                            <p:fltVal val="-90"/>
                                          </p:val>
                                        </p:tav>
                                        <p:tav tm="100000">
                                          <p:val>
                                            <p:fltVal val="0"/>
                                          </p:val>
                                        </p:tav>
                                      </p:tavLst>
                                    </p:anim>
                                    <p:anim calcmode="lin" valueType="num">
                                      <p:cBhvr>
                                        <p:cTn id="66" dur="1600" decel="100000" fill="hold"/>
                                        <p:tgtEl>
                                          <p:spTgt spid="15363">
                                            <p:txEl>
                                              <p:pRg st="8" end="8"/>
                                            </p:txEl>
                                          </p:spTgt>
                                        </p:tgtEl>
                                        <p:attrNameLst>
                                          <p:attrName>ppt_x</p:attrName>
                                        </p:attrNameLst>
                                      </p:cBhvr>
                                      <p:tavLst>
                                        <p:tav tm="0">
                                          <p:val>
                                            <p:strVal val="#ppt_x+0.4"/>
                                          </p:val>
                                        </p:tav>
                                        <p:tav tm="100000">
                                          <p:val>
                                            <p:strVal val="#ppt_x-0.05"/>
                                          </p:val>
                                        </p:tav>
                                      </p:tavLst>
                                    </p:anim>
                                    <p:anim calcmode="lin" valueType="num">
                                      <p:cBhvr>
                                        <p:cTn id="67" dur="1600" decel="100000" fill="hold"/>
                                        <p:tgtEl>
                                          <p:spTgt spid="15363">
                                            <p:txEl>
                                              <p:pRg st="8" end="8"/>
                                            </p:txEl>
                                          </p:spTgt>
                                        </p:tgtEl>
                                        <p:attrNameLst>
                                          <p:attrName>ppt_y</p:attrName>
                                        </p:attrNameLst>
                                      </p:cBhvr>
                                      <p:tavLst>
                                        <p:tav tm="0">
                                          <p:val>
                                            <p:strVal val="#ppt_y-0.4"/>
                                          </p:val>
                                        </p:tav>
                                        <p:tav tm="100000">
                                          <p:val>
                                            <p:strVal val="#ppt_y+0.1"/>
                                          </p:val>
                                        </p:tav>
                                      </p:tavLst>
                                    </p:anim>
                                    <p:anim calcmode="lin" valueType="num">
                                      <p:cBhvr>
                                        <p:cTn id="68" dur="400" accel="100000" fill="hold">
                                          <p:stCondLst>
                                            <p:cond delay="1600"/>
                                          </p:stCondLst>
                                        </p:cTn>
                                        <p:tgtEl>
                                          <p:spTgt spid="15363">
                                            <p:txEl>
                                              <p:pRg st="8" end="8"/>
                                            </p:txEl>
                                          </p:spTgt>
                                        </p:tgtEl>
                                        <p:attrNameLst>
                                          <p:attrName>ppt_x</p:attrName>
                                        </p:attrNameLst>
                                      </p:cBhvr>
                                      <p:tavLst>
                                        <p:tav tm="0">
                                          <p:val>
                                            <p:strVal val="#ppt_x-0.05"/>
                                          </p:val>
                                        </p:tav>
                                        <p:tav tm="100000">
                                          <p:val>
                                            <p:strVal val="#ppt_x"/>
                                          </p:val>
                                        </p:tav>
                                      </p:tavLst>
                                    </p:anim>
                                    <p:anim calcmode="lin" valueType="num">
                                      <p:cBhvr>
                                        <p:cTn id="69" dur="400" accel="100000" fill="hold">
                                          <p:stCondLst>
                                            <p:cond delay="1600"/>
                                          </p:stCondLst>
                                        </p:cTn>
                                        <p:tgtEl>
                                          <p:spTgt spid="15363">
                                            <p:txEl>
                                              <p:pRg st="8" end="8"/>
                                            </p:txEl>
                                          </p:spTgt>
                                        </p:tgtEl>
                                        <p:attrNameLst>
                                          <p:attrName>ppt_y</p:attrName>
                                        </p:attrNameLst>
                                      </p:cBhvr>
                                      <p:tavLst>
                                        <p:tav tm="0">
                                          <p:val>
                                            <p:strVal val="#ppt_y+0.1"/>
                                          </p:val>
                                        </p:tav>
                                        <p:tav tm="100000">
                                          <p:val>
                                            <p:strVal val="#ppt_y"/>
                                          </p:val>
                                        </p:tav>
                                      </p:tavLst>
                                    </p:anim>
                                  </p:childTnLst>
                                </p:cTn>
                              </p:par>
                              <p:par>
                                <p:cTn id="70" presetID="30" presetClass="entr" presetSubtype="0" fill="hold" nodeType="withEffect">
                                  <p:stCondLst>
                                    <p:cond delay="0"/>
                                  </p:stCondLst>
                                  <p:childTnLst>
                                    <p:set>
                                      <p:cBhvr>
                                        <p:cTn id="71" dur="1" fill="hold">
                                          <p:stCondLst>
                                            <p:cond delay="0"/>
                                          </p:stCondLst>
                                        </p:cTn>
                                        <p:tgtEl>
                                          <p:spTgt spid="15363">
                                            <p:txEl>
                                              <p:pRg st="9" end="9"/>
                                            </p:txEl>
                                          </p:spTgt>
                                        </p:tgtEl>
                                        <p:attrNameLst>
                                          <p:attrName>style.visibility</p:attrName>
                                        </p:attrNameLst>
                                      </p:cBhvr>
                                      <p:to>
                                        <p:strVal val="visible"/>
                                      </p:to>
                                    </p:set>
                                    <p:animEffect transition="in" filter="fade">
                                      <p:cBhvr>
                                        <p:cTn id="72" dur="1600" decel="100000"/>
                                        <p:tgtEl>
                                          <p:spTgt spid="15363">
                                            <p:txEl>
                                              <p:pRg st="9" end="9"/>
                                            </p:txEl>
                                          </p:spTgt>
                                        </p:tgtEl>
                                      </p:cBhvr>
                                    </p:animEffect>
                                    <p:anim calcmode="lin" valueType="num">
                                      <p:cBhvr>
                                        <p:cTn id="73" dur="1600" decel="100000" fill="hold"/>
                                        <p:tgtEl>
                                          <p:spTgt spid="15363">
                                            <p:txEl>
                                              <p:pRg st="9" end="9"/>
                                            </p:txEl>
                                          </p:spTgt>
                                        </p:tgtEl>
                                        <p:attrNameLst>
                                          <p:attrName>style.rotation</p:attrName>
                                        </p:attrNameLst>
                                      </p:cBhvr>
                                      <p:tavLst>
                                        <p:tav tm="0">
                                          <p:val>
                                            <p:fltVal val="-90"/>
                                          </p:val>
                                        </p:tav>
                                        <p:tav tm="100000">
                                          <p:val>
                                            <p:fltVal val="0"/>
                                          </p:val>
                                        </p:tav>
                                      </p:tavLst>
                                    </p:anim>
                                    <p:anim calcmode="lin" valueType="num">
                                      <p:cBhvr>
                                        <p:cTn id="74" dur="1600" decel="100000" fill="hold"/>
                                        <p:tgtEl>
                                          <p:spTgt spid="15363">
                                            <p:txEl>
                                              <p:pRg st="9" end="9"/>
                                            </p:txEl>
                                          </p:spTgt>
                                        </p:tgtEl>
                                        <p:attrNameLst>
                                          <p:attrName>ppt_x</p:attrName>
                                        </p:attrNameLst>
                                      </p:cBhvr>
                                      <p:tavLst>
                                        <p:tav tm="0">
                                          <p:val>
                                            <p:strVal val="#ppt_x+0.4"/>
                                          </p:val>
                                        </p:tav>
                                        <p:tav tm="100000">
                                          <p:val>
                                            <p:strVal val="#ppt_x-0.05"/>
                                          </p:val>
                                        </p:tav>
                                      </p:tavLst>
                                    </p:anim>
                                    <p:anim calcmode="lin" valueType="num">
                                      <p:cBhvr>
                                        <p:cTn id="75" dur="1600" decel="100000" fill="hold"/>
                                        <p:tgtEl>
                                          <p:spTgt spid="15363">
                                            <p:txEl>
                                              <p:pRg st="9" end="9"/>
                                            </p:txEl>
                                          </p:spTgt>
                                        </p:tgtEl>
                                        <p:attrNameLst>
                                          <p:attrName>ppt_y</p:attrName>
                                        </p:attrNameLst>
                                      </p:cBhvr>
                                      <p:tavLst>
                                        <p:tav tm="0">
                                          <p:val>
                                            <p:strVal val="#ppt_y-0.4"/>
                                          </p:val>
                                        </p:tav>
                                        <p:tav tm="100000">
                                          <p:val>
                                            <p:strVal val="#ppt_y+0.1"/>
                                          </p:val>
                                        </p:tav>
                                      </p:tavLst>
                                    </p:anim>
                                    <p:anim calcmode="lin" valueType="num">
                                      <p:cBhvr>
                                        <p:cTn id="76" dur="400" accel="100000" fill="hold">
                                          <p:stCondLst>
                                            <p:cond delay="1600"/>
                                          </p:stCondLst>
                                        </p:cTn>
                                        <p:tgtEl>
                                          <p:spTgt spid="15363">
                                            <p:txEl>
                                              <p:pRg st="9" end="9"/>
                                            </p:txEl>
                                          </p:spTgt>
                                        </p:tgtEl>
                                        <p:attrNameLst>
                                          <p:attrName>ppt_x</p:attrName>
                                        </p:attrNameLst>
                                      </p:cBhvr>
                                      <p:tavLst>
                                        <p:tav tm="0">
                                          <p:val>
                                            <p:strVal val="#ppt_x-0.05"/>
                                          </p:val>
                                        </p:tav>
                                        <p:tav tm="100000">
                                          <p:val>
                                            <p:strVal val="#ppt_x"/>
                                          </p:val>
                                        </p:tav>
                                      </p:tavLst>
                                    </p:anim>
                                    <p:anim calcmode="lin" valueType="num">
                                      <p:cBhvr>
                                        <p:cTn id="77" dur="400" accel="100000" fill="hold">
                                          <p:stCondLst>
                                            <p:cond delay="1600"/>
                                          </p:stCondLst>
                                        </p:cTn>
                                        <p:tgtEl>
                                          <p:spTgt spid="15363">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28625" y="285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fontAlgn="base">
              <a:lnSpc>
                <a:spcPct val="90000"/>
              </a:lnSpc>
              <a:spcBef>
                <a:spcPct val="0"/>
              </a:spcBef>
              <a:spcAft>
                <a:spcPct val="0"/>
              </a:spcAft>
            </a:pPr>
            <a:r>
              <a:rPr lang="en-US" sz="3600" b="1">
                <a:solidFill>
                  <a:srgbClr val="FFCC00"/>
                </a:solidFill>
              </a:rPr>
              <a:t>Pathogenicity </a:t>
            </a:r>
            <a:br>
              <a:rPr lang="en-US" sz="3600">
                <a:solidFill>
                  <a:srgbClr val="FFCC00"/>
                </a:solidFill>
              </a:rPr>
            </a:br>
            <a:r>
              <a:rPr lang="en-US" sz="3600">
                <a:solidFill>
                  <a:srgbClr val="FFCC00"/>
                </a:solidFill>
              </a:rPr>
              <a:t>(Staphylococcal diseases)</a:t>
            </a:r>
          </a:p>
        </p:txBody>
      </p:sp>
      <p:pic>
        <p:nvPicPr>
          <p:cNvPr id="14339" name="Picture 5" descr="stap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0188"/>
            <a:ext cx="9144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عنصر نائب للتاريخ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9A5621E9-E2FA-48A1-AE87-8E53C1756D2E}" type="datetime5">
              <a:rPr lang="en-US" smtClean="0">
                <a:solidFill>
                  <a:srgbClr val="F8F8F8"/>
                </a:solidFill>
              </a:rPr>
              <a:pPr/>
              <a:t>29-May-23</a:t>
            </a:fld>
            <a:endParaRPr lang="en-US">
              <a:solidFill>
                <a:srgbClr val="F8F8F8"/>
              </a:solidFill>
            </a:endParaRPr>
          </a:p>
        </p:txBody>
      </p:sp>
      <p:sp>
        <p:nvSpPr>
          <p:cNvPr id="11269" name="عنصر نائب لرقم الشريحة 7"/>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315E1893-998E-463E-8AC2-4BA23A511CAA}" type="slidenum">
              <a:rPr lang="en-US" smtClean="0">
                <a:solidFill>
                  <a:srgbClr val="F8F8F8"/>
                </a:solidFill>
              </a:rPr>
              <a:pPr/>
              <a:t>15</a:t>
            </a:fld>
            <a:endParaRPr lang="en-US">
              <a:solidFill>
                <a:srgbClr val="F8F8F8"/>
              </a:solidFill>
            </a:endParaRPr>
          </a:p>
        </p:txBody>
      </p:sp>
    </p:spTree>
    <p:extLst>
      <p:ext uri="{BB962C8B-B14F-4D97-AF65-F5344CB8AC3E}">
        <p14:creationId xmlns:p14="http://schemas.microsoft.com/office/powerpoint/2010/main" val="31285837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out)">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33375"/>
            <a:ext cx="3162300" cy="2373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33375"/>
            <a:ext cx="3168650" cy="2363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6" name="Rectangle 7"/>
          <p:cNvSpPr>
            <a:spLocks noChangeArrowheads="1"/>
          </p:cNvSpPr>
          <p:nvPr/>
        </p:nvSpPr>
        <p:spPr bwMode="auto">
          <a:xfrm>
            <a:off x="1928813" y="277495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eaLnBrk="0" fontAlgn="base" hangingPunct="0">
              <a:spcBef>
                <a:spcPct val="0"/>
              </a:spcBef>
              <a:spcAft>
                <a:spcPct val="0"/>
              </a:spcAft>
            </a:pPr>
            <a:r>
              <a:rPr lang="en-US" b="1">
                <a:solidFill>
                  <a:srgbClr val="F8F8F8"/>
                </a:solidFill>
              </a:rPr>
              <a:t>Abscess</a:t>
            </a:r>
          </a:p>
        </p:txBody>
      </p:sp>
      <p:sp>
        <p:nvSpPr>
          <p:cNvPr id="13317" name="Rectangle 8"/>
          <p:cNvSpPr>
            <a:spLocks noChangeArrowheads="1"/>
          </p:cNvSpPr>
          <p:nvPr/>
        </p:nvSpPr>
        <p:spPr bwMode="auto">
          <a:xfrm>
            <a:off x="6157913" y="2701925"/>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eaLnBrk="0" fontAlgn="base" hangingPunct="0">
              <a:spcBef>
                <a:spcPct val="0"/>
              </a:spcBef>
              <a:spcAft>
                <a:spcPct val="0"/>
              </a:spcAft>
            </a:pPr>
            <a:r>
              <a:rPr lang="en-US" b="1">
                <a:solidFill>
                  <a:srgbClr val="F8F8F8"/>
                </a:solidFill>
              </a:rPr>
              <a:t>Folliculitis</a:t>
            </a:r>
          </a:p>
        </p:txBody>
      </p:sp>
      <p:pic>
        <p:nvPicPr>
          <p:cNvPr id="16390" name="Picture 9" descr="tss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573463"/>
            <a:ext cx="324008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descr="SS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500438"/>
            <a:ext cx="2881313"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11"/>
          <p:cNvSpPr>
            <a:spLocks noChangeArrowheads="1"/>
          </p:cNvSpPr>
          <p:nvPr/>
        </p:nvSpPr>
        <p:spPr bwMode="auto">
          <a:xfrm>
            <a:off x="1116013" y="5734050"/>
            <a:ext cx="266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eaLnBrk="0" fontAlgn="base" hangingPunct="0">
              <a:spcBef>
                <a:spcPct val="0"/>
              </a:spcBef>
              <a:spcAft>
                <a:spcPct val="0"/>
              </a:spcAft>
            </a:pPr>
            <a:r>
              <a:rPr lang="en-US" b="1">
                <a:solidFill>
                  <a:srgbClr val="F8F8F8"/>
                </a:solidFill>
              </a:rPr>
              <a:t>Toxic shock syndrome</a:t>
            </a:r>
          </a:p>
        </p:txBody>
      </p:sp>
      <p:sp>
        <p:nvSpPr>
          <p:cNvPr id="13321" name="Rectangle 12"/>
          <p:cNvSpPr>
            <a:spLocks noChangeArrowheads="1"/>
          </p:cNvSpPr>
          <p:nvPr/>
        </p:nvSpPr>
        <p:spPr bwMode="auto">
          <a:xfrm>
            <a:off x="6516688" y="5734050"/>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eaLnBrk="0" fontAlgn="base" hangingPunct="0">
              <a:spcBef>
                <a:spcPct val="0"/>
              </a:spcBef>
              <a:spcAft>
                <a:spcPct val="0"/>
              </a:spcAft>
            </a:pPr>
            <a:r>
              <a:rPr lang="en-US" b="1">
                <a:solidFill>
                  <a:srgbClr val="F8F8F8"/>
                </a:solidFill>
              </a:rPr>
              <a:t>SSSS</a:t>
            </a:r>
          </a:p>
        </p:txBody>
      </p:sp>
      <p:sp>
        <p:nvSpPr>
          <p:cNvPr id="13322" name="عنصر نائب للتاريخ 1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7743C283-F6E0-4732-943D-55447A9E96EA}" type="datetime5">
              <a:rPr lang="en-US" smtClean="0">
                <a:solidFill>
                  <a:srgbClr val="F8F8F8"/>
                </a:solidFill>
              </a:rPr>
              <a:pPr/>
              <a:t>29-May-23</a:t>
            </a:fld>
            <a:endParaRPr lang="en-US">
              <a:solidFill>
                <a:srgbClr val="F8F8F8"/>
              </a:solidFill>
            </a:endParaRPr>
          </a:p>
        </p:txBody>
      </p:sp>
      <p:sp>
        <p:nvSpPr>
          <p:cNvPr id="13323" name="عنصر نائب لرقم الشريحة 1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7A7AD5B8-AC21-42A6-9F53-D7D8A38A48A1}" type="slidenum">
              <a:rPr lang="en-US" smtClean="0">
                <a:solidFill>
                  <a:srgbClr val="F8F8F8"/>
                </a:solidFill>
              </a:rPr>
              <a:pPr/>
              <a:t>16</a:t>
            </a:fld>
            <a:endParaRPr lang="en-US">
              <a:solidFill>
                <a:srgbClr val="F8F8F8"/>
              </a:solidFill>
            </a:endParaRPr>
          </a:p>
        </p:txBody>
      </p:sp>
    </p:spTree>
    <p:extLst>
      <p:ext uri="{BB962C8B-B14F-4D97-AF65-F5344CB8AC3E}">
        <p14:creationId xmlns:p14="http://schemas.microsoft.com/office/powerpoint/2010/main" val="24955984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1+#ppt_w/2"/>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6390"/>
                                        </p:tgtEl>
                                        <p:attrNameLst>
                                          <p:attrName>style.visibility</p:attrName>
                                        </p:attrNameLst>
                                      </p:cBhvr>
                                      <p:to>
                                        <p:strVal val="visible"/>
                                      </p:to>
                                    </p:set>
                                    <p:anim calcmode="lin" valueType="num">
                                      <p:cBhvr additive="base">
                                        <p:cTn id="11" dur="500" fill="hold"/>
                                        <p:tgtEl>
                                          <p:spTgt spid="16390"/>
                                        </p:tgtEl>
                                        <p:attrNameLst>
                                          <p:attrName>ppt_x</p:attrName>
                                        </p:attrNameLst>
                                      </p:cBhvr>
                                      <p:tavLst>
                                        <p:tav tm="0">
                                          <p:val>
                                            <p:strVal val="1+#ppt_w/2"/>
                                          </p:val>
                                        </p:tav>
                                        <p:tav tm="100000">
                                          <p:val>
                                            <p:strVal val="#ppt_x"/>
                                          </p:val>
                                        </p:tav>
                                      </p:tavLst>
                                    </p:anim>
                                    <p:anim calcmode="lin" valueType="num">
                                      <p:cBhvr additive="base">
                                        <p:cTn id="12" dur="500" fill="hold"/>
                                        <p:tgtEl>
                                          <p:spTgt spid="1639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6387"/>
                                        </p:tgtEl>
                                        <p:attrNameLst>
                                          <p:attrName>style.visibility</p:attrName>
                                        </p:attrNameLst>
                                      </p:cBhvr>
                                      <p:to>
                                        <p:strVal val="visible"/>
                                      </p:to>
                                    </p:set>
                                    <p:anim calcmode="lin" valueType="num">
                                      <p:cBhvr additive="base">
                                        <p:cTn id="15" dur="500" fill="hold"/>
                                        <p:tgtEl>
                                          <p:spTgt spid="16387"/>
                                        </p:tgtEl>
                                        <p:attrNameLst>
                                          <p:attrName>ppt_x</p:attrName>
                                        </p:attrNameLst>
                                      </p:cBhvr>
                                      <p:tavLst>
                                        <p:tav tm="0">
                                          <p:val>
                                            <p:strVal val="0-#ppt_w/2"/>
                                          </p:val>
                                        </p:tav>
                                        <p:tav tm="100000">
                                          <p:val>
                                            <p:strVal val="#ppt_x"/>
                                          </p:val>
                                        </p:tav>
                                      </p:tavLst>
                                    </p:anim>
                                    <p:anim calcmode="lin" valueType="num">
                                      <p:cBhvr additive="base">
                                        <p:cTn id="16" dur="500" fill="hold"/>
                                        <p:tgtEl>
                                          <p:spTgt spid="16387"/>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6391"/>
                                        </p:tgtEl>
                                        <p:attrNameLst>
                                          <p:attrName>style.visibility</p:attrName>
                                        </p:attrNameLst>
                                      </p:cBhvr>
                                      <p:to>
                                        <p:strVal val="visible"/>
                                      </p:to>
                                    </p:set>
                                    <p:anim calcmode="lin" valueType="num">
                                      <p:cBhvr additive="base">
                                        <p:cTn id="19" dur="500" fill="hold"/>
                                        <p:tgtEl>
                                          <p:spTgt spid="16391"/>
                                        </p:tgtEl>
                                        <p:attrNameLst>
                                          <p:attrName>ppt_x</p:attrName>
                                        </p:attrNameLst>
                                      </p:cBhvr>
                                      <p:tavLst>
                                        <p:tav tm="0">
                                          <p:val>
                                            <p:strVal val="0-#ppt_w/2"/>
                                          </p:val>
                                        </p:tav>
                                        <p:tav tm="100000">
                                          <p:val>
                                            <p:strVal val="#ppt_x"/>
                                          </p:val>
                                        </p:tav>
                                      </p:tavLst>
                                    </p:anim>
                                    <p:anim calcmode="lin" valueType="num">
                                      <p:cBhvr additive="base">
                                        <p:cTn id="20" dur="500" fill="hold"/>
                                        <p:tgtEl>
                                          <p:spTgt spid="163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صر نائب للتاريخ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29D9E731-C698-4651-8EDF-61CCCFD5B51E}" type="datetime5">
              <a:rPr lang="en-US" smtClean="0">
                <a:solidFill>
                  <a:srgbClr val="F8F8F8"/>
                </a:solidFill>
              </a:rPr>
              <a:pPr/>
              <a:t>29-May-23</a:t>
            </a:fld>
            <a:endParaRPr lang="en-US">
              <a:solidFill>
                <a:srgbClr val="F8F8F8"/>
              </a:solidFill>
            </a:endParaRPr>
          </a:p>
        </p:txBody>
      </p:sp>
      <p:sp>
        <p:nvSpPr>
          <p:cNvPr id="14339" name="عنصر نائب لرقم الشريحة 2"/>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129F6409-DC00-4C99-9B4B-8622904E9F21}" type="slidenum">
              <a:rPr lang="en-US" smtClean="0">
                <a:solidFill>
                  <a:srgbClr val="F8F8F8"/>
                </a:solidFill>
              </a:rPr>
              <a:pPr/>
              <a:t>17</a:t>
            </a:fld>
            <a:endParaRPr lang="en-US">
              <a:solidFill>
                <a:srgbClr val="F8F8F8"/>
              </a:solidFill>
            </a:endParaRPr>
          </a:p>
        </p:txBody>
      </p:sp>
      <p:pic>
        <p:nvPicPr>
          <p:cNvPr id="17412" name="Picture 3" descr="cutaneous_lesions_of_staph_7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57188"/>
            <a:ext cx="8072437"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0537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fill="hold" nodeType="afterEffect">
                                  <p:stCondLst>
                                    <p:cond delay="0"/>
                                  </p:stCondLst>
                                  <p:childTnLst>
                                    <p:animClr clrSpc="rgb" dir="cw">
                                      <p:cBhvr override="childStyle">
                                        <p:cTn id="6" dur="1900" fill="hold">
                                          <p:stCondLst>
                                            <p:cond delay="100"/>
                                          </p:stCondLst>
                                        </p:cTn>
                                        <p:tgtEl>
                                          <p:spTgt spid="17412"/>
                                        </p:tgtEl>
                                        <p:attrNameLst>
                                          <p:attrName>style.color</p:attrName>
                                        </p:attrNameLst>
                                      </p:cBhvr>
                                      <p:to>
                                        <a:schemeClr val="bg2"/>
                                      </p:to>
                                    </p:animClr>
                                    <p:animClr clrSpc="rgb" dir="cw">
                                      <p:cBhvr>
                                        <p:cTn id="7" dur="1900" fill="hold">
                                          <p:stCondLst>
                                            <p:cond delay="100"/>
                                          </p:stCondLst>
                                        </p:cTn>
                                        <p:tgtEl>
                                          <p:spTgt spid="17412"/>
                                        </p:tgtEl>
                                        <p:attrNameLst>
                                          <p:attrName>fillColor</p:attrName>
                                        </p:attrNameLst>
                                      </p:cBhvr>
                                      <p:to>
                                        <a:schemeClr val="bg2"/>
                                      </p:to>
                                    </p:animClr>
                                    <p:set>
                                      <p:cBhvr>
                                        <p:cTn id="8" dur="1900" fill="hold">
                                          <p:stCondLst>
                                            <p:cond delay="100"/>
                                          </p:stCondLst>
                                        </p:cTn>
                                        <p:tgtEl>
                                          <p:spTgt spid="17412"/>
                                        </p:tgtEl>
                                        <p:attrNameLst>
                                          <p:attrName>fill.type</p:attrName>
                                        </p:attrNameLst>
                                      </p:cBhvr>
                                      <p:to>
                                        <p:strVal val="solid"/>
                                      </p:to>
                                    </p:set>
                                    <p:set>
                                      <p:cBhvr>
                                        <p:cTn id="9" dur="1900" fill="hold">
                                          <p:stCondLst>
                                            <p:cond delay="100"/>
                                          </p:stCondLst>
                                        </p:cTn>
                                        <p:tgtEl>
                                          <p:spTgt spid="17412"/>
                                        </p:tgtEl>
                                        <p:attrNameLst>
                                          <p:attrName>fill.on</p:attrName>
                                        </p:attrNameLst>
                                      </p:cBhvr>
                                      <p:to>
                                        <p:strVal val="true"/>
                                      </p:to>
                                    </p:set>
                                    <p:animScale>
                                      <p:cBhvr>
                                        <p:cTn id="10" dur="200" fill="hold">
                                          <p:stCondLst>
                                            <p:cond delay="0"/>
                                          </p:stCondLst>
                                        </p:cTn>
                                        <p:tgtEl>
                                          <p:spTgt spid="17412"/>
                                        </p:tgtEl>
                                      </p:cBhvr>
                                      <p:from x="100000" y="100000"/>
                                      <p:to x="100000" y="5000"/>
                                    </p:animScale>
                                    <p:animScale>
                                      <p:cBhvr>
                                        <p:cTn id="11" dur="200" fill="hold">
                                          <p:stCondLst>
                                            <p:cond delay="200"/>
                                          </p:stCondLst>
                                        </p:cTn>
                                        <p:tgtEl>
                                          <p:spTgt spid="17412"/>
                                        </p:tgtEl>
                                      </p:cBhvr>
                                      <p:from x="100000" y="5000"/>
                                      <p:to x="120000" y="150000"/>
                                    </p:animScale>
                                    <p:animScale>
                                      <p:cBhvr>
                                        <p:cTn id="12" dur="600" fill="hold">
                                          <p:stCondLst>
                                            <p:cond delay="1400"/>
                                          </p:stCondLst>
                                        </p:cTn>
                                        <p:tgtEl>
                                          <p:spTgt spid="1741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لتاريخ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64F311E3-5365-4F5F-805B-7ACAF0672C72}" type="datetime5">
              <a:rPr lang="en-US" smtClean="0">
                <a:solidFill>
                  <a:srgbClr val="F8F8F8"/>
                </a:solidFill>
              </a:rPr>
              <a:pPr/>
              <a:t>29-May-23</a:t>
            </a:fld>
            <a:endParaRPr lang="en-US">
              <a:solidFill>
                <a:srgbClr val="F8F8F8"/>
              </a:solidFill>
            </a:endParaRPr>
          </a:p>
        </p:txBody>
      </p:sp>
      <p:sp>
        <p:nvSpPr>
          <p:cNvPr id="15363" name="عنصر نائب لرقم الشريحة 2"/>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687AD165-E274-40B7-ABDA-F15C0EC9AD07}" type="slidenum">
              <a:rPr lang="en-US" smtClean="0">
                <a:solidFill>
                  <a:srgbClr val="F8F8F8"/>
                </a:solidFill>
              </a:rPr>
              <a:pPr/>
              <a:t>18</a:t>
            </a:fld>
            <a:endParaRPr lang="en-US">
              <a:solidFill>
                <a:srgbClr val="F8F8F8"/>
              </a:solidFill>
            </a:endParaRPr>
          </a:p>
        </p:txBody>
      </p:sp>
      <p:pic>
        <p:nvPicPr>
          <p:cNvPr id="18436" name="Picture 4" descr="staphylococcal_osteomy_7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7188"/>
            <a:ext cx="84582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9329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18436"/>
                                        </p:tgtEl>
                                      </p:cBhvr>
                                    </p:animEffect>
                                    <p:animScale>
                                      <p:cBhvr>
                                        <p:cTn id="7" dur="500" autoRev="1" fill="hold"/>
                                        <p:tgtEl>
                                          <p:spTgt spid="184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عنصر نائب للتاريخ 4"/>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DB45B900-B17D-4710-9EDB-D3CC64502F43}" type="datetime5">
              <a:rPr lang="en-US" smtClean="0">
                <a:solidFill>
                  <a:srgbClr val="F8F8F8"/>
                </a:solidFill>
              </a:rPr>
              <a:pPr/>
              <a:t>29-May-23</a:t>
            </a:fld>
            <a:endParaRPr lang="en-US">
              <a:solidFill>
                <a:srgbClr val="F8F8F8"/>
              </a:solidFill>
            </a:endParaRPr>
          </a:p>
        </p:txBody>
      </p:sp>
      <p:sp>
        <p:nvSpPr>
          <p:cNvPr id="16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3DAF65A0-1206-4254-BCE9-BFB4B54DEA2E}" type="slidenum">
              <a:rPr lang="en-US" smtClean="0">
                <a:solidFill>
                  <a:srgbClr val="F8F8F8"/>
                </a:solidFill>
              </a:rPr>
              <a:pPr/>
              <a:t>19</a:t>
            </a:fld>
            <a:endParaRPr lang="en-US">
              <a:solidFill>
                <a:srgbClr val="F8F8F8"/>
              </a:solidFill>
            </a:endParaRPr>
          </a:p>
        </p:txBody>
      </p:sp>
      <p:pic>
        <p:nvPicPr>
          <p:cNvPr id="19459" name="Picture 3" descr="staphylococcal_skin_infe_7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0"/>
            <a:ext cx="592931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152400" y="304800"/>
            <a:ext cx="2438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pPr algn="ctr" rtl="0" eaLnBrk="0" fontAlgn="base" hangingPunct="0">
              <a:spcBef>
                <a:spcPct val="0"/>
              </a:spcBef>
              <a:spcAft>
                <a:spcPct val="0"/>
              </a:spcAft>
            </a:pPr>
            <a:r>
              <a:rPr lang="en-US">
                <a:solidFill>
                  <a:srgbClr val="F8F8F8"/>
                </a:solidFill>
              </a:rPr>
              <a:t>Effects of staphylococcal toxins on skin</a:t>
            </a:r>
          </a:p>
        </p:txBody>
      </p:sp>
    </p:spTree>
    <p:extLst>
      <p:ext uri="{BB962C8B-B14F-4D97-AF65-F5344CB8AC3E}">
        <p14:creationId xmlns:p14="http://schemas.microsoft.com/office/powerpoint/2010/main" val="3909012774"/>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3000" fill="hold"/>
                                        <p:tgtEl>
                                          <p:spTgt spid="19459"/>
                                        </p:tgtEl>
                                        <p:attrNameLst>
                                          <p:attrName>ppt_x</p:attrName>
                                        </p:attrNameLst>
                                      </p:cBhvr>
                                      <p:tavLst>
                                        <p:tav tm="0">
                                          <p:val>
                                            <p:strVal val="#ppt_x"/>
                                          </p:val>
                                        </p:tav>
                                        <p:tav tm="100000">
                                          <p:val>
                                            <p:strVal val="#ppt_x"/>
                                          </p:val>
                                        </p:tav>
                                      </p:tavLst>
                                    </p:anim>
                                    <p:anim calcmode="lin" valueType="num">
                                      <p:cBhvr additive="base">
                                        <p:cTn id="8" dur="30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315913"/>
            <a:ext cx="7609532" cy="952847"/>
          </a:xfrm>
        </p:spPr>
        <p:txBody>
          <a:bodyPr/>
          <a:lstStyle/>
          <a:p>
            <a:pPr algn="l"/>
            <a:r>
              <a:rPr lang="en-US" sz="3600" b="1" dirty="0">
                <a:solidFill>
                  <a:schemeClr val="bg2">
                    <a:lumMod val="75000"/>
                  </a:schemeClr>
                </a:solidFill>
              </a:rPr>
              <a:t>Learning Objectives: </a:t>
            </a:r>
            <a:endParaRPr lang="ar-IQ" sz="3600" b="1" dirty="0">
              <a:solidFill>
                <a:schemeClr val="bg2">
                  <a:lumMod val="75000"/>
                </a:schemeClr>
              </a:solidFill>
            </a:endParaRPr>
          </a:p>
        </p:txBody>
      </p:sp>
      <p:sp>
        <p:nvSpPr>
          <p:cNvPr id="3" name="عنصر نائب للمحتوى 2"/>
          <p:cNvSpPr>
            <a:spLocks noGrp="1"/>
          </p:cNvSpPr>
          <p:nvPr>
            <p:ph idx="1"/>
          </p:nvPr>
        </p:nvSpPr>
        <p:spPr>
          <a:xfrm>
            <a:off x="395536" y="1052736"/>
            <a:ext cx="8352928" cy="5328591"/>
          </a:xfrm>
        </p:spPr>
        <p:txBody>
          <a:bodyPr/>
          <a:lstStyle/>
          <a:p>
            <a:pPr marL="0" indent="0" algn="just">
              <a:buNone/>
            </a:pPr>
            <a:r>
              <a:rPr lang="en-US" dirty="0">
                <a:latin typeface="Times New Roman" pitchFamily="18" charset="0"/>
                <a:cs typeface="Times New Roman" pitchFamily="18" charset="0"/>
              </a:rPr>
              <a:t>After this lab. You must be able to:</a:t>
            </a:r>
          </a:p>
          <a:p>
            <a:pPr marL="0" indent="0" algn="just">
              <a:buNone/>
            </a:pPr>
            <a:r>
              <a:rPr lang="en-US" dirty="0">
                <a:latin typeface="Times New Roman" pitchFamily="18" charset="0"/>
                <a:cs typeface="Times New Roman" pitchFamily="18" charset="0"/>
              </a:rPr>
              <a:t>1- Describe staphylococci under microscope.</a:t>
            </a:r>
          </a:p>
          <a:p>
            <a:pPr marL="0" indent="0" algn="just">
              <a:buNone/>
            </a:pPr>
            <a:r>
              <a:rPr lang="en-US" dirty="0">
                <a:latin typeface="Times New Roman" pitchFamily="18" charset="0"/>
                <a:cs typeface="Times New Roman" pitchFamily="18" charset="0"/>
              </a:rPr>
              <a:t>2-Distinguish between staphylococci and streptococci.</a:t>
            </a:r>
          </a:p>
          <a:p>
            <a:pPr marL="0" indent="0" algn="just">
              <a:buNone/>
            </a:pPr>
            <a:r>
              <a:rPr lang="en-US" dirty="0">
                <a:latin typeface="Times New Roman" pitchFamily="18" charset="0"/>
                <a:cs typeface="Times New Roman" pitchFamily="18" charset="0"/>
              </a:rPr>
              <a:t>3- Differentiate among staphylococci species.</a:t>
            </a:r>
          </a:p>
          <a:p>
            <a:pPr marL="0" indent="0" algn="just">
              <a:buNone/>
            </a:pPr>
            <a:r>
              <a:rPr lang="en-US" dirty="0">
                <a:latin typeface="Times New Roman" pitchFamily="18" charset="0"/>
                <a:cs typeface="Times New Roman" pitchFamily="18" charset="0"/>
              </a:rPr>
              <a:t>4-List diseases caused by each spp. of staphylococci. </a:t>
            </a:r>
          </a:p>
          <a:p>
            <a:pPr marL="0" indent="0" algn="just">
              <a:buNone/>
            </a:pPr>
            <a:r>
              <a:rPr lang="en-US" dirty="0">
                <a:latin typeface="Times New Roman" pitchFamily="18" charset="0"/>
                <a:cs typeface="Times New Roman" pitchFamily="18" charset="0"/>
              </a:rPr>
              <a:t>5- Predict staphylococcal causative agents causing clinical cases.</a:t>
            </a:r>
            <a:endParaRPr lang="ar-IQ" dirty="0">
              <a:latin typeface="Times New Roman" pitchFamily="18" charset="0"/>
              <a:cs typeface="Times New Roman" pitchFamily="18" charset="0"/>
            </a:endParaRPr>
          </a:p>
        </p:txBody>
      </p:sp>
      <p:sp>
        <p:nvSpPr>
          <p:cNvPr id="4" name="عنصر نائب للتاريخ 3"/>
          <p:cNvSpPr>
            <a:spLocks noGrp="1"/>
          </p:cNvSpPr>
          <p:nvPr>
            <p:ph type="dt" sz="half" idx="10"/>
          </p:nvPr>
        </p:nvSpPr>
        <p:spPr/>
        <p:txBody>
          <a:bodyPr/>
          <a:lstStyle/>
          <a:p>
            <a:pPr>
              <a:defRPr/>
            </a:pPr>
            <a:fld id="{9AD4869F-D408-400D-9CB2-CD971CB1F549}" type="datetime5">
              <a:rPr lang="en-US" smtClean="0">
                <a:solidFill>
                  <a:schemeClr val="bg1"/>
                </a:solidFill>
              </a:rPr>
              <a:pPr>
                <a:defRPr/>
              </a:pPr>
              <a:t>29-May-23</a:t>
            </a:fld>
            <a:endParaRPr lang="en-US" dirty="0">
              <a:solidFill>
                <a:schemeClr val="bg1"/>
              </a:solidFill>
            </a:endParaRPr>
          </a:p>
        </p:txBody>
      </p:sp>
      <p:sp>
        <p:nvSpPr>
          <p:cNvPr id="5" name="عنصر نائب لرقم الشريحة 4"/>
          <p:cNvSpPr>
            <a:spLocks noGrp="1"/>
          </p:cNvSpPr>
          <p:nvPr>
            <p:ph type="sldNum" sz="quarter" idx="12"/>
          </p:nvPr>
        </p:nvSpPr>
        <p:spPr/>
        <p:txBody>
          <a:bodyPr/>
          <a:lstStyle/>
          <a:p>
            <a:pPr>
              <a:defRPr/>
            </a:pPr>
            <a:fld id="{31E8D36B-05E1-48A9-A297-5AF02432FAAB}" type="slidenum">
              <a:rPr lang="en-US" smtClean="0">
                <a:solidFill>
                  <a:srgbClr val="F8F8F8"/>
                </a:solidFill>
              </a:rPr>
              <a:pPr>
                <a:defRPr/>
              </a:pPr>
              <a:t>2</a:t>
            </a:fld>
            <a:endParaRPr lang="en-US">
              <a:solidFill>
                <a:srgbClr val="F8F8F8"/>
              </a:solidFill>
            </a:endParaRPr>
          </a:p>
        </p:txBody>
      </p:sp>
    </p:spTree>
    <p:extLst>
      <p:ext uri="{BB962C8B-B14F-4D97-AF65-F5344CB8AC3E}">
        <p14:creationId xmlns:p14="http://schemas.microsoft.com/office/powerpoint/2010/main" val="315673676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06500" y="315913"/>
            <a:ext cx="7469188" cy="1276350"/>
          </a:xfrm>
        </p:spPr>
        <p:txBody>
          <a:bodyPr/>
          <a:lstStyle/>
          <a:p>
            <a:pPr algn="ctr" eaLnBrk="1" hangingPunct="1"/>
            <a:r>
              <a:rPr lang="en-US" sz="3600" b="1" dirty="0">
                <a:latin typeface="Arial" pitchFamily="34" charset="0"/>
                <a:cs typeface="Arial" pitchFamily="34" charset="0"/>
              </a:rPr>
              <a:t>Lab diagnosis – </a:t>
            </a:r>
            <a:r>
              <a:rPr lang="en-US" sz="3600" b="1" i="1" dirty="0">
                <a:latin typeface="Arial" pitchFamily="34" charset="0"/>
                <a:cs typeface="Arial" pitchFamily="34" charset="0"/>
              </a:rPr>
              <a:t>S. </a:t>
            </a:r>
            <a:r>
              <a:rPr lang="en-US" sz="3600" b="1" i="1" dirty="0" err="1">
                <a:latin typeface="Arial" pitchFamily="34" charset="0"/>
                <a:cs typeface="Arial" pitchFamily="34" charset="0"/>
              </a:rPr>
              <a:t>aureus</a:t>
            </a:r>
            <a:endParaRPr lang="en-US" sz="3600" b="1" i="1" dirty="0">
              <a:latin typeface="Arial" pitchFamily="34" charset="0"/>
              <a:cs typeface="Arial" pitchFamily="34" charset="0"/>
            </a:endParaRPr>
          </a:p>
        </p:txBody>
      </p:sp>
      <p:sp>
        <p:nvSpPr>
          <p:cNvPr id="20483" name="Rectangle 3"/>
          <p:cNvSpPr>
            <a:spLocks noGrp="1" noChangeArrowheads="1"/>
          </p:cNvSpPr>
          <p:nvPr>
            <p:ph idx="1"/>
          </p:nvPr>
        </p:nvSpPr>
        <p:spPr>
          <a:xfrm>
            <a:off x="674688" y="1285875"/>
            <a:ext cx="5111750" cy="4806950"/>
          </a:xfrm>
        </p:spPr>
        <p:txBody>
          <a:bodyPr/>
          <a:lstStyle/>
          <a:p>
            <a:pPr algn="just" eaLnBrk="1" hangingPunct="1"/>
            <a:r>
              <a:rPr lang="en-US" sz="2800" dirty="0">
                <a:solidFill>
                  <a:srgbClr val="00B050"/>
                </a:solidFill>
                <a:latin typeface="Times New Roman" pitchFamily="18" charset="0"/>
                <a:cs typeface="Times New Roman" pitchFamily="18" charset="0"/>
              </a:rPr>
              <a:t>Specimens: </a:t>
            </a:r>
            <a:r>
              <a:rPr lang="en-US" sz="2800" dirty="0">
                <a:latin typeface="Times New Roman" pitchFamily="18" charset="0"/>
                <a:cs typeface="Times New Roman" pitchFamily="18" charset="0"/>
              </a:rPr>
              <a:t>wound swab, pus, sputum, blood, urine CSF. </a:t>
            </a:r>
          </a:p>
          <a:p>
            <a:pPr algn="just" eaLnBrk="1" hangingPunct="1"/>
            <a:r>
              <a:rPr lang="en-US" sz="2800" dirty="0">
                <a:solidFill>
                  <a:srgbClr val="00B050"/>
                </a:solidFill>
                <a:latin typeface="Times New Roman" pitchFamily="18" charset="0"/>
                <a:cs typeface="Times New Roman" pitchFamily="18" charset="0"/>
              </a:rPr>
              <a:t>Culture </a:t>
            </a:r>
          </a:p>
          <a:p>
            <a:pPr lvl="1" algn="just" eaLnBrk="1" hangingPunct="1"/>
            <a:r>
              <a:rPr lang="en-US" dirty="0">
                <a:latin typeface="Times New Roman" pitchFamily="18" charset="0"/>
                <a:cs typeface="Times New Roman" pitchFamily="18" charset="0"/>
              </a:rPr>
              <a:t>BA : </a:t>
            </a:r>
            <a:r>
              <a:rPr lang="en-US" dirty="0">
                <a:solidFill>
                  <a:srgbClr val="FF0066"/>
                </a:solidFill>
                <a:latin typeface="Times New Roman" pitchFamily="18" charset="0"/>
                <a:cs typeface="Times New Roman" pitchFamily="18" charset="0"/>
              </a:rPr>
              <a:t>beta hemolysis</a:t>
            </a:r>
            <a:r>
              <a:rPr lang="en-US" dirty="0">
                <a:latin typeface="Times New Roman" pitchFamily="18" charset="0"/>
                <a:cs typeface="Times New Roman" pitchFamily="18" charset="0"/>
              </a:rPr>
              <a:t> </a:t>
            </a:r>
          </a:p>
          <a:p>
            <a:pPr lvl="1" algn="just" eaLnBrk="1" hangingPunct="1"/>
            <a:r>
              <a:rPr lang="en-US" dirty="0">
                <a:latin typeface="Times New Roman" pitchFamily="18" charset="0"/>
                <a:cs typeface="Times New Roman" pitchFamily="18" charset="0"/>
              </a:rPr>
              <a:t>NA : golden yellow pigment</a:t>
            </a:r>
          </a:p>
          <a:p>
            <a:pPr lvl="1" algn="just" eaLnBrk="1" hangingPunct="1"/>
            <a:r>
              <a:rPr lang="en-US" dirty="0">
                <a:latin typeface="Times New Roman" pitchFamily="18" charset="0"/>
                <a:cs typeface="Times New Roman" pitchFamily="18" charset="0"/>
              </a:rPr>
              <a:t>MSA: </a:t>
            </a:r>
            <a:r>
              <a:rPr lang="en-US" dirty="0">
                <a:solidFill>
                  <a:schemeClr val="bg2"/>
                </a:solidFill>
                <a:latin typeface="Times New Roman" pitchFamily="18" charset="0"/>
                <a:cs typeface="Times New Roman" pitchFamily="18" charset="0"/>
              </a:rPr>
              <a:t>ferment </a:t>
            </a:r>
            <a:r>
              <a:rPr lang="en-US" dirty="0" err="1">
                <a:solidFill>
                  <a:schemeClr val="bg2"/>
                </a:solidFill>
                <a:latin typeface="Times New Roman" pitchFamily="18" charset="0"/>
                <a:cs typeface="Times New Roman" pitchFamily="18" charset="0"/>
              </a:rPr>
              <a:t>mannitol</a:t>
            </a:r>
            <a:r>
              <a:rPr lang="en-US" dirty="0">
                <a:solidFill>
                  <a:schemeClr val="bg2"/>
                </a:solidFill>
                <a:latin typeface="Times New Roman" pitchFamily="18" charset="0"/>
                <a:cs typeface="Times New Roman" pitchFamily="18" charset="0"/>
              </a:rPr>
              <a:t>  </a:t>
            </a:r>
            <a:r>
              <a:rPr lang="en-US" dirty="0">
                <a:latin typeface="Times New Roman" pitchFamily="18" charset="0"/>
                <a:cs typeface="Times New Roman" pitchFamily="18" charset="0"/>
              </a:rPr>
              <a:t>(yellow colonies).</a:t>
            </a:r>
          </a:p>
          <a:p>
            <a:pPr lvl="0" algn="just" eaLnBrk="1" hangingPunct="1">
              <a:buClr>
                <a:srgbClr val="6666FF"/>
              </a:buClr>
            </a:pPr>
            <a:r>
              <a:rPr lang="en-US" sz="2800" dirty="0">
                <a:solidFill>
                  <a:srgbClr val="00B050"/>
                </a:solidFill>
                <a:latin typeface="Times New Roman" pitchFamily="18" charset="0"/>
                <a:cs typeface="Times New Roman" pitchFamily="18" charset="0"/>
              </a:rPr>
              <a:t>Microscopy</a:t>
            </a:r>
            <a:r>
              <a:rPr lang="en-US" sz="2800" dirty="0">
                <a:solidFill>
                  <a:srgbClr val="F8F8F8"/>
                </a:solidFill>
                <a:latin typeface="Times New Roman" pitchFamily="18" charset="0"/>
                <a:cs typeface="Times New Roman" pitchFamily="18" charset="0"/>
              </a:rPr>
              <a:t>: Gram stain - </a:t>
            </a:r>
            <a:r>
              <a:rPr lang="en-US" sz="2800" dirty="0">
                <a:solidFill>
                  <a:srgbClr val="0099FF"/>
                </a:solidFill>
                <a:latin typeface="Times New Roman" pitchFamily="18" charset="0"/>
                <a:cs typeface="Times New Roman" pitchFamily="18" charset="0"/>
              </a:rPr>
              <a:t>GPC in clusters</a:t>
            </a:r>
            <a:r>
              <a:rPr lang="en-US" sz="2800" dirty="0">
                <a:solidFill>
                  <a:srgbClr val="F8F8F8"/>
                </a:solidFill>
                <a:latin typeface="Times New Roman" pitchFamily="18" charset="0"/>
                <a:cs typeface="Times New Roman" pitchFamily="18" charset="0"/>
              </a:rPr>
              <a:t> </a:t>
            </a:r>
          </a:p>
        </p:txBody>
      </p:sp>
      <p:sp>
        <p:nvSpPr>
          <p:cNvPr id="17414" name="عنصر نائب للتاريخ 8"/>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36EF4C19-5F9C-4478-8601-5BA1704BA110}" type="datetime5">
              <a:rPr lang="en-US" smtClean="0">
                <a:solidFill>
                  <a:srgbClr val="F8F8F8"/>
                </a:solidFill>
              </a:rPr>
              <a:pPr/>
              <a:t>29-May-23</a:t>
            </a:fld>
            <a:endParaRPr lang="en-US">
              <a:solidFill>
                <a:srgbClr val="F8F8F8"/>
              </a:solidFill>
            </a:endParaRPr>
          </a:p>
        </p:txBody>
      </p:sp>
      <p:sp>
        <p:nvSpPr>
          <p:cNvPr id="17415" name="عنصر نائب لرقم الشريحة 9"/>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C9AD6977-63D6-4905-99F0-E7C0B00B950F}" type="slidenum">
              <a:rPr lang="en-US" smtClean="0">
                <a:solidFill>
                  <a:srgbClr val="F8F8F8"/>
                </a:solidFill>
              </a:rPr>
              <a:pPr/>
              <a:t>20</a:t>
            </a:fld>
            <a:endParaRPr lang="en-US">
              <a:solidFill>
                <a:srgbClr val="F8F8F8"/>
              </a:solidFill>
            </a:endParaRPr>
          </a:p>
        </p:txBody>
      </p:sp>
      <p:pic>
        <p:nvPicPr>
          <p:cNvPr id="20484" name="Picture 4" descr="Gr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314" y="4410402"/>
            <a:ext cx="2850357" cy="235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Gp B Strep 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060848"/>
            <a:ext cx="2914650" cy="232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9265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ox(in)">
                                      <p:cBhvr>
                                        <p:cTn id="7" dur="1000"/>
                                        <p:tgtEl>
                                          <p:spTgt spid="20482"/>
                                        </p:tgtEl>
                                      </p:cBhvr>
                                    </p:animEffect>
                                  </p:childTnLst>
                                </p:cTn>
                              </p:par>
                            </p:childTnLst>
                          </p:cTn>
                        </p:par>
                        <p:par>
                          <p:cTn id="8" fill="hold" nodeType="withGroup">
                            <p:stCondLst>
                              <p:cond delay="1000"/>
                            </p:stCondLst>
                            <p:childTnLst>
                              <p:par>
                                <p:cTn id="9" presetID="49" presetClass="entr" presetSubtype="0" decel="100000" fill="hold" nodeType="afterEffect">
                                  <p:stCondLst>
                                    <p:cond delay="500"/>
                                  </p:stCondLst>
                                  <p:childTnLst>
                                    <p:set>
                                      <p:cBhvr>
                                        <p:cTn id="10" dur="1" fill="hold">
                                          <p:stCondLst>
                                            <p:cond delay="0"/>
                                          </p:stCondLst>
                                        </p:cTn>
                                        <p:tgtEl>
                                          <p:spTgt spid="20483">
                                            <p:txEl>
                                              <p:pRg st="0" end="0"/>
                                            </p:txEl>
                                          </p:spTgt>
                                        </p:tgtEl>
                                        <p:attrNameLst>
                                          <p:attrName>style.visibility</p:attrName>
                                        </p:attrNameLst>
                                      </p:cBhvr>
                                      <p:to>
                                        <p:strVal val="visible"/>
                                      </p:to>
                                    </p:set>
                                    <p:anim calcmode="lin" valueType="num">
                                      <p:cBhvr>
                                        <p:cTn id="11"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0483">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20483">
                                            <p:txEl>
                                              <p:pRg st="0" end="0"/>
                                            </p:txEl>
                                          </p:spTgt>
                                        </p:tgtEl>
                                        <p:attrNameLst>
                                          <p:attrName>style.rotation</p:attrName>
                                        </p:attrNameLst>
                                      </p:cBhvr>
                                      <p:tavLst>
                                        <p:tav tm="0">
                                          <p:val>
                                            <p:fltVal val="360"/>
                                          </p:val>
                                        </p:tav>
                                        <p:tav tm="100000">
                                          <p:val>
                                            <p:fltVal val="0"/>
                                          </p:val>
                                        </p:tav>
                                      </p:tavLst>
                                    </p:anim>
                                    <p:animEffect transition="in" filter="fade">
                                      <p:cBhvr>
                                        <p:cTn id="14" dur="500"/>
                                        <p:tgtEl>
                                          <p:spTgt spid="20483">
                                            <p:txEl>
                                              <p:pRg st="0" end="0"/>
                                            </p:txEl>
                                          </p:spTgt>
                                        </p:tgtEl>
                                      </p:cBhvr>
                                    </p:animEffect>
                                  </p:childTnLst>
                                </p:cTn>
                              </p:par>
                            </p:childTnLst>
                          </p:cTn>
                        </p:par>
                        <p:par>
                          <p:cTn id="15" fill="hold" nodeType="withGroup">
                            <p:stCondLst>
                              <p:cond delay="2000"/>
                            </p:stCondLst>
                            <p:childTnLst>
                              <p:par>
                                <p:cTn id="16" presetID="56" presetClass="entr" presetSubtype="0" fill="hold" nodeType="afterEffect">
                                  <p:stCondLst>
                                    <p:cond delay="500"/>
                                  </p:stCondLst>
                                  <p:iterate type="lt">
                                    <p:tmPct val="10000"/>
                                  </p:iterate>
                                  <p:childTnLst>
                                    <p:set>
                                      <p:cBhvr>
                                        <p:cTn id="17" dur="1" fill="hold">
                                          <p:stCondLst>
                                            <p:cond delay="0"/>
                                          </p:stCondLst>
                                        </p:cTn>
                                        <p:tgtEl>
                                          <p:spTgt spid="20483">
                                            <p:txEl>
                                              <p:pRg st="1" end="1"/>
                                            </p:txEl>
                                          </p:spTgt>
                                        </p:tgtEl>
                                        <p:attrNameLst>
                                          <p:attrName>style.visibility</p:attrName>
                                        </p:attrNameLst>
                                      </p:cBhvr>
                                      <p:to>
                                        <p:strVal val="visible"/>
                                      </p:to>
                                    </p:set>
                                    <p:anim by="(-#ppt_w*2)" calcmode="lin" valueType="num">
                                      <p:cBhvr rctx="PPT">
                                        <p:cTn id="18" dur="250" autoRev="1" fill="hold">
                                          <p:stCondLst>
                                            <p:cond delay="0"/>
                                          </p:stCondLst>
                                        </p:cTn>
                                        <p:tgtEl>
                                          <p:spTgt spid="20483">
                                            <p:txEl>
                                              <p:pRg st="1" end="1"/>
                                            </p:txEl>
                                          </p:spTgt>
                                        </p:tgtEl>
                                        <p:attrNameLst>
                                          <p:attrName>ppt_w</p:attrName>
                                        </p:attrNameLst>
                                      </p:cBhvr>
                                    </p:anim>
                                    <p:anim by="(#ppt_w*0.50)" calcmode="lin" valueType="num">
                                      <p:cBhvr>
                                        <p:cTn id="19" dur="250" decel="50000" autoRev="1" fill="hold">
                                          <p:stCondLst>
                                            <p:cond delay="0"/>
                                          </p:stCondLst>
                                        </p:cTn>
                                        <p:tgtEl>
                                          <p:spTgt spid="20483">
                                            <p:txEl>
                                              <p:pRg st="1" end="1"/>
                                            </p:txEl>
                                          </p:spTgt>
                                        </p:tgtEl>
                                        <p:attrNameLst>
                                          <p:attrName>ppt_x</p:attrName>
                                        </p:attrNameLst>
                                      </p:cBhvr>
                                    </p:anim>
                                    <p:anim from="(-#ppt_h/2)" to="(#ppt_y)" calcmode="lin" valueType="num">
                                      <p:cBhvr>
                                        <p:cTn id="20" dur="500" fill="hold">
                                          <p:stCondLst>
                                            <p:cond delay="0"/>
                                          </p:stCondLst>
                                        </p:cTn>
                                        <p:tgtEl>
                                          <p:spTgt spid="20483">
                                            <p:txEl>
                                              <p:pRg st="1" end="1"/>
                                            </p:txEl>
                                          </p:spTgt>
                                        </p:tgtEl>
                                        <p:attrNameLst>
                                          <p:attrName>ppt_y</p:attrName>
                                        </p:attrNameLst>
                                      </p:cBhvr>
                                    </p:anim>
                                    <p:animRot by="21600000">
                                      <p:cBhvr>
                                        <p:cTn id="21" dur="500" fill="hold">
                                          <p:stCondLst>
                                            <p:cond delay="0"/>
                                          </p:stCondLst>
                                        </p:cTn>
                                        <p:tgtEl>
                                          <p:spTgt spid="20483">
                                            <p:txEl>
                                              <p:pRg st="1" end="1"/>
                                            </p:txEl>
                                          </p:spTgt>
                                        </p:tgtEl>
                                        <p:attrNameLst>
                                          <p:attrName>r</p:attrName>
                                        </p:attrNameLst>
                                      </p:cBhvr>
                                    </p:animRot>
                                  </p:childTnLst>
                                </p:cTn>
                              </p:par>
                            </p:childTnLst>
                          </p:cTn>
                        </p:par>
                        <p:par>
                          <p:cTn id="22" fill="hold">
                            <p:stCondLst>
                              <p:cond delay="3300"/>
                            </p:stCondLst>
                            <p:childTnLst>
                              <p:par>
                                <p:cTn id="23" presetID="56" presetClass="entr" presetSubtype="0" fill="hold" nodeType="afterEffect">
                                  <p:stCondLst>
                                    <p:cond delay="500"/>
                                  </p:stCondLst>
                                  <p:iterate type="lt">
                                    <p:tmPct val="10000"/>
                                  </p:iterate>
                                  <p:childTnLst>
                                    <p:set>
                                      <p:cBhvr>
                                        <p:cTn id="24" dur="1" fill="hold">
                                          <p:stCondLst>
                                            <p:cond delay="0"/>
                                          </p:stCondLst>
                                        </p:cTn>
                                        <p:tgtEl>
                                          <p:spTgt spid="20483">
                                            <p:txEl>
                                              <p:pRg st="2" end="2"/>
                                            </p:txEl>
                                          </p:spTgt>
                                        </p:tgtEl>
                                        <p:attrNameLst>
                                          <p:attrName>style.visibility</p:attrName>
                                        </p:attrNameLst>
                                      </p:cBhvr>
                                      <p:to>
                                        <p:strVal val="visible"/>
                                      </p:to>
                                    </p:set>
                                    <p:anim by="(-#ppt_w*2)" calcmode="lin" valueType="num">
                                      <p:cBhvr rctx="PPT">
                                        <p:cTn id="25" dur="250" autoRev="1" fill="hold">
                                          <p:stCondLst>
                                            <p:cond delay="0"/>
                                          </p:stCondLst>
                                        </p:cTn>
                                        <p:tgtEl>
                                          <p:spTgt spid="20483">
                                            <p:txEl>
                                              <p:pRg st="2" end="2"/>
                                            </p:txEl>
                                          </p:spTgt>
                                        </p:tgtEl>
                                        <p:attrNameLst>
                                          <p:attrName>ppt_w</p:attrName>
                                        </p:attrNameLst>
                                      </p:cBhvr>
                                    </p:anim>
                                    <p:anim by="(#ppt_w*0.50)" calcmode="lin" valueType="num">
                                      <p:cBhvr>
                                        <p:cTn id="26" dur="250" decel="50000" autoRev="1" fill="hold">
                                          <p:stCondLst>
                                            <p:cond delay="0"/>
                                          </p:stCondLst>
                                        </p:cTn>
                                        <p:tgtEl>
                                          <p:spTgt spid="20483">
                                            <p:txEl>
                                              <p:pRg st="2" end="2"/>
                                            </p:txEl>
                                          </p:spTgt>
                                        </p:tgtEl>
                                        <p:attrNameLst>
                                          <p:attrName>ppt_x</p:attrName>
                                        </p:attrNameLst>
                                      </p:cBhvr>
                                    </p:anim>
                                    <p:anim from="(-#ppt_h/2)" to="(#ppt_y)" calcmode="lin" valueType="num">
                                      <p:cBhvr>
                                        <p:cTn id="27" dur="500" fill="hold">
                                          <p:stCondLst>
                                            <p:cond delay="0"/>
                                          </p:stCondLst>
                                        </p:cTn>
                                        <p:tgtEl>
                                          <p:spTgt spid="20483">
                                            <p:txEl>
                                              <p:pRg st="2" end="2"/>
                                            </p:txEl>
                                          </p:spTgt>
                                        </p:tgtEl>
                                        <p:attrNameLst>
                                          <p:attrName>ppt_y</p:attrName>
                                        </p:attrNameLst>
                                      </p:cBhvr>
                                    </p:anim>
                                    <p:animRot by="21600000">
                                      <p:cBhvr>
                                        <p:cTn id="28" dur="500" fill="hold">
                                          <p:stCondLst>
                                            <p:cond delay="0"/>
                                          </p:stCondLst>
                                        </p:cTn>
                                        <p:tgtEl>
                                          <p:spTgt spid="20483">
                                            <p:txEl>
                                              <p:pRg st="2" end="2"/>
                                            </p:txEl>
                                          </p:spTgt>
                                        </p:tgtEl>
                                        <p:attrNameLst>
                                          <p:attrName>r</p:attrName>
                                        </p:attrNameLst>
                                      </p:cBhvr>
                                    </p:animRot>
                                  </p:childTnLst>
                                </p:cTn>
                              </p:par>
                            </p:childTnLst>
                          </p:cTn>
                        </p:par>
                        <p:par>
                          <p:cTn id="29" fill="hold">
                            <p:stCondLst>
                              <p:cond delay="5050"/>
                            </p:stCondLst>
                            <p:childTnLst>
                              <p:par>
                                <p:cTn id="30" presetID="56" presetClass="entr" presetSubtype="0" fill="hold" nodeType="afterEffect">
                                  <p:stCondLst>
                                    <p:cond delay="500"/>
                                  </p:stCondLst>
                                  <p:iterate type="lt">
                                    <p:tmPct val="10000"/>
                                  </p:iterate>
                                  <p:childTnLst>
                                    <p:set>
                                      <p:cBhvr>
                                        <p:cTn id="31" dur="1" fill="hold">
                                          <p:stCondLst>
                                            <p:cond delay="0"/>
                                          </p:stCondLst>
                                        </p:cTn>
                                        <p:tgtEl>
                                          <p:spTgt spid="20483">
                                            <p:txEl>
                                              <p:pRg st="3" end="3"/>
                                            </p:txEl>
                                          </p:spTgt>
                                        </p:tgtEl>
                                        <p:attrNameLst>
                                          <p:attrName>style.visibility</p:attrName>
                                        </p:attrNameLst>
                                      </p:cBhvr>
                                      <p:to>
                                        <p:strVal val="visible"/>
                                      </p:to>
                                    </p:set>
                                    <p:anim by="(-#ppt_w*2)" calcmode="lin" valueType="num">
                                      <p:cBhvr rctx="PPT">
                                        <p:cTn id="32" dur="250" autoRev="1" fill="hold">
                                          <p:stCondLst>
                                            <p:cond delay="0"/>
                                          </p:stCondLst>
                                        </p:cTn>
                                        <p:tgtEl>
                                          <p:spTgt spid="20483">
                                            <p:txEl>
                                              <p:pRg st="3" end="3"/>
                                            </p:txEl>
                                          </p:spTgt>
                                        </p:tgtEl>
                                        <p:attrNameLst>
                                          <p:attrName>ppt_w</p:attrName>
                                        </p:attrNameLst>
                                      </p:cBhvr>
                                    </p:anim>
                                    <p:anim by="(#ppt_w*0.50)" calcmode="lin" valueType="num">
                                      <p:cBhvr>
                                        <p:cTn id="33" dur="250" decel="50000" autoRev="1" fill="hold">
                                          <p:stCondLst>
                                            <p:cond delay="0"/>
                                          </p:stCondLst>
                                        </p:cTn>
                                        <p:tgtEl>
                                          <p:spTgt spid="20483">
                                            <p:txEl>
                                              <p:pRg st="3" end="3"/>
                                            </p:txEl>
                                          </p:spTgt>
                                        </p:tgtEl>
                                        <p:attrNameLst>
                                          <p:attrName>ppt_x</p:attrName>
                                        </p:attrNameLst>
                                      </p:cBhvr>
                                    </p:anim>
                                    <p:anim from="(-#ppt_h/2)" to="(#ppt_y)" calcmode="lin" valueType="num">
                                      <p:cBhvr>
                                        <p:cTn id="34" dur="500" fill="hold">
                                          <p:stCondLst>
                                            <p:cond delay="0"/>
                                          </p:stCondLst>
                                        </p:cTn>
                                        <p:tgtEl>
                                          <p:spTgt spid="20483">
                                            <p:txEl>
                                              <p:pRg st="3" end="3"/>
                                            </p:txEl>
                                          </p:spTgt>
                                        </p:tgtEl>
                                        <p:attrNameLst>
                                          <p:attrName>ppt_y</p:attrName>
                                        </p:attrNameLst>
                                      </p:cBhvr>
                                    </p:anim>
                                    <p:animRot by="21600000">
                                      <p:cBhvr>
                                        <p:cTn id="35" dur="500" fill="hold">
                                          <p:stCondLst>
                                            <p:cond delay="0"/>
                                          </p:stCondLst>
                                        </p:cTn>
                                        <p:tgtEl>
                                          <p:spTgt spid="20483">
                                            <p:txEl>
                                              <p:pRg st="3" end="3"/>
                                            </p:txEl>
                                          </p:spTgt>
                                        </p:tgtEl>
                                        <p:attrNameLst>
                                          <p:attrName>r</p:attrName>
                                        </p:attrNameLst>
                                      </p:cBhvr>
                                    </p:animRot>
                                  </p:childTnLst>
                                </p:cTn>
                              </p:par>
                            </p:childTnLst>
                          </p:cTn>
                        </p:par>
                        <p:par>
                          <p:cTn id="36" fill="hold">
                            <p:stCondLst>
                              <p:cond delay="7100"/>
                            </p:stCondLst>
                            <p:childTnLst>
                              <p:par>
                                <p:cTn id="37" presetID="56" presetClass="entr" presetSubtype="0" fill="hold" nodeType="afterEffect">
                                  <p:stCondLst>
                                    <p:cond delay="500"/>
                                  </p:stCondLst>
                                  <p:iterate type="lt">
                                    <p:tmPct val="10000"/>
                                  </p:iterate>
                                  <p:childTnLst>
                                    <p:set>
                                      <p:cBhvr>
                                        <p:cTn id="38" dur="1" fill="hold">
                                          <p:stCondLst>
                                            <p:cond delay="0"/>
                                          </p:stCondLst>
                                        </p:cTn>
                                        <p:tgtEl>
                                          <p:spTgt spid="20483">
                                            <p:txEl>
                                              <p:pRg st="4" end="4"/>
                                            </p:txEl>
                                          </p:spTgt>
                                        </p:tgtEl>
                                        <p:attrNameLst>
                                          <p:attrName>style.visibility</p:attrName>
                                        </p:attrNameLst>
                                      </p:cBhvr>
                                      <p:to>
                                        <p:strVal val="visible"/>
                                      </p:to>
                                    </p:set>
                                    <p:anim by="(-#ppt_w*2)" calcmode="lin" valueType="num">
                                      <p:cBhvr rctx="PPT">
                                        <p:cTn id="39" dur="250" autoRev="1" fill="hold">
                                          <p:stCondLst>
                                            <p:cond delay="0"/>
                                          </p:stCondLst>
                                        </p:cTn>
                                        <p:tgtEl>
                                          <p:spTgt spid="20483">
                                            <p:txEl>
                                              <p:pRg st="4" end="4"/>
                                            </p:txEl>
                                          </p:spTgt>
                                        </p:tgtEl>
                                        <p:attrNameLst>
                                          <p:attrName>ppt_w</p:attrName>
                                        </p:attrNameLst>
                                      </p:cBhvr>
                                    </p:anim>
                                    <p:anim by="(#ppt_w*0.50)" calcmode="lin" valueType="num">
                                      <p:cBhvr>
                                        <p:cTn id="40" dur="250" decel="50000" autoRev="1" fill="hold">
                                          <p:stCondLst>
                                            <p:cond delay="0"/>
                                          </p:stCondLst>
                                        </p:cTn>
                                        <p:tgtEl>
                                          <p:spTgt spid="20483">
                                            <p:txEl>
                                              <p:pRg st="4" end="4"/>
                                            </p:txEl>
                                          </p:spTgt>
                                        </p:tgtEl>
                                        <p:attrNameLst>
                                          <p:attrName>ppt_x</p:attrName>
                                        </p:attrNameLst>
                                      </p:cBhvr>
                                    </p:anim>
                                    <p:anim from="(-#ppt_h/2)" to="(#ppt_y)" calcmode="lin" valueType="num">
                                      <p:cBhvr>
                                        <p:cTn id="41" dur="500" fill="hold">
                                          <p:stCondLst>
                                            <p:cond delay="0"/>
                                          </p:stCondLst>
                                        </p:cTn>
                                        <p:tgtEl>
                                          <p:spTgt spid="20483">
                                            <p:txEl>
                                              <p:pRg st="4" end="4"/>
                                            </p:txEl>
                                          </p:spTgt>
                                        </p:tgtEl>
                                        <p:attrNameLst>
                                          <p:attrName>ppt_y</p:attrName>
                                        </p:attrNameLst>
                                      </p:cBhvr>
                                    </p:anim>
                                    <p:animRot by="21600000">
                                      <p:cBhvr>
                                        <p:cTn id="42" dur="500" fill="hold">
                                          <p:stCondLst>
                                            <p:cond delay="0"/>
                                          </p:stCondLst>
                                        </p:cTn>
                                        <p:tgtEl>
                                          <p:spTgt spid="20483">
                                            <p:txEl>
                                              <p:pRg st="4" end="4"/>
                                            </p:txEl>
                                          </p:spTgt>
                                        </p:tgtEl>
                                        <p:attrNameLst>
                                          <p:attrName>r</p:attrName>
                                        </p:attrNameLst>
                                      </p:cBhvr>
                                    </p:animRot>
                                  </p:childTnLst>
                                </p:cTn>
                              </p:par>
                            </p:childTnLst>
                          </p:cTn>
                        </p:par>
                        <p:par>
                          <p:cTn id="43" fill="hold">
                            <p:stCondLst>
                              <p:cond delay="9850"/>
                            </p:stCondLst>
                            <p:childTnLst>
                              <p:par>
                                <p:cTn id="44" presetID="5" presetClass="entr" presetSubtype="10" fill="hold" nodeType="afterEffect">
                                  <p:stCondLst>
                                    <p:cond delay="0"/>
                                  </p:stCondLst>
                                  <p:childTnLst>
                                    <p:set>
                                      <p:cBhvr>
                                        <p:cTn id="45" dur="1" fill="hold">
                                          <p:stCondLst>
                                            <p:cond delay="0"/>
                                          </p:stCondLst>
                                        </p:cTn>
                                        <p:tgtEl>
                                          <p:spTgt spid="20485"/>
                                        </p:tgtEl>
                                        <p:attrNameLst>
                                          <p:attrName>style.visibility</p:attrName>
                                        </p:attrNameLst>
                                      </p:cBhvr>
                                      <p:to>
                                        <p:strVal val="visible"/>
                                      </p:to>
                                    </p:set>
                                    <p:animEffect transition="in" filter="checkerboard(across)">
                                      <p:cBhvr>
                                        <p:cTn id="46" dur="500"/>
                                        <p:tgtEl>
                                          <p:spTgt spid="20485"/>
                                        </p:tgtEl>
                                      </p:cBhvr>
                                    </p:animEffect>
                                  </p:childTnLst>
                                </p:cTn>
                              </p:par>
                            </p:childTnLst>
                          </p:cTn>
                        </p:par>
                        <p:par>
                          <p:cTn id="47" fill="hold">
                            <p:stCondLst>
                              <p:cond delay="10350"/>
                            </p:stCondLst>
                            <p:childTnLst>
                              <p:par>
                                <p:cTn id="48" presetID="56" presetClass="entr" presetSubtype="0" fill="hold" nodeType="afterEffect">
                                  <p:stCondLst>
                                    <p:cond delay="500"/>
                                  </p:stCondLst>
                                  <p:iterate type="lt">
                                    <p:tmPct val="10000"/>
                                  </p:iterate>
                                  <p:childTnLst>
                                    <p:set>
                                      <p:cBhvr>
                                        <p:cTn id="49" dur="1" fill="hold">
                                          <p:stCondLst>
                                            <p:cond delay="0"/>
                                          </p:stCondLst>
                                        </p:cTn>
                                        <p:tgtEl>
                                          <p:spTgt spid="20483">
                                            <p:txEl>
                                              <p:pRg st="5" end="5"/>
                                            </p:txEl>
                                          </p:spTgt>
                                        </p:tgtEl>
                                        <p:attrNameLst>
                                          <p:attrName>style.visibility</p:attrName>
                                        </p:attrNameLst>
                                      </p:cBhvr>
                                      <p:to>
                                        <p:strVal val="visible"/>
                                      </p:to>
                                    </p:set>
                                    <p:anim by="(-#ppt_w*2)" calcmode="lin" valueType="num">
                                      <p:cBhvr rctx="PPT">
                                        <p:cTn id="50" dur="250" autoRev="1" fill="hold">
                                          <p:stCondLst>
                                            <p:cond delay="0"/>
                                          </p:stCondLst>
                                        </p:cTn>
                                        <p:tgtEl>
                                          <p:spTgt spid="20483">
                                            <p:txEl>
                                              <p:pRg st="5" end="5"/>
                                            </p:txEl>
                                          </p:spTgt>
                                        </p:tgtEl>
                                        <p:attrNameLst>
                                          <p:attrName>ppt_w</p:attrName>
                                        </p:attrNameLst>
                                      </p:cBhvr>
                                    </p:anim>
                                    <p:anim by="(#ppt_w*0.50)" calcmode="lin" valueType="num">
                                      <p:cBhvr>
                                        <p:cTn id="51" dur="250" decel="50000" autoRev="1" fill="hold">
                                          <p:stCondLst>
                                            <p:cond delay="0"/>
                                          </p:stCondLst>
                                        </p:cTn>
                                        <p:tgtEl>
                                          <p:spTgt spid="20483">
                                            <p:txEl>
                                              <p:pRg st="5" end="5"/>
                                            </p:txEl>
                                          </p:spTgt>
                                        </p:tgtEl>
                                        <p:attrNameLst>
                                          <p:attrName>ppt_x</p:attrName>
                                        </p:attrNameLst>
                                      </p:cBhvr>
                                    </p:anim>
                                    <p:anim from="(-#ppt_h/2)" to="(#ppt_y)" calcmode="lin" valueType="num">
                                      <p:cBhvr>
                                        <p:cTn id="52" dur="500" fill="hold">
                                          <p:stCondLst>
                                            <p:cond delay="0"/>
                                          </p:stCondLst>
                                        </p:cTn>
                                        <p:tgtEl>
                                          <p:spTgt spid="20483">
                                            <p:txEl>
                                              <p:pRg st="5" end="5"/>
                                            </p:txEl>
                                          </p:spTgt>
                                        </p:tgtEl>
                                        <p:attrNameLst>
                                          <p:attrName>ppt_y</p:attrName>
                                        </p:attrNameLst>
                                      </p:cBhvr>
                                    </p:anim>
                                    <p:animRot by="21600000">
                                      <p:cBhvr>
                                        <p:cTn id="53" dur="500" fill="hold">
                                          <p:stCondLst>
                                            <p:cond delay="0"/>
                                          </p:stCondLst>
                                        </p:cTn>
                                        <p:tgtEl>
                                          <p:spTgt spid="20483">
                                            <p:txEl>
                                              <p:pRg st="5" end="5"/>
                                            </p:txEl>
                                          </p:spTgt>
                                        </p:tgtEl>
                                        <p:attrNameLst>
                                          <p:attrName>r</p:attrName>
                                        </p:attrNameLst>
                                      </p:cBhvr>
                                    </p:animRot>
                                  </p:childTnLst>
                                </p:cTn>
                              </p:par>
                            </p:childTnLst>
                          </p:cTn>
                        </p:par>
                        <p:par>
                          <p:cTn id="54" fill="hold">
                            <p:stCondLst>
                              <p:cond delay="13000"/>
                            </p:stCondLst>
                            <p:childTnLst>
                              <p:par>
                                <p:cTn id="55" presetID="25" presetClass="entr" presetSubtype="0" fill="hold" nodeType="afterEffect">
                                  <p:stCondLst>
                                    <p:cond delay="0"/>
                                  </p:stCondLst>
                                  <p:childTnLst>
                                    <p:set>
                                      <p:cBhvr>
                                        <p:cTn id="56" dur="1" fill="hold">
                                          <p:stCondLst>
                                            <p:cond delay="0"/>
                                          </p:stCondLst>
                                        </p:cTn>
                                        <p:tgtEl>
                                          <p:spTgt spid="20484"/>
                                        </p:tgtEl>
                                        <p:attrNameLst>
                                          <p:attrName>style.visibility</p:attrName>
                                        </p:attrNameLst>
                                      </p:cBhvr>
                                      <p:to>
                                        <p:strVal val="visible"/>
                                      </p:to>
                                    </p:set>
                                    <p:anim calcmode="lin" valueType="num">
                                      <p:cBhvr>
                                        <p:cTn id="57" dur="500" decel="50000" fill="hold">
                                          <p:stCondLst>
                                            <p:cond delay="0"/>
                                          </p:stCondLst>
                                        </p:cTn>
                                        <p:tgtEl>
                                          <p:spTgt spid="20484"/>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0484"/>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0484"/>
                                        </p:tgtEl>
                                        <p:attrNameLst>
                                          <p:attrName>ppt_w</p:attrName>
                                        </p:attrNameLst>
                                      </p:cBhvr>
                                      <p:tavLst>
                                        <p:tav tm="0">
                                          <p:val>
                                            <p:strVal val="#ppt_w*.05"/>
                                          </p:val>
                                        </p:tav>
                                        <p:tav tm="100000">
                                          <p:val>
                                            <p:strVal val="#ppt_w"/>
                                          </p:val>
                                        </p:tav>
                                      </p:tavLst>
                                    </p:anim>
                                    <p:anim calcmode="lin" valueType="num">
                                      <p:cBhvr>
                                        <p:cTn id="60" dur="1000" fill="hold"/>
                                        <p:tgtEl>
                                          <p:spTgt spid="20484"/>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0484"/>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0484"/>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0484"/>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صر نائب للتاريخ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5D610CB7-0E4A-49E9-ACC1-4D27FB9D7DD1}" type="datetime5">
              <a:rPr lang="en-US" smtClean="0">
                <a:solidFill>
                  <a:srgbClr val="F8F8F8"/>
                </a:solidFill>
              </a:rPr>
              <a:pPr/>
              <a:t>29-May-23</a:t>
            </a:fld>
            <a:endParaRPr lang="en-US">
              <a:solidFill>
                <a:srgbClr val="F8F8F8"/>
              </a:solidFill>
            </a:endParaRPr>
          </a:p>
        </p:txBody>
      </p:sp>
      <p:sp>
        <p:nvSpPr>
          <p:cNvPr id="18435" name="عنصر نائب لرقم الشريحة 4"/>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3014CCE4-7B8D-4F5C-A104-D34854630E48}" type="slidenum">
              <a:rPr lang="en-US" smtClean="0">
                <a:solidFill>
                  <a:srgbClr val="F8F8F8"/>
                </a:solidFill>
              </a:rPr>
              <a:pPr/>
              <a:t>21</a:t>
            </a:fld>
            <a:endParaRPr lang="en-US">
              <a:solidFill>
                <a:srgbClr val="F8F8F8"/>
              </a:solidFill>
            </a:endParaRPr>
          </a:p>
        </p:txBody>
      </p:sp>
      <p:sp>
        <p:nvSpPr>
          <p:cNvPr id="72705" name="Rectangle 1"/>
          <p:cNvSpPr>
            <a:spLocks noChangeArrowheads="1"/>
          </p:cNvSpPr>
          <p:nvPr/>
        </p:nvSpPr>
        <p:spPr bwMode="auto">
          <a:xfrm>
            <a:off x="428625" y="498724"/>
            <a:ext cx="792956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0" eaLnBrk="0" fontAlgn="base" hangingPunct="0">
              <a:spcBef>
                <a:spcPct val="0"/>
              </a:spcBef>
              <a:spcAft>
                <a:spcPct val="0"/>
              </a:spcAft>
              <a:buFontTx/>
              <a:buBlip>
                <a:blip r:embed="rId2"/>
              </a:buBlip>
            </a:pPr>
            <a:r>
              <a:rPr lang="en-US" sz="2800" dirty="0">
                <a:solidFill>
                  <a:srgbClr val="F8F8F8"/>
                </a:solidFill>
                <a:latin typeface="Times New Roman" pitchFamily="18" charset="0"/>
                <a:ea typeface="Calibri" pitchFamily="34" charset="0"/>
                <a:cs typeface="Times New Roman" pitchFamily="18" charset="0"/>
              </a:rPr>
              <a:t> </a:t>
            </a:r>
            <a:r>
              <a:rPr lang="en-US" sz="2800" dirty="0">
                <a:solidFill>
                  <a:srgbClr val="00B050"/>
                </a:solidFill>
                <a:latin typeface="Times New Roman" pitchFamily="18" charset="0"/>
                <a:ea typeface="Calibri" pitchFamily="34" charset="0"/>
                <a:cs typeface="Times New Roman" pitchFamily="18" charset="0"/>
              </a:rPr>
              <a:t>Biochemical tests: </a:t>
            </a:r>
          </a:p>
          <a:p>
            <a:pPr algn="justLow" rtl="0" eaLnBrk="0" fontAlgn="base" hangingPunct="0">
              <a:spcBef>
                <a:spcPct val="0"/>
              </a:spcBef>
              <a:spcAft>
                <a:spcPct val="0"/>
              </a:spcAft>
              <a:buClr>
                <a:srgbClr val="334D00"/>
              </a:buClr>
              <a:buSzPct val="80000"/>
              <a:buFont typeface="Wingdings" pitchFamily="2" charset="2"/>
              <a:buChar char="Ø"/>
            </a:pPr>
            <a:r>
              <a:rPr lang="en-US" sz="2800" dirty="0">
                <a:solidFill>
                  <a:srgbClr val="FF0000"/>
                </a:solidFill>
                <a:latin typeface="Times New Roman" pitchFamily="18" charset="0"/>
                <a:ea typeface="Calibri" pitchFamily="34" charset="0"/>
                <a:cs typeface="Times New Roman" pitchFamily="18" charset="0"/>
              </a:rPr>
              <a:t> </a:t>
            </a:r>
            <a:r>
              <a:rPr lang="en-US" sz="2800" b="1" dirty="0">
                <a:solidFill>
                  <a:srgbClr val="FF0000"/>
                </a:solidFill>
                <a:latin typeface="Times New Roman" pitchFamily="18" charset="0"/>
                <a:ea typeface="Calibri" pitchFamily="34" charset="0"/>
                <a:cs typeface="Times New Roman" pitchFamily="18" charset="0"/>
              </a:rPr>
              <a:t>Catalase:</a:t>
            </a:r>
            <a:r>
              <a:rPr lang="en-US" sz="2800" dirty="0">
                <a:solidFill>
                  <a:srgbClr val="F8F8F8"/>
                </a:solidFill>
                <a:latin typeface="Times New Roman" pitchFamily="18" charset="0"/>
                <a:ea typeface="Calibri" pitchFamily="34" charset="0"/>
                <a:cs typeface="Times New Roman" pitchFamily="18" charset="0"/>
              </a:rPr>
              <a:t> +</a:t>
            </a:r>
            <a:r>
              <a:rPr lang="en-US" sz="2800" dirty="0" err="1">
                <a:solidFill>
                  <a:srgbClr val="F8F8F8"/>
                </a:solidFill>
                <a:latin typeface="Times New Roman" pitchFamily="18" charset="0"/>
                <a:ea typeface="Calibri" pitchFamily="34" charset="0"/>
                <a:cs typeface="Times New Roman" pitchFamily="18" charset="0"/>
              </a:rPr>
              <a:t>ve</a:t>
            </a:r>
            <a:r>
              <a:rPr lang="en-US" sz="2800" dirty="0">
                <a:solidFill>
                  <a:srgbClr val="F8F8F8"/>
                </a:solidFill>
                <a:latin typeface="Times New Roman" pitchFamily="18" charset="0"/>
                <a:ea typeface="Calibri" pitchFamily="34" charset="0"/>
                <a:cs typeface="Times New Roman" pitchFamily="18" charset="0"/>
              </a:rPr>
              <a:t> (differentiate staphylococci from streptococci).</a:t>
            </a:r>
          </a:p>
          <a:p>
            <a:pPr algn="justLow" rtl="0" eaLnBrk="0" fontAlgn="base" hangingPunct="0">
              <a:spcBef>
                <a:spcPct val="0"/>
              </a:spcBef>
              <a:spcAft>
                <a:spcPct val="0"/>
              </a:spcAft>
              <a:buClr>
                <a:srgbClr val="334D00"/>
              </a:buClr>
              <a:buSzPct val="80000"/>
            </a:pPr>
            <a:r>
              <a:rPr lang="en-US" sz="2800" dirty="0">
                <a:solidFill>
                  <a:srgbClr val="F8F8F8"/>
                </a:solidFill>
                <a:latin typeface="Times New Roman" pitchFamily="18" charset="0"/>
                <a:ea typeface="Calibri" pitchFamily="34" charset="0"/>
                <a:cs typeface="Times New Roman" pitchFamily="18" charset="0"/>
              </a:rPr>
              <a:t> </a:t>
            </a:r>
          </a:p>
          <a:p>
            <a:pPr algn="justLow" rtl="0" eaLnBrk="0" fontAlgn="base" hangingPunct="0">
              <a:spcBef>
                <a:spcPct val="0"/>
              </a:spcBef>
              <a:spcAft>
                <a:spcPct val="0"/>
              </a:spcAft>
              <a:buClr>
                <a:srgbClr val="334D00"/>
              </a:buClr>
              <a:buSzPct val="80000"/>
              <a:buFont typeface="Wingdings" pitchFamily="2" charset="2"/>
              <a:buChar char="Ø"/>
            </a:pPr>
            <a:r>
              <a:rPr lang="en-US" sz="2800" dirty="0">
                <a:solidFill>
                  <a:srgbClr val="FF0000"/>
                </a:solidFill>
                <a:latin typeface="Times New Roman" pitchFamily="18" charset="0"/>
                <a:ea typeface="Calibri" pitchFamily="34" charset="0"/>
                <a:cs typeface="Times New Roman" pitchFamily="18" charset="0"/>
              </a:rPr>
              <a:t> </a:t>
            </a:r>
            <a:r>
              <a:rPr lang="en-US" sz="2800" b="1" dirty="0">
                <a:solidFill>
                  <a:srgbClr val="FF0000"/>
                </a:solidFill>
                <a:latin typeface="Times New Roman" pitchFamily="18" charset="0"/>
                <a:ea typeface="Calibri" pitchFamily="34" charset="0"/>
                <a:cs typeface="Times New Roman" pitchFamily="18" charset="0"/>
              </a:rPr>
              <a:t>Coagulase</a:t>
            </a:r>
            <a:r>
              <a:rPr lang="en-US" sz="2800" dirty="0">
                <a:solidFill>
                  <a:srgbClr val="FF0000"/>
                </a:solidFill>
                <a:latin typeface="Times New Roman" pitchFamily="18" charset="0"/>
                <a:ea typeface="Calibri" pitchFamily="34" charset="0"/>
                <a:cs typeface="Times New Roman" pitchFamily="18" charset="0"/>
              </a:rPr>
              <a:t>:</a:t>
            </a:r>
            <a:r>
              <a:rPr lang="en-US" sz="2800" dirty="0">
                <a:solidFill>
                  <a:srgbClr val="F8F8F8"/>
                </a:solidFill>
                <a:latin typeface="Times New Roman" pitchFamily="18" charset="0"/>
                <a:ea typeface="Calibri" pitchFamily="34" charset="0"/>
                <a:cs typeface="Times New Roman" pitchFamily="18" charset="0"/>
              </a:rPr>
              <a:t> +</a:t>
            </a:r>
            <a:r>
              <a:rPr lang="en-US" sz="2800" dirty="0" err="1">
                <a:solidFill>
                  <a:srgbClr val="F8F8F8"/>
                </a:solidFill>
                <a:latin typeface="Times New Roman" pitchFamily="18" charset="0"/>
                <a:ea typeface="Calibri" pitchFamily="34" charset="0"/>
                <a:cs typeface="Times New Roman" pitchFamily="18" charset="0"/>
              </a:rPr>
              <a:t>ve</a:t>
            </a:r>
            <a:r>
              <a:rPr lang="en-US" sz="2800" dirty="0">
                <a:solidFill>
                  <a:srgbClr val="F8F8F8"/>
                </a:solidFill>
                <a:latin typeface="Times New Roman" pitchFamily="18" charset="0"/>
                <a:ea typeface="Calibri" pitchFamily="34" charset="0"/>
                <a:cs typeface="Times New Roman" pitchFamily="18" charset="0"/>
              </a:rPr>
              <a:t> (differentiate </a:t>
            </a:r>
            <a:r>
              <a:rPr lang="en-US" sz="2800" i="1" dirty="0">
                <a:solidFill>
                  <a:srgbClr val="F8F8F8"/>
                </a:solidFill>
                <a:latin typeface="Times New Roman" pitchFamily="18" charset="0"/>
                <a:ea typeface="Calibri" pitchFamily="34" charset="0"/>
                <a:cs typeface="Times New Roman" pitchFamily="18" charset="0"/>
              </a:rPr>
              <a:t>S. aureus</a:t>
            </a:r>
            <a:r>
              <a:rPr lang="en-US" sz="2800" dirty="0">
                <a:solidFill>
                  <a:srgbClr val="F8F8F8"/>
                </a:solidFill>
                <a:latin typeface="Times New Roman" pitchFamily="18" charset="0"/>
                <a:ea typeface="Calibri" pitchFamily="34" charset="0"/>
                <a:cs typeface="Times New Roman" pitchFamily="18" charset="0"/>
              </a:rPr>
              <a:t> form other staphylococci).</a:t>
            </a:r>
            <a:endParaRPr lang="en-US" sz="2800" dirty="0">
              <a:solidFill>
                <a:srgbClr val="F8F8F8"/>
              </a:solidFill>
              <a:latin typeface="Times New Roman" pitchFamily="18" charset="0"/>
              <a:cs typeface="Times New Roman" pitchFamily="18" charset="0"/>
            </a:endParaRPr>
          </a:p>
          <a:p>
            <a:pPr algn="justLow" rtl="0" eaLnBrk="0" fontAlgn="base" hangingPunct="0">
              <a:spcBef>
                <a:spcPct val="0"/>
              </a:spcBef>
              <a:spcAft>
                <a:spcPct val="0"/>
              </a:spcAft>
              <a:buFontTx/>
              <a:buChar char="•"/>
            </a:pPr>
            <a:r>
              <a:rPr lang="en-US" sz="2800" dirty="0">
                <a:solidFill>
                  <a:srgbClr val="BF9900"/>
                </a:solidFill>
                <a:latin typeface="Times New Roman" pitchFamily="18" charset="0"/>
                <a:cs typeface="Times New Roman" pitchFamily="18" charset="0"/>
              </a:rPr>
              <a:t>Slide method</a:t>
            </a:r>
            <a:r>
              <a:rPr lang="en-US" sz="2800" dirty="0">
                <a:solidFill>
                  <a:srgbClr val="F8F8F8"/>
                </a:solidFill>
                <a:latin typeface="Times New Roman" pitchFamily="18" charset="0"/>
                <a:cs typeface="Times New Roman" pitchFamily="18" charset="0"/>
              </a:rPr>
              <a:t>: for detection of clumping factor (bound)</a:t>
            </a:r>
          </a:p>
          <a:p>
            <a:pPr algn="justLow" rtl="0" eaLnBrk="0" fontAlgn="base" hangingPunct="0">
              <a:spcBef>
                <a:spcPct val="0"/>
              </a:spcBef>
              <a:spcAft>
                <a:spcPct val="0"/>
              </a:spcAft>
              <a:buFontTx/>
              <a:buChar char="•"/>
            </a:pPr>
            <a:r>
              <a:rPr lang="en-US" sz="2800" dirty="0">
                <a:solidFill>
                  <a:srgbClr val="BF9900"/>
                </a:solidFill>
                <a:latin typeface="Times New Roman" pitchFamily="18" charset="0"/>
                <a:cs typeface="Times New Roman" pitchFamily="18" charset="0"/>
              </a:rPr>
              <a:t>Tube method</a:t>
            </a:r>
            <a:r>
              <a:rPr lang="en-US" sz="2800" dirty="0">
                <a:solidFill>
                  <a:srgbClr val="F8F8F8"/>
                </a:solidFill>
                <a:latin typeface="Times New Roman" pitchFamily="18" charset="0"/>
                <a:cs typeface="Times New Roman" pitchFamily="18" charset="0"/>
              </a:rPr>
              <a:t>: for detection of plasma coagulase (free)</a:t>
            </a:r>
          </a:p>
          <a:p>
            <a:pPr algn="justLow" rtl="0" eaLnBrk="0" fontAlgn="base" hangingPunct="0">
              <a:spcBef>
                <a:spcPct val="0"/>
              </a:spcBef>
              <a:spcAft>
                <a:spcPct val="0"/>
              </a:spcAft>
              <a:buClr>
                <a:srgbClr val="334D00"/>
              </a:buClr>
              <a:buSzPct val="80000"/>
              <a:buFont typeface="Wingdings" pitchFamily="2" charset="2"/>
              <a:buChar char="Ø"/>
            </a:pPr>
            <a:r>
              <a:rPr lang="en-US" sz="2800" dirty="0">
                <a:solidFill>
                  <a:srgbClr val="990099"/>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Novobiocin</a:t>
            </a:r>
            <a:r>
              <a:rPr lang="en-US" sz="2800" b="1" dirty="0">
                <a:solidFill>
                  <a:srgbClr val="FF0000"/>
                </a:solidFill>
                <a:latin typeface="Times New Roman" pitchFamily="18" charset="0"/>
                <a:cs typeface="Times New Roman" pitchFamily="18" charset="0"/>
              </a:rPr>
              <a:t> disc:  </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ve</a:t>
            </a:r>
            <a:r>
              <a:rPr lang="en-US" sz="2800" dirty="0">
                <a:latin typeface="Times New Roman" pitchFamily="18" charset="0"/>
                <a:cs typeface="Times New Roman" pitchFamily="18" charset="0"/>
              </a:rPr>
              <a:t> (differentiate </a:t>
            </a:r>
            <a:r>
              <a:rPr lang="en-US" sz="2800" i="1" dirty="0">
                <a:latin typeface="Times New Roman" pitchFamily="18" charset="0"/>
                <a:cs typeface="Times New Roman" pitchFamily="18" charset="0"/>
              </a:rPr>
              <a:t>S. </a:t>
            </a:r>
            <a:r>
              <a:rPr lang="en-US" sz="2800" i="1" dirty="0" err="1">
                <a:solidFill>
                  <a:srgbClr val="F8F8F8"/>
                </a:solidFill>
                <a:latin typeface="Times New Roman" pitchFamily="18" charset="0"/>
                <a:cs typeface="Times New Roman" pitchFamily="18" charset="0"/>
              </a:rPr>
              <a:t>saprophyticus</a:t>
            </a:r>
            <a:r>
              <a:rPr lang="en-US" sz="2800" i="1" dirty="0">
                <a:solidFill>
                  <a:srgbClr val="F8F8F8"/>
                </a:solidFill>
                <a:latin typeface="Times New Roman" pitchFamily="18" charset="0"/>
                <a:cs typeface="Times New Roman" pitchFamily="18" charset="0"/>
              </a:rPr>
              <a:t> </a:t>
            </a:r>
            <a:r>
              <a:rPr lang="en-US" sz="2800" dirty="0">
                <a:solidFill>
                  <a:srgbClr val="F8F8F8"/>
                </a:solidFill>
                <a:latin typeface="Times New Roman" pitchFamily="18" charset="0"/>
                <a:cs typeface="Times New Roman" pitchFamily="18" charset="0"/>
              </a:rPr>
              <a:t>which is resistant, whereas, other are sensitive).</a:t>
            </a:r>
          </a:p>
        </p:txBody>
      </p:sp>
    </p:spTree>
    <p:extLst>
      <p:ext uri="{BB962C8B-B14F-4D97-AF65-F5344CB8AC3E}">
        <p14:creationId xmlns:p14="http://schemas.microsoft.com/office/powerpoint/2010/main" val="34561941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7270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2705">
                                            <p:txEl>
                                              <p:pRg st="0" end="0"/>
                                            </p:txEl>
                                          </p:spTgt>
                                        </p:tgtEl>
                                        <p:attrNameLst>
                                          <p:attrName>ppt_w</p:attrName>
                                        </p:attrNameLst>
                                      </p:cBhvr>
                                    </p:anim>
                                    <p:anim by="(#ppt_w*0.50)" calcmode="lin" valueType="num">
                                      <p:cBhvr>
                                        <p:cTn id="8" dur="500" decel="50000" autoRev="1" fill="hold">
                                          <p:stCondLst>
                                            <p:cond delay="0"/>
                                          </p:stCondLst>
                                        </p:cTn>
                                        <p:tgtEl>
                                          <p:spTgt spid="72705">
                                            <p:txEl>
                                              <p:pRg st="0" end="0"/>
                                            </p:txEl>
                                          </p:spTgt>
                                        </p:tgtEl>
                                        <p:attrNameLst>
                                          <p:attrName>ppt_x</p:attrName>
                                        </p:attrNameLst>
                                      </p:cBhvr>
                                    </p:anim>
                                    <p:anim from="(-#ppt_h/2)" to="(#ppt_y)" calcmode="lin" valueType="num">
                                      <p:cBhvr>
                                        <p:cTn id="9" dur="1000" fill="hold">
                                          <p:stCondLst>
                                            <p:cond delay="0"/>
                                          </p:stCondLst>
                                        </p:cTn>
                                        <p:tgtEl>
                                          <p:spTgt spid="72705">
                                            <p:txEl>
                                              <p:pRg st="0" end="0"/>
                                            </p:txEl>
                                          </p:spTgt>
                                        </p:tgtEl>
                                        <p:attrNameLst>
                                          <p:attrName>ppt_y</p:attrName>
                                        </p:attrNameLst>
                                      </p:cBhvr>
                                    </p:anim>
                                    <p:animRot by="21600000">
                                      <p:cBhvr>
                                        <p:cTn id="10" dur="1000" fill="hold">
                                          <p:stCondLst>
                                            <p:cond delay="0"/>
                                          </p:stCondLst>
                                        </p:cTn>
                                        <p:tgtEl>
                                          <p:spTgt spid="72705">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72705">
                                            <p:txEl>
                                              <p:pRg st="1" end="1"/>
                                            </p:txEl>
                                          </p:spTgt>
                                        </p:tgtEl>
                                        <p:attrNameLst>
                                          <p:attrName>style.visibility</p:attrName>
                                        </p:attrNameLst>
                                      </p:cBhvr>
                                      <p:to>
                                        <p:strVal val="visible"/>
                                      </p:to>
                                    </p:set>
                                    <p:animScale>
                                      <p:cBhvr>
                                        <p:cTn id="15" dur="1000" decel="50000" fill="hold">
                                          <p:stCondLst>
                                            <p:cond delay="0"/>
                                          </p:stCondLst>
                                        </p:cTn>
                                        <p:tgtEl>
                                          <p:spTgt spid="7270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2705">
                                            <p:txEl>
                                              <p:pRg st="1" end="1"/>
                                            </p:txEl>
                                          </p:spTgt>
                                        </p:tgtEl>
                                        <p:attrNameLst>
                                          <p:attrName>ppt_x</p:attrName>
                                          <p:attrName>ppt_y</p:attrName>
                                        </p:attrNameLst>
                                      </p:cBhvr>
                                    </p:animMotion>
                                    <p:animEffect transition="in" filter="fade">
                                      <p:cBhvr>
                                        <p:cTn id="17" dur="1000"/>
                                        <p:tgtEl>
                                          <p:spTgt spid="7270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72705">
                                            <p:txEl>
                                              <p:pRg st="3" end="3"/>
                                            </p:txEl>
                                          </p:spTgt>
                                        </p:tgtEl>
                                        <p:attrNameLst>
                                          <p:attrName>style.visibility</p:attrName>
                                        </p:attrNameLst>
                                      </p:cBhvr>
                                      <p:to>
                                        <p:strVal val="visible"/>
                                      </p:to>
                                    </p:set>
                                    <p:animEffect transition="in" filter="fade">
                                      <p:cBhvr>
                                        <p:cTn id="22" dur="2000"/>
                                        <p:tgtEl>
                                          <p:spTgt spid="72705">
                                            <p:txEl>
                                              <p:pRg st="3" end="3"/>
                                            </p:txEl>
                                          </p:spTgt>
                                        </p:tgtEl>
                                      </p:cBhvr>
                                    </p:animEffect>
                                    <p:anim calcmode="lin" valueType="num">
                                      <p:cBhvr>
                                        <p:cTn id="23" dur="2000" fill="hold"/>
                                        <p:tgtEl>
                                          <p:spTgt spid="72705">
                                            <p:txEl>
                                              <p:pRg st="3" end="3"/>
                                            </p:txEl>
                                          </p:spTgt>
                                        </p:tgtEl>
                                        <p:attrNameLst>
                                          <p:attrName>style.rotation</p:attrName>
                                        </p:attrNameLst>
                                      </p:cBhvr>
                                      <p:tavLst>
                                        <p:tav tm="0">
                                          <p:val>
                                            <p:fltVal val="720"/>
                                          </p:val>
                                        </p:tav>
                                        <p:tav tm="100000">
                                          <p:val>
                                            <p:fltVal val="0"/>
                                          </p:val>
                                        </p:tav>
                                      </p:tavLst>
                                    </p:anim>
                                    <p:anim calcmode="lin" valueType="num">
                                      <p:cBhvr>
                                        <p:cTn id="24" dur="2000" fill="hold"/>
                                        <p:tgtEl>
                                          <p:spTgt spid="72705">
                                            <p:txEl>
                                              <p:pRg st="3" end="3"/>
                                            </p:txEl>
                                          </p:spTgt>
                                        </p:tgtEl>
                                        <p:attrNameLst>
                                          <p:attrName>ppt_h</p:attrName>
                                        </p:attrNameLst>
                                      </p:cBhvr>
                                      <p:tavLst>
                                        <p:tav tm="0">
                                          <p:val>
                                            <p:fltVal val="0"/>
                                          </p:val>
                                        </p:tav>
                                        <p:tav tm="100000">
                                          <p:val>
                                            <p:strVal val="#ppt_h"/>
                                          </p:val>
                                        </p:tav>
                                      </p:tavLst>
                                    </p:anim>
                                    <p:anim calcmode="lin" valueType="num">
                                      <p:cBhvr>
                                        <p:cTn id="25" dur="2000" fill="hold"/>
                                        <p:tgtEl>
                                          <p:spTgt spid="72705">
                                            <p:txEl>
                                              <p:pRg st="3" end="3"/>
                                            </p:txEl>
                                          </p:spTgt>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72705">
                                            <p:txEl>
                                              <p:pRg st="4" end="4"/>
                                            </p:txEl>
                                          </p:spTgt>
                                        </p:tgtEl>
                                        <p:attrNameLst>
                                          <p:attrName>style.visibility</p:attrName>
                                        </p:attrNameLst>
                                      </p:cBhvr>
                                      <p:to>
                                        <p:strVal val="visible"/>
                                      </p:to>
                                    </p:set>
                                    <p:animEffect transition="in" filter="fade">
                                      <p:cBhvr>
                                        <p:cTn id="28" dur="2000"/>
                                        <p:tgtEl>
                                          <p:spTgt spid="72705">
                                            <p:txEl>
                                              <p:pRg st="4" end="4"/>
                                            </p:txEl>
                                          </p:spTgt>
                                        </p:tgtEl>
                                      </p:cBhvr>
                                    </p:animEffect>
                                    <p:anim calcmode="lin" valueType="num">
                                      <p:cBhvr>
                                        <p:cTn id="29" dur="2000" fill="hold"/>
                                        <p:tgtEl>
                                          <p:spTgt spid="72705">
                                            <p:txEl>
                                              <p:pRg st="4" end="4"/>
                                            </p:txEl>
                                          </p:spTgt>
                                        </p:tgtEl>
                                        <p:attrNameLst>
                                          <p:attrName>style.rotation</p:attrName>
                                        </p:attrNameLst>
                                      </p:cBhvr>
                                      <p:tavLst>
                                        <p:tav tm="0">
                                          <p:val>
                                            <p:fltVal val="720"/>
                                          </p:val>
                                        </p:tav>
                                        <p:tav tm="100000">
                                          <p:val>
                                            <p:fltVal val="0"/>
                                          </p:val>
                                        </p:tav>
                                      </p:tavLst>
                                    </p:anim>
                                    <p:anim calcmode="lin" valueType="num">
                                      <p:cBhvr>
                                        <p:cTn id="30" dur="2000" fill="hold"/>
                                        <p:tgtEl>
                                          <p:spTgt spid="72705">
                                            <p:txEl>
                                              <p:pRg st="4" end="4"/>
                                            </p:txEl>
                                          </p:spTgt>
                                        </p:tgtEl>
                                        <p:attrNameLst>
                                          <p:attrName>ppt_h</p:attrName>
                                        </p:attrNameLst>
                                      </p:cBhvr>
                                      <p:tavLst>
                                        <p:tav tm="0">
                                          <p:val>
                                            <p:fltVal val="0"/>
                                          </p:val>
                                        </p:tav>
                                        <p:tav tm="100000">
                                          <p:val>
                                            <p:strVal val="#ppt_h"/>
                                          </p:val>
                                        </p:tav>
                                      </p:tavLst>
                                    </p:anim>
                                    <p:anim calcmode="lin" valueType="num">
                                      <p:cBhvr>
                                        <p:cTn id="31" dur="2000" fill="hold"/>
                                        <p:tgtEl>
                                          <p:spTgt spid="72705">
                                            <p:txEl>
                                              <p:pRg st="4" end="4"/>
                                            </p:txEl>
                                          </p:spTgt>
                                        </p:tgtEl>
                                        <p:attrNameLst>
                                          <p:attrName>ppt_w</p:attrName>
                                        </p:attrNameLst>
                                      </p:cBhvr>
                                      <p:tavLst>
                                        <p:tav tm="0">
                                          <p:val>
                                            <p:fltVal val="0"/>
                                          </p:val>
                                        </p:tav>
                                        <p:tav tm="100000">
                                          <p:val>
                                            <p:strVal val="#ppt_w"/>
                                          </p:val>
                                        </p:tav>
                                      </p:tavLst>
                                    </p:anim>
                                  </p:childTnLst>
                                </p:cTn>
                              </p:par>
                              <p:par>
                                <p:cTn id="32" presetID="35" presetClass="entr" presetSubtype="0" fill="hold" nodeType="withEffect">
                                  <p:stCondLst>
                                    <p:cond delay="0"/>
                                  </p:stCondLst>
                                  <p:childTnLst>
                                    <p:set>
                                      <p:cBhvr>
                                        <p:cTn id="33" dur="1" fill="hold">
                                          <p:stCondLst>
                                            <p:cond delay="0"/>
                                          </p:stCondLst>
                                        </p:cTn>
                                        <p:tgtEl>
                                          <p:spTgt spid="72705">
                                            <p:txEl>
                                              <p:pRg st="5" end="5"/>
                                            </p:txEl>
                                          </p:spTgt>
                                        </p:tgtEl>
                                        <p:attrNameLst>
                                          <p:attrName>style.visibility</p:attrName>
                                        </p:attrNameLst>
                                      </p:cBhvr>
                                      <p:to>
                                        <p:strVal val="visible"/>
                                      </p:to>
                                    </p:set>
                                    <p:animEffect transition="in" filter="fade">
                                      <p:cBhvr>
                                        <p:cTn id="34" dur="2000"/>
                                        <p:tgtEl>
                                          <p:spTgt spid="72705">
                                            <p:txEl>
                                              <p:pRg st="5" end="5"/>
                                            </p:txEl>
                                          </p:spTgt>
                                        </p:tgtEl>
                                      </p:cBhvr>
                                    </p:animEffect>
                                    <p:anim calcmode="lin" valueType="num">
                                      <p:cBhvr>
                                        <p:cTn id="35" dur="2000" fill="hold"/>
                                        <p:tgtEl>
                                          <p:spTgt spid="72705">
                                            <p:txEl>
                                              <p:pRg st="5" end="5"/>
                                            </p:txEl>
                                          </p:spTgt>
                                        </p:tgtEl>
                                        <p:attrNameLst>
                                          <p:attrName>style.rotation</p:attrName>
                                        </p:attrNameLst>
                                      </p:cBhvr>
                                      <p:tavLst>
                                        <p:tav tm="0">
                                          <p:val>
                                            <p:fltVal val="720"/>
                                          </p:val>
                                        </p:tav>
                                        <p:tav tm="100000">
                                          <p:val>
                                            <p:fltVal val="0"/>
                                          </p:val>
                                        </p:tav>
                                      </p:tavLst>
                                    </p:anim>
                                    <p:anim calcmode="lin" valueType="num">
                                      <p:cBhvr>
                                        <p:cTn id="36" dur="2000" fill="hold"/>
                                        <p:tgtEl>
                                          <p:spTgt spid="72705">
                                            <p:txEl>
                                              <p:pRg st="5" end="5"/>
                                            </p:txEl>
                                          </p:spTgt>
                                        </p:tgtEl>
                                        <p:attrNameLst>
                                          <p:attrName>ppt_h</p:attrName>
                                        </p:attrNameLst>
                                      </p:cBhvr>
                                      <p:tavLst>
                                        <p:tav tm="0">
                                          <p:val>
                                            <p:fltVal val="0"/>
                                          </p:val>
                                        </p:tav>
                                        <p:tav tm="100000">
                                          <p:val>
                                            <p:strVal val="#ppt_h"/>
                                          </p:val>
                                        </p:tav>
                                      </p:tavLst>
                                    </p:anim>
                                    <p:anim calcmode="lin" valueType="num">
                                      <p:cBhvr>
                                        <p:cTn id="37" dur="2000" fill="hold"/>
                                        <p:tgtEl>
                                          <p:spTgt spid="7270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nodeType="clickEffect">
                                  <p:stCondLst>
                                    <p:cond delay="0"/>
                                  </p:stCondLst>
                                  <p:childTnLst>
                                    <p:set>
                                      <p:cBhvr>
                                        <p:cTn id="41" dur="1" fill="hold">
                                          <p:stCondLst>
                                            <p:cond delay="0"/>
                                          </p:stCondLst>
                                        </p:cTn>
                                        <p:tgtEl>
                                          <p:spTgt spid="72705">
                                            <p:txEl>
                                              <p:pRg st="6" end="6"/>
                                            </p:txEl>
                                          </p:spTgt>
                                        </p:tgtEl>
                                        <p:attrNameLst>
                                          <p:attrName>style.visibility</p:attrName>
                                        </p:attrNameLst>
                                      </p:cBhvr>
                                      <p:to>
                                        <p:strVal val="visible"/>
                                      </p:to>
                                    </p:set>
                                    <p:anim from="(-#ppt_w/2)" to="(#ppt_x)" calcmode="lin" valueType="num">
                                      <p:cBhvr>
                                        <p:cTn id="42" dur="600" fill="hold">
                                          <p:stCondLst>
                                            <p:cond delay="0"/>
                                          </p:stCondLst>
                                        </p:cTn>
                                        <p:tgtEl>
                                          <p:spTgt spid="72705">
                                            <p:txEl>
                                              <p:pRg st="6" end="6"/>
                                            </p:txEl>
                                          </p:spTgt>
                                        </p:tgtEl>
                                        <p:attrNameLst>
                                          <p:attrName>ppt_x</p:attrName>
                                        </p:attrNameLst>
                                      </p:cBhvr>
                                    </p:anim>
                                    <p:anim from="0" to="-1.0" calcmode="lin" valueType="num">
                                      <p:cBhvr>
                                        <p:cTn id="43" dur="200" decel="50000" autoRev="1" fill="hold">
                                          <p:stCondLst>
                                            <p:cond delay="600"/>
                                          </p:stCondLst>
                                        </p:cTn>
                                        <p:tgtEl>
                                          <p:spTgt spid="72705">
                                            <p:txEl>
                                              <p:pRg st="6" end="6"/>
                                            </p:txEl>
                                          </p:spTgt>
                                        </p:tgtEl>
                                        <p:attrNameLst>
                                          <p:attrName>xshear</p:attrName>
                                        </p:attrNameLst>
                                      </p:cBhvr>
                                    </p:anim>
                                    <p:animScale>
                                      <p:cBhvr>
                                        <p:cTn id="44" dur="200" decel="100000" autoRev="1" fill="hold">
                                          <p:stCondLst>
                                            <p:cond delay="600"/>
                                          </p:stCondLst>
                                        </p:cTn>
                                        <p:tgtEl>
                                          <p:spTgt spid="72705">
                                            <p:txEl>
                                              <p:pRg st="6" end="6"/>
                                            </p:txEl>
                                          </p:spTgt>
                                        </p:tgtEl>
                                      </p:cBhvr>
                                      <p:from x="100000" y="100000"/>
                                      <p:to x="80000" y="100000"/>
                                    </p:animScale>
                                    <p:anim by="(#ppt_h/3+#ppt_w*0.1)" calcmode="lin" valueType="num">
                                      <p:cBhvr additive="sum">
                                        <p:cTn id="45" dur="200" decel="100000" autoRev="1" fill="hold">
                                          <p:stCondLst>
                                            <p:cond delay="600"/>
                                          </p:stCondLst>
                                        </p:cTn>
                                        <p:tgtEl>
                                          <p:spTgt spid="72705">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39552" y="315913"/>
            <a:ext cx="7753548" cy="664815"/>
          </a:xfrm>
        </p:spPr>
        <p:txBody>
          <a:bodyPr/>
          <a:lstStyle/>
          <a:p>
            <a:pPr algn="l"/>
            <a:r>
              <a:rPr lang="en-US" sz="2800" b="1" dirty="0">
                <a:solidFill>
                  <a:srgbClr val="FF0000"/>
                </a:solidFill>
                <a:latin typeface="Times New Roman" pitchFamily="18" charset="0"/>
                <a:cs typeface="Times New Roman" pitchFamily="18" charset="0"/>
              </a:rPr>
              <a:t>Catalase test:</a:t>
            </a:r>
            <a:endParaRPr lang="ar-IQ" sz="2800" b="1" dirty="0">
              <a:solidFill>
                <a:srgbClr val="FF0000"/>
              </a:solidFill>
              <a:latin typeface="Times New Roman" pitchFamily="18" charset="0"/>
              <a:cs typeface="Times New Roman" pitchFamily="18" charset="0"/>
            </a:endParaRPr>
          </a:p>
        </p:txBody>
      </p:sp>
      <p:sp>
        <p:nvSpPr>
          <p:cNvPr id="5" name="عنصر نائب للمحتوى 4"/>
          <p:cNvSpPr>
            <a:spLocks noGrp="1"/>
          </p:cNvSpPr>
          <p:nvPr>
            <p:ph idx="1"/>
          </p:nvPr>
        </p:nvSpPr>
        <p:spPr>
          <a:xfrm>
            <a:off x="179512" y="836712"/>
            <a:ext cx="8712968" cy="5328592"/>
          </a:xfrm>
        </p:spPr>
        <p:txBody>
          <a:bodyPr/>
          <a:lstStyle/>
          <a:p>
            <a:pPr algn="just"/>
            <a:r>
              <a:rPr lang="en-US" sz="2400" b="1" dirty="0">
                <a:solidFill>
                  <a:srgbClr val="00B0F0"/>
                </a:solidFill>
                <a:latin typeface="Times New Roman" pitchFamily="18" charset="0"/>
                <a:cs typeface="Times New Roman" pitchFamily="18" charset="0"/>
              </a:rPr>
              <a:t>Principle:</a:t>
            </a:r>
            <a:r>
              <a:rPr lang="en-US" sz="2400" dirty="0">
                <a:latin typeface="Times New Roman" pitchFamily="18" charset="0"/>
                <a:cs typeface="Times New Roman" pitchFamily="18" charset="0"/>
              </a:rPr>
              <a:t> Catalase is an enzyme, which is produced by microorganisms that live in oxygenated environments to </a:t>
            </a:r>
            <a:r>
              <a:rPr lang="en-US" sz="2400" b="1" dirty="0">
                <a:solidFill>
                  <a:srgbClr val="FFC000"/>
                </a:solidFill>
                <a:latin typeface="Times New Roman" pitchFamily="18" charset="0"/>
                <a:cs typeface="Times New Roman" pitchFamily="18" charset="0"/>
              </a:rPr>
              <a:t>neutralize toxic forms of H</a:t>
            </a:r>
            <a:r>
              <a:rPr lang="en-US" sz="2400" b="1" baseline="-25000" dirty="0">
                <a:solidFill>
                  <a:srgbClr val="FFC000"/>
                </a:solidFill>
                <a:latin typeface="Times New Roman" pitchFamily="18" charset="0"/>
                <a:cs typeface="Times New Roman" pitchFamily="18" charset="0"/>
              </a:rPr>
              <a:t>2</a:t>
            </a:r>
            <a:r>
              <a:rPr lang="en-US" sz="2400" b="1" dirty="0">
                <a:solidFill>
                  <a:srgbClr val="FFC000"/>
                </a:solidFill>
                <a:latin typeface="Times New Roman" pitchFamily="18" charset="0"/>
                <a:cs typeface="Times New Roman" pitchFamily="18" charset="0"/>
              </a:rPr>
              <a:t>O</a:t>
            </a:r>
            <a:r>
              <a:rPr lang="en-US" sz="2400" b="1" baseline="-25000" dirty="0">
                <a:solidFill>
                  <a:srgbClr val="FFC000"/>
                </a:solidFill>
                <a:latin typeface="Times New Roman" pitchFamily="18" charset="0"/>
                <a:cs typeface="Times New Roman" pitchFamily="18" charset="0"/>
              </a:rPr>
              <a:t>2</a:t>
            </a:r>
            <a:r>
              <a:rPr lang="en-US" sz="2400" b="1" dirty="0">
                <a:solidFill>
                  <a:srgbClr val="FFC000"/>
                </a:solidFill>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a:solidFill>
                  <a:srgbClr val="00B050"/>
                </a:solidFill>
                <a:latin typeface="Times New Roman" pitchFamily="18" charset="0"/>
                <a:cs typeface="Times New Roman" pitchFamily="18" charset="0"/>
              </a:rPr>
              <a:t>Catalase mediates the breakdown of hydrogen peroxide H</a:t>
            </a:r>
            <a:r>
              <a:rPr lang="en-US" sz="2400" baseline="-25000" dirty="0">
                <a:solidFill>
                  <a:srgbClr val="00B050"/>
                </a:solidFill>
                <a:latin typeface="Times New Roman" pitchFamily="18" charset="0"/>
                <a:cs typeface="Times New Roman" pitchFamily="18" charset="0"/>
              </a:rPr>
              <a:t>2</a:t>
            </a:r>
            <a:r>
              <a:rPr lang="en-US" sz="2400" dirty="0">
                <a:solidFill>
                  <a:srgbClr val="00B050"/>
                </a:solidFill>
                <a:latin typeface="Times New Roman" pitchFamily="18" charset="0"/>
                <a:cs typeface="Times New Roman" pitchFamily="18" charset="0"/>
              </a:rPr>
              <a:t>O</a:t>
            </a:r>
            <a:r>
              <a:rPr lang="en-US" sz="2400" baseline="-25000" dirty="0">
                <a:solidFill>
                  <a:srgbClr val="00B050"/>
                </a:solidFill>
                <a:latin typeface="Times New Roman" pitchFamily="18" charset="0"/>
                <a:cs typeface="Times New Roman" pitchFamily="18" charset="0"/>
              </a:rPr>
              <a:t>2</a:t>
            </a:r>
            <a:r>
              <a:rPr lang="en-US" sz="2400" dirty="0">
                <a:solidFill>
                  <a:srgbClr val="00B050"/>
                </a:solidFill>
                <a:latin typeface="Times New Roman" pitchFamily="18" charset="0"/>
                <a:cs typeface="Times New Roman" pitchFamily="18" charset="0"/>
              </a:rPr>
              <a:t> into oxygen and water. </a:t>
            </a:r>
            <a:r>
              <a:rPr lang="en-US" sz="2400" dirty="0">
                <a:latin typeface="Times New Roman" pitchFamily="18" charset="0"/>
                <a:cs typeface="Times New Roman" pitchFamily="18" charset="0"/>
              </a:rPr>
              <a:t> </a:t>
            </a:r>
          </a:p>
          <a:p>
            <a:pPr algn="just"/>
            <a:r>
              <a:rPr lang="en-US" sz="2400" b="1" dirty="0">
                <a:solidFill>
                  <a:srgbClr val="00B0F0"/>
                </a:solidFill>
                <a:latin typeface="Times New Roman" pitchFamily="18" charset="0"/>
                <a:cs typeface="Times New Roman" pitchFamily="18" charset="0"/>
              </a:rPr>
              <a:t>Procedure: </a:t>
            </a:r>
          </a:p>
          <a:p>
            <a:pPr marL="457200" indent="-457200" algn="just">
              <a:buFont typeface="+mj-lt"/>
              <a:buAutoNum type="arabicParenR"/>
            </a:pPr>
            <a:r>
              <a:rPr lang="en-US" sz="2400" dirty="0">
                <a:latin typeface="Times New Roman" pitchFamily="18" charset="0"/>
                <a:cs typeface="Times New Roman" pitchFamily="18" charset="0"/>
              </a:rPr>
              <a:t>Transfer a small amount of bacterial colony to a surface of clean, dry glass slide using a loop or sterile wooden stick</a:t>
            </a:r>
          </a:p>
          <a:p>
            <a:pPr marL="457200" indent="-457200" algn="just">
              <a:buFont typeface="+mj-lt"/>
              <a:buAutoNum type="arabicParenR"/>
            </a:pPr>
            <a:r>
              <a:rPr lang="en-US" sz="2400" dirty="0">
                <a:latin typeface="Times New Roman" pitchFamily="18" charset="0"/>
                <a:cs typeface="Times New Roman" pitchFamily="18" charset="0"/>
              </a:rPr>
              <a:t>Place a drop of 3% 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on to the slide and mix.</a:t>
            </a:r>
          </a:p>
          <a:p>
            <a:pPr marL="457200" indent="-457200" algn="just">
              <a:buFont typeface="+mj-lt"/>
              <a:buAutoNum type="arabicParenR"/>
            </a:pPr>
            <a:r>
              <a:rPr lang="en-US" sz="2400" dirty="0">
                <a:latin typeface="Times New Roman" pitchFamily="18" charset="0"/>
                <a:cs typeface="Times New Roman" pitchFamily="18" charset="0"/>
              </a:rPr>
              <a:t>A positive result is the </a:t>
            </a:r>
            <a:r>
              <a:rPr lang="en-US" sz="2400" dirty="0">
                <a:solidFill>
                  <a:schemeClr val="accent6">
                    <a:lumMod val="75000"/>
                    <a:lumOff val="25000"/>
                  </a:schemeClr>
                </a:solidFill>
                <a:latin typeface="Times New Roman" pitchFamily="18" charset="0"/>
                <a:cs typeface="Times New Roman" pitchFamily="18" charset="0"/>
              </a:rPr>
              <a:t>rapid evolution of oxygen</a:t>
            </a:r>
            <a:r>
              <a:rPr lang="en-US" sz="2400" dirty="0">
                <a:latin typeface="Times New Roman" pitchFamily="18" charset="0"/>
                <a:cs typeface="Times New Roman" pitchFamily="18" charset="0"/>
              </a:rPr>
              <a:t> (within 5-10 sec.) as evidenced by </a:t>
            </a:r>
            <a:r>
              <a:rPr lang="en-US" sz="2400" dirty="0">
                <a:solidFill>
                  <a:schemeClr val="accent6">
                    <a:lumMod val="75000"/>
                    <a:lumOff val="25000"/>
                  </a:schemeClr>
                </a:solidFill>
                <a:latin typeface="Times New Roman" pitchFamily="18" charset="0"/>
                <a:cs typeface="Times New Roman" pitchFamily="18" charset="0"/>
              </a:rPr>
              <a:t>bubbling.</a:t>
            </a:r>
          </a:p>
          <a:p>
            <a:pPr marL="457200" indent="-457200" algn="just">
              <a:buFont typeface="+mj-lt"/>
              <a:buAutoNum type="arabicParenR"/>
            </a:pPr>
            <a:r>
              <a:rPr lang="en-US" sz="2400" dirty="0">
                <a:latin typeface="Times New Roman" pitchFamily="18" charset="0"/>
                <a:cs typeface="Times New Roman" pitchFamily="18" charset="0"/>
              </a:rPr>
              <a:t>A negative result is </a:t>
            </a:r>
            <a:r>
              <a:rPr lang="en-US" sz="2400" dirty="0">
                <a:solidFill>
                  <a:schemeClr val="accent6">
                    <a:lumMod val="75000"/>
                    <a:lumOff val="25000"/>
                  </a:schemeClr>
                </a:solidFill>
                <a:latin typeface="Times New Roman" pitchFamily="18" charset="0"/>
                <a:cs typeface="Times New Roman" pitchFamily="18" charset="0"/>
              </a:rPr>
              <a:t>no bubbles </a:t>
            </a:r>
            <a:r>
              <a:rPr lang="en-US" sz="2400" dirty="0">
                <a:latin typeface="Times New Roman" pitchFamily="18" charset="0"/>
                <a:cs typeface="Times New Roman" pitchFamily="18" charset="0"/>
              </a:rPr>
              <a:t>or only a few scattered bubbles.</a:t>
            </a:r>
          </a:p>
          <a:p>
            <a:pPr marL="457200" indent="-457200" algn="just">
              <a:buFont typeface="+mj-lt"/>
              <a:buAutoNum type="arabicParenR"/>
            </a:pPr>
            <a:r>
              <a:rPr lang="en-US" sz="2400" dirty="0">
                <a:latin typeface="Times New Roman" pitchFamily="18" charset="0"/>
                <a:cs typeface="Times New Roman" pitchFamily="18" charset="0"/>
              </a:rPr>
              <a:t>Dispose of your slide in the biohazard glass disposal container.</a:t>
            </a:r>
          </a:p>
          <a:p>
            <a:pPr algn="just"/>
            <a:endParaRPr lang="ar-IQ" sz="2400" dirty="0">
              <a:latin typeface="Times New Roman" pitchFamily="18" charset="0"/>
              <a:cs typeface="Times New Roman" pitchFamily="18" charset="0"/>
            </a:endParaRPr>
          </a:p>
        </p:txBody>
      </p:sp>
      <p:sp>
        <p:nvSpPr>
          <p:cNvPr id="2" name="عنصر نائب للتاريخ 1"/>
          <p:cNvSpPr>
            <a:spLocks noGrp="1"/>
          </p:cNvSpPr>
          <p:nvPr>
            <p:ph type="dt" sz="half" idx="10"/>
          </p:nvPr>
        </p:nvSpPr>
        <p:spPr/>
        <p:txBody>
          <a:bodyPr/>
          <a:lstStyle/>
          <a:p>
            <a:pPr>
              <a:defRPr/>
            </a:pPr>
            <a:fld id="{CEA973EA-0B1F-4F6E-9E02-B612D68C67DD}" type="datetime5">
              <a:rPr lang="en-US" smtClean="0">
                <a:solidFill>
                  <a:srgbClr val="F8F8F8"/>
                </a:solidFill>
              </a:rPr>
              <a:pPr>
                <a:defRPr/>
              </a:pPr>
              <a:t>29-May-23</a:t>
            </a:fld>
            <a:endParaRPr lang="en-US">
              <a:solidFill>
                <a:srgbClr val="F8F8F8"/>
              </a:solidFill>
            </a:endParaRPr>
          </a:p>
        </p:txBody>
      </p:sp>
      <p:sp>
        <p:nvSpPr>
          <p:cNvPr id="3" name="عنصر نائب لرقم الشريحة 2"/>
          <p:cNvSpPr>
            <a:spLocks noGrp="1"/>
          </p:cNvSpPr>
          <p:nvPr>
            <p:ph type="sldNum" sz="quarter" idx="12"/>
          </p:nvPr>
        </p:nvSpPr>
        <p:spPr/>
        <p:txBody>
          <a:bodyPr/>
          <a:lstStyle/>
          <a:p>
            <a:pPr>
              <a:defRPr/>
            </a:pPr>
            <a:fld id="{9E3EA5CB-8D12-487D-9499-64DA88E9144F}" type="slidenum">
              <a:rPr lang="en-US" smtClean="0">
                <a:solidFill>
                  <a:srgbClr val="F8F8F8"/>
                </a:solidFill>
              </a:rPr>
              <a:pPr>
                <a:defRPr/>
              </a:pPr>
              <a:t>22</a:t>
            </a:fld>
            <a:endParaRPr lang="en-US">
              <a:solidFill>
                <a:srgbClr val="F8F8F8"/>
              </a:solidFill>
            </a:endParaRPr>
          </a:p>
        </p:txBody>
      </p:sp>
    </p:spTree>
    <p:extLst>
      <p:ext uri="{BB962C8B-B14F-4D97-AF65-F5344CB8AC3E}">
        <p14:creationId xmlns:p14="http://schemas.microsoft.com/office/powerpoint/2010/main" val="404456711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7753548" cy="736823"/>
          </a:xfrm>
        </p:spPr>
        <p:txBody>
          <a:bodyPr/>
          <a:lstStyle/>
          <a:p>
            <a:pPr algn="l"/>
            <a:r>
              <a:rPr lang="en-US" sz="2800" b="1" dirty="0">
                <a:solidFill>
                  <a:srgbClr val="FF0000"/>
                </a:solidFill>
                <a:latin typeface="Times New Roman" pitchFamily="18" charset="0"/>
                <a:cs typeface="Times New Roman" pitchFamily="18" charset="0"/>
              </a:rPr>
              <a:t>Coagulase test</a:t>
            </a:r>
            <a:endParaRPr lang="ar-IQ" sz="2800" b="1"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467544" y="908720"/>
            <a:ext cx="8208912" cy="5001543"/>
          </a:xfrm>
        </p:spPr>
        <p:txBody>
          <a:bodyPr/>
          <a:lstStyle/>
          <a:p>
            <a:pPr algn="just">
              <a:buClr>
                <a:srgbClr val="00B0F0"/>
              </a:buClr>
            </a:pPr>
            <a:r>
              <a:rPr lang="en-US" sz="2400" b="1" dirty="0">
                <a:solidFill>
                  <a:srgbClr val="00B0F0"/>
                </a:solidFill>
                <a:latin typeface="Times New Roman" pitchFamily="18" charset="0"/>
                <a:cs typeface="Times New Roman" pitchFamily="18" charset="0"/>
              </a:rPr>
              <a:t>Principle: </a:t>
            </a:r>
            <a:r>
              <a:rPr lang="en-US" sz="2400" dirty="0">
                <a:latin typeface="Times New Roman" pitchFamily="18" charset="0"/>
                <a:cs typeface="Times New Roman" pitchFamily="18" charset="0"/>
              </a:rPr>
              <a:t>coagulase is an enzyme found in </a:t>
            </a:r>
            <a:r>
              <a:rPr lang="en-US" sz="2400" i="1" dirty="0">
                <a:latin typeface="Times New Roman" pitchFamily="18" charset="0"/>
                <a:cs typeface="Times New Roman" pitchFamily="18" charset="0"/>
              </a:rPr>
              <a:t>S. aureus </a:t>
            </a:r>
            <a:r>
              <a:rPr lang="en-US" sz="2400" dirty="0">
                <a:latin typeface="Times New Roman" pitchFamily="18" charset="0"/>
                <a:cs typeface="Times New Roman" pitchFamily="18" charset="0"/>
              </a:rPr>
              <a:t>which has the property of </a:t>
            </a:r>
            <a:r>
              <a:rPr lang="en-US" sz="2400" b="1" dirty="0">
                <a:solidFill>
                  <a:schemeClr val="bg2"/>
                </a:solidFill>
                <a:latin typeface="Times New Roman" pitchFamily="18" charset="0"/>
                <a:cs typeface="Times New Roman" pitchFamily="18" charset="0"/>
              </a:rPr>
              <a:t>clotting human</a:t>
            </a:r>
            <a:r>
              <a:rPr lang="en-US" sz="2400" dirty="0">
                <a:latin typeface="Times New Roman" pitchFamily="18" charset="0"/>
                <a:cs typeface="Times New Roman" pitchFamily="18" charset="0"/>
              </a:rPr>
              <a:t> or rabbit </a:t>
            </a:r>
            <a:r>
              <a:rPr lang="en-US" sz="2400" b="1" dirty="0">
                <a:solidFill>
                  <a:schemeClr val="bg2"/>
                </a:solidFill>
                <a:latin typeface="Times New Roman" pitchFamily="18" charset="0"/>
                <a:cs typeface="Times New Roman" pitchFamily="18" charset="0"/>
              </a:rPr>
              <a:t>plasma</a:t>
            </a:r>
            <a:r>
              <a:rPr lang="en-US" sz="2400" dirty="0">
                <a:latin typeface="Times New Roman" pitchFamily="18" charset="0"/>
                <a:cs typeface="Times New Roman" pitchFamily="18" charset="0"/>
              </a:rPr>
              <a:t> </a:t>
            </a:r>
            <a:r>
              <a:rPr lang="en-US" sz="2400" b="1" dirty="0">
                <a:solidFill>
                  <a:schemeClr val="bg2"/>
                </a:solidFill>
                <a:latin typeface="Times New Roman" pitchFamily="18" charset="0"/>
                <a:cs typeface="Times New Roman" pitchFamily="18" charset="0"/>
              </a:rPr>
              <a:t>by converting fibrinogen to fibrin. </a:t>
            </a:r>
          </a:p>
          <a:p>
            <a:pPr algn="just">
              <a:buClr>
                <a:srgbClr val="00B0F0"/>
              </a:buClr>
            </a:pPr>
            <a:r>
              <a:rPr lang="en-US" sz="2400" b="1" dirty="0">
                <a:solidFill>
                  <a:srgbClr val="00B0F0"/>
                </a:solidFill>
                <a:latin typeface="Times New Roman" pitchFamily="18" charset="0"/>
                <a:cs typeface="Times New Roman" pitchFamily="18" charset="0"/>
              </a:rPr>
              <a:t>Procedure:</a:t>
            </a:r>
          </a:p>
          <a:p>
            <a:pPr marL="457200" indent="-457200" algn="just">
              <a:buClr>
                <a:schemeClr val="accent6">
                  <a:lumMod val="75000"/>
                  <a:lumOff val="25000"/>
                </a:schemeClr>
              </a:buClr>
              <a:buSzPct val="90000"/>
              <a:buFont typeface="+mj-lt"/>
              <a:buAutoNum type="alphaUcPeriod"/>
            </a:pPr>
            <a:r>
              <a:rPr lang="en-US" sz="2400" dirty="0">
                <a:solidFill>
                  <a:schemeClr val="accent6">
                    <a:lumMod val="75000"/>
                    <a:lumOff val="25000"/>
                  </a:schemeClr>
                </a:solidFill>
                <a:latin typeface="Times New Roman" pitchFamily="18" charset="0"/>
                <a:cs typeface="Times New Roman" pitchFamily="18" charset="0"/>
              </a:rPr>
              <a:t>Slide method: to detect bound coagulase</a:t>
            </a:r>
          </a:p>
          <a:p>
            <a:pPr marL="457200" indent="-457200" algn="just">
              <a:buFont typeface="+mj-lt"/>
              <a:buAutoNum type="arabicPeriod"/>
            </a:pPr>
            <a:r>
              <a:rPr lang="en-US" sz="2400" dirty="0">
                <a:latin typeface="Times New Roman" pitchFamily="18" charset="0"/>
                <a:cs typeface="Times New Roman" pitchFamily="18" charset="0"/>
              </a:rPr>
              <a:t>Pick up few colonies of bacteria from agar culture and emulsify in two drops of saline placed on a slide.</a:t>
            </a:r>
          </a:p>
          <a:p>
            <a:pPr marL="457200" indent="-457200" algn="just">
              <a:buFont typeface="+mj-lt"/>
              <a:buAutoNum type="arabicPeriod"/>
            </a:pPr>
            <a:r>
              <a:rPr lang="en-US" sz="2400" dirty="0">
                <a:latin typeface="Times New Roman" pitchFamily="18" charset="0"/>
                <a:cs typeface="Times New Roman" pitchFamily="18" charset="0"/>
              </a:rPr>
              <a:t>Add a drop of undiluted human or rabbit plasma and mixed gently. </a:t>
            </a:r>
          </a:p>
          <a:p>
            <a:pPr marL="457200" indent="-457200" algn="just">
              <a:buFont typeface="+mj-lt"/>
              <a:buAutoNum type="arabicPeriod"/>
            </a:pPr>
            <a:r>
              <a:rPr lang="en-US" sz="2400" dirty="0">
                <a:latin typeface="Times New Roman" pitchFamily="18" charset="0"/>
                <a:cs typeface="Times New Roman" pitchFamily="18" charset="0"/>
              </a:rPr>
              <a:t>Clumping after 5-10 sec. indicates the presence of bound coagulase.</a:t>
            </a:r>
          </a:p>
        </p:txBody>
      </p:sp>
      <p:sp>
        <p:nvSpPr>
          <p:cNvPr id="4" name="عنصر نائب للتاريخ 3"/>
          <p:cNvSpPr>
            <a:spLocks noGrp="1"/>
          </p:cNvSpPr>
          <p:nvPr>
            <p:ph type="dt" sz="half" idx="10"/>
          </p:nvPr>
        </p:nvSpPr>
        <p:spPr/>
        <p:txBody>
          <a:bodyPr/>
          <a:lstStyle/>
          <a:p>
            <a:pPr>
              <a:defRPr/>
            </a:pPr>
            <a:fld id="{9AD4869F-D408-400D-9CB2-CD971CB1F549}" type="datetime5">
              <a:rPr lang="en-US" smtClean="0">
                <a:solidFill>
                  <a:srgbClr val="F8F8F8"/>
                </a:solidFill>
              </a:rPr>
              <a:pPr>
                <a:defRPr/>
              </a:pPr>
              <a:t>29-May-23</a:t>
            </a:fld>
            <a:endParaRPr lang="en-US" dirty="0">
              <a:solidFill>
                <a:srgbClr val="F8F8F8"/>
              </a:solidFill>
            </a:endParaRPr>
          </a:p>
        </p:txBody>
      </p:sp>
      <p:sp>
        <p:nvSpPr>
          <p:cNvPr id="5" name="عنصر نائب لرقم الشريحة 4"/>
          <p:cNvSpPr>
            <a:spLocks noGrp="1"/>
          </p:cNvSpPr>
          <p:nvPr>
            <p:ph type="sldNum" sz="quarter" idx="12"/>
          </p:nvPr>
        </p:nvSpPr>
        <p:spPr/>
        <p:txBody>
          <a:bodyPr/>
          <a:lstStyle/>
          <a:p>
            <a:pPr>
              <a:defRPr/>
            </a:pPr>
            <a:fld id="{31E8D36B-05E1-48A9-A297-5AF02432FAAB}" type="slidenum">
              <a:rPr lang="en-US" smtClean="0">
                <a:solidFill>
                  <a:srgbClr val="F8F8F8"/>
                </a:solidFill>
              </a:rPr>
              <a:pPr>
                <a:defRPr/>
              </a:pPr>
              <a:t>23</a:t>
            </a:fld>
            <a:r>
              <a:rPr lang="en-US" dirty="0">
                <a:solidFill>
                  <a:srgbClr val="F8F8F8"/>
                </a:solidFill>
              </a:rPr>
              <a:t>`</a:t>
            </a:r>
          </a:p>
        </p:txBody>
      </p:sp>
    </p:spTree>
    <p:extLst>
      <p:ext uri="{BB962C8B-B14F-4D97-AF65-F5344CB8AC3E}">
        <p14:creationId xmlns:p14="http://schemas.microsoft.com/office/powerpoint/2010/main" val="349292283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15913"/>
            <a:ext cx="7825556" cy="592807"/>
          </a:xfrm>
        </p:spPr>
        <p:txBody>
          <a:bodyPr/>
          <a:lstStyle/>
          <a:p>
            <a:pPr algn="l"/>
            <a:r>
              <a:rPr lang="en-US" sz="2800" b="1" dirty="0">
                <a:solidFill>
                  <a:srgbClr val="FF0000"/>
                </a:solidFill>
                <a:latin typeface="Times New Roman" pitchFamily="18" charset="0"/>
                <a:cs typeface="Times New Roman" pitchFamily="18" charset="0"/>
              </a:rPr>
              <a:t>Coagulase test</a:t>
            </a:r>
            <a:endParaRPr lang="ar-IQ" dirty="0"/>
          </a:p>
        </p:txBody>
      </p:sp>
      <p:sp>
        <p:nvSpPr>
          <p:cNvPr id="3" name="عنصر نائب للمحتوى 2"/>
          <p:cNvSpPr>
            <a:spLocks noGrp="1"/>
          </p:cNvSpPr>
          <p:nvPr>
            <p:ph idx="1"/>
          </p:nvPr>
        </p:nvSpPr>
        <p:spPr>
          <a:xfrm>
            <a:off x="539552" y="980728"/>
            <a:ext cx="8136904" cy="3168352"/>
          </a:xfrm>
        </p:spPr>
        <p:txBody>
          <a:bodyPr/>
          <a:lstStyle/>
          <a:p>
            <a:pPr marL="457200" lvl="0" indent="-457200" algn="just">
              <a:buClr>
                <a:schemeClr val="accent6">
                  <a:lumMod val="75000"/>
                  <a:lumOff val="25000"/>
                </a:schemeClr>
              </a:buClr>
              <a:buSzPct val="90000"/>
              <a:buFont typeface="+mj-lt"/>
              <a:buAutoNum type="alphaUcPeriod" startAt="2"/>
            </a:pPr>
            <a:r>
              <a:rPr lang="en-US" sz="2400" dirty="0">
                <a:solidFill>
                  <a:schemeClr val="accent6">
                    <a:lumMod val="75000"/>
                    <a:lumOff val="25000"/>
                  </a:schemeClr>
                </a:solidFill>
                <a:latin typeface="Times New Roman" pitchFamily="18" charset="0"/>
                <a:cs typeface="Times New Roman" pitchFamily="18" charset="0"/>
              </a:rPr>
              <a:t>Tube method: to detect free coagulase</a:t>
            </a:r>
          </a:p>
          <a:p>
            <a:pPr marL="457200" lvl="0" indent="-457200" algn="just">
              <a:buClr>
                <a:srgbClr val="6666FF"/>
              </a:buClr>
              <a:buFont typeface="+mj-lt"/>
              <a:buAutoNum type="arabicPeriod"/>
            </a:pPr>
            <a:r>
              <a:rPr lang="en-US" sz="2400" dirty="0">
                <a:solidFill>
                  <a:srgbClr val="F8F8F8"/>
                </a:solidFill>
                <a:latin typeface="Times New Roman" pitchFamily="18" charset="0"/>
                <a:cs typeface="Times New Roman" pitchFamily="18" charset="0"/>
              </a:rPr>
              <a:t>Put 0.5 ml of citrated or heparinized plasma (diluted 1:5 with saline) in a narrow test tube</a:t>
            </a:r>
          </a:p>
          <a:p>
            <a:pPr marL="457200" lvl="0" indent="-457200" algn="just">
              <a:buClr>
                <a:srgbClr val="6666FF"/>
              </a:buClr>
              <a:buFont typeface="+mj-lt"/>
              <a:buAutoNum type="arabicPeriod"/>
            </a:pPr>
            <a:r>
              <a:rPr lang="en-US" sz="2400" dirty="0">
                <a:solidFill>
                  <a:srgbClr val="F8F8F8"/>
                </a:solidFill>
                <a:latin typeface="Times New Roman" pitchFamily="18" charset="0"/>
                <a:cs typeface="Times New Roman" pitchFamily="18" charset="0"/>
              </a:rPr>
              <a:t> Add 0.1 ml of an overnight broth culture or agar culture suspension to the plasma </a:t>
            </a:r>
          </a:p>
          <a:p>
            <a:pPr marL="457200" lvl="0" indent="-457200" algn="just">
              <a:buClr>
                <a:srgbClr val="6666FF"/>
              </a:buClr>
              <a:buFont typeface="+mj-lt"/>
              <a:buAutoNum type="arabicPeriod"/>
            </a:pPr>
            <a:r>
              <a:rPr lang="en-US" sz="2400" dirty="0">
                <a:solidFill>
                  <a:srgbClr val="F8F8F8"/>
                </a:solidFill>
                <a:latin typeface="Times New Roman" pitchFamily="18" charset="0"/>
                <a:cs typeface="Times New Roman" pitchFamily="18" charset="0"/>
              </a:rPr>
              <a:t>Incubate the tube in a water bath at 37  C for 3-6 </a:t>
            </a:r>
            <a:r>
              <a:rPr lang="en-US" sz="2400" dirty="0" err="1">
                <a:solidFill>
                  <a:srgbClr val="F8F8F8"/>
                </a:solidFill>
                <a:latin typeface="Times New Roman" pitchFamily="18" charset="0"/>
                <a:cs typeface="Times New Roman" pitchFamily="18" charset="0"/>
              </a:rPr>
              <a:t>hrs</a:t>
            </a:r>
            <a:endParaRPr lang="en-US" sz="2400" dirty="0">
              <a:solidFill>
                <a:srgbClr val="F8F8F8"/>
              </a:solidFill>
              <a:latin typeface="Times New Roman" pitchFamily="18" charset="0"/>
              <a:cs typeface="Times New Roman" pitchFamily="18" charset="0"/>
            </a:endParaRPr>
          </a:p>
          <a:p>
            <a:pPr marL="457200" lvl="0" indent="-457200" algn="just">
              <a:buClr>
                <a:srgbClr val="6666FF"/>
              </a:buClr>
              <a:buFont typeface="+mj-lt"/>
              <a:buAutoNum type="arabicPeriod"/>
            </a:pPr>
            <a:r>
              <a:rPr lang="en-US" sz="2400" dirty="0">
                <a:solidFill>
                  <a:srgbClr val="F8F8F8"/>
                </a:solidFill>
                <a:latin typeface="Times New Roman" pitchFamily="18" charset="0"/>
                <a:cs typeface="Times New Roman" pitchFamily="18" charset="0"/>
              </a:rPr>
              <a:t>Clotting indicate positive result</a:t>
            </a:r>
            <a:endParaRPr lang="ar-IQ" sz="2400" dirty="0">
              <a:solidFill>
                <a:srgbClr val="F8F8F8"/>
              </a:solidFill>
              <a:latin typeface="Times New Roman" pitchFamily="18" charset="0"/>
              <a:cs typeface="Times New Roman" pitchFamily="18" charset="0"/>
            </a:endParaRPr>
          </a:p>
          <a:p>
            <a:endParaRPr lang="ar-IQ" dirty="0"/>
          </a:p>
        </p:txBody>
      </p:sp>
      <p:sp>
        <p:nvSpPr>
          <p:cNvPr id="4" name="عنصر نائب للتاريخ 3"/>
          <p:cNvSpPr>
            <a:spLocks noGrp="1"/>
          </p:cNvSpPr>
          <p:nvPr>
            <p:ph type="dt" sz="half" idx="10"/>
          </p:nvPr>
        </p:nvSpPr>
        <p:spPr/>
        <p:txBody>
          <a:bodyPr/>
          <a:lstStyle/>
          <a:p>
            <a:pPr>
              <a:defRPr/>
            </a:pPr>
            <a:fld id="{9AD4869F-D408-400D-9CB2-CD971CB1F549}" type="datetime5">
              <a:rPr lang="en-US" smtClean="0">
                <a:solidFill>
                  <a:srgbClr val="F8F8F8"/>
                </a:solidFill>
              </a:rPr>
              <a:pPr>
                <a:defRPr/>
              </a:pPr>
              <a:t>29-May-23</a:t>
            </a:fld>
            <a:endParaRPr lang="en-US">
              <a:solidFill>
                <a:srgbClr val="F8F8F8"/>
              </a:solidFill>
            </a:endParaRPr>
          </a:p>
        </p:txBody>
      </p:sp>
      <p:sp>
        <p:nvSpPr>
          <p:cNvPr id="5" name="عنصر نائب لرقم الشريحة 4"/>
          <p:cNvSpPr>
            <a:spLocks noGrp="1"/>
          </p:cNvSpPr>
          <p:nvPr>
            <p:ph type="sldNum" sz="quarter" idx="12"/>
          </p:nvPr>
        </p:nvSpPr>
        <p:spPr/>
        <p:txBody>
          <a:bodyPr/>
          <a:lstStyle/>
          <a:p>
            <a:pPr>
              <a:defRPr/>
            </a:pPr>
            <a:fld id="{31E8D36B-05E1-48A9-A297-5AF02432FAAB}" type="slidenum">
              <a:rPr lang="en-US" smtClean="0">
                <a:solidFill>
                  <a:srgbClr val="F8F8F8"/>
                </a:solidFill>
              </a:rPr>
              <a:pPr>
                <a:defRPr/>
              </a:pPr>
              <a:t>24</a:t>
            </a:fld>
            <a:endParaRPr lang="en-US">
              <a:solidFill>
                <a:srgbClr val="F8F8F8"/>
              </a:solidFill>
            </a:endParaRPr>
          </a:p>
        </p:txBody>
      </p:sp>
    </p:spTree>
    <p:extLst>
      <p:ext uri="{BB962C8B-B14F-4D97-AF65-F5344CB8AC3E}">
        <p14:creationId xmlns:p14="http://schemas.microsoft.com/office/powerpoint/2010/main" val="161624085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atalaseResult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357438"/>
            <a:ext cx="3643312" cy="3786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5" descr="coagulase_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2357438"/>
            <a:ext cx="3643312"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1" name="عنصر نائب للتاريخ 7"/>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0B98B721-8BEC-4D56-A8AE-DB22C01A8150}" type="datetime5">
              <a:rPr lang="en-US" smtClean="0">
                <a:solidFill>
                  <a:srgbClr val="F8F8F8"/>
                </a:solidFill>
              </a:rPr>
              <a:pPr/>
              <a:t>29-May-23</a:t>
            </a:fld>
            <a:endParaRPr lang="en-US">
              <a:solidFill>
                <a:srgbClr val="F8F8F8"/>
              </a:solidFill>
            </a:endParaRPr>
          </a:p>
        </p:txBody>
      </p:sp>
      <p:sp>
        <p:nvSpPr>
          <p:cNvPr id="19462" name="عنصر نائب لرقم الشريحة 8"/>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7809D761-E7A9-4430-B5BC-0D2B9DE95718}" type="slidenum">
              <a:rPr lang="en-US" smtClean="0">
                <a:solidFill>
                  <a:srgbClr val="F8F8F8"/>
                </a:solidFill>
              </a:rPr>
              <a:pPr/>
              <a:t>25</a:t>
            </a:fld>
            <a:endParaRPr lang="en-US">
              <a:solidFill>
                <a:srgbClr val="F8F8F8"/>
              </a:solidFill>
            </a:endParaRPr>
          </a:p>
        </p:txBody>
      </p:sp>
      <p:sp>
        <p:nvSpPr>
          <p:cNvPr id="21511" name="مستطيل 11"/>
          <p:cNvSpPr>
            <a:spLocks noChangeArrowheads="1"/>
          </p:cNvSpPr>
          <p:nvPr/>
        </p:nvSpPr>
        <p:spPr bwMode="auto">
          <a:xfrm>
            <a:off x="357188" y="1357313"/>
            <a:ext cx="4000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US" sz="2800" dirty="0">
                <a:solidFill>
                  <a:srgbClr val="F8F8F8"/>
                </a:solidFill>
              </a:rPr>
              <a:t>     Catalase positive</a:t>
            </a:r>
          </a:p>
        </p:txBody>
      </p:sp>
      <p:sp>
        <p:nvSpPr>
          <p:cNvPr id="8" name="مستطيل 7"/>
          <p:cNvSpPr>
            <a:spLocks noChangeArrowheads="1"/>
          </p:cNvSpPr>
          <p:nvPr/>
        </p:nvSpPr>
        <p:spPr bwMode="auto">
          <a:xfrm>
            <a:off x="5072063" y="1357313"/>
            <a:ext cx="3440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eaLnBrk="0" fontAlgn="base" hangingPunct="0">
              <a:spcBef>
                <a:spcPct val="0"/>
              </a:spcBef>
              <a:spcAft>
                <a:spcPct val="0"/>
              </a:spcAft>
            </a:pPr>
            <a:r>
              <a:rPr lang="en-US" sz="2800" dirty="0">
                <a:solidFill>
                  <a:srgbClr val="F8F8F8"/>
                </a:solidFill>
              </a:rPr>
              <a:t>Coagulase  positive</a:t>
            </a:r>
            <a:endParaRPr lang="ar-IQ" sz="2800" dirty="0">
              <a:solidFill>
                <a:srgbClr val="F8F8F8"/>
              </a:solidFill>
            </a:endParaRPr>
          </a:p>
        </p:txBody>
      </p:sp>
    </p:spTree>
    <p:extLst>
      <p:ext uri="{BB962C8B-B14F-4D97-AF65-F5344CB8AC3E}">
        <p14:creationId xmlns:p14="http://schemas.microsoft.com/office/powerpoint/2010/main" val="23529585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511"/>
                                        </p:tgtEl>
                                        <p:attrNameLst>
                                          <p:attrName>style.visibility</p:attrName>
                                        </p:attrNameLst>
                                      </p:cBhvr>
                                      <p:to>
                                        <p:strVal val="visible"/>
                                      </p:to>
                                    </p:set>
                                    <p:anim calcmode="lin" valueType="num">
                                      <p:cBhvr>
                                        <p:cTn id="7" dur="1000" fill="hold"/>
                                        <p:tgtEl>
                                          <p:spTgt spid="2151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1511"/>
                                        </p:tgtEl>
                                        <p:attrNameLst>
                                          <p:attrName>ppt_y</p:attrName>
                                        </p:attrNameLst>
                                      </p:cBhvr>
                                      <p:tavLst>
                                        <p:tav tm="0">
                                          <p:val>
                                            <p:strVal val="#ppt_y"/>
                                          </p:val>
                                        </p:tav>
                                        <p:tav tm="100000">
                                          <p:val>
                                            <p:strVal val="#ppt_y"/>
                                          </p:val>
                                        </p:tav>
                                      </p:tavLst>
                                    </p:anim>
                                    <p:anim calcmode="lin" valueType="num">
                                      <p:cBhvr>
                                        <p:cTn id="9" dur="1000" fill="hold"/>
                                        <p:tgtEl>
                                          <p:spTgt spid="2151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15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1511"/>
                                        </p:tgtEl>
                                      </p:cBhvr>
                                    </p:animEffect>
                                  </p:childTnLst>
                                </p:cTn>
                              </p:par>
                              <p:par>
                                <p:cTn id="12" presetID="7" presetClass="entr" presetSubtype="4" fill="hold" nodeType="withEffect">
                                  <p:stCondLst>
                                    <p:cond delay="0"/>
                                  </p:stCondLst>
                                  <p:childTnLst>
                                    <p:set>
                                      <p:cBhvr>
                                        <p:cTn id="13" dur="1" fill="hold">
                                          <p:stCondLst>
                                            <p:cond delay="0"/>
                                          </p:stCondLst>
                                        </p:cTn>
                                        <p:tgtEl>
                                          <p:spTgt spid="21506"/>
                                        </p:tgtEl>
                                        <p:attrNameLst>
                                          <p:attrName>style.visibility</p:attrName>
                                        </p:attrNameLst>
                                      </p:cBhvr>
                                      <p:to>
                                        <p:strVal val="visible"/>
                                      </p:to>
                                    </p:set>
                                    <p:anim calcmode="lin" valueType="num">
                                      <p:cBhvr additive="base">
                                        <p:cTn id="14" dur="2000" fill="hold"/>
                                        <p:tgtEl>
                                          <p:spTgt spid="21506"/>
                                        </p:tgtEl>
                                        <p:attrNameLst>
                                          <p:attrName>ppt_x</p:attrName>
                                        </p:attrNameLst>
                                      </p:cBhvr>
                                      <p:tavLst>
                                        <p:tav tm="0">
                                          <p:val>
                                            <p:strVal val="#ppt_x"/>
                                          </p:val>
                                        </p:tav>
                                        <p:tav tm="100000">
                                          <p:val>
                                            <p:strVal val="#ppt_x"/>
                                          </p:val>
                                        </p:tav>
                                      </p:tavLst>
                                    </p:anim>
                                    <p:anim calcmode="lin" valueType="num">
                                      <p:cBhvr additive="base">
                                        <p:cTn id="15" dur="2000" fill="hold"/>
                                        <p:tgtEl>
                                          <p:spTgt spid="21506"/>
                                        </p:tgtEl>
                                        <p:attrNameLst>
                                          <p:attrName>ppt_y</p:attrName>
                                        </p:attrNameLst>
                                      </p:cBhvr>
                                      <p:tavLst>
                                        <p:tav tm="0">
                                          <p:val>
                                            <p:strVal val="1+#ppt_h/2"/>
                                          </p:val>
                                        </p:tav>
                                        <p:tav tm="100000">
                                          <p:val>
                                            <p:strVal val="#ppt_y"/>
                                          </p:val>
                                        </p:tav>
                                      </p:tavLst>
                                    </p:anim>
                                  </p:childTnLst>
                                </p:cTn>
                              </p:par>
                            </p:childTnLst>
                          </p:cTn>
                        </p:par>
                        <p:par>
                          <p:cTn id="16" fill="hold" nodeType="withGroup">
                            <p:stCondLst>
                              <p:cond delay="2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 calcmode="lin" valueType="num">
                                      <p:cBhvr>
                                        <p:cTn id="21"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8"/>
                                        </p:tgtEl>
                                      </p:cBhvr>
                                    </p:animEffect>
                                  </p:childTnLst>
                                </p:cTn>
                              </p:par>
                              <p:par>
                                <p:cTn id="24" presetID="7" presetClass="entr" presetSubtype="4" fill="hold" nodeType="withEffect">
                                  <p:stCondLst>
                                    <p:cond delay="0"/>
                                  </p:stCondLst>
                                  <p:childTnLst>
                                    <p:set>
                                      <p:cBhvr>
                                        <p:cTn id="25" dur="1" fill="hold">
                                          <p:stCondLst>
                                            <p:cond delay="0"/>
                                          </p:stCondLst>
                                        </p:cTn>
                                        <p:tgtEl>
                                          <p:spTgt spid="21507"/>
                                        </p:tgtEl>
                                        <p:attrNameLst>
                                          <p:attrName>style.visibility</p:attrName>
                                        </p:attrNameLst>
                                      </p:cBhvr>
                                      <p:to>
                                        <p:strVal val="visible"/>
                                      </p:to>
                                    </p:set>
                                    <p:anim calcmode="lin" valueType="num">
                                      <p:cBhvr additive="base">
                                        <p:cTn id="26" dur="2000" fill="hold"/>
                                        <p:tgtEl>
                                          <p:spTgt spid="21507"/>
                                        </p:tgtEl>
                                        <p:attrNameLst>
                                          <p:attrName>ppt_x</p:attrName>
                                        </p:attrNameLst>
                                      </p:cBhvr>
                                      <p:tavLst>
                                        <p:tav tm="0">
                                          <p:val>
                                            <p:strVal val="#ppt_x"/>
                                          </p:val>
                                        </p:tav>
                                        <p:tav tm="100000">
                                          <p:val>
                                            <p:strVal val="#ppt_x"/>
                                          </p:val>
                                        </p:tav>
                                      </p:tavLst>
                                    </p:anim>
                                    <p:anim calcmode="lin" valueType="num">
                                      <p:cBhvr additive="base">
                                        <p:cTn id="27" dur="20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pPr algn="ctr"/>
            <a:r>
              <a:rPr lang="en-US" dirty="0"/>
              <a:t>Rapid Staph test</a:t>
            </a:r>
          </a:p>
        </p:txBody>
      </p:sp>
      <p:pic>
        <p:nvPicPr>
          <p:cNvPr id="45062" name="Picture 6" descr="staph_rapid-tes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627784" y="2060848"/>
            <a:ext cx="4436716" cy="2592288"/>
          </a:xfrm>
        </p:spPr>
      </p:pic>
      <p:sp>
        <p:nvSpPr>
          <p:cNvPr id="2" name="مستطيل 1"/>
          <p:cNvSpPr/>
          <p:nvPr/>
        </p:nvSpPr>
        <p:spPr>
          <a:xfrm>
            <a:off x="4272908" y="5121721"/>
            <a:ext cx="1146468" cy="369332"/>
          </a:xfrm>
          <a:prstGeom prst="rect">
            <a:avLst/>
          </a:prstGeom>
        </p:spPr>
        <p:txBody>
          <a:bodyPr wrap="none">
            <a:spAutoFit/>
          </a:bodyPr>
          <a:lstStyle/>
          <a:p>
            <a:r>
              <a:rPr lang="en-US" dirty="0" err="1"/>
              <a:t>Api</a:t>
            </a:r>
            <a:r>
              <a:rPr lang="en-US" dirty="0"/>
              <a:t> staph</a:t>
            </a:r>
          </a:p>
        </p:txBody>
      </p:sp>
    </p:spTree>
    <p:extLst>
      <p:ext uri="{BB962C8B-B14F-4D97-AF65-F5344CB8AC3E}">
        <p14:creationId xmlns:p14="http://schemas.microsoft.com/office/powerpoint/2010/main" val="2023929262"/>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60723"/>
            <a:ext cx="7776864" cy="5834435"/>
          </a:xfrm>
          <a:prstGeom prst="rect">
            <a:avLst/>
          </a:prstGeom>
          <a:effectLst>
            <a:glow rad="228600">
              <a:schemeClr val="tx1"/>
            </a:glow>
          </a:effectLst>
        </p:spPr>
      </p:pic>
      <p:sp>
        <p:nvSpPr>
          <p:cNvPr id="8" name="عنوان 7"/>
          <p:cNvSpPr>
            <a:spLocks noGrp="1"/>
          </p:cNvSpPr>
          <p:nvPr>
            <p:ph type="title"/>
          </p:nvPr>
        </p:nvSpPr>
        <p:spPr>
          <a:xfrm>
            <a:off x="-1332656" y="4106243"/>
            <a:ext cx="7086600" cy="2204864"/>
          </a:xfrm>
        </p:spPr>
        <p:txBody>
          <a:bodyPr/>
          <a:lstStyle/>
          <a:p>
            <a:pPr algn="ctr">
              <a:defRPr/>
            </a:pPr>
            <a:r>
              <a:rPr lang="en-US" sz="4000" b="1" dirty="0">
                <a:solidFill>
                  <a:schemeClr val="tx2">
                    <a:lumMod val="75000"/>
                  </a:schemeClr>
                </a:solidFill>
                <a:effectLst>
                  <a:outerShdw blurRad="38100" dist="38100" dir="2700000" algn="tl">
                    <a:srgbClr val="000000">
                      <a:alpha val="43137"/>
                    </a:srgbClr>
                  </a:outerShdw>
                </a:effectLst>
                <a:latin typeface="Copperplate Gothic Bold" pitchFamily="34" charset="0"/>
                <a:cs typeface="Aharoni" pitchFamily="2" charset="-79"/>
              </a:rPr>
              <a:t>Thanks for</a:t>
            </a:r>
            <a:br>
              <a:rPr lang="en-US" sz="4000" b="1" dirty="0">
                <a:solidFill>
                  <a:schemeClr val="tx2">
                    <a:lumMod val="75000"/>
                  </a:schemeClr>
                </a:solidFill>
                <a:effectLst>
                  <a:outerShdw blurRad="38100" dist="38100" dir="2700000" algn="tl">
                    <a:srgbClr val="000000">
                      <a:alpha val="43137"/>
                    </a:srgbClr>
                  </a:outerShdw>
                </a:effectLst>
                <a:latin typeface="Copperplate Gothic Bold" pitchFamily="34" charset="0"/>
                <a:cs typeface="Aharoni" pitchFamily="2" charset="-79"/>
              </a:rPr>
            </a:br>
            <a:r>
              <a:rPr lang="en-US" sz="4000" b="1" dirty="0">
                <a:solidFill>
                  <a:schemeClr val="tx2">
                    <a:lumMod val="75000"/>
                  </a:schemeClr>
                </a:solidFill>
                <a:effectLst>
                  <a:outerShdw blurRad="38100" dist="38100" dir="2700000" algn="tl">
                    <a:srgbClr val="000000">
                      <a:alpha val="43137"/>
                    </a:srgbClr>
                  </a:outerShdw>
                </a:effectLst>
                <a:latin typeface="Copperplate Gothic Bold" pitchFamily="34" charset="0"/>
                <a:cs typeface="Aharoni" pitchFamily="2" charset="-79"/>
              </a:rPr>
              <a:t>your</a:t>
            </a:r>
            <a:br>
              <a:rPr lang="en-US" sz="4000" b="1" dirty="0">
                <a:solidFill>
                  <a:schemeClr val="tx2">
                    <a:lumMod val="75000"/>
                  </a:schemeClr>
                </a:solidFill>
                <a:effectLst>
                  <a:outerShdw blurRad="38100" dist="38100" dir="2700000" algn="tl">
                    <a:srgbClr val="000000">
                      <a:alpha val="43137"/>
                    </a:srgbClr>
                  </a:outerShdw>
                </a:effectLst>
                <a:latin typeface="Copperplate Gothic Bold" pitchFamily="34" charset="0"/>
                <a:cs typeface="Aharoni" pitchFamily="2" charset="-79"/>
              </a:rPr>
            </a:br>
            <a:r>
              <a:rPr lang="en-US" sz="4000" b="1" dirty="0">
                <a:solidFill>
                  <a:schemeClr val="tx2">
                    <a:lumMod val="75000"/>
                  </a:schemeClr>
                </a:solidFill>
                <a:effectLst>
                  <a:outerShdw blurRad="38100" dist="38100" dir="2700000" algn="tl">
                    <a:srgbClr val="000000">
                      <a:alpha val="43137"/>
                    </a:srgbClr>
                  </a:outerShdw>
                </a:effectLst>
                <a:latin typeface="Copperplate Gothic Bold" pitchFamily="34" charset="0"/>
                <a:cs typeface="Aharoni" pitchFamily="2" charset="-79"/>
              </a:rPr>
              <a:t>attention  </a:t>
            </a:r>
            <a:endParaRPr lang="ar-IQ" sz="4000" b="1" dirty="0">
              <a:solidFill>
                <a:schemeClr val="tx2">
                  <a:lumMod val="75000"/>
                </a:schemeClr>
              </a:solidFill>
              <a:effectLst>
                <a:outerShdw blurRad="38100" dist="38100" dir="2700000" algn="tl">
                  <a:srgbClr val="000000">
                    <a:alpha val="43137"/>
                  </a:srgbClr>
                </a:outerShdw>
              </a:effectLst>
              <a:latin typeface="Copperplate Gothic Bold" pitchFamily="34" charset="0"/>
            </a:endParaRPr>
          </a:p>
        </p:txBody>
      </p:sp>
      <p:sp>
        <p:nvSpPr>
          <p:cNvPr id="22532" name="عنصر نائب للتاريخ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7C74EEE9-968F-4A2F-B66C-4A36B80E6170}" type="datetime5">
              <a:rPr lang="en-US" smtClean="0">
                <a:solidFill>
                  <a:srgbClr val="F8F8F8"/>
                </a:solidFill>
              </a:rPr>
              <a:pPr/>
              <a:t>29-May-23</a:t>
            </a:fld>
            <a:endParaRPr lang="en-US">
              <a:solidFill>
                <a:srgbClr val="F8F8F8"/>
              </a:solidFill>
            </a:endParaRPr>
          </a:p>
        </p:txBody>
      </p:sp>
      <p:sp>
        <p:nvSpPr>
          <p:cNvPr id="22533" name="عنصر نائب لرقم الشريحة 4"/>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B5A87F10-CCDF-4E80-B5CB-278156B2F466}" type="slidenum">
              <a:rPr lang="en-US" smtClean="0">
                <a:solidFill>
                  <a:srgbClr val="F8F8F8"/>
                </a:solidFill>
              </a:rPr>
              <a:pPr/>
              <a:t>27</a:t>
            </a:fld>
            <a:endParaRPr lang="en-US">
              <a:solidFill>
                <a:srgbClr val="F8F8F8"/>
              </a:solidFill>
            </a:endParaRPr>
          </a:p>
        </p:txBody>
      </p:sp>
    </p:spTree>
    <p:extLst>
      <p:ext uri="{BB962C8B-B14F-4D97-AF65-F5344CB8AC3E}">
        <p14:creationId xmlns:p14="http://schemas.microsoft.com/office/powerpoint/2010/main" val="366005647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550"/>
                            </p:stCondLst>
                            <p:childTnLst>
                              <p:par>
                                <p:cTn id="13" presetID="4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750"/>
                                        <p:tgtEl>
                                          <p:spTgt spid="3"/>
                                        </p:tgtEl>
                                      </p:cBhvr>
                                    </p:animEffect>
                                    <p:anim calcmode="lin" valueType="num">
                                      <p:cBhvr>
                                        <p:cTn id="16" dur="1750" fill="hold"/>
                                        <p:tgtEl>
                                          <p:spTgt spid="3"/>
                                        </p:tgtEl>
                                        <p:attrNameLst>
                                          <p:attrName>ppt_x</p:attrName>
                                        </p:attrNameLst>
                                      </p:cBhvr>
                                      <p:tavLst>
                                        <p:tav tm="0">
                                          <p:val>
                                            <p:strVal val="#ppt_x"/>
                                          </p:val>
                                        </p:tav>
                                        <p:tav tm="100000">
                                          <p:val>
                                            <p:strVal val="#ppt_x"/>
                                          </p:val>
                                        </p:tav>
                                      </p:tavLst>
                                    </p:anim>
                                    <p:anim calcmode="lin" valueType="num">
                                      <p:cBhvr>
                                        <p:cTn id="17" dur="1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stretch>
            <a:fillRect/>
          </a:stretch>
        </p:blipFill>
        <p:spPr>
          <a:xfrm>
            <a:off x="226748" y="404664"/>
            <a:ext cx="8737740" cy="6072336"/>
          </a:xfrm>
          <a:prstGeom prst="rect">
            <a:avLst/>
          </a:prstGeom>
        </p:spPr>
      </p:pic>
      <p:sp>
        <p:nvSpPr>
          <p:cNvPr id="4" name="عنصر نائب للتاريخ 3"/>
          <p:cNvSpPr>
            <a:spLocks noGrp="1"/>
          </p:cNvSpPr>
          <p:nvPr>
            <p:ph type="dt" sz="half" idx="10"/>
          </p:nvPr>
        </p:nvSpPr>
        <p:spPr/>
        <p:txBody>
          <a:bodyPr/>
          <a:lstStyle/>
          <a:p>
            <a:pPr>
              <a:defRPr/>
            </a:pPr>
            <a:fld id="{9AD4869F-D408-400D-9CB2-CD971CB1F549}" type="datetime5">
              <a:rPr lang="en-US" smtClean="0">
                <a:solidFill>
                  <a:srgbClr val="F8F8F8"/>
                </a:solidFill>
              </a:rPr>
              <a:pPr>
                <a:defRPr/>
              </a:pPr>
              <a:t>29-May-23</a:t>
            </a:fld>
            <a:endParaRPr lang="en-US">
              <a:solidFill>
                <a:srgbClr val="F8F8F8"/>
              </a:solidFill>
            </a:endParaRPr>
          </a:p>
        </p:txBody>
      </p:sp>
      <p:sp>
        <p:nvSpPr>
          <p:cNvPr id="5" name="عنصر نائب لرقم الشريحة 4"/>
          <p:cNvSpPr>
            <a:spLocks noGrp="1"/>
          </p:cNvSpPr>
          <p:nvPr>
            <p:ph type="sldNum" sz="quarter" idx="12"/>
          </p:nvPr>
        </p:nvSpPr>
        <p:spPr/>
        <p:txBody>
          <a:bodyPr/>
          <a:lstStyle/>
          <a:p>
            <a:pPr>
              <a:defRPr/>
            </a:pPr>
            <a:fld id="{31E8D36B-05E1-48A9-A297-5AF02432FAAB}" type="slidenum">
              <a:rPr lang="en-US" smtClean="0">
                <a:solidFill>
                  <a:srgbClr val="F8F8F8"/>
                </a:solidFill>
              </a:rPr>
              <a:pPr>
                <a:defRPr/>
              </a:pPr>
              <a:t>3</a:t>
            </a:fld>
            <a:endParaRPr lang="en-US">
              <a:solidFill>
                <a:srgbClr val="F8F8F8"/>
              </a:solidFill>
            </a:endParaRPr>
          </a:p>
        </p:txBody>
      </p:sp>
    </p:spTree>
    <p:extLst>
      <p:ext uri="{BB962C8B-B14F-4D97-AF65-F5344CB8AC3E}">
        <p14:creationId xmlns:p14="http://schemas.microsoft.com/office/powerpoint/2010/main" val="3492476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315913"/>
            <a:ext cx="7920880" cy="1276350"/>
          </a:xfrm>
        </p:spPr>
        <p:txBody>
          <a:bodyPr/>
          <a:lstStyle/>
          <a:p>
            <a:pPr algn="ctr"/>
            <a:r>
              <a:rPr lang="en-US" sz="4000" b="1" i="1" u="sng" dirty="0">
                <a:solidFill>
                  <a:schemeClr val="accent6">
                    <a:lumMod val="75000"/>
                    <a:lumOff val="25000"/>
                  </a:schemeClr>
                </a:solidFill>
                <a:latin typeface="Times New Roman" pitchFamily="18" charset="0"/>
                <a:cs typeface="Times New Roman" pitchFamily="18" charset="0"/>
              </a:rPr>
              <a:t>Gram positive </a:t>
            </a:r>
            <a:r>
              <a:rPr lang="en-US" sz="4000" b="1" i="1" u="sng" dirty="0" err="1">
                <a:solidFill>
                  <a:schemeClr val="accent6">
                    <a:lumMod val="75000"/>
                    <a:lumOff val="25000"/>
                  </a:schemeClr>
                </a:solidFill>
                <a:latin typeface="Times New Roman" pitchFamily="18" charset="0"/>
                <a:cs typeface="Times New Roman" pitchFamily="18" charset="0"/>
              </a:rPr>
              <a:t>cocci</a:t>
            </a:r>
            <a:endParaRPr lang="ar-IQ" sz="4000" b="1" i="1" u="sng" dirty="0">
              <a:solidFill>
                <a:schemeClr val="accent6">
                  <a:lumMod val="75000"/>
                  <a:lumOff val="25000"/>
                </a:schemeClr>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674688" y="1795463"/>
            <a:ext cx="7826375" cy="2713657"/>
          </a:xfrm>
        </p:spPr>
        <p:txBody>
          <a:bodyPr/>
          <a:lstStyle/>
          <a:p>
            <a:pPr marL="0" indent="0">
              <a:buNone/>
            </a:pPr>
            <a:r>
              <a:rPr lang="en-US" b="1" i="1" dirty="0">
                <a:solidFill>
                  <a:srgbClr val="C00000"/>
                </a:solidFill>
              </a:rPr>
              <a:t>1- Staphylococcus.</a:t>
            </a:r>
          </a:p>
          <a:p>
            <a:pPr marL="0" indent="0">
              <a:buNone/>
            </a:pPr>
            <a:r>
              <a:rPr lang="en-US" b="1" i="1" dirty="0">
                <a:solidFill>
                  <a:srgbClr val="C00000"/>
                </a:solidFill>
              </a:rPr>
              <a:t>2- Streptococcus.</a:t>
            </a:r>
          </a:p>
          <a:p>
            <a:pPr marL="0" indent="0">
              <a:buNone/>
            </a:pPr>
            <a:r>
              <a:rPr lang="en-US" b="1" i="1" dirty="0">
                <a:solidFill>
                  <a:srgbClr val="00B0F0"/>
                </a:solidFill>
              </a:rPr>
              <a:t>3- Micrococcus</a:t>
            </a:r>
            <a:r>
              <a:rPr lang="en-US" b="1" dirty="0">
                <a:solidFill>
                  <a:srgbClr val="00B0F0"/>
                </a:solidFill>
              </a:rPr>
              <a:t>.</a:t>
            </a:r>
            <a:endParaRPr lang="ar-IQ" b="1" dirty="0">
              <a:solidFill>
                <a:srgbClr val="00B0F0"/>
              </a:solidFill>
            </a:endParaRPr>
          </a:p>
        </p:txBody>
      </p:sp>
      <p:sp>
        <p:nvSpPr>
          <p:cNvPr id="4" name="عنصر نائب للتاريخ 3"/>
          <p:cNvSpPr>
            <a:spLocks noGrp="1"/>
          </p:cNvSpPr>
          <p:nvPr>
            <p:ph type="dt" sz="half" idx="10"/>
          </p:nvPr>
        </p:nvSpPr>
        <p:spPr/>
        <p:txBody>
          <a:bodyPr/>
          <a:lstStyle/>
          <a:p>
            <a:pPr>
              <a:defRPr/>
            </a:pPr>
            <a:fld id="{9AD4869F-D408-400D-9CB2-CD971CB1F549}" type="datetime5">
              <a:rPr lang="en-US" smtClean="0">
                <a:solidFill>
                  <a:schemeClr val="bg1"/>
                </a:solidFill>
              </a:rPr>
              <a:pPr>
                <a:defRPr/>
              </a:pPr>
              <a:t>29-May-23</a:t>
            </a:fld>
            <a:endParaRPr lang="en-US" dirty="0">
              <a:solidFill>
                <a:schemeClr val="bg1"/>
              </a:solidFill>
            </a:endParaRPr>
          </a:p>
        </p:txBody>
      </p:sp>
      <p:sp>
        <p:nvSpPr>
          <p:cNvPr id="5" name="عنصر نائب لرقم الشريحة 4"/>
          <p:cNvSpPr>
            <a:spLocks noGrp="1"/>
          </p:cNvSpPr>
          <p:nvPr>
            <p:ph type="sldNum" sz="quarter" idx="12"/>
          </p:nvPr>
        </p:nvSpPr>
        <p:spPr/>
        <p:txBody>
          <a:bodyPr/>
          <a:lstStyle/>
          <a:p>
            <a:pPr>
              <a:defRPr/>
            </a:pPr>
            <a:fld id="{31E8D36B-05E1-48A9-A297-5AF02432FAAB}" type="slidenum">
              <a:rPr lang="en-US" smtClean="0">
                <a:solidFill>
                  <a:srgbClr val="F8F8F8"/>
                </a:solidFill>
              </a:rPr>
              <a:pPr>
                <a:defRPr/>
              </a:pPr>
              <a:t>4</a:t>
            </a:fld>
            <a:endParaRPr lang="en-US">
              <a:solidFill>
                <a:srgbClr val="F8F8F8"/>
              </a:solidFill>
            </a:endParaRPr>
          </a:p>
        </p:txBody>
      </p:sp>
    </p:spTree>
    <p:extLst>
      <p:ext uri="{BB962C8B-B14F-4D97-AF65-F5344CB8AC3E}">
        <p14:creationId xmlns:p14="http://schemas.microsoft.com/office/powerpoint/2010/main" val="3323755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4500"/>
                            </p:stCondLst>
                            <p:childTnLst>
                              <p:par>
                                <p:cTn id="17" presetID="21" presetClass="entr" presetSubtype="1"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685800" y="285750"/>
            <a:ext cx="7848600" cy="6100763"/>
          </a:xfrm>
          <a:prstGeom prst="rect">
            <a:avLst/>
          </a:prstGeom>
        </p:spPr>
        <p:txBody>
          <a:bodyPr>
            <a:spAutoFit/>
          </a:bodyPr>
          <a:lstStyle/>
          <a:p>
            <a:pPr indent="346075" algn="justLow" rtl="0" eaLnBrk="0" fontAlgn="base" hangingPunct="0">
              <a:spcBef>
                <a:spcPct val="0"/>
              </a:spcBef>
              <a:spcAft>
                <a:spcPct val="0"/>
              </a:spcAft>
              <a:defRPr/>
            </a:pPr>
            <a:r>
              <a:rPr lang="en-US" sz="3200" dirty="0">
                <a:latin typeface="Modern No. 20" pitchFamily="18" charset="0"/>
                <a:cs typeface="Times New Roman" pitchFamily="18" charset="0"/>
              </a:rPr>
              <a:t>The medically important genera, are: </a:t>
            </a:r>
            <a:r>
              <a:rPr lang="en-US" sz="3200" b="1" dirty="0">
                <a:solidFill>
                  <a:srgbClr val="FF0000"/>
                </a:solidFill>
                <a:latin typeface="Modern No. 20" pitchFamily="18" charset="0"/>
                <a:cs typeface="Times New Roman" pitchFamily="18" charset="0"/>
              </a:rPr>
              <a:t>Staphylococci</a:t>
            </a:r>
            <a:r>
              <a:rPr lang="en-US" sz="3200" dirty="0">
                <a:solidFill>
                  <a:srgbClr val="FF0000"/>
                </a:solidFill>
                <a:latin typeface="Modern No. 20" pitchFamily="18" charset="0"/>
                <a:cs typeface="Times New Roman" pitchFamily="18" charset="0"/>
              </a:rPr>
              <a:t> </a:t>
            </a:r>
            <a:r>
              <a:rPr lang="en-US" sz="3200" dirty="0">
                <a:latin typeface="Modern No. 20" pitchFamily="18" charset="0"/>
                <a:cs typeface="Times New Roman" pitchFamily="18" charset="0"/>
              </a:rPr>
              <a:t>and</a:t>
            </a:r>
            <a:r>
              <a:rPr lang="en-US" sz="3200" dirty="0">
                <a:solidFill>
                  <a:schemeClr val="bg1"/>
                </a:solidFill>
                <a:latin typeface="Modern No. 20" pitchFamily="18" charset="0"/>
                <a:cs typeface="Times New Roman" pitchFamily="18" charset="0"/>
              </a:rPr>
              <a:t> </a:t>
            </a:r>
            <a:r>
              <a:rPr lang="en-US" sz="3200" b="1" dirty="0">
                <a:solidFill>
                  <a:srgbClr val="FF0000"/>
                </a:solidFill>
                <a:latin typeface="Modern No. 20" pitchFamily="18" charset="0"/>
                <a:cs typeface="Times New Roman" pitchFamily="18" charset="0"/>
              </a:rPr>
              <a:t>Streptococci.</a:t>
            </a:r>
            <a:r>
              <a:rPr lang="en-US" sz="3200" dirty="0">
                <a:solidFill>
                  <a:schemeClr val="bg1"/>
                </a:solidFill>
                <a:latin typeface="Modern No. 20" pitchFamily="18" charset="0"/>
                <a:cs typeface="Times New Roman" pitchFamily="18" charset="0"/>
              </a:rPr>
              <a:t> </a:t>
            </a:r>
            <a:r>
              <a:rPr lang="en-US" sz="3200" dirty="0">
                <a:latin typeface="Modern No. 20" pitchFamily="18" charset="0"/>
                <a:cs typeface="Times New Roman" pitchFamily="18" charset="0"/>
              </a:rPr>
              <a:t>Both of them are non motile and do not form spores. They are distinguished by two main criteria:</a:t>
            </a:r>
          </a:p>
          <a:p>
            <a:pPr algn="justLow" rtl="0" eaLnBrk="0" fontAlgn="base" hangingPunct="0">
              <a:spcBef>
                <a:spcPct val="0"/>
              </a:spcBef>
              <a:spcAft>
                <a:spcPct val="0"/>
              </a:spcAft>
              <a:defRPr/>
            </a:pPr>
            <a:endParaRPr lang="en-US" sz="3200" dirty="0">
              <a:latin typeface="Modern No. 20" pitchFamily="18" charset="0"/>
              <a:cs typeface="Times New Roman" pitchFamily="18" charset="0"/>
            </a:endParaRPr>
          </a:p>
          <a:p>
            <a:pPr indent="342900" algn="just" rtl="0" eaLnBrk="0" fontAlgn="base" hangingPunct="0">
              <a:lnSpc>
                <a:spcPct val="120000"/>
              </a:lnSpc>
              <a:spcBef>
                <a:spcPct val="0"/>
              </a:spcBef>
              <a:spcAft>
                <a:spcPct val="0"/>
              </a:spcAft>
              <a:buClr>
                <a:srgbClr val="AAAAAA"/>
              </a:buClr>
              <a:buFont typeface="Wingdings" pitchFamily="2" charset="2"/>
              <a:buChar char="v"/>
              <a:defRPr/>
            </a:pPr>
            <a:r>
              <a:rPr lang="en-US" sz="3200" dirty="0">
                <a:solidFill>
                  <a:srgbClr val="FF00FF"/>
                </a:solidFill>
                <a:latin typeface="Modern No. 20" pitchFamily="18" charset="0"/>
              </a:rPr>
              <a:t>Microscopically: </a:t>
            </a:r>
            <a:r>
              <a:rPr lang="en-US" sz="3200" dirty="0">
                <a:latin typeface="Modern No. 20" pitchFamily="18" charset="0"/>
              </a:rPr>
              <a:t>staphylococci appear in grape-like clusters where as streptococci are in chains.</a:t>
            </a:r>
          </a:p>
          <a:p>
            <a:pPr indent="342900" algn="just" rtl="0" eaLnBrk="0" fontAlgn="base" hangingPunct="0">
              <a:lnSpc>
                <a:spcPct val="120000"/>
              </a:lnSpc>
              <a:spcBef>
                <a:spcPct val="0"/>
              </a:spcBef>
              <a:spcAft>
                <a:spcPct val="0"/>
              </a:spcAft>
              <a:buClr>
                <a:srgbClr val="AAAAAA"/>
              </a:buClr>
              <a:buFont typeface="Wingdings" pitchFamily="2" charset="2"/>
              <a:buChar char="v"/>
              <a:defRPr/>
            </a:pPr>
            <a:r>
              <a:rPr lang="en-US" sz="3200" dirty="0">
                <a:solidFill>
                  <a:srgbClr val="FF00FF"/>
                </a:solidFill>
                <a:latin typeface="Modern No. 20" pitchFamily="18" charset="0"/>
              </a:rPr>
              <a:t>Biochemically</a:t>
            </a:r>
            <a:r>
              <a:rPr lang="en-US" sz="3200" dirty="0">
                <a:latin typeface="Modern No. 20" pitchFamily="18" charset="0"/>
              </a:rPr>
              <a:t>: staphylococci produce catalase which brakes down hydrogen peroxide, where as streptococci </a:t>
            </a:r>
            <a:r>
              <a:rPr lang="en-US" sz="3200" dirty="0">
                <a:solidFill>
                  <a:schemeClr val="bg1"/>
                </a:solidFill>
                <a:latin typeface="Modern No. 20" pitchFamily="18" charset="0"/>
              </a:rPr>
              <a:t>do not. </a:t>
            </a:r>
            <a:endParaRPr lang="en-US" altLang="zh-TW" sz="3200" dirty="0">
              <a:solidFill>
                <a:schemeClr val="bg1"/>
              </a:solidFill>
              <a:effectLst>
                <a:outerShdw blurRad="38100" dist="38100" dir="2700000" algn="tl">
                  <a:srgbClr val="000000">
                    <a:alpha val="43137"/>
                  </a:srgbClr>
                </a:outerShdw>
              </a:effectLst>
              <a:latin typeface="Modern No. 20" pitchFamily="18" charset="0"/>
              <a:cs typeface="Times New Roman" pitchFamily="18" charset="0"/>
            </a:endParaRPr>
          </a:p>
        </p:txBody>
      </p:sp>
      <p:sp>
        <p:nvSpPr>
          <p:cNvPr id="4099" name="عنصر نائب للتاريخ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3E4B1655-C020-4BFF-B33B-768BC87028E6}" type="datetime5">
              <a:rPr lang="en-US" smtClean="0">
                <a:solidFill>
                  <a:schemeClr val="bg1"/>
                </a:solidFill>
              </a:rPr>
              <a:pPr/>
              <a:t>29-May-23</a:t>
            </a:fld>
            <a:endParaRPr lang="en-US" dirty="0">
              <a:solidFill>
                <a:schemeClr val="bg1"/>
              </a:solidFill>
            </a:endParaRPr>
          </a:p>
        </p:txBody>
      </p:sp>
      <p:sp>
        <p:nvSpPr>
          <p:cNvPr id="4100" name="عنصر نائب لرقم الشريحة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2A72A30E-D445-4D07-9506-5157DD590D3C}" type="slidenum">
              <a:rPr lang="en-US" smtClean="0">
                <a:solidFill>
                  <a:srgbClr val="F8F8F8"/>
                </a:solidFill>
              </a:rPr>
              <a:pPr/>
              <a:t>5</a:t>
            </a:fld>
            <a:endParaRPr lang="en-US">
              <a:solidFill>
                <a:srgbClr val="F8F8F8"/>
              </a:solidFill>
            </a:endParaRPr>
          </a:p>
        </p:txBody>
      </p:sp>
    </p:spTree>
    <p:extLst>
      <p:ext uri="{BB962C8B-B14F-4D97-AF65-F5344CB8AC3E}">
        <p14:creationId xmlns:p14="http://schemas.microsoft.com/office/powerpoint/2010/main" val="166354710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out)">
                                      <p:cBhvr>
                                        <p:cTn id="7" dur="3000"/>
                                        <p:tgtEl>
                                          <p:spTgt spid="5">
                                            <p:txEl>
                                              <p:pRg st="0" end="0"/>
                                            </p:txEl>
                                          </p:spTgt>
                                        </p:tgtEl>
                                      </p:cBhvr>
                                    </p:animEffect>
                                  </p:childTnLst>
                                </p:cTn>
                              </p:par>
                            </p:childTnLst>
                          </p:cTn>
                        </p:par>
                        <p:par>
                          <p:cTn id="8" fill="hold" nodeType="afterGroup">
                            <p:stCondLst>
                              <p:cond delay="3000"/>
                            </p:stCondLst>
                            <p:childTnLst>
                              <p:par>
                                <p:cTn id="9" presetID="43"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
                                        <p:tgtEl>
                                          <p:spTgt spid="5">
                                            <p:txEl>
                                              <p:pRg st="2" end="2"/>
                                            </p:txEl>
                                          </p:spTgt>
                                        </p:tgtEl>
                                      </p:cBhvr>
                                    </p:animEffect>
                                    <p:anim calcmode="lin" valueType="num">
                                      <p:cBhvr>
                                        <p:cTn id="12"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3"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nodeType="afterGroup">
                            <p:stCondLst>
                              <p:cond delay="4000"/>
                            </p:stCondLst>
                            <p:childTnLst>
                              <p:par>
                                <p:cTn id="17" presetID="43"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
                                        <p:tgtEl>
                                          <p:spTgt spid="5">
                                            <p:txEl>
                                              <p:pRg st="3" end="3"/>
                                            </p:txEl>
                                          </p:spTgt>
                                        </p:tgtEl>
                                      </p:cBhvr>
                                    </p:animEffect>
                                    <p:anim calcmode="lin" valueType="num">
                                      <p:cBhvr>
                                        <p:cTn id="20"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79513" y="315913"/>
            <a:ext cx="8784974" cy="1276350"/>
          </a:xfrm>
        </p:spPr>
        <p:txBody>
          <a:bodyPr/>
          <a:lstStyle/>
          <a:p>
            <a:pPr algn="ctr"/>
            <a:r>
              <a:rPr lang="en-US" sz="2800" b="1" dirty="0">
                <a:solidFill>
                  <a:srgbClr val="FF0000"/>
                </a:solidFill>
                <a:latin typeface="Bell MT" pitchFamily="18" charset="0"/>
              </a:rPr>
              <a:t>Difference between </a:t>
            </a:r>
            <a:r>
              <a:rPr lang="en-US" sz="2800" b="1" i="1" dirty="0">
                <a:solidFill>
                  <a:srgbClr val="FF0000"/>
                </a:solidFill>
                <a:latin typeface="Bell MT" pitchFamily="18" charset="0"/>
              </a:rPr>
              <a:t>Staphylococcus </a:t>
            </a:r>
            <a:r>
              <a:rPr lang="en-US" sz="2800" b="1" dirty="0">
                <a:solidFill>
                  <a:srgbClr val="FF0000"/>
                </a:solidFill>
                <a:latin typeface="Bell MT" pitchFamily="18" charset="0"/>
              </a:rPr>
              <a:t>and </a:t>
            </a:r>
            <a:r>
              <a:rPr lang="en-US" sz="2800" b="1" i="1" dirty="0">
                <a:solidFill>
                  <a:srgbClr val="FF0000"/>
                </a:solidFill>
                <a:latin typeface="Bell MT" pitchFamily="18" charset="0"/>
              </a:rPr>
              <a:t>Streptococcus</a:t>
            </a:r>
            <a:endParaRPr lang="ar-IQ" sz="2800" b="1" i="1" dirty="0">
              <a:solidFill>
                <a:srgbClr val="FF0000"/>
              </a:solidFill>
              <a:latin typeface="Bell MT" pitchFamily="18" charset="0"/>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1509922674"/>
              </p:ext>
            </p:extLst>
          </p:nvPr>
        </p:nvGraphicFramePr>
        <p:xfrm>
          <a:off x="179512" y="1795460"/>
          <a:ext cx="8784975" cy="4513860"/>
        </p:xfrm>
        <a:graphic>
          <a:graphicData uri="http://schemas.openxmlformats.org/drawingml/2006/table">
            <a:tbl>
              <a:tblPr rtl="1" firstRow="1" bandRow="1">
                <a:tableStyleId>{5C22544A-7EE6-4342-B048-85BDC9FD1C3A}</a:tableStyleId>
              </a:tblPr>
              <a:tblGrid>
                <a:gridCol w="2928325">
                  <a:extLst>
                    <a:ext uri="{9D8B030D-6E8A-4147-A177-3AD203B41FA5}">
                      <a16:colId xmlns:a16="http://schemas.microsoft.com/office/drawing/2014/main" val="20000"/>
                    </a:ext>
                  </a:extLst>
                </a:gridCol>
                <a:gridCol w="2928325">
                  <a:extLst>
                    <a:ext uri="{9D8B030D-6E8A-4147-A177-3AD203B41FA5}">
                      <a16:colId xmlns:a16="http://schemas.microsoft.com/office/drawing/2014/main" val="20001"/>
                    </a:ext>
                  </a:extLst>
                </a:gridCol>
                <a:gridCol w="2928325">
                  <a:extLst>
                    <a:ext uri="{9D8B030D-6E8A-4147-A177-3AD203B41FA5}">
                      <a16:colId xmlns:a16="http://schemas.microsoft.com/office/drawing/2014/main" val="20002"/>
                    </a:ext>
                  </a:extLst>
                </a:gridCol>
              </a:tblGrid>
              <a:tr h="787559">
                <a:tc>
                  <a:txBody>
                    <a:bodyPr/>
                    <a:lstStyle/>
                    <a:p>
                      <a:pPr algn="ctr" rtl="1"/>
                      <a:r>
                        <a:rPr lang="en-US" dirty="0"/>
                        <a:t>Streptococci</a:t>
                      </a:r>
                      <a:endParaRPr lang="ar-IQ" dirty="0"/>
                    </a:p>
                  </a:txBody>
                  <a:tcPr/>
                </a:tc>
                <a:tc>
                  <a:txBody>
                    <a:bodyPr/>
                    <a:lstStyle/>
                    <a:p>
                      <a:pPr algn="ctr" rtl="1"/>
                      <a:r>
                        <a:rPr lang="en-US" dirty="0"/>
                        <a:t>Staphylococci &amp; Micrococci</a:t>
                      </a:r>
                      <a:endParaRPr lang="ar-IQ" dirty="0"/>
                    </a:p>
                  </a:txBody>
                  <a:tcPr/>
                </a:tc>
                <a:tc>
                  <a:txBody>
                    <a:bodyPr/>
                    <a:lstStyle/>
                    <a:p>
                      <a:pPr algn="ctr" rtl="1"/>
                      <a:r>
                        <a:rPr lang="en-US" dirty="0"/>
                        <a:t>character</a:t>
                      </a:r>
                      <a:endParaRPr lang="ar-IQ" dirty="0"/>
                    </a:p>
                  </a:txBody>
                  <a:tcPr/>
                </a:tc>
                <a:extLst>
                  <a:ext uri="{0D108BD9-81ED-4DB2-BD59-A6C34878D82A}">
                    <a16:rowId xmlns:a16="http://schemas.microsoft.com/office/drawing/2014/main" val="10000"/>
                  </a:ext>
                </a:extLst>
              </a:tr>
              <a:tr h="78755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lumMod val="75000"/>
                            </a:schemeClr>
                          </a:solidFill>
                          <a:effectLst/>
                          <a:uLnTx/>
                          <a:uFillTx/>
                          <a:latin typeface="+mn-lt"/>
                          <a:ea typeface="+mn-ea"/>
                          <a:cs typeface="+mn-cs"/>
                        </a:rPr>
                        <a:t>Positive</a:t>
                      </a:r>
                      <a:endParaRPr kumimoji="0" lang="ar-IQ" sz="1800" b="1" i="0" u="none" strike="noStrike" kern="1200" cap="none" spc="0" normalizeH="0" baseline="0" noProof="0" dirty="0">
                        <a:ln>
                          <a:noFill/>
                        </a:ln>
                        <a:solidFill>
                          <a:schemeClr val="tx2">
                            <a:lumMod val="75000"/>
                          </a:schemeClr>
                        </a:solidFill>
                        <a:effectLst/>
                        <a:uLnTx/>
                        <a:uFillTx/>
                        <a:latin typeface="+mn-lt"/>
                        <a:ea typeface="+mn-ea"/>
                        <a:cs typeface="+mn-cs"/>
                      </a:endParaRPr>
                    </a:p>
                    <a:p>
                      <a:pPr algn="ctr" rtl="1"/>
                      <a:endParaRPr lang="ar-IQ" b="1" dirty="0">
                        <a:solidFill>
                          <a:schemeClr val="tx2">
                            <a:lumMod val="75000"/>
                          </a:schemeClr>
                        </a:solidFill>
                      </a:endParaRPr>
                    </a:p>
                  </a:txBody>
                  <a:tcPr/>
                </a:tc>
                <a:tc>
                  <a:txBody>
                    <a:bodyPr/>
                    <a:lstStyle/>
                    <a:p>
                      <a:pPr algn="ctr" rtl="1"/>
                      <a:r>
                        <a:rPr lang="en-US" b="1" dirty="0">
                          <a:solidFill>
                            <a:schemeClr val="tx2">
                              <a:lumMod val="75000"/>
                            </a:schemeClr>
                          </a:solidFill>
                        </a:rPr>
                        <a:t>Positive</a:t>
                      </a:r>
                      <a:endParaRPr lang="ar-IQ" b="1" dirty="0">
                        <a:solidFill>
                          <a:schemeClr val="tx2">
                            <a:lumMod val="75000"/>
                          </a:schemeClr>
                        </a:solidFill>
                      </a:endParaRPr>
                    </a:p>
                  </a:txBody>
                  <a:tcPr/>
                </a:tc>
                <a:tc>
                  <a:txBody>
                    <a:bodyPr/>
                    <a:lstStyle/>
                    <a:p>
                      <a:pPr algn="ctr" rtl="1"/>
                      <a:r>
                        <a:rPr lang="en-US" b="1" dirty="0">
                          <a:solidFill>
                            <a:schemeClr val="bg1">
                              <a:lumMod val="95000"/>
                              <a:lumOff val="5000"/>
                            </a:schemeClr>
                          </a:solidFill>
                        </a:rPr>
                        <a:t>Gram stain</a:t>
                      </a:r>
                      <a:endParaRPr lang="ar-IQ" b="1" dirty="0">
                        <a:solidFill>
                          <a:schemeClr val="bg1">
                            <a:lumMod val="95000"/>
                            <a:lumOff val="5000"/>
                          </a:schemeClr>
                        </a:solidFill>
                      </a:endParaRPr>
                    </a:p>
                  </a:txBody>
                  <a:tcPr/>
                </a:tc>
                <a:extLst>
                  <a:ext uri="{0D108BD9-81ED-4DB2-BD59-A6C34878D82A}">
                    <a16:rowId xmlns:a16="http://schemas.microsoft.com/office/drawing/2014/main" val="10001"/>
                  </a:ext>
                </a:extLst>
              </a:tr>
              <a:tr h="787559">
                <a:tc>
                  <a:txBody>
                    <a:bodyPr/>
                    <a:lstStyle/>
                    <a:p>
                      <a:pPr algn="ctr" rtl="1"/>
                      <a:r>
                        <a:rPr lang="en-US" b="1" dirty="0">
                          <a:solidFill>
                            <a:srgbClr val="FF0000"/>
                          </a:solidFill>
                        </a:rPr>
                        <a:t>Chains</a:t>
                      </a:r>
                      <a:endParaRPr lang="ar-IQ" b="1" dirty="0">
                        <a:solidFill>
                          <a:srgbClr val="FF0000"/>
                        </a:solidFill>
                      </a:endParaRPr>
                    </a:p>
                  </a:txBody>
                  <a:tcPr/>
                </a:tc>
                <a:tc>
                  <a:txBody>
                    <a:bodyPr/>
                    <a:lstStyle/>
                    <a:p>
                      <a:pPr algn="ctr" rtl="1"/>
                      <a:r>
                        <a:rPr lang="en-US" b="1" dirty="0">
                          <a:solidFill>
                            <a:srgbClr val="FF0000"/>
                          </a:solidFill>
                        </a:rPr>
                        <a:t>Clusters</a:t>
                      </a:r>
                      <a:r>
                        <a:rPr lang="en-US" b="1" baseline="0" dirty="0">
                          <a:solidFill>
                            <a:schemeClr val="tx2">
                              <a:lumMod val="75000"/>
                            </a:schemeClr>
                          </a:solidFill>
                        </a:rPr>
                        <a:t> (Micrococci in tetrads)</a:t>
                      </a:r>
                      <a:endParaRPr lang="ar-IQ" b="1" dirty="0">
                        <a:solidFill>
                          <a:schemeClr val="tx2">
                            <a:lumMod val="75000"/>
                          </a:schemeClr>
                        </a:solidFill>
                      </a:endParaRPr>
                    </a:p>
                  </a:txBody>
                  <a:tcPr/>
                </a:tc>
                <a:tc>
                  <a:txBody>
                    <a:bodyPr/>
                    <a:lstStyle/>
                    <a:p>
                      <a:pPr algn="ctr" rtl="1"/>
                      <a:r>
                        <a:rPr lang="en-US" b="1" dirty="0">
                          <a:solidFill>
                            <a:schemeClr val="bg1">
                              <a:lumMod val="95000"/>
                              <a:lumOff val="5000"/>
                            </a:schemeClr>
                          </a:solidFill>
                        </a:rPr>
                        <a:t>Arrangement</a:t>
                      </a:r>
                      <a:endParaRPr lang="ar-IQ" b="1" dirty="0">
                        <a:solidFill>
                          <a:schemeClr val="bg1">
                            <a:lumMod val="95000"/>
                            <a:lumOff val="5000"/>
                          </a:schemeClr>
                        </a:solidFill>
                      </a:endParaRPr>
                    </a:p>
                  </a:txBody>
                  <a:tcPr/>
                </a:tc>
                <a:extLst>
                  <a:ext uri="{0D108BD9-81ED-4DB2-BD59-A6C34878D82A}">
                    <a16:rowId xmlns:a16="http://schemas.microsoft.com/office/drawing/2014/main" val="10002"/>
                  </a:ext>
                </a:extLst>
              </a:tr>
              <a:tr h="78755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b="1" dirty="0">
                          <a:solidFill>
                            <a:schemeClr val="tx2">
                              <a:lumMod val="75000"/>
                            </a:schemeClr>
                          </a:solidFill>
                        </a:rPr>
                        <a:t>Smaller 0.5-</a:t>
                      </a:r>
                      <a:r>
                        <a:rPr kumimoji="0" lang="en-US" sz="1800" b="1" i="0" u="none" strike="noStrike" kern="1200" cap="none" spc="0" normalizeH="0" baseline="0" noProof="0" dirty="0">
                          <a:ln>
                            <a:noFill/>
                          </a:ln>
                          <a:solidFill>
                            <a:schemeClr val="tx2">
                              <a:lumMod val="75000"/>
                            </a:schemeClr>
                          </a:solidFill>
                          <a:effectLst/>
                          <a:uLnTx/>
                          <a:uFillTx/>
                          <a:latin typeface="+mn-lt"/>
                          <a:ea typeface="+mn-ea"/>
                          <a:cs typeface="+mn-cs"/>
                        </a:rPr>
                        <a:t>1 µm</a:t>
                      </a:r>
                      <a:endParaRPr kumimoji="0" lang="ar-IQ" sz="1800" b="1" i="0" u="none" strike="noStrike" kern="1200" cap="none" spc="0" normalizeH="0" baseline="0" noProof="0" dirty="0">
                        <a:ln>
                          <a:noFill/>
                        </a:ln>
                        <a:solidFill>
                          <a:schemeClr val="tx2">
                            <a:lumMod val="75000"/>
                          </a:schemeClr>
                        </a:solidFill>
                        <a:effectLst/>
                        <a:uLnTx/>
                        <a:uFillTx/>
                        <a:latin typeface="+mn-lt"/>
                        <a:ea typeface="+mn-ea"/>
                        <a:cs typeface="+mn-cs"/>
                      </a:endParaRPr>
                    </a:p>
                    <a:p>
                      <a:pPr algn="ctr" rtl="1"/>
                      <a:endParaRPr lang="ar-IQ" b="1" dirty="0">
                        <a:solidFill>
                          <a:schemeClr val="tx2">
                            <a:lumMod val="75000"/>
                          </a:schemeClr>
                        </a:solidFill>
                      </a:endParaRPr>
                    </a:p>
                  </a:txBody>
                  <a:tcPr/>
                </a:tc>
                <a:tc>
                  <a:txBody>
                    <a:bodyPr/>
                    <a:lstStyle/>
                    <a:p>
                      <a:pPr algn="ctr" rtl="1"/>
                      <a:r>
                        <a:rPr lang="en-US" b="1" dirty="0">
                          <a:solidFill>
                            <a:schemeClr val="tx2">
                              <a:lumMod val="75000"/>
                            </a:schemeClr>
                          </a:solidFill>
                        </a:rPr>
                        <a:t>Large 1 µm</a:t>
                      </a:r>
                      <a:endParaRPr lang="ar-IQ" b="1" dirty="0">
                        <a:solidFill>
                          <a:schemeClr val="tx2">
                            <a:lumMod val="75000"/>
                          </a:schemeClr>
                        </a:solidFill>
                      </a:endParaRPr>
                    </a:p>
                  </a:txBody>
                  <a:tcPr/>
                </a:tc>
                <a:tc>
                  <a:txBody>
                    <a:bodyPr/>
                    <a:lstStyle/>
                    <a:p>
                      <a:pPr algn="ctr" rtl="1"/>
                      <a:r>
                        <a:rPr lang="en-US" b="1" dirty="0">
                          <a:solidFill>
                            <a:schemeClr val="bg1">
                              <a:lumMod val="95000"/>
                              <a:lumOff val="5000"/>
                            </a:schemeClr>
                          </a:solidFill>
                        </a:rPr>
                        <a:t>Size</a:t>
                      </a:r>
                      <a:endParaRPr lang="ar-IQ" b="1" dirty="0">
                        <a:solidFill>
                          <a:schemeClr val="bg1">
                            <a:lumMod val="95000"/>
                            <a:lumOff val="5000"/>
                          </a:schemeClr>
                        </a:solidFill>
                      </a:endParaRPr>
                    </a:p>
                  </a:txBody>
                  <a:tcPr/>
                </a:tc>
                <a:extLst>
                  <a:ext uri="{0D108BD9-81ED-4DB2-BD59-A6C34878D82A}">
                    <a16:rowId xmlns:a16="http://schemas.microsoft.com/office/drawing/2014/main" val="10003"/>
                  </a:ext>
                </a:extLst>
              </a:tr>
              <a:tr h="1363624">
                <a:tc>
                  <a:txBody>
                    <a:bodyPr/>
                    <a:lstStyle/>
                    <a:p>
                      <a:pPr algn="ctr" rtl="1"/>
                      <a:r>
                        <a:rPr lang="en-US" b="1" dirty="0">
                          <a:solidFill>
                            <a:srgbClr val="C00000"/>
                          </a:solidFill>
                        </a:rPr>
                        <a:t>Negative </a:t>
                      </a:r>
                      <a:endParaRPr lang="ar-IQ" b="1" dirty="0">
                        <a:solidFill>
                          <a:srgbClr val="C00000"/>
                        </a:solidFill>
                      </a:endParaRPr>
                    </a:p>
                  </a:txBody>
                  <a:tcPr/>
                </a:tc>
                <a:tc>
                  <a:txBody>
                    <a:bodyPr/>
                    <a:lstStyle/>
                    <a:p>
                      <a:pPr algn="ctr" rtl="1"/>
                      <a:r>
                        <a:rPr lang="en-US" b="1" dirty="0">
                          <a:solidFill>
                            <a:srgbClr val="C00000"/>
                          </a:solidFill>
                        </a:rPr>
                        <a:t>Positive</a:t>
                      </a:r>
                      <a:endParaRPr lang="ar-IQ" b="1" dirty="0">
                        <a:solidFill>
                          <a:srgbClr val="C00000"/>
                        </a:solidFill>
                      </a:endParaRPr>
                    </a:p>
                  </a:txBody>
                  <a:tcPr/>
                </a:tc>
                <a:tc>
                  <a:txBody>
                    <a:bodyPr/>
                    <a:lstStyle/>
                    <a:p>
                      <a:pPr algn="ctr" rtl="1"/>
                      <a:r>
                        <a:rPr lang="en-US" b="1" dirty="0">
                          <a:solidFill>
                            <a:schemeClr val="bg1">
                              <a:lumMod val="95000"/>
                              <a:lumOff val="5000"/>
                            </a:schemeClr>
                          </a:solidFill>
                        </a:rPr>
                        <a:t>Catalase </a:t>
                      </a:r>
                      <a:endParaRPr lang="ar-IQ" b="1" dirty="0">
                        <a:solidFill>
                          <a:schemeClr val="bg1">
                            <a:lumMod val="95000"/>
                            <a:lumOff val="5000"/>
                          </a:schemeClr>
                        </a:solidFill>
                      </a:endParaRPr>
                    </a:p>
                  </a:txBody>
                  <a:tcPr/>
                </a:tc>
                <a:extLst>
                  <a:ext uri="{0D108BD9-81ED-4DB2-BD59-A6C34878D82A}">
                    <a16:rowId xmlns:a16="http://schemas.microsoft.com/office/drawing/2014/main" val="10004"/>
                  </a:ext>
                </a:extLst>
              </a:tr>
            </a:tbl>
          </a:graphicData>
        </a:graphic>
      </p:graphicFrame>
      <p:sp>
        <p:nvSpPr>
          <p:cNvPr id="4" name="عنصر نائب للتاريخ 3"/>
          <p:cNvSpPr>
            <a:spLocks noGrp="1"/>
          </p:cNvSpPr>
          <p:nvPr>
            <p:ph type="dt" sz="half" idx="10"/>
          </p:nvPr>
        </p:nvSpPr>
        <p:spPr/>
        <p:txBody>
          <a:bodyPr/>
          <a:lstStyle/>
          <a:p>
            <a:pPr>
              <a:defRPr/>
            </a:pPr>
            <a:fld id="{9AD4869F-D408-400D-9CB2-CD971CB1F549}" type="datetime5">
              <a:rPr lang="en-US" smtClean="0">
                <a:solidFill>
                  <a:schemeClr val="bg1"/>
                </a:solidFill>
              </a:rPr>
              <a:pPr>
                <a:defRPr/>
              </a:pPr>
              <a:t>29-May-23</a:t>
            </a:fld>
            <a:endParaRPr lang="en-US" dirty="0">
              <a:solidFill>
                <a:schemeClr val="bg1"/>
              </a:solidFill>
            </a:endParaRPr>
          </a:p>
        </p:txBody>
      </p:sp>
      <p:sp>
        <p:nvSpPr>
          <p:cNvPr id="5" name="عنصر نائب لرقم الشريحة 4"/>
          <p:cNvSpPr>
            <a:spLocks noGrp="1"/>
          </p:cNvSpPr>
          <p:nvPr>
            <p:ph type="sldNum" sz="quarter" idx="12"/>
          </p:nvPr>
        </p:nvSpPr>
        <p:spPr/>
        <p:txBody>
          <a:bodyPr/>
          <a:lstStyle/>
          <a:p>
            <a:pPr>
              <a:defRPr/>
            </a:pPr>
            <a:fld id="{31E8D36B-05E1-48A9-A297-5AF02432FAAB}" type="slidenum">
              <a:rPr lang="en-US" smtClean="0">
                <a:solidFill>
                  <a:srgbClr val="F8F8F8"/>
                </a:solidFill>
              </a:rPr>
              <a:pPr>
                <a:defRPr/>
              </a:pPr>
              <a:t>6</a:t>
            </a:fld>
            <a:endParaRPr lang="en-US">
              <a:solidFill>
                <a:srgbClr val="F8F8F8"/>
              </a:solidFill>
            </a:endParaRPr>
          </a:p>
        </p:txBody>
      </p:sp>
    </p:spTree>
    <p:extLst>
      <p:ext uri="{BB962C8B-B14F-4D97-AF65-F5344CB8AC3E}">
        <p14:creationId xmlns:p14="http://schemas.microsoft.com/office/powerpoint/2010/main" val="18096277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71550" y="981075"/>
            <a:ext cx="7086600" cy="1276350"/>
          </a:xfrm>
        </p:spPr>
        <p:txBody>
          <a:bodyPr/>
          <a:lstStyle/>
          <a:p>
            <a:pPr algn="ctr" eaLnBrk="1" hangingPunct="1"/>
            <a:r>
              <a:rPr lang="en-US" sz="4800" b="1" dirty="0">
                <a:solidFill>
                  <a:srgbClr val="C00000"/>
                </a:solidFill>
                <a:latin typeface="Arial" pitchFamily="34" charset="0"/>
              </a:rPr>
              <a:t>Staphylococci</a:t>
            </a:r>
          </a:p>
        </p:txBody>
      </p:sp>
      <p:sp>
        <p:nvSpPr>
          <p:cNvPr id="6148" name="عنصر نائب للتاريخ 7"/>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18419DAB-1516-444B-AA01-64ADD1309337}" type="datetime5">
              <a:rPr lang="en-US" smtClean="0">
                <a:solidFill>
                  <a:schemeClr val="bg1"/>
                </a:solidFill>
              </a:rPr>
              <a:pPr/>
              <a:t>29-May-23</a:t>
            </a:fld>
            <a:endParaRPr lang="en-US" dirty="0">
              <a:solidFill>
                <a:schemeClr val="bg1"/>
              </a:solidFill>
            </a:endParaRPr>
          </a:p>
        </p:txBody>
      </p:sp>
      <p:sp>
        <p:nvSpPr>
          <p:cNvPr id="6149" name="عنصر نائب لرقم الشريحة 8"/>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E66FCCC2-A5B9-411A-BA61-622BC61F216E}" type="slidenum">
              <a:rPr lang="en-US" smtClean="0">
                <a:solidFill>
                  <a:srgbClr val="F8F8F8"/>
                </a:solidFill>
              </a:rPr>
              <a:pPr/>
              <a:t>7</a:t>
            </a:fld>
            <a:endParaRPr lang="en-US">
              <a:solidFill>
                <a:srgbClr val="F8F8F8"/>
              </a:solidFill>
            </a:endParaRPr>
          </a:p>
        </p:txBody>
      </p:sp>
      <p:sp>
        <p:nvSpPr>
          <p:cNvPr id="6147" name="Text Box 3"/>
          <p:cNvSpPr txBox="1">
            <a:spLocks noChangeArrowheads="1"/>
          </p:cNvSpPr>
          <p:nvPr/>
        </p:nvSpPr>
        <p:spPr bwMode="auto">
          <a:xfrm flipV="1">
            <a:off x="468313" y="2349500"/>
            <a:ext cx="8281987" cy="1682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pPr algn="l" rtl="0" fontAlgn="base">
              <a:spcBef>
                <a:spcPct val="50000"/>
              </a:spcBef>
              <a:spcAft>
                <a:spcPct val="0"/>
              </a:spcAft>
            </a:pPr>
            <a:r>
              <a:rPr lang="en-US" sz="500">
                <a:solidFill>
                  <a:srgbClr val="F8F8F8"/>
                </a:solidFill>
              </a:rPr>
              <a:t>1</a:t>
            </a:r>
          </a:p>
        </p:txBody>
      </p:sp>
      <p:pic>
        <p:nvPicPr>
          <p:cNvPr id="6150" name="Picture 5" descr="views_of_staphylococ_7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643188"/>
            <a:ext cx="792956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02857"/>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357188"/>
            <a:ext cx="8215313" cy="1077912"/>
          </a:xfrm>
        </p:spPr>
        <p:txBody>
          <a:bodyPr anchor="ctr"/>
          <a:lstStyle/>
          <a:p>
            <a:pPr algn="ctr">
              <a:defRPr/>
            </a:pPr>
            <a:r>
              <a:rPr lang="en-US" sz="3600" i="1" dirty="0">
                <a:solidFill>
                  <a:srgbClr val="990099"/>
                </a:solidFill>
                <a:effectLst>
                  <a:outerShdw blurRad="38100" dist="38100" dir="2700000" algn="tl">
                    <a:srgbClr val="000000">
                      <a:alpha val="43137"/>
                    </a:srgbClr>
                  </a:outerShdw>
                </a:effectLst>
                <a:latin typeface="Times New Roman" pitchFamily="18" charset="0"/>
                <a:cs typeface="Times New Roman" pitchFamily="18" charset="0"/>
              </a:rPr>
              <a:t>Staphylococcus</a:t>
            </a:r>
            <a:endParaRPr lang="en-US" sz="3600" b="0" i="1" dirty="0">
              <a:solidFill>
                <a:schemeClr val="tx1"/>
              </a:solidFill>
              <a:latin typeface="Times New Roman" pitchFamily="18" charset="0"/>
              <a:cs typeface="Times New Roman" pitchFamily="18" charset="0"/>
            </a:endParaRPr>
          </a:p>
        </p:txBody>
      </p:sp>
      <p:pic>
        <p:nvPicPr>
          <p:cNvPr id="10" name="Content Placeholder 4" descr="270px-MRSA_SEM_9994_lore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4088" y="1772816"/>
            <a:ext cx="3003798" cy="3096344"/>
          </a:xfrm>
        </p:spPr>
      </p:pic>
      <p:sp>
        <p:nvSpPr>
          <p:cNvPr id="10244" name="عنصر نائب للنص 10"/>
          <p:cNvSpPr>
            <a:spLocks noGrp="1"/>
          </p:cNvSpPr>
          <p:nvPr>
            <p:ph type="body" sz="half" idx="2"/>
          </p:nvPr>
        </p:nvSpPr>
        <p:spPr>
          <a:xfrm>
            <a:off x="457200" y="1435100"/>
            <a:ext cx="4257675" cy="4691063"/>
          </a:xfrm>
        </p:spPr>
        <p:txBody>
          <a:bodyPr/>
          <a:lstStyle/>
          <a:p>
            <a:pPr algn="just"/>
            <a:r>
              <a:rPr lang="en-US" sz="2800" dirty="0">
                <a:latin typeface="Times New Roman" pitchFamily="18" charset="0"/>
                <a:cs typeface="Times New Roman" pitchFamily="18" charset="0"/>
              </a:rPr>
              <a:t>These bacteria are widely distributed in our environment; some of them are member of normal flora particularly on skin and upper respiratory tract including anterior nares and pharyngeal surfaces, others cause wide range of pyogenic infections.</a:t>
            </a:r>
            <a:endParaRPr lang="ar-IQ" sz="2800" dirty="0"/>
          </a:p>
        </p:txBody>
      </p:sp>
      <p:sp>
        <p:nvSpPr>
          <p:cNvPr id="7173" name="عنصر نائب للتاريخ 1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DB7939A3-641B-4C5D-AE97-7D6D4D4D470F}" type="datetime5">
              <a:rPr lang="en-US" smtClean="0">
                <a:solidFill>
                  <a:schemeClr val="bg1"/>
                </a:solidFill>
              </a:rPr>
              <a:pPr/>
              <a:t>29-May-23</a:t>
            </a:fld>
            <a:endParaRPr lang="en-US" dirty="0">
              <a:solidFill>
                <a:schemeClr val="bg1"/>
              </a:solidFill>
            </a:endParaRPr>
          </a:p>
        </p:txBody>
      </p:sp>
      <p:sp>
        <p:nvSpPr>
          <p:cNvPr id="7174" name="عنصر نائب لرقم الشريحة 12"/>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08554845-8830-4A6C-8342-B8240D5A1BB2}" type="slidenum">
              <a:rPr lang="en-US" smtClean="0">
                <a:solidFill>
                  <a:srgbClr val="F8F8F8"/>
                </a:solidFill>
              </a:rPr>
              <a:pPr/>
              <a:t>8</a:t>
            </a:fld>
            <a:endParaRPr lang="en-US">
              <a:solidFill>
                <a:srgbClr val="F8F8F8"/>
              </a:solidFill>
            </a:endParaRPr>
          </a:p>
        </p:txBody>
      </p:sp>
    </p:spTree>
    <p:extLst>
      <p:ext uri="{BB962C8B-B14F-4D97-AF65-F5344CB8AC3E}">
        <p14:creationId xmlns:p14="http://schemas.microsoft.com/office/powerpoint/2010/main" val="36085381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nodeType="afterGroup">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244">
                                            <p:txEl>
                                              <p:pRg st="0" end="0"/>
                                            </p:txEl>
                                          </p:spTgt>
                                        </p:tgtEl>
                                        <p:attrNameLst>
                                          <p:attrName>style.visibility</p:attrName>
                                        </p:attrNameLst>
                                      </p:cBhvr>
                                      <p:to>
                                        <p:strVal val="visible"/>
                                      </p:to>
                                    </p:set>
                                    <p:anim calcmode="lin" valueType="num">
                                      <p:cBhvr additive="base">
                                        <p:cTn id="11" dur="10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0244">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3000"/>
                            </p:stCondLst>
                            <p:childTnLst>
                              <p:par>
                                <p:cTn id="14" presetID="3"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4438" y="285750"/>
            <a:ext cx="7326312" cy="1276350"/>
          </a:xfrm>
        </p:spPr>
        <p:txBody>
          <a:bodyPr/>
          <a:lstStyle/>
          <a:p>
            <a:pPr algn="ctr"/>
            <a:r>
              <a:rPr lang="en-US" sz="4400" b="1" dirty="0">
                <a:solidFill>
                  <a:srgbClr val="FF0000"/>
                </a:solidFill>
                <a:latin typeface="Times New Roman" pitchFamily="18" charset="0"/>
                <a:cs typeface="Times New Roman" pitchFamily="18" charset="0"/>
              </a:rPr>
              <a:t>Important properties:</a:t>
            </a:r>
            <a:endParaRPr lang="en-US" sz="4400" dirty="0">
              <a:solidFill>
                <a:srgbClr val="FF000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674688" y="1285875"/>
            <a:ext cx="8145462" cy="5000625"/>
          </a:xfrm>
        </p:spPr>
        <p:txBody>
          <a:bodyPr/>
          <a:lstStyle/>
          <a:p>
            <a:pPr algn="just"/>
            <a:r>
              <a:rPr lang="en-US" sz="2400" b="1" dirty="0">
                <a:solidFill>
                  <a:schemeClr val="tx2">
                    <a:lumMod val="60000"/>
                    <a:lumOff val="40000"/>
                  </a:schemeClr>
                </a:solidFill>
                <a:latin typeface="Times New Roman" pitchFamily="18" charset="0"/>
                <a:cs typeface="Times New Roman" pitchFamily="18" charset="0"/>
              </a:rPr>
              <a:t>Gram-positive </a:t>
            </a:r>
            <a:r>
              <a:rPr lang="en-US" sz="2400" b="1" dirty="0" err="1">
                <a:solidFill>
                  <a:schemeClr val="tx2">
                    <a:lumMod val="60000"/>
                    <a:lumOff val="40000"/>
                  </a:schemeClr>
                </a:solidFill>
                <a:latin typeface="Times New Roman" pitchFamily="18" charset="0"/>
                <a:cs typeface="Times New Roman" pitchFamily="18" charset="0"/>
              </a:rPr>
              <a:t>cocci</a:t>
            </a:r>
            <a:r>
              <a:rPr lang="en-US" sz="2400" b="1" dirty="0">
                <a:solidFill>
                  <a:schemeClr val="tx2">
                    <a:lumMod val="60000"/>
                    <a:lumOff val="40000"/>
                  </a:schemeClr>
                </a:solidFill>
                <a:latin typeface="Times New Roman" pitchFamily="18" charset="0"/>
                <a:cs typeface="Times New Roman" pitchFamily="18" charset="0"/>
              </a:rPr>
              <a:t>, arranged in grape-like clusters </a:t>
            </a:r>
            <a:r>
              <a:rPr lang="en-US" sz="2400" dirty="0">
                <a:latin typeface="Times New Roman" pitchFamily="18" charset="0"/>
                <a:cs typeface="Times New Roman" pitchFamily="18" charset="0"/>
              </a:rPr>
              <a:t>because cell division occurs along different planes and the daughter cells remain attached to one another.</a:t>
            </a:r>
          </a:p>
          <a:p>
            <a:pPr algn="just"/>
            <a:r>
              <a:rPr lang="en-US" sz="2400" dirty="0">
                <a:latin typeface="Times New Roman" pitchFamily="18" charset="0"/>
                <a:cs typeface="Times New Roman" pitchFamily="18" charset="0"/>
              </a:rPr>
              <a:t>Non spore- forming, non motile and capsule formation is variable.</a:t>
            </a:r>
          </a:p>
          <a:p>
            <a:pPr algn="just"/>
            <a:r>
              <a:rPr lang="en-US" sz="2400" dirty="0">
                <a:latin typeface="Times New Roman" pitchFamily="18" charset="0"/>
                <a:cs typeface="Times New Roman" pitchFamily="18" charset="0"/>
              </a:rPr>
              <a:t>Aerobic and facultative anaerobic, grow readily on usual culture media, has </a:t>
            </a:r>
            <a:r>
              <a:rPr lang="en-US" sz="2400" b="1" dirty="0">
                <a:solidFill>
                  <a:schemeClr val="tx2">
                    <a:lumMod val="60000"/>
                    <a:lumOff val="40000"/>
                  </a:schemeClr>
                </a:solidFill>
                <a:latin typeface="Times New Roman" pitchFamily="18" charset="0"/>
                <a:cs typeface="Times New Roman" pitchFamily="18" charset="0"/>
              </a:rPr>
              <a:t>large, raised, opaque colonies with smooth entire margin.</a:t>
            </a:r>
          </a:p>
          <a:p>
            <a:pPr algn="just"/>
            <a:r>
              <a:rPr lang="en-US" sz="2400" b="1" dirty="0">
                <a:solidFill>
                  <a:schemeClr val="tx2">
                    <a:lumMod val="60000"/>
                    <a:lumOff val="40000"/>
                  </a:schemeClr>
                </a:solidFill>
                <a:latin typeface="Times New Roman" pitchFamily="18" charset="0"/>
                <a:cs typeface="Times New Roman" pitchFamily="18" charset="0"/>
              </a:rPr>
              <a:t>Salt tolerant:</a:t>
            </a:r>
            <a:r>
              <a:rPr lang="en-US" sz="2400" b="1" dirty="0">
                <a:solidFill>
                  <a:schemeClr val="accent6">
                    <a:lumMod val="75000"/>
                    <a:lumOff val="25000"/>
                  </a:schemeClr>
                </a:solidFill>
                <a:latin typeface="Times New Roman" pitchFamily="18" charset="0"/>
                <a:cs typeface="Times New Roman" pitchFamily="18" charset="0"/>
              </a:rPr>
              <a:t> </a:t>
            </a:r>
            <a:r>
              <a:rPr lang="en-US" sz="2400" dirty="0">
                <a:latin typeface="Times New Roman" pitchFamily="18" charset="0"/>
                <a:cs typeface="Times New Roman" pitchFamily="18" charset="0"/>
              </a:rPr>
              <a:t>allows them to tolerate the salt present on human skin.</a:t>
            </a:r>
          </a:p>
          <a:p>
            <a:pPr algn="just"/>
            <a:r>
              <a:rPr lang="en-US" sz="2400" b="1" dirty="0">
                <a:solidFill>
                  <a:schemeClr val="tx2">
                    <a:lumMod val="60000"/>
                    <a:lumOff val="40000"/>
                  </a:schemeClr>
                </a:solidFill>
                <a:latin typeface="Times New Roman" pitchFamily="18" charset="0"/>
                <a:cs typeface="Times New Roman" pitchFamily="18" charset="0"/>
              </a:rPr>
              <a:t>Tolerant of desiccation: </a:t>
            </a:r>
            <a:r>
              <a:rPr lang="en-US" sz="2400" dirty="0">
                <a:latin typeface="Times New Roman" pitchFamily="18" charset="0"/>
                <a:cs typeface="Times New Roman" pitchFamily="18" charset="0"/>
              </a:rPr>
              <a:t>allows survival on environmental surfaces (fomites).</a:t>
            </a:r>
          </a:p>
        </p:txBody>
      </p:sp>
      <p:sp>
        <p:nvSpPr>
          <p:cNvPr id="8196" name="عنصر نائب للتاريخ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A6DFE052-102B-4397-B65A-3AA41945ADF2}" type="datetime5">
              <a:rPr lang="en-US" smtClean="0">
                <a:solidFill>
                  <a:srgbClr val="F8F8F8"/>
                </a:solidFill>
              </a:rPr>
              <a:pPr/>
              <a:t>29-May-23</a:t>
            </a:fld>
            <a:endParaRPr lang="en-US">
              <a:solidFill>
                <a:srgbClr val="F8F8F8"/>
              </a:solidFill>
            </a:endParaRPr>
          </a:p>
        </p:txBody>
      </p:sp>
      <p:sp>
        <p:nvSpPr>
          <p:cNvPr id="8197" name="عنصر نائب لرقم الشريحة 7"/>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rtl="0" eaLnBrk="0" fontAlgn="base" hangingPunct="0">
              <a:spcBef>
                <a:spcPct val="0"/>
              </a:spcBef>
              <a:spcAft>
                <a:spcPct val="0"/>
              </a:spcAft>
              <a:defRPr>
                <a:solidFill>
                  <a:schemeClr val="tx1"/>
                </a:solidFill>
                <a:latin typeface="Arial" pitchFamily="34" charset="0"/>
              </a:defRPr>
            </a:lvl6pPr>
            <a:lvl7pPr marL="2971800" indent="-228600" algn="ctr" rtl="0" eaLnBrk="0" fontAlgn="base" hangingPunct="0">
              <a:spcBef>
                <a:spcPct val="0"/>
              </a:spcBef>
              <a:spcAft>
                <a:spcPct val="0"/>
              </a:spcAft>
              <a:defRPr>
                <a:solidFill>
                  <a:schemeClr val="tx1"/>
                </a:solidFill>
                <a:latin typeface="Arial" pitchFamily="34" charset="0"/>
              </a:defRPr>
            </a:lvl7pPr>
            <a:lvl8pPr marL="3429000" indent="-228600" algn="ctr" rtl="0" eaLnBrk="0" fontAlgn="base" hangingPunct="0">
              <a:spcBef>
                <a:spcPct val="0"/>
              </a:spcBef>
              <a:spcAft>
                <a:spcPct val="0"/>
              </a:spcAft>
              <a:defRPr>
                <a:solidFill>
                  <a:schemeClr val="tx1"/>
                </a:solidFill>
                <a:latin typeface="Arial" pitchFamily="34" charset="0"/>
              </a:defRPr>
            </a:lvl8pPr>
            <a:lvl9pPr marL="3886200" indent="-228600" algn="ctr" rtl="0" eaLnBrk="0" fontAlgn="base" hangingPunct="0">
              <a:spcBef>
                <a:spcPct val="0"/>
              </a:spcBef>
              <a:spcAft>
                <a:spcPct val="0"/>
              </a:spcAft>
              <a:defRPr>
                <a:solidFill>
                  <a:schemeClr val="tx1"/>
                </a:solidFill>
                <a:latin typeface="Arial" pitchFamily="34" charset="0"/>
              </a:defRPr>
            </a:lvl9pPr>
          </a:lstStyle>
          <a:p>
            <a:fld id="{9A8E3D60-0695-4034-82CE-1CEBE3AF954B}" type="slidenum">
              <a:rPr lang="en-US" smtClean="0">
                <a:solidFill>
                  <a:srgbClr val="F8F8F8"/>
                </a:solidFill>
              </a:rPr>
              <a:pPr/>
              <a:t>9</a:t>
            </a:fld>
            <a:endParaRPr lang="en-US">
              <a:solidFill>
                <a:srgbClr val="F8F8F8"/>
              </a:solidFill>
            </a:endParaRPr>
          </a:p>
        </p:txBody>
      </p:sp>
    </p:spTree>
    <p:extLst>
      <p:ext uri="{BB962C8B-B14F-4D97-AF65-F5344CB8AC3E}">
        <p14:creationId xmlns:p14="http://schemas.microsoft.com/office/powerpoint/2010/main" val="203538354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1000"/>
                                        <p:tgtEl>
                                          <p:spTgt spid="10242"/>
                                        </p:tgtEl>
                                      </p:cBhvr>
                                    </p:animEffect>
                                  </p:childTnLst>
                                </p:cTn>
                              </p:par>
                            </p:childTnLst>
                          </p:cTn>
                        </p:par>
                        <p:par>
                          <p:cTn id="8" fill="hold" nodeType="afterGroup">
                            <p:stCondLst>
                              <p:cond delay="1000"/>
                            </p:stCondLst>
                            <p:childTnLst>
                              <p:par>
                                <p:cTn id="9" presetID="3" presetClass="entr" presetSubtype="5" fill="hold" nodeType="afterEffect">
                                  <p:stCondLst>
                                    <p:cond delay="100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blinds(vertical)">
                                      <p:cBhvr>
                                        <p:cTn id="11" dur="500"/>
                                        <p:tgtEl>
                                          <p:spTgt spid="10243">
                                            <p:txEl>
                                              <p:pRg st="0" end="0"/>
                                            </p:txEl>
                                          </p:spTgt>
                                        </p:tgtEl>
                                      </p:cBhvr>
                                    </p:animEffect>
                                  </p:childTnLst>
                                </p:cTn>
                              </p:par>
                            </p:childTnLst>
                          </p:cTn>
                        </p:par>
                        <p:par>
                          <p:cTn id="12" fill="hold" nodeType="withGroup">
                            <p:stCondLst>
                              <p:cond delay="2500"/>
                            </p:stCondLst>
                            <p:childTnLst>
                              <p:par>
                                <p:cTn id="13" presetID="3" presetClass="entr" presetSubtype="5" fill="hold" nodeType="afterEffect">
                                  <p:stCondLst>
                                    <p:cond delay="100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blinds(vertical)">
                                      <p:cBhvr>
                                        <p:cTn id="15" dur="500"/>
                                        <p:tgtEl>
                                          <p:spTgt spid="10243">
                                            <p:txEl>
                                              <p:pRg st="1" end="1"/>
                                            </p:txEl>
                                          </p:spTgt>
                                        </p:tgtEl>
                                      </p:cBhvr>
                                    </p:animEffect>
                                  </p:childTnLst>
                                </p:cTn>
                              </p:par>
                            </p:childTnLst>
                          </p:cTn>
                        </p:par>
                        <p:par>
                          <p:cTn id="16" fill="hold" nodeType="withGroup">
                            <p:stCondLst>
                              <p:cond delay="4000"/>
                            </p:stCondLst>
                            <p:childTnLst>
                              <p:par>
                                <p:cTn id="17" presetID="3" presetClass="entr" presetSubtype="5" fill="hold" nodeType="afterEffect">
                                  <p:stCondLst>
                                    <p:cond delay="1000"/>
                                  </p:stCondLst>
                                  <p:childTnLst>
                                    <p:set>
                                      <p:cBhvr>
                                        <p:cTn id="18" dur="1" fill="hold">
                                          <p:stCondLst>
                                            <p:cond delay="0"/>
                                          </p:stCondLst>
                                        </p:cTn>
                                        <p:tgtEl>
                                          <p:spTgt spid="10243">
                                            <p:txEl>
                                              <p:pRg st="2" end="2"/>
                                            </p:txEl>
                                          </p:spTgt>
                                        </p:tgtEl>
                                        <p:attrNameLst>
                                          <p:attrName>style.visibility</p:attrName>
                                        </p:attrNameLst>
                                      </p:cBhvr>
                                      <p:to>
                                        <p:strVal val="visible"/>
                                      </p:to>
                                    </p:set>
                                    <p:animEffect transition="in" filter="blinds(vertical)">
                                      <p:cBhvr>
                                        <p:cTn id="19" dur="500"/>
                                        <p:tgtEl>
                                          <p:spTgt spid="10243">
                                            <p:txEl>
                                              <p:pRg st="2" end="2"/>
                                            </p:txEl>
                                          </p:spTgt>
                                        </p:tgtEl>
                                      </p:cBhvr>
                                    </p:animEffect>
                                  </p:childTnLst>
                                </p:cTn>
                              </p:par>
                            </p:childTnLst>
                          </p:cTn>
                        </p:par>
                        <p:par>
                          <p:cTn id="20" fill="hold" nodeType="withGroup">
                            <p:stCondLst>
                              <p:cond delay="5500"/>
                            </p:stCondLst>
                            <p:childTnLst>
                              <p:par>
                                <p:cTn id="21" presetID="3" presetClass="entr" presetSubtype="5" fill="hold" nodeType="afterEffect">
                                  <p:stCondLst>
                                    <p:cond delay="1000"/>
                                  </p:stCondLst>
                                  <p:childTnLst>
                                    <p:set>
                                      <p:cBhvr>
                                        <p:cTn id="22" dur="1" fill="hold">
                                          <p:stCondLst>
                                            <p:cond delay="0"/>
                                          </p:stCondLst>
                                        </p:cTn>
                                        <p:tgtEl>
                                          <p:spTgt spid="10243">
                                            <p:txEl>
                                              <p:pRg st="3" end="3"/>
                                            </p:txEl>
                                          </p:spTgt>
                                        </p:tgtEl>
                                        <p:attrNameLst>
                                          <p:attrName>style.visibility</p:attrName>
                                        </p:attrNameLst>
                                      </p:cBhvr>
                                      <p:to>
                                        <p:strVal val="visible"/>
                                      </p:to>
                                    </p:set>
                                    <p:animEffect transition="in" filter="blinds(vertical)">
                                      <p:cBhvr>
                                        <p:cTn id="23" dur="500"/>
                                        <p:tgtEl>
                                          <p:spTgt spid="10243">
                                            <p:txEl>
                                              <p:pRg st="3" end="3"/>
                                            </p:txEl>
                                          </p:spTgt>
                                        </p:tgtEl>
                                      </p:cBhvr>
                                    </p:animEffect>
                                  </p:childTnLst>
                                </p:cTn>
                              </p:par>
                            </p:childTnLst>
                          </p:cTn>
                        </p:par>
                        <p:par>
                          <p:cTn id="24" fill="hold" nodeType="withGroup">
                            <p:stCondLst>
                              <p:cond delay="7000"/>
                            </p:stCondLst>
                            <p:childTnLst>
                              <p:par>
                                <p:cTn id="25" presetID="3" presetClass="entr" presetSubtype="5" fill="hold" nodeType="afterEffect">
                                  <p:stCondLst>
                                    <p:cond delay="100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blinds(vertical)">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Brainstorming Session">
  <a:themeElements>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Brainstorming Sess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Brainstorming Session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Brainstorming Session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rainstorming Session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Brainstorming Session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4410</TotalTime>
  <Words>1001</Words>
  <Application>Microsoft Office PowerPoint</Application>
  <PresentationFormat>On-screen Show (4:3)</PresentationFormat>
  <Paragraphs>170</Paragraphs>
  <Slides>27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Arial Black</vt:lpstr>
      <vt:lpstr>Bell MT</vt:lpstr>
      <vt:lpstr>Calibri</vt:lpstr>
      <vt:lpstr>Comic Sans MS</vt:lpstr>
      <vt:lpstr>Copperplate Gothic Bold</vt:lpstr>
      <vt:lpstr>FrankRuehl</vt:lpstr>
      <vt:lpstr>Modern No. 20</vt:lpstr>
      <vt:lpstr>Times New Roman</vt:lpstr>
      <vt:lpstr>Wingdings</vt:lpstr>
      <vt:lpstr>Brainstorming Session</vt:lpstr>
      <vt:lpstr>Practical  Bacteriology  lab 5</vt:lpstr>
      <vt:lpstr>Learning Objectives: </vt:lpstr>
      <vt:lpstr>PowerPoint Presentation</vt:lpstr>
      <vt:lpstr>Gram positive cocci</vt:lpstr>
      <vt:lpstr>PowerPoint Presentation</vt:lpstr>
      <vt:lpstr>Difference between Staphylococcus and Streptococcus</vt:lpstr>
      <vt:lpstr>Staphylococci</vt:lpstr>
      <vt:lpstr>Staphylococcus</vt:lpstr>
      <vt:lpstr>Important properties:</vt:lpstr>
      <vt:lpstr>PowerPoint Presentation</vt:lpstr>
      <vt:lpstr>Clinically important species:</vt:lpstr>
      <vt:lpstr>PowerPoint Presentation</vt:lpstr>
      <vt:lpstr>PowerPoint Presentation</vt:lpstr>
      <vt:lpstr>Pathogenicity of S. aureus</vt:lpstr>
      <vt:lpstr>PowerPoint Presentation</vt:lpstr>
      <vt:lpstr>PowerPoint Presentation</vt:lpstr>
      <vt:lpstr>PowerPoint Presentation</vt:lpstr>
      <vt:lpstr>PowerPoint Presentation</vt:lpstr>
      <vt:lpstr>PowerPoint Presentation</vt:lpstr>
      <vt:lpstr>Lab diagnosis – S. aureus</vt:lpstr>
      <vt:lpstr>PowerPoint Presentation</vt:lpstr>
      <vt:lpstr>Catalase test:</vt:lpstr>
      <vt:lpstr>Coagulase test</vt:lpstr>
      <vt:lpstr>Coagulase test</vt:lpstr>
      <vt:lpstr>PowerPoint Presentation</vt:lpstr>
      <vt:lpstr>Rapid Staph test</vt:lpstr>
      <vt:lpstr>Thanks for your attention  </vt:lpstr>
    </vt:vector>
  </TitlesOfParts>
  <Company>المستقبل للحاسبات - سنجار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smanesotak</dc:creator>
  <cp:lastModifiedBy>Taqwa</cp:lastModifiedBy>
  <cp:revision>46</cp:revision>
  <dcterms:created xsi:type="dcterms:W3CDTF">2015-10-13T19:58:43Z</dcterms:created>
  <dcterms:modified xsi:type="dcterms:W3CDTF">2023-05-29T03:35:37Z</dcterms:modified>
</cp:coreProperties>
</file>