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  <p:sldMasterId id="2147483713" r:id="rId2"/>
  </p:sldMasterIdLst>
  <p:notesMasterIdLst>
    <p:notesMasterId r:id="rId42"/>
  </p:notesMasterIdLst>
  <p:sldIdLst>
    <p:sldId id="257" r:id="rId3"/>
    <p:sldId id="295" r:id="rId4"/>
    <p:sldId id="296" r:id="rId5"/>
    <p:sldId id="258" r:id="rId6"/>
    <p:sldId id="259" r:id="rId7"/>
    <p:sldId id="260" r:id="rId8"/>
    <p:sldId id="297" r:id="rId9"/>
    <p:sldId id="261" r:id="rId10"/>
    <p:sldId id="262" r:id="rId11"/>
    <p:sldId id="298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300" r:id="rId27"/>
    <p:sldId id="279" r:id="rId28"/>
    <p:sldId id="280" r:id="rId29"/>
    <p:sldId id="281" r:id="rId30"/>
    <p:sldId id="282" r:id="rId31"/>
    <p:sldId id="283" r:id="rId32"/>
    <p:sldId id="286" r:id="rId33"/>
    <p:sldId id="287" r:id="rId34"/>
    <p:sldId id="288" r:id="rId35"/>
    <p:sldId id="289" r:id="rId36"/>
    <p:sldId id="301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AEAEA"/>
    <a:srgbClr val="FF0066"/>
    <a:srgbClr val="2E168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435" autoAdjust="0"/>
  </p:normalViewPr>
  <p:slideViewPr>
    <p:cSldViewPr>
      <p:cViewPr varScale="1">
        <p:scale>
          <a:sx n="73" d="100"/>
          <a:sy n="73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69B46-334C-4D1A-B939-E7A4BBBABE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829C0D7-D568-4AF9-8600-36655F4A7CF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Streptococci</a:t>
          </a:r>
        </a:p>
      </dgm:t>
    </dgm:pt>
    <dgm:pt modelId="{6389D6FD-4218-441E-97D4-4F81A5924B90}" type="parTrans" cxnId="{2CBB0545-624A-4D5B-99D5-5789ACF2AF8E}">
      <dgm:prSet/>
      <dgm:spPr/>
      <dgm:t>
        <a:bodyPr/>
        <a:lstStyle/>
        <a:p>
          <a:pPr rtl="1"/>
          <a:endParaRPr lang="ar-SA"/>
        </a:p>
      </dgm:t>
    </dgm:pt>
    <dgm:pt modelId="{7E7D2F76-3072-43CA-9409-839A5DF414F6}" type="sibTrans" cxnId="{2CBB0545-624A-4D5B-99D5-5789ACF2AF8E}">
      <dgm:prSet/>
      <dgm:spPr/>
      <dgm:t>
        <a:bodyPr/>
        <a:lstStyle/>
        <a:p>
          <a:pPr rtl="1"/>
          <a:endParaRPr lang="ar-SA"/>
        </a:p>
      </dgm:t>
    </dgm:pt>
    <dgm:pt modelId="{C9B339A5-E270-4B8D-8745-1FF0924569C9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Lanciefield classification</a:t>
          </a:r>
        </a:p>
      </dgm:t>
    </dgm:pt>
    <dgm:pt modelId="{5106FEB4-7C22-429B-8AF4-F7CD34D151C9}" type="parTrans" cxnId="{7DB259C9-CE23-47BC-93CA-25F4E9EF2972}">
      <dgm:prSet/>
      <dgm:spPr/>
      <dgm:t>
        <a:bodyPr/>
        <a:lstStyle/>
        <a:p>
          <a:pPr rtl="1"/>
          <a:endParaRPr lang="ar-SA"/>
        </a:p>
      </dgm:t>
    </dgm:pt>
    <dgm:pt modelId="{32D6A687-4E09-4485-9A1F-1C08C14FFE5F}" type="sibTrans" cxnId="{7DB259C9-CE23-47BC-93CA-25F4E9EF2972}">
      <dgm:prSet/>
      <dgm:spPr/>
      <dgm:t>
        <a:bodyPr/>
        <a:lstStyle/>
        <a:p>
          <a:pPr rtl="1"/>
          <a:endParaRPr lang="ar-SA"/>
        </a:p>
      </dgm:t>
    </dgm:pt>
    <dgm:pt modelId="{E8E85B71-12E3-4747-AB70-0E3AB139316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S. pyogenes</a:t>
          </a:r>
        </a:p>
      </dgm:t>
    </dgm:pt>
    <dgm:pt modelId="{A4773822-56A3-47DE-BA88-623EF682F2F0}" type="parTrans" cxnId="{78298E7F-0496-4BFC-83AE-2993C9C14E0B}">
      <dgm:prSet/>
      <dgm:spPr/>
      <dgm:t>
        <a:bodyPr/>
        <a:lstStyle/>
        <a:p>
          <a:pPr rtl="1"/>
          <a:endParaRPr lang="ar-SA"/>
        </a:p>
      </dgm:t>
    </dgm:pt>
    <dgm:pt modelId="{FE05DC2C-074A-49EF-B206-A0F3CE3CAA15}" type="sibTrans" cxnId="{78298E7F-0496-4BFC-83AE-2993C9C14E0B}">
      <dgm:prSet/>
      <dgm:spPr/>
      <dgm:t>
        <a:bodyPr/>
        <a:lstStyle/>
        <a:p>
          <a:pPr rtl="1"/>
          <a:endParaRPr lang="ar-SA"/>
        </a:p>
      </dgm:t>
    </dgm:pt>
    <dgm:pt modelId="{059F6FB7-078E-4A7E-B4B3-AEED488E796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B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S. agalactiae</a:t>
          </a:r>
        </a:p>
      </dgm:t>
    </dgm:pt>
    <dgm:pt modelId="{7C312F38-D8BD-4C88-9F62-BCA34DAF8824}" type="parTrans" cxnId="{6B7EA809-5685-4255-805B-0725A97CA679}">
      <dgm:prSet/>
      <dgm:spPr/>
      <dgm:t>
        <a:bodyPr/>
        <a:lstStyle/>
        <a:p>
          <a:pPr rtl="1"/>
          <a:endParaRPr lang="ar-SA"/>
        </a:p>
      </dgm:t>
    </dgm:pt>
    <dgm:pt modelId="{373ABF8E-657E-4A95-9867-EDEC2CE17876}" type="sibTrans" cxnId="{6B7EA809-5685-4255-805B-0725A97CA679}">
      <dgm:prSet/>
      <dgm:spPr/>
      <dgm:t>
        <a:bodyPr/>
        <a:lstStyle/>
        <a:p>
          <a:pPr rtl="1"/>
          <a:endParaRPr lang="ar-SA"/>
        </a:p>
      </dgm:t>
    </dgm:pt>
    <dgm:pt modelId="{220B943C-5A40-4501-95EA-67C1A90746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S. equisimitis</a:t>
          </a:r>
        </a:p>
      </dgm:t>
    </dgm:pt>
    <dgm:pt modelId="{343DCE51-CCD7-4A0F-BCA2-2F4FC00ABADB}" type="parTrans" cxnId="{29C113BA-D7A8-48C6-99A0-610CD749B3F3}">
      <dgm:prSet/>
      <dgm:spPr/>
      <dgm:t>
        <a:bodyPr/>
        <a:lstStyle/>
        <a:p>
          <a:pPr rtl="1"/>
          <a:endParaRPr lang="ar-SA"/>
        </a:p>
      </dgm:t>
    </dgm:pt>
    <dgm:pt modelId="{E6DDF433-9840-4736-898C-EB4BB4ADB2E6}" type="sibTrans" cxnId="{29C113BA-D7A8-48C6-99A0-610CD749B3F3}">
      <dgm:prSet/>
      <dgm:spPr/>
      <dgm:t>
        <a:bodyPr/>
        <a:lstStyle/>
        <a:p>
          <a:pPr rtl="1"/>
          <a:endParaRPr lang="ar-SA"/>
        </a:p>
      </dgm:t>
    </dgm:pt>
    <dgm:pt modelId="{64097EEC-F949-4B55-98EA-8748C916B7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Enterococcus</a:t>
          </a:r>
        </a:p>
      </dgm:t>
    </dgm:pt>
    <dgm:pt modelId="{B200D41E-302B-4E70-92BD-77C3329B485D}" type="parTrans" cxnId="{A34ABB7E-46F3-4667-BB72-DCF5CF7305A5}">
      <dgm:prSet/>
      <dgm:spPr/>
      <dgm:t>
        <a:bodyPr/>
        <a:lstStyle/>
        <a:p>
          <a:pPr rtl="1"/>
          <a:endParaRPr lang="ar-SA"/>
        </a:p>
      </dgm:t>
    </dgm:pt>
    <dgm:pt modelId="{FE6143AC-EE1E-480B-9628-FA336EB92D9E}" type="sibTrans" cxnId="{A34ABB7E-46F3-4667-BB72-DCF5CF7305A5}">
      <dgm:prSet/>
      <dgm:spPr/>
      <dgm:t>
        <a:bodyPr/>
        <a:lstStyle/>
        <a:p>
          <a:pPr rtl="1"/>
          <a:endParaRPr lang="ar-SA"/>
        </a:p>
      </dgm:t>
    </dgm:pt>
    <dgm:pt modelId="{3D4C7023-C2A4-4AC2-8F50-B003411A25B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Other groups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(E-U)</a:t>
          </a:r>
        </a:p>
      </dgm:t>
    </dgm:pt>
    <dgm:pt modelId="{DC29D8DD-B846-4FE2-B059-B37BCB32CD4F}" type="parTrans" cxnId="{CDC71C2C-5F74-4CB9-8D6B-74022B002F33}">
      <dgm:prSet/>
      <dgm:spPr/>
      <dgm:t>
        <a:bodyPr/>
        <a:lstStyle/>
        <a:p>
          <a:pPr rtl="1"/>
          <a:endParaRPr lang="ar-SA"/>
        </a:p>
      </dgm:t>
    </dgm:pt>
    <dgm:pt modelId="{8ECF9D26-AA62-4CD0-B71C-AE746BCDEDD8}" type="sibTrans" cxnId="{CDC71C2C-5F74-4CB9-8D6B-74022B002F33}">
      <dgm:prSet/>
      <dgm:spPr/>
      <dgm:t>
        <a:bodyPr/>
        <a:lstStyle/>
        <a:p>
          <a:pPr rtl="1"/>
          <a:endParaRPr lang="ar-SA"/>
        </a:p>
      </dgm:t>
    </dgm:pt>
    <dgm:pt modelId="{2415E965-21EC-4753-AE4B-F190CE058A63}" type="pres">
      <dgm:prSet presAssocID="{49769B46-334C-4D1A-B939-E7A4BBBABE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293962-02B3-4705-A93B-BDE8C3295568}" type="pres">
      <dgm:prSet presAssocID="{D829C0D7-D568-4AF9-8600-36655F4A7CFF}" presName="hierRoot1" presStyleCnt="0">
        <dgm:presLayoutVars>
          <dgm:hierBranch/>
        </dgm:presLayoutVars>
      </dgm:prSet>
      <dgm:spPr/>
    </dgm:pt>
    <dgm:pt modelId="{F60AA7B6-1A71-4625-8F9E-642F9F7F72DC}" type="pres">
      <dgm:prSet presAssocID="{D829C0D7-D568-4AF9-8600-36655F4A7CFF}" presName="rootComposite1" presStyleCnt="0"/>
      <dgm:spPr/>
    </dgm:pt>
    <dgm:pt modelId="{B4B4E6D3-957B-4682-A383-EC79C861B185}" type="pres">
      <dgm:prSet presAssocID="{D829C0D7-D568-4AF9-8600-36655F4A7CFF}" presName="rootText1" presStyleLbl="node0" presStyleIdx="0" presStyleCnt="1">
        <dgm:presLayoutVars>
          <dgm:chPref val="3"/>
        </dgm:presLayoutVars>
      </dgm:prSet>
      <dgm:spPr/>
    </dgm:pt>
    <dgm:pt modelId="{2B465C8A-BBFA-4816-AF98-2E9469FEE5D1}" type="pres">
      <dgm:prSet presAssocID="{D829C0D7-D568-4AF9-8600-36655F4A7CFF}" presName="rootConnector1" presStyleLbl="node1" presStyleIdx="0" presStyleCnt="0"/>
      <dgm:spPr/>
    </dgm:pt>
    <dgm:pt modelId="{C37F505D-C772-4C74-BFD1-60C1B2A4CC13}" type="pres">
      <dgm:prSet presAssocID="{D829C0D7-D568-4AF9-8600-36655F4A7CFF}" presName="hierChild2" presStyleCnt="0"/>
      <dgm:spPr/>
    </dgm:pt>
    <dgm:pt modelId="{AA991021-62DA-42C6-9227-6761E24DB4C0}" type="pres">
      <dgm:prSet presAssocID="{A4773822-56A3-47DE-BA88-623EF682F2F0}" presName="Name35" presStyleLbl="parChTrans1D2" presStyleIdx="0" presStyleCnt="6"/>
      <dgm:spPr/>
    </dgm:pt>
    <dgm:pt modelId="{D33864C3-222D-4D6E-8382-A4DF367AA354}" type="pres">
      <dgm:prSet presAssocID="{E8E85B71-12E3-4747-AB70-0E3AB1393161}" presName="hierRoot2" presStyleCnt="0">
        <dgm:presLayoutVars>
          <dgm:hierBranch/>
        </dgm:presLayoutVars>
      </dgm:prSet>
      <dgm:spPr/>
    </dgm:pt>
    <dgm:pt modelId="{B8057CB1-C5EA-46E2-B123-C5B5A44AF45E}" type="pres">
      <dgm:prSet presAssocID="{E8E85B71-12E3-4747-AB70-0E3AB1393161}" presName="rootComposite" presStyleCnt="0"/>
      <dgm:spPr/>
    </dgm:pt>
    <dgm:pt modelId="{10A360F4-7459-4277-AE3A-C7278B683D6A}" type="pres">
      <dgm:prSet presAssocID="{E8E85B71-12E3-4747-AB70-0E3AB1393161}" presName="rootText" presStyleLbl="node2" presStyleIdx="0" presStyleCnt="5">
        <dgm:presLayoutVars>
          <dgm:chPref val="3"/>
        </dgm:presLayoutVars>
      </dgm:prSet>
      <dgm:spPr/>
    </dgm:pt>
    <dgm:pt modelId="{D0F10C5F-C287-4BDA-AD33-3560E61CBDE4}" type="pres">
      <dgm:prSet presAssocID="{E8E85B71-12E3-4747-AB70-0E3AB1393161}" presName="rootConnector" presStyleLbl="node2" presStyleIdx="0" presStyleCnt="5"/>
      <dgm:spPr/>
    </dgm:pt>
    <dgm:pt modelId="{C1D3C49A-D480-4267-AE0C-82455F00CF90}" type="pres">
      <dgm:prSet presAssocID="{E8E85B71-12E3-4747-AB70-0E3AB1393161}" presName="hierChild4" presStyleCnt="0"/>
      <dgm:spPr/>
    </dgm:pt>
    <dgm:pt modelId="{500811EC-ADDA-4519-93D1-C10F4A7F11D8}" type="pres">
      <dgm:prSet presAssocID="{E8E85B71-12E3-4747-AB70-0E3AB1393161}" presName="hierChild5" presStyleCnt="0"/>
      <dgm:spPr/>
    </dgm:pt>
    <dgm:pt modelId="{042CE330-FFED-4AE8-83FF-8D663A9C75CD}" type="pres">
      <dgm:prSet presAssocID="{7C312F38-D8BD-4C88-9F62-BCA34DAF8824}" presName="Name35" presStyleLbl="parChTrans1D2" presStyleIdx="1" presStyleCnt="6"/>
      <dgm:spPr/>
    </dgm:pt>
    <dgm:pt modelId="{B8AA9CB0-610E-4632-B68C-A18BE838FFD6}" type="pres">
      <dgm:prSet presAssocID="{059F6FB7-078E-4A7E-B4B3-AEED488E7967}" presName="hierRoot2" presStyleCnt="0">
        <dgm:presLayoutVars>
          <dgm:hierBranch/>
        </dgm:presLayoutVars>
      </dgm:prSet>
      <dgm:spPr/>
    </dgm:pt>
    <dgm:pt modelId="{106B8EA8-42EE-4A64-A68E-7B75342DF9AA}" type="pres">
      <dgm:prSet presAssocID="{059F6FB7-078E-4A7E-B4B3-AEED488E7967}" presName="rootComposite" presStyleCnt="0"/>
      <dgm:spPr/>
    </dgm:pt>
    <dgm:pt modelId="{F0285EC4-D5BC-421F-AB6D-70C4B8538931}" type="pres">
      <dgm:prSet presAssocID="{059F6FB7-078E-4A7E-B4B3-AEED488E7967}" presName="rootText" presStyleLbl="node2" presStyleIdx="1" presStyleCnt="5">
        <dgm:presLayoutVars>
          <dgm:chPref val="3"/>
        </dgm:presLayoutVars>
      </dgm:prSet>
      <dgm:spPr/>
    </dgm:pt>
    <dgm:pt modelId="{11D28B79-2552-40D4-A06A-94AC81ECE09F}" type="pres">
      <dgm:prSet presAssocID="{059F6FB7-078E-4A7E-B4B3-AEED488E7967}" presName="rootConnector" presStyleLbl="node2" presStyleIdx="1" presStyleCnt="5"/>
      <dgm:spPr/>
    </dgm:pt>
    <dgm:pt modelId="{68A61CF6-48E4-4816-B880-FBE250D1183D}" type="pres">
      <dgm:prSet presAssocID="{059F6FB7-078E-4A7E-B4B3-AEED488E7967}" presName="hierChild4" presStyleCnt="0"/>
      <dgm:spPr/>
    </dgm:pt>
    <dgm:pt modelId="{4BE032CB-B2CE-4849-8EC5-18FD35125333}" type="pres">
      <dgm:prSet presAssocID="{059F6FB7-078E-4A7E-B4B3-AEED488E7967}" presName="hierChild5" presStyleCnt="0"/>
      <dgm:spPr/>
    </dgm:pt>
    <dgm:pt modelId="{09BF83D1-EFBA-49D0-A18B-0D2D17C4FD30}" type="pres">
      <dgm:prSet presAssocID="{343DCE51-CCD7-4A0F-BCA2-2F4FC00ABADB}" presName="Name35" presStyleLbl="parChTrans1D2" presStyleIdx="2" presStyleCnt="6"/>
      <dgm:spPr/>
    </dgm:pt>
    <dgm:pt modelId="{03041EB6-67D0-4CE2-8E34-629F84923E53}" type="pres">
      <dgm:prSet presAssocID="{220B943C-5A40-4501-95EA-67C1A9074616}" presName="hierRoot2" presStyleCnt="0">
        <dgm:presLayoutVars>
          <dgm:hierBranch/>
        </dgm:presLayoutVars>
      </dgm:prSet>
      <dgm:spPr/>
    </dgm:pt>
    <dgm:pt modelId="{DA9761E3-802E-41E0-9C5D-5B7FBDC782FB}" type="pres">
      <dgm:prSet presAssocID="{220B943C-5A40-4501-95EA-67C1A9074616}" presName="rootComposite" presStyleCnt="0"/>
      <dgm:spPr/>
    </dgm:pt>
    <dgm:pt modelId="{8BC17A3D-A27E-4EE3-A385-5AA456A1FDBF}" type="pres">
      <dgm:prSet presAssocID="{220B943C-5A40-4501-95EA-67C1A9074616}" presName="rootText" presStyleLbl="node2" presStyleIdx="2" presStyleCnt="5">
        <dgm:presLayoutVars>
          <dgm:chPref val="3"/>
        </dgm:presLayoutVars>
      </dgm:prSet>
      <dgm:spPr/>
    </dgm:pt>
    <dgm:pt modelId="{EB9E1972-1ADC-4EF4-9E79-F1DFBD0039F9}" type="pres">
      <dgm:prSet presAssocID="{220B943C-5A40-4501-95EA-67C1A9074616}" presName="rootConnector" presStyleLbl="node2" presStyleIdx="2" presStyleCnt="5"/>
      <dgm:spPr/>
    </dgm:pt>
    <dgm:pt modelId="{19584820-B95F-46A6-B0F5-C6413CF791D2}" type="pres">
      <dgm:prSet presAssocID="{220B943C-5A40-4501-95EA-67C1A9074616}" presName="hierChild4" presStyleCnt="0"/>
      <dgm:spPr/>
    </dgm:pt>
    <dgm:pt modelId="{689EB020-77FF-4E80-A98E-4A52D7B0B006}" type="pres">
      <dgm:prSet presAssocID="{220B943C-5A40-4501-95EA-67C1A9074616}" presName="hierChild5" presStyleCnt="0"/>
      <dgm:spPr/>
    </dgm:pt>
    <dgm:pt modelId="{2E12C23F-FB36-480D-8AA4-AB167914E555}" type="pres">
      <dgm:prSet presAssocID="{B200D41E-302B-4E70-92BD-77C3329B485D}" presName="Name35" presStyleLbl="parChTrans1D2" presStyleIdx="3" presStyleCnt="6"/>
      <dgm:spPr/>
    </dgm:pt>
    <dgm:pt modelId="{D9D3FB81-36D2-4612-85DE-7255384C4313}" type="pres">
      <dgm:prSet presAssocID="{64097EEC-F949-4B55-98EA-8748C916B773}" presName="hierRoot2" presStyleCnt="0">
        <dgm:presLayoutVars>
          <dgm:hierBranch/>
        </dgm:presLayoutVars>
      </dgm:prSet>
      <dgm:spPr/>
    </dgm:pt>
    <dgm:pt modelId="{3BF1259A-F1C1-49D5-B29A-BAAC66E71690}" type="pres">
      <dgm:prSet presAssocID="{64097EEC-F949-4B55-98EA-8748C916B773}" presName="rootComposite" presStyleCnt="0"/>
      <dgm:spPr/>
    </dgm:pt>
    <dgm:pt modelId="{8394CDC5-A3FD-4BF1-A7CF-BEC3C968D74C}" type="pres">
      <dgm:prSet presAssocID="{64097EEC-F949-4B55-98EA-8748C916B773}" presName="rootText" presStyleLbl="node2" presStyleIdx="3" presStyleCnt="5">
        <dgm:presLayoutVars>
          <dgm:chPref val="3"/>
        </dgm:presLayoutVars>
      </dgm:prSet>
      <dgm:spPr/>
    </dgm:pt>
    <dgm:pt modelId="{10F52EED-7591-4B4B-8299-BED0D294B84B}" type="pres">
      <dgm:prSet presAssocID="{64097EEC-F949-4B55-98EA-8748C916B773}" presName="rootConnector" presStyleLbl="node2" presStyleIdx="3" presStyleCnt="5"/>
      <dgm:spPr/>
    </dgm:pt>
    <dgm:pt modelId="{6DCFF4D7-7485-4DD2-9AD0-DD1DF1098624}" type="pres">
      <dgm:prSet presAssocID="{64097EEC-F949-4B55-98EA-8748C916B773}" presName="hierChild4" presStyleCnt="0"/>
      <dgm:spPr/>
    </dgm:pt>
    <dgm:pt modelId="{63EAD777-7AAF-42D5-AE75-2FF3A5C84C9A}" type="pres">
      <dgm:prSet presAssocID="{64097EEC-F949-4B55-98EA-8748C916B773}" presName="hierChild5" presStyleCnt="0"/>
      <dgm:spPr/>
    </dgm:pt>
    <dgm:pt modelId="{9D2D7D9F-26A8-44B9-A9C9-72330F82E2DF}" type="pres">
      <dgm:prSet presAssocID="{DC29D8DD-B846-4FE2-B059-B37BCB32CD4F}" presName="Name35" presStyleLbl="parChTrans1D2" presStyleIdx="4" presStyleCnt="6"/>
      <dgm:spPr/>
    </dgm:pt>
    <dgm:pt modelId="{CEFFF0C8-D6D9-4184-9417-CA3C81DDA133}" type="pres">
      <dgm:prSet presAssocID="{3D4C7023-C2A4-4AC2-8F50-B003411A25BF}" presName="hierRoot2" presStyleCnt="0">
        <dgm:presLayoutVars>
          <dgm:hierBranch/>
        </dgm:presLayoutVars>
      </dgm:prSet>
      <dgm:spPr/>
    </dgm:pt>
    <dgm:pt modelId="{5B07B3B3-576F-431A-8D6C-73D9099F7979}" type="pres">
      <dgm:prSet presAssocID="{3D4C7023-C2A4-4AC2-8F50-B003411A25BF}" presName="rootComposite" presStyleCnt="0"/>
      <dgm:spPr/>
    </dgm:pt>
    <dgm:pt modelId="{E84844E2-10EA-4DD1-998B-AE88BFEFAA5B}" type="pres">
      <dgm:prSet presAssocID="{3D4C7023-C2A4-4AC2-8F50-B003411A25BF}" presName="rootText" presStyleLbl="node2" presStyleIdx="4" presStyleCnt="5">
        <dgm:presLayoutVars>
          <dgm:chPref val="3"/>
        </dgm:presLayoutVars>
      </dgm:prSet>
      <dgm:spPr/>
    </dgm:pt>
    <dgm:pt modelId="{E27645F7-2551-4631-A0E5-FF0335C993F8}" type="pres">
      <dgm:prSet presAssocID="{3D4C7023-C2A4-4AC2-8F50-B003411A25BF}" presName="rootConnector" presStyleLbl="node2" presStyleIdx="4" presStyleCnt="5"/>
      <dgm:spPr/>
    </dgm:pt>
    <dgm:pt modelId="{BEB168F2-9FF6-46D9-BF7B-C6BCCBE1A501}" type="pres">
      <dgm:prSet presAssocID="{3D4C7023-C2A4-4AC2-8F50-B003411A25BF}" presName="hierChild4" presStyleCnt="0"/>
      <dgm:spPr/>
    </dgm:pt>
    <dgm:pt modelId="{B22DDF11-AB08-4E29-A3D3-824551E14C51}" type="pres">
      <dgm:prSet presAssocID="{3D4C7023-C2A4-4AC2-8F50-B003411A25BF}" presName="hierChild5" presStyleCnt="0"/>
      <dgm:spPr/>
    </dgm:pt>
    <dgm:pt modelId="{7ECFA9A0-9586-4CA1-A9A0-1DEE2EB28CB4}" type="pres">
      <dgm:prSet presAssocID="{D829C0D7-D568-4AF9-8600-36655F4A7CFF}" presName="hierChild3" presStyleCnt="0"/>
      <dgm:spPr/>
    </dgm:pt>
    <dgm:pt modelId="{8FDF17B8-D7D4-43F3-9FC9-05EF5C108E7A}" type="pres">
      <dgm:prSet presAssocID="{5106FEB4-7C22-429B-8AF4-F7CD34D151C9}" presName="Name111" presStyleLbl="parChTrans1D2" presStyleIdx="5" presStyleCnt="6"/>
      <dgm:spPr/>
    </dgm:pt>
    <dgm:pt modelId="{1A2D0C0B-949A-42CE-9FCE-E329D3F7F5DB}" type="pres">
      <dgm:prSet presAssocID="{C9B339A5-E270-4B8D-8745-1FF0924569C9}" presName="hierRoot3" presStyleCnt="0">
        <dgm:presLayoutVars>
          <dgm:hierBranch/>
        </dgm:presLayoutVars>
      </dgm:prSet>
      <dgm:spPr/>
    </dgm:pt>
    <dgm:pt modelId="{AE9D2F2A-9409-4423-9B15-7C02852AA519}" type="pres">
      <dgm:prSet presAssocID="{C9B339A5-E270-4B8D-8745-1FF0924569C9}" presName="rootComposite3" presStyleCnt="0"/>
      <dgm:spPr/>
    </dgm:pt>
    <dgm:pt modelId="{37C40A0C-B60F-4016-913E-6CB075D7C950}" type="pres">
      <dgm:prSet presAssocID="{C9B339A5-E270-4B8D-8745-1FF0924569C9}" presName="rootText3" presStyleLbl="asst1" presStyleIdx="0" presStyleCnt="1">
        <dgm:presLayoutVars>
          <dgm:chPref val="3"/>
        </dgm:presLayoutVars>
      </dgm:prSet>
      <dgm:spPr/>
    </dgm:pt>
    <dgm:pt modelId="{2D02636D-4DB2-4E55-B8B6-B065C17E8353}" type="pres">
      <dgm:prSet presAssocID="{C9B339A5-E270-4B8D-8745-1FF0924569C9}" presName="rootConnector3" presStyleLbl="asst1" presStyleIdx="0" presStyleCnt="1"/>
      <dgm:spPr/>
    </dgm:pt>
    <dgm:pt modelId="{FE44D211-27E6-40EE-BE07-D3566F6C7CD2}" type="pres">
      <dgm:prSet presAssocID="{C9B339A5-E270-4B8D-8745-1FF0924569C9}" presName="hierChild6" presStyleCnt="0"/>
      <dgm:spPr/>
    </dgm:pt>
    <dgm:pt modelId="{380B4501-4DC6-4E8B-BB92-D51C01357735}" type="pres">
      <dgm:prSet presAssocID="{C9B339A5-E270-4B8D-8745-1FF0924569C9}" presName="hierChild7" presStyleCnt="0"/>
      <dgm:spPr/>
    </dgm:pt>
  </dgm:ptLst>
  <dgm:cxnLst>
    <dgm:cxn modelId="{BA106A03-4EA7-495D-B3BD-A4CF7119AC0D}" type="presOf" srcId="{7C312F38-D8BD-4C88-9F62-BCA34DAF8824}" destId="{042CE330-FFED-4AE8-83FF-8D663A9C75CD}" srcOrd="0" destOrd="0" presId="urn:microsoft.com/office/officeart/2005/8/layout/orgChart1"/>
    <dgm:cxn modelId="{6B7EA809-5685-4255-805B-0725A97CA679}" srcId="{D829C0D7-D568-4AF9-8600-36655F4A7CFF}" destId="{059F6FB7-078E-4A7E-B4B3-AEED488E7967}" srcOrd="2" destOrd="0" parTransId="{7C312F38-D8BD-4C88-9F62-BCA34DAF8824}" sibTransId="{373ABF8E-657E-4A95-9867-EDEC2CE17876}"/>
    <dgm:cxn modelId="{72413113-D280-42C9-A882-EF7FEF9AF938}" type="presOf" srcId="{3D4C7023-C2A4-4AC2-8F50-B003411A25BF}" destId="{E84844E2-10EA-4DD1-998B-AE88BFEFAA5B}" srcOrd="0" destOrd="0" presId="urn:microsoft.com/office/officeart/2005/8/layout/orgChart1"/>
    <dgm:cxn modelId="{E5A26621-7B70-4BA6-A43C-4BF9EC227A57}" type="presOf" srcId="{A4773822-56A3-47DE-BA88-623EF682F2F0}" destId="{AA991021-62DA-42C6-9227-6761E24DB4C0}" srcOrd="0" destOrd="0" presId="urn:microsoft.com/office/officeart/2005/8/layout/orgChart1"/>
    <dgm:cxn modelId="{CDC71C2C-5F74-4CB9-8D6B-74022B002F33}" srcId="{D829C0D7-D568-4AF9-8600-36655F4A7CFF}" destId="{3D4C7023-C2A4-4AC2-8F50-B003411A25BF}" srcOrd="5" destOrd="0" parTransId="{DC29D8DD-B846-4FE2-B059-B37BCB32CD4F}" sibTransId="{8ECF9D26-AA62-4CD0-B71C-AE746BCDEDD8}"/>
    <dgm:cxn modelId="{6F3DB33A-FBBC-41EB-972F-BCE689BB3B2D}" type="presOf" srcId="{059F6FB7-078E-4A7E-B4B3-AEED488E7967}" destId="{11D28B79-2552-40D4-A06A-94AC81ECE09F}" srcOrd="1" destOrd="0" presId="urn:microsoft.com/office/officeart/2005/8/layout/orgChart1"/>
    <dgm:cxn modelId="{80FA243F-3C40-4F41-B3A6-E3B63234970D}" type="presOf" srcId="{49769B46-334C-4D1A-B939-E7A4BBBABE54}" destId="{2415E965-21EC-4753-AE4B-F190CE058A63}" srcOrd="0" destOrd="0" presId="urn:microsoft.com/office/officeart/2005/8/layout/orgChart1"/>
    <dgm:cxn modelId="{2CBB0545-624A-4D5B-99D5-5789ACF2AF8E}" srcId="{49769B46-334C-4D1A-B939-E7A4BBBABE54}" destId="{D829C0D7-D568-4AF9-8600-36655F4A7CFF}" srcOrd="0" destOrd="0" parTransId="{6389D6FD-4218-441E-97D4-4F81A5924B90}" sibTransId="{7E7D2F76-3072-43CA-9409-839A5DF414F6}"/>
    <dgm:cxn modelId="{EA0EB848-B636-462F-A28B-B34C76E04970}" type="presOf" srcId="{343DCE51-CCD7-4A0F-BCA2-2F4FC00ABADB}" destId="{09BF83D1-EFBA-49D0-A18B-0D2D17C4FD30}" srcOrd="0" destOrd="0" presId="urn:microsoft.com/office/officeart/2005/8/layout/orgChart1"/>
    <dgm:cxn modelId="{EA4A564C-CA5F-47B7-BFD2-B7FB3CCE9065}" type="presOf" srcId="{5106FEB4-7C22-429B-8AF4-F7CD34D151C9}" destId="{8FDF17B8-D7D4-43F3-9FC9-05EF5C108E7A}" srcOrd="0" destOrd="0" presId="urn:microsoft.com/office/officeart/2005/8/layout/orgChart1"/>
    <dgm:cxn modelId="{A2C8AD6F-B142-4BC1-9D64-42B4E8D023F9}" type="presOf" srcId="{220B943C-5A40-4501-95EA-67C1A9074616}" destId="{8BC17A3D-A27E-4EE3-A385-5AA456A1FDBF}" srcOrd="0" destOrd="0" presId="urn:microsoft.com/office/officeart/2005/8/layout/orgChart1"/>
    <dgm:cxn modelId="{A50F4A75-55D6-40DF-A2EB-A068150C6CED}" type="presOf" srcId="{DC29D8DD-B846-4FE2-B059-B37BCB32CD4F}" destId="{9D2D7D9F-26A8-44B9-A9C9-72330F82E2DF}" srcOrd="0" destOrd="0" presId="urn:microsoft.com/office/officeart/2005/8/layout/orgChart1"/>
    <dgm:cxn modelId="{036A7456-CA86-41CB-B9FC-13B5B9C98E7F}" type="presOf" srcId="{C9B339A5-E270-4B8D-8745-1FF0924569C9}" destId="{37C40A0C-B60F-4016-913E-6CB075D7C950}" srcOrd="0" destOrd="0" presId="urn:microsoft.com/office/officeart/2005/8/layout/orgChart1"/>
    <dgm:cxn modelId="{A34ABB7E-46F3-4667-BB72-DCF5CF7305A5}" srcId="{D829C0D7-D568-4AF9-8600-36655F4A7CFF}" destId="{64097EEC-F949-4B55-98EA-8748C916B773}" srcOrd="4" destOrd="0" parTransId="{B200D41E-302B-4E70-92BD-77C3329B485D}" sibTransId="{FE6143AC-EE1E-480B-9628-FA336EB92D9E}"/>
    <dgm:cxn modelId="{91BF0B7F-8C25-4E37-87E1-7C36F29AAB4F}" type="presOf" srcId="{059F6FB7-078E-4A7E-B4B3-AEED488E7967}" destId="{F0285EC4-D5BC-421F-AB6D-70C4B8538931}" srcOrd="0" destOrd="0" presId="urn:microsoft.com/office/officeart/2005/8/layout/orgChart1"/>
    <dgm:cxn modelId="{78298E7F-0496-4BFC-83AE-2993C9C14E0B}" srcId="{D829C0D7-D568-4AF9-8600-36655F4A7CFF}" destId="{E8E85B71-12E3-4747-AB70-0E3AB1393161}" srcOrd="1" destOrd="0" parTransId="{A4773822-56A3-47DE-BA88-623EF682F2F0}" sibTransId="{FE05DC2C-074A-49EF-B206-A0F3CE3CAA15}"/>
    <dgm:cxn modelId="{C044418B-0E6B-413F-BFCF-8A16DDBE46E5}" type="presOf" srcId="{64097EEC-F949-4B55-98EA-8748C916B773}" destId="{8394CDC5-A3FD-4BF1-A7CF-BEC3C968D74C}" srcOrd="0" destOrd="0" presId="urn:microsoft.com/office/officeart/2005/8/layout/orgChart1"/>
    <dgm:cxn modelId="{3F2AC68F-AF9F-425F-9DB4-9E55F5BB12B5}" type="presOf" srcId="{C9B339A5-E270-4B8D-8745-1FF0924569C9}" destId="{2D02636D-4DB2-4E55-B8B6-B065C17E8353}" srcOrd="1" destOrd="0" presId="urn:microsoft.com/office/officeart/2005/8/layout/orgChart1"/>
    <dgm:cxn modelId="{96CA3595-75E8-4991-B921-57F00D273CAE}" type="presOf" srcId="{E8E85B71-12E3-4747-AB70-0E3AB1393161}" destId="{10A360F4-7459-4277-AE3A-C7278B683D6A}" srcOrd="0" destOrd="0" presId="urn:microsoft.com/office/officeart/2005/8/layout/orgChart1"/>
    <dgm:cxn modelId="{B41780AE-564F-428E-AA20-1C8629EB485C}" type="presOf" srcId="{D829C0D7-D568-4AF9-8600-36655F4A7CFF}" destId="{B4B4E6D3-957B-4682-A383-EC79C861B185}" srcOrd="0" destOrd="0" presId="urn:microsoft.com/office/officeart/2005/8/layout/orgChart1"/>
    <dgm:cxn modelId="{7D639BAE-EF61-45B9-AF01-6EA7267A0799}" type="presOf" srcId="{B200D41E-302B-4E70-92BD-77C3329B485D}" destId="{2E12C23F-FB36-480D-8AA4-AB167914E555}" srcOrd="0" destOrd="0" presId="urn:microsoft.com/office/officeart/2005/8/layout/orgChart1"/>
    <dgm:cxn modelId="{C8B80AB0-DBCA-4F78-B9FF-56EA10043A27}" type="presOf" srcId="{E8E85B71-12E3-4747-AB70-0E3AB1393161}" destId="{D0F10C5F-C287-4BDA-AD33-3560E61CBDE4}" srcOrd="1" destOrd="0" presId="urn:microsoft.com/office/officeart/2005/8/layout/orgChart1"/>
    <dgm:cxn modelId="{29C113BA-D7A8-48C6-99A0-610CD749B3F3}" srcId="{D829C0D7-D568-4AF9-8600-36655F4A7CFF}" destId="{220B943C-5A40-4501-95EA-67C1A9074616}" srcOrd="3" destOrd="0" parTransId="{343DCE51-CCD7-4A0F-BCA2-2F4FC00ABADB}" sibTransId="{E6DDF433-9840-4736-898C-EB4BB4ADB2E6}"/>
    <dgm:cxn modelId="{E776D5C3-D252-4891-865E-2B63B388D3A6}" type="presOf" srcId="{64097EEC-F949-4B55-98EA-8748C916B773}" destId="{10F52EED-7591-4B4B-8299-BED0D294B84B}" srcOrd="1" destOrd="0" presId="urn:microsoft.com/office/officeart/2005/8/layout/orgChart1"/>
    <dgm:cxn modelId="{7DB259C9-CE23-47BC-93CA-25F4E9EF2972}" srcId="{D829C0D7-D568-4AF9-8600-36655F4A7CFF}" destId="{C9B339A5-E270-4B8D-8745-1FF0924569C9}" srcOrd="0" destOrd="0" parTransId="{5106FEB4-7C22-429B-8AF4-F7CD34D151C9}" sibTransId="{32D6A687-4E09-4485-9A1F-1C08C14FFE5F}"/>
    <dgm:cxn modelId="{59F189D2-2B96-4526-9F83-F1FD49C86990}" type="presOf" srcId="{D829C0D7-D568-4AF9-8600-36655F4A7CFF}" destId="{2B465C8A-BBFA-4816-AF98-2E9469FEE5D1}" srcOrd="1" destOrd="0" presId="urn:microsoft.com/office/officeart/2005/8/layout/orgChart1"/>
    <dgm:cxn modelId="{37EA82D8-E831-4BD0-8205-84C57CAE0DEB}" type="presOf" srcId="{3D4C7023-C2A4-4AC2-8F50-B003411A25BF}" destId="{E27645F7-2551-4631-A0E5-FF0335C993F8}" srcOrd="1" destOrd="0" presId="urn:microsoft.com/office/officeart/2005/8/layout/orgChart1"/>
    <dgm:cxn modelId="{9E405FE9-608A-490D-B652-729D092758DA}" type="presOf" srcId="{220B943C-5A40-4501-95EA-67C1A9074616}" destId="{EB9E1972-1ADC-4EF4-9E79-F1DFBD0039F9}" srcOrd="1" destOrd="0" presId="urn:microsoft.com/office/officeart/2005/8/layout/orgChart1"/>
    <dgm:cxn modelId="{A05D48D0-94BE-488A-B992-FC0FAC45DC68}" type="presParOf" srcId="{2415E965-21EC-4753-AE4B-F190CE058A63}" destId="{37293962-02B3-4705-A93B-BDE8C3295568}" srcOrd="0" destOrd="0" presId="urn:microsoft.com/office/officeart/2005/8/layout/orgChart1"/>
    <dgm:cxn modelId="{890E1EA5-C6EE-47DD-AFF1-55DDAEC22ECC}" type="presParOf" srcId="{37293962-02B3-4705-A93B-BDE8C3295568}" destId="{F60AA7B6-1A71-4625-8F9E-642F9F7F72DC}" srcOrd="0" destOrd="0" presId="urn:microsoft.com/office/officeart/2005/8/layout/orgChart1"/>
    <dgm:cxn modelId="{3F6F2D82-FF09-42D6-BBBD-0DB76954818C}" type="presParOf" srcId="{F60AA7B6-1A71-4625-8F9E-642F9F7F72DC}" destId="{B4B4E6D3-957B-4682-A383-EC79C861B185}" srcOrd="0" destOrd="0" presId="urn:microsoft.com/office/officeart/2005/8/layout/orgChart1"/>
    <dgm:cxn modelId="{0B10F54A-F9A5-4BEC-93F0-0AD4F09205BB}" type="presParOf" srcId="{F60AA7B6-1A71-4625-8F9E-642F9F7F72DC}" destId="{2B465C8A-BBFA-4816-AF98-2E9469FEE5D1}" srcOrd="1" destOrd="0" presId="urn:microsoft.com/office/officeart/2005/8/layout/orgChart1"/>
    <dgm:cxn modelId="{BE5891AE-9054-4D9B-906F-4F97392A584B}" type="presParOf" srcId="{37293962-02B3-4705-A93B-BDE8C3295568}" destId="{C37F505D-C772-4C74-BFD1-60C1B2A4CC13}" srcOrd="1" destOrd="0" presId="urn:microsoft.com/office/officeart/2005/8/layout/orgChart1"/>
    <dgm:cxn modelId="{50122896-3707-4EDF-A232-591830AE2327}" type="presParOf" srcId="{C37F505D-C772-4C74-BFD1-60C1B2A4CC13}" destId="{AA991021-62DA-42C6-9227-6761E24DB4C0}" srcOrd="0" destOrd="0" presId="urn:microsoft.com/office/officeart/2005/8/layout/orgChart1"/>
    <dgm:cxn modelId="{F236056F-9873-466F-A6CC-AAB81A1F1453}" type="presParOf" srcId="{C37F505D-C772-4C74-BFD1-60C1B2A4CC13}" destId="{D33864C3-222D-4D6E-8382-A4DF367AA354}" srcOrd="1" destOrd="0" presId="urn:microsoft.com/office/officeart/2005/8/layout/orgChart1"/>
    <dgm:cxn modelId="{DBA24441-D4AD-45BE-8431-B1B3C21702F2}" type="presParOf" srcId="{D33864C3-222D-4D6E-8382-A4DF367AA354}" destId="{B8057CB1-C5EA-46E2-B123-C5B5A44AF45E}" srcOrd="0" destOrd="0" presId="urn:microsoft.com/office/officeart/2005/8/layout/orgChart1"/>
    <dgm:cxn modelId="{048FAD46-0EDF-41A6-8425-FA9D169BE214}" type="presParOf" srcId="{B8057CB1-C5EA-46E2-B123-C5B5A44AF45E}" destId="{10A360F4-7459-4277-AE3A-C7278B683D6A}" srcOrd="0" destOrd="0" presId="urn:microsoft.com/office/officeart/2005/8/layout/orgChart1"/>
    <dgm:cxn modelId="{3DD9AFCF-77F9-4E38-8F15-47E2B0AF97DB}" type="presParOf" srcId="{B8057CB1-C5EA-46E2-B123-C5B5A44AF45E}" destId="{D0F10C5F-C287-4BDA-AD33-3560E61CBDE4}" srcOrd="1" destOrd="0" presId="urn:microsoft.com/office/officeart/2005/8/layout/orgChart1"/>
    <dgm:cxn modelId="{ABC4EF09-2990-493D-9CB3-182717C7273E}" type="presParOf" srcId="{D33864C3-222D-4D6E-8382-A4DF367AA354}" destId="{C1D3C49A-D480-4267-AE0C-82455F00CF90}" srcOrd="1" destOrd="0" presId="urn:microsoft.com/office/officeart/2005/8/layout/orgChart1"/>
    <dgm:cxn modelId="{923A9473-8C38-4EBA-9B56-FA4AF129015C}" type="presParOf" srcId="{D33864C3-222D-4D6E-8382-A4DF367AA354}" destId="{500811EC-ADDA-4519-93D1-C10F4A7F11D8}" srcOrd="2" destOrd="0" presId="urn:microsoft.com/office/officeart/2005/8/layout/orgChart1"/>
    <dgm:cxn modelId="{A80C3501-C2E9-419D-960A-5A742727438A}" type="presParOf" srcId="{C37F505D-C772-4C74-BFD1-60C1B2A4CC13}" destId="{042CE330-FFED-4AE8-83FF-8D663A9C75CD}" srcOrd="2" destOrd="0" presId="urn:microsoft.com/office/officeart/2005/8/layout/orgChart1"/>
    <dgm:cxn modelId="{D16D4784-8138-4FA5-9DB9-1D2EC5BC17E1}" type="presParOf" srcId="{C37F505D-C772-4C74-BFD1-60C1B2A4CC13}" destId="{B8AA9CB0-610E-4632-B68C-A18BE838FFD6}" srcOrd="3" destOrd="0" presId="urn:microsoft.com/office/officeart/2005/8/layout/orgChart1"/>
    <dgm:cxn modelId="{008352A0-6513-4A99-9149-D0B9691948E0}" type="presParOf" srcId="{B8AA9CB0-610E-4632-B68C-A18BE838FFD6}" destId="{106B8EA8-42EE-4A64-A68E-7B75342DF9AA}" srcOrd="0" destOrd="0" presId="urn:microsoft.com/office/officeart/2005/8/layout/orgChart1"/>
    <dgm:cxn modelId="{93F8468C-82A4-4018-BD4C-3D7D33877B81}" type="presParOf" srcId="{106B8EA8-42EE-4A64-A68E-7B75342DF9AA}" destId="{F0285EC4-D5BC-421F-AB6D-70C4B8538931}" srcOrd="0" destOrd="0" presId="urn:microsoft.com/office/officeart/2005/8/layout/orgChart1"/>
    <dgm:cxn modelId="{846CA1C1-6C2F-4531-9CF5-E482A61EBE1F}" type="presParOf" srcId="{106B8EA8-42EE-4A64-A68E-7B75342DF9AA}" destId="{11D28B79-2552-40D4-A06A-94AC81ECE09F}" srcOrd="1" destOrd="0" presId="urn:microsoft.com/office/officeart/2005/8/layout/orgChart1"/>
    <dgm:cxn modelId="{0D11D510-65BE-4458-9336-37FF8B2E5F3D}" type="presParOf" srcId="{B8AA9CB0-610E-4632-B68C-A18BE838FFD6}" destId="{68A61CF6-48E4-4816-B880-FBE250D1183D}" srcOrd="1" destOrd="0" presId="urn:microsoft.com/office/officeart/2005/8/layout/orgChart1"/>
    <dgm:cxn modelId="{1E19279C-6BDD-4E80-932F-1E8ECF44A45E}" type="presParOf" srcId="{B8AA9CB0-610E-4632-B68C-A18BE838FFD6}" destId="{4BE032CB-B2CE-4849-8EC5-18FD35125333}" srcOrd="2" destOrd="0" presId="urn:microsoft.com/office/officeart/2005/8/layout/orgChart1"/>
    <dgm:cxn modelId="{7F84DDD5-82ED-4E53-8FF7-874F6A9719F1}" type="presParOf" srcId="{C37F505D-C772-4C74-BFD1-60C1B2A4CC13}" destId="{09BF83D1-EFBA-49D0-A18B-0D2D17C4FD30}" srcOrd="4" destOrd="0" presId="urn:microsoft.com/office/officeart/2005/8/layout/orgChart1"/>
    <dgm:cxn modelId="{FF1219FE-1881-4366-869E-69EE69E3887C}" type="presParOf" srcId="{C37F505D-C772-4C74-BFD1-60C1B2A4CC13}" destId="{03041EB6-67D0-4CE2-8E34-629F84923E53}" srcOrd="5" destOrd="0" presId="urn:microsoft.com/office/officeart/2005/8/layout/orgChart1"/>
    <dgm:cxn modelId="{96525FB3-D77A-40B5-A3C5-ECACD7D4A2BE}" type="presParOf" srcId="{03041EB6-67D0-4CE2-8E34-629F84923E53}" destId="{DA9761E3-802E-41E0-9C5D-5B7FBDC782FB}" srcOrd="0" destOrd="0" presId="urn:microsoft.com/office/officeart/2005/8/layout/orgChart1"/>
    <dgm:cxn modelId="{B07AB041-391F-4B99-863D-E189DF034D6D}" type="presParOf" srcId="{DA9761E3-802E-41E0-9C5D-5B7FBDC782FB}" destId="{8BC17A3D-A27E-4EE3-A385-5AA456A1FDBF}" srcOrd="0" destOrd="0" presId="urn:microsoft.com/office/officeart/2005/8/layout/orgChart1"/>
    <dgm:cxn modelId="{1544B825-125D-43F5-9C8F-3DFE90C7037D}" type="presParOf" srcId="{DA9761E3-802E-41E0-9C5D-5B7FBDC782FB}" destId="{EB9E1972-1ADC-4EF4-9E79-F1DFBD0039F9}" srcOrd="1" destOrd="0" presId="urn:microsoft.com/office/officeart/2005/8/layout/orgChart1"/>
    <dgm:cxn modelId="{DEE48D2E-D4C1-4298-A41D-B24E05C796BB}" type="presParOf" srcId="{03041EB6-67D0-4CE2-8E34-629F84923E53}" destId="{19584820-B95F-46A6-B0F5-C6413CF791D2}" srcOrd="1" destOrd="0" presId="urn:microsoft.com/office/officeart/2005/8/layout/orgChart1"/>
    <dgm:cxn modelId="{7C5C2D16-966F-45D3-8687-BEFBCDA469FE}" type="presParOf" srcId="{03041EB6-67D0-4CE2-8E34-629F84923E53}" destId="{689EB020-77FF-4E80-A98E-4A52D7B0B006}" srcOrd="2" destOrd="0" presId="urn:microsoft.com/office/officeart/2005/8/layout/orgChart1"/>
    <dgm:cxn modelId="{F315263B-FDB6-4BD3-9F4E-5A999AE980A0}" type="presParOf" srcId="{C37F505D-C772-4C74-BFD1-60C1B2A4CC13}" destId="{2E12C23F-FB36-480D-8AA4-AB167914E555}" srcOrd="6" destOrd="0" presId="urn:microsoft.com/office/officeart/2005/8/layout/orgChart1"/>
    <dgm:cxn modelId="{601C30A9-11E2-4CBD-80E4-A4A810FAF200}" type="presParOf" srcId="{C37F505D-C772-4C74-BFD1-60C1B2A4CC13}" destId="{D9D3FB81-36D2-4612-85DE-7255384C4313}" srcOrd="7" destOrd="0" presId="urn:microsoft.com/office/officeart/2005/8/layout/orgChart1"/>
    <dgm:cxn modelId="{D766AB52-34E5-4DDA-B7EE-87410D4AFA76}" type="presParOf" srcId="{D9D3FB81-36D2-4612-85DE-7255384C4313}" destId="{3BF1259A-F1C1-49D5-B29A-BAAC66E71690}" srcOrd="0" destOrd="0" presId="urn:microsoft.com/office/officeart/2005/8/layout/orgChart1"/>
    <dgm:cxn modelId="{82E9CC02-6F1C-4EF5-98D1-C54461A8C4AA}" type="presParOf" srcId="{3BF1259A-F1C1-49D5-B29A-BAAC66E71690}" destId="{8394CDC5-A3FD-4BF1-A7CF-BEC3C968D74C}" srcOrd="0" destOrd="0" presId="urn:microsoft.com/office/officeart/2005/8/layout/orgChart1"/>
    <dgm:cxn modelId="{C5D3DDFB-6D33-4580-9594-834A9B605C1C}" type="presParOf" srcId="{3BF1259A-F1C1-49D5-B29A-BAAC66E71690}" destId="{10F52EED-7591-4B4B-8299-BED0D294B84B}" srcOrd="1" destOrd="0" presId="urn:microsoft.com/office/officeart/2005/8/layout/orgChart1"/>
    <dgm:cxn modelId="{5C0A5B60-767F-4DCD-A048-E2602283F94F}" type="presParOf" srcId="{D9D3FB81-36D2-4612-85DE-7255384C4313}" destId="{6DCFF4D7-7485-4DD2-9AD0-DD1DF1098624}" srcOrd="1" destOrd="0" presId="urn:microsoft.com/office/officeart/2005/8/layout/orgChart1"/>
    <dgm:cxn modelId="{15DB6955-D8D1-488E-A120-EFF1D618AFE5}" type="presParOf" srcId="{D9D3FB81-36D2-4612-85DE-7255384C4313}" destId="{63EAD777-7AAF-42D5-AE75-2FF3A5C84C9A}" srcOrd="2" destOrd="0" presId="urn:microsoft.com/office/officeart/2005/8/layout/orgChart1"/>
    <dgm:cxn modelId="{42B9ED9C-6A64-4BBA-B20A-948EA73DEC59}" type="presParOf" srcId="{C37F505D-C772-4C74-BFD1-60C1B2A4CC13}" destId="{9D2D7D9F-26A8-44B9-A9C9-72330F82E2DF}" srcOrd="8" destOrd="0" presId="urn:microsoft.com/office/officeart/2005/8/layout/orgChart1"/>
    <dgm:cxn modelId="{FA581327-013C-4597-ADDF-A19B926F3215}" type="presParOf" srcId="{C37F505D-C772-4C74-BFD1-60C1B2A4CC13}" destId="{CEFFF0C8-D6D9-4184-9417-CA3C81DDA133}" srcOrd="9" destOrd="0" presId="urn:microsoft.com/office/officeart/2005/8/layout/orgChart1"/>
    <dgm:cxn modelId="{E50B8663-17B8-45A7-91B3-45648BF29372}" type="presParOf" srcId="{CEFFF0C8-D6D9-4184-9417-CA3C81DDA133}" destId="{5B07B3B3-576F-431A-8D6C-73D9099F7979}" srcOrd="0" destOrd="0" presId="urn:microsoft.com/office/officeart/2005/8/layout/orgChart1"/>
    <dgm:cxn modelId="{6C857007-5934-4FCB-A0C5-5B14EDA92E36}" type="presParOf" srcId="{5B07B3B3-576F-431A-8D6C-73D9099F7979}" destId="{E84844E2-10EA-4DD1-998B-AE88BFEFAA5B}" srcOrd="0" destOrd="0" presId="urn:microsoft.com/office/officeart/2005/8/layout/orgChart1"/>
    <dgm:cxn modelId="{C7C3596C-13DA-4D46-B4FD-7B97DD185B5E}" type="presParOf" srcId="{5B07B3B3-576F-431A-8D6C-73D9099F7979}" destId="{E27645F7-2551-4631-A0E5-FF0335C993F8}" srcOrd="1" destOrd="0" presId="urn:microsoft.com/office/officeart/2005/8/layout/orgChart1"/>
    <dgm:cxn modelId="{2813E936-DDD3-4527-B10D-9C84A07454B7}" type="presParOf" srcId="{CEFFF0C8-D6D9-4184-9417-CA3C81DDA133}" destId="{BEB168F2-9FF6-46D9-BF7B-C6BCCBE1A501}" srcOrd="1" destOrd="0" presId="urn:microsoft.com/office/officeart/2005/8/layout/orgChart1"/>
    <dgm:cxn modelId="{EF8E9146-056A-465B-873D-9B4F2AA2CEA3}" type="presParOf" srcId="{CEFFF0C8-D6D9-4184-9417-CA3C81DDA133}" destId="{B22DDF11-AB08-4E29-A3D3-824551E14C51}" srcOrd="2" destOrd="0" presId="urn:microsoft.com/office/officeart/2005/8/layout/orgChart1"/>
    <dgm:cxn modelId="{58B2397D-DB76-485E-8E85-C1F11CBF6B3C}" type="presParOf" srcId="{37293962-02B3-4705-A93B-BDE8C3295568}" destId="{7ECFA9A0-9586-4CA1-A9A0-1DEE2EB28CB4}" srcOrd="2" destOrd="0" presId="urn:microsoft.com/office/officeart/2005/8/layout/orgChart1"/>
    <dgm:cxn modelId="{A9A7DE34-B599-4E39-89B7-C29C9BA15357}" type="presParOf" srcId="{7ECFA9A0-9586-4CA1-A9A0-1DEE2EB28CB4}" destId="{8FDF17B8-D7D4-43F3-9FC9-05EF5C108E7A}" srcOrd="0" destOrd="0" presId="urn:microsoft.com/office/officeart/2005/8/layout/orgChart1"/>
    <dgm:cxn modelId="{0AE18F9D-E486-4355-8661-1207FFB49F8E}" type="presParOf" srcId="{7ECFA9A0-9586-4CA1-A9A0-1DEE2EB28CB4}" destId="{1A2D0C0B-949A-42CE-9FCE-E329D3F7F5DB}" srcOrd="1" destOrd="0" presId="urn:microsoft.com/office/officeart/2005/8/layout/orgChart1"/>
    <dgm:cxn modelId="{2D9E5B98-792B-4988-B7E5-6B0A2AB1335F}" type="presParOf" srcId="{1A2D0C0B-949A-42CE-9FCE-E329D3F7F5DB}" destId="{AE9D2F2A-9409-4423-9B15-7C02852AA519}" srcOrd="0" destOrd="0" presId="urn:microsoft.com/office/officeart/2005/8/layout/orgChart1"/>
    <dgm:cxn modelId="{2C2A8ECD-B652-4C82-AF7D-4623281E5DAE}" type="presParOf" srcId="{AE9D2F2A-9409-4423-9B15-7C02852AA519}" destId="{37C40A0C-B60F-4016-913E-6CB075D7C950}" srcOrd="0" destOrd="0" presId="urn:microsoft.com/office/officeart/2005/8/layout/orgChart1"/>
    <dgm:cxn modelId="{28D7596E-8328-43E8-8B37-12EF5445C92B}" type="presParOf" srcId="{AE9D2F2A-9409-4423-9B15-7C02852AA519}" destId="{2D02636D-4DB2-4E55-B8B6-B065C17E8353}" srcOrd="1" destOrd="0" presId="urn:microsoft.com/office/officeart/2005/8/layout/orgChart1"/>
    <dgm:cxn modelId="{E4370891-2970-4FDB-9E31-EEA5E5206028}" type="presParOf" srcId="{1A2D0C0B-949A-42CE-9FCE-E329D3F7F5DB}" destId="{FE44D211-27E6-40EE-BE07-D3566F6C7CD2}" srcOrd="1" destOrd="0" presId="urn:microsoft.com/office/officeart/2005/8/layout/orgChart1"/>
    <dgm:cxn modelId="{FE4163BC-8CF2-4218-9B1B-E29DF4D8C82D}" type="presParOf" srcId="{1A2D0C0B-949A-42CE-9FCE-E329D3F7F5DB}" destId="{380B4501-4DC6-4E8B-BB92-D51C013577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17B8-D7D4-43F3-9FC9-05EF5C108E7A}">
      <dsp:nvSpPr>
        <dsp:cNvPr id="0" name=""/>
        <dsp:cNvSpPr/>
      </dsp:nvSpPr>
      <dsp:spPr>
        <a:xfrm>
          <a:off x="3966861" y="816367"/>
          <a:ext cx="147938" cy="648111"/>
        </a:xfrm>
        <a:custGeom>
          <a:avLst/>
          <a:gdLst/>
          <a:ahLst/>
          <a:cxnLst/>
          <a:rect l="0" t="0" r="0" b="0"/>
          <a:pathLst>
            <a:path>
              <a:moveTo>
                <a:pt x="147938" y="0"/>
              </a:moveTo>
              <a:lnTo>
                <a:pt x="147938" y="648111"/>
              </a:lnTo>
              <a:lnTo>
                <a:pt x="0" y="648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D7D9F-26A8-44B9-A9C9-72330F82E2DF}">
      <dsp:nvSpPr>
        <dsp:cNvPr id="0" name=""/>
        <dsp:cNvSpPr/>
      </dsp:nvSpPr>
      <dsp:spPr>
        <a:xfrm>
          <a:off x="4114799" y="816367"/>
          <a:ext cx="3409628" cy="1296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283"/>
              </a:lnTo>
              <a:lnTo>
                <a:pt x="3409628" y="1148283"/>
              </a:lnTo>
              <a:lnTo>
                <a:pt x="3409628" y="1296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2C23F-FB36-480D-8AA4-AB167914E555}">
      <dsp:nvSpPr>
        <dsp:cNvPr id="0" name=""/>
        <dsp:cNvSpPr/>
      </dsp:nvSpPr>
      <dsp:spPr>
        <a:xfrm>
          <a:off x="4114799" y="816367"/>
          <a:ext cx="1704814" cy="1296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283"/>
              </a:lnTo>
              <a:lnTo>
                <a:pt x="1704814" y="1148283"/>
              </a:lnTo>
              <a:lnTo>
                <a:pt x="1704814" y="1296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F83D1-EFBA-49D0-A18B-0D2D17C4FD30}">
      <dsp:nvSpPr>
        <dsp:cNvPr id="0" name=""/>
        <dsp:cNvSpPr/>
      </dsp:nvSpPr>
      <dsp:spPr>
        <a:xfrm>
          <a:off x="4069079" y="816367"/>
          <a:ext cx="91440" cy="1296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6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CE330-FFED-4AE8-83FF-8D663A9C75CD}">
      <dsp:nvSpPr>
        <dsp:cNvPr id="0" name=""/>
        <dsp:cNvSpPr/>
      </dsp:nvSpPr>
      <dsp:spPr>
        <a:xfrm>
          <a:off x="2409985" y="816367"/>
          <a:ext cx="1704814" cy="1296222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148283"/>
              </a:lnTo>
              <a:lnTo>
                <a:pt x="0" y="1148283"/>
              </a:lnTo>
              <a:lnTo>
                <a:pt x="0" y="1296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91021-62DA-42C6-9227-6761E24DB4C0}">
      <dsp:nvSpPr>
        <dsp:cNvPr id="0" name=""/>
        <dsp:cNvSpPr/>
      </dsp:nvSpPr>
      <dsp:spPr>
        <a:xfrm>
          <a:off x="705171" y="816367"/>
          <a:ext cx="3409628" cy="1296222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148283"/>
              </a:lnTo>
              <a:lnTo>
                <a:pt x="0" y="1148283"/>
              </a:lnTo>
              <a:lnTo>
                <a:pt x="0" y="1296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4E6D3-957B-4682-A383-EC79C861B185}">
      <dsp:nvSpPr>
        <dsp:cNvPr id="0" name=""/>
        <dsp:cNvSpPr/>
      </dsp:nvSpPr>
      <dsp:spPr>
        <a:xfrm>
          <a:off x="3410331" y="11189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Streptococci</a:t>
          </a:r>
        </a:p>
      </dsp:txBody>
      <dsp:txXfrm>
        <a:off x="3410331" y="111899"/>
        <a:ext cx="1408937" cy="704468"/>
      </dsp:txXfrm>
    </dsp:sp>
    <dsp:sp modelId="{10A360F4-7459-4277-AE3A-C7278B683D6A}">
      <dsp:nvSpPr>
        <dsp:cNvPr id="0" name=""/>
        <dsp:cNvSpPr/>
      </dsp:nvSpPr>
      <dsp:spPr>
        <a:xfrm>
          <a:off x="703" y="2112590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S. pyogenes</a:t>
          </a:r>
        </a:p>
      </dsp:txBody>
      <dsp:txXfrm>
        <a:off x="703" y="2112590"/>
        <a:ext cx="1408937" cy="704468"/>
      </dsp:txXfrm>
    </dsp:sp>
    <dsp:sp modelId="{F0285EC4-D5BC-421F-AB6D-70C4B8538931}">
      <dsp:nvSpPr>
        <dsp:cNvPr id="0" name=""/>
        <dsp:cNvSpPr/>
      </dsp:nvSpPr>
      <dsp:spPr>
        <a:xfrm>
          <a:off x="1705517" y="2112590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B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S. agalactiae</a:t>
          </a:r>
        </a:p>
      </dsp:txBody>
      <dsp:txXfrm>
        <a:off x="1705517" y="2112590"/>
        <a:ext cx="1408937" cy="704468"/>
      </dsp:txXfrm>
    </dsp:sp>
    <dsp:sp modelId="{8BC17A3D-A27E-4EE3-A385-5AA456A1FDBF}">
      <dsp:nvSpPr>
        <dsp:cNvPr id="0" name=""/>
        <dsp:cNvSpPr/>
      </dsp:nvSpPr>
      <dsp:spPr>
        <a:xfrm>
          <a:off x="3410331" y="2112590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S. equisimitis</a:t>
          </a:r>
        </a:p>
      </dsp:txBody>
      <dsp:txXfrm>
        <a:off x="3410331" y="2112590"/>
        <a:ext cx="1408937" cy="704468"/>
      </dsp:txXfrm>
    </dsp:sp>
    <dsp:sp modelId="{8394CDC5-A3FD-4BF1-A7CF-BEC3C968D74C}">
      <dsp:nvSpPr>
        <dsp:cNvPr id="0" name=""/>
        <dsp:cNvSpPr/>
      </dsp:nvSpPr>
      <dsp:spPr>
        <a:xfrm>
          <a:off x="5115145" y="2112590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Group 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Enterococcus</a:t>
          </a:r>
        </a:p>
      </dsp:txBody>
      <dsp:txXfrm>
        <a:off x="5115145" y="2112590"/>
        <a:ext cx="1408937" cy="704468"/>
      </dsp:txXfrm>
    </dsp:sp>
    <dsp:sp modelId="{E84844E2-10EA-4DD1-998B-AE88BFEFAA5B}">
      <dsp:nvSpPr>
        <dsp:cNvPr id="0" name=""/>
        <dsp:cNvSpPr/>
      </dsp:nvSpPr>
      <dsp:spPr>
        <a:xfrm>
          <a:off x="6819959" y="2112590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Other groups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(E-U)</a:t>
          </a:r>
        </a:p>
      </dsp:txBody>
      <dsp:txXfrm>
        <a:off x="6819959" y="2112590"/>
        <a:ext cx="1408937" cy="704468"/>
      </dsp:txXfrm>
    </dsp:sp>
    <dsp:sp modelId="{37C40A0C-B60F-4016-913E-6CB075D7C950}">
      <dsp:nvSpPr>
        <dsp:cNvPr id="0" name=""/>
        <dsp:cNvSpPr/>
      </dsp:nvSpPr>
      <dsp:spPr>
        <a:xfrm>
          <a:off x="2557924" y="1112244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Lanciefield classification</a:t>
          </a:r>
        </a:p>
      </dsp:txBody>
      <dsp:txXfrm>
        <a:off x="2557924" y="1112244"/>
        <a:ext cx="1408937" cy="70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F9B4A7-CE33-424D-8B24-C6E771A090CC}" type="datetimeFigureOut">
              <a:rPr lang="ar-IQ" smtClean="0"/>
              <a:t>10/11/1444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E92FF8-CEE4-40B2-9EE8-8FCFA80C61F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380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C41926-4E28-40E9-B029-0EACFC780E74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711B-B7AE-41B7-90A2-F78CE522F93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1BB03-9541-4422-8D18-74B94920DC8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0DB36-F71E-4C40-8121-2A21E279521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DEBA4-F3EB-4166-A5C9-EA0209A39B6A}" type="slidenum">
              <a:rPr lang="ar-IQ" smtClean="0">
                <a:solidFill>
                  <a:prstClr val="black"/>
                </a:solidFill>
              </a:rPr>
              <a:pPr/>
              <a:t>38</a:t>
            </a:fld>
            <a:endParaRPr lang="ar-IQ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92FF8-CEE4-40B2-9EE8-8FCFA80C61F1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540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9EE830-2D3C-4517-ABBE-D9E430BDC42F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E6BF1-4F67-4139-9EAF-4F419A28C3B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B8378-4070-42A1-926C-DC24DC39299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92FF8-CEE4-40B2-9EE8-8FCFA80C61F1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16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CEB06-EAF7-47E7-9821-A5A219612CF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7A99C2-AD2A-4472-8FF9-12A33F8C7822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B9756-E9B0-45BB-A4FD-8A5EC025736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219A-2F14-4167-BEF2-C2690CB2D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1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3D9B-A932-4293-B573-93598B515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147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BAD84-D6A1-4E35-AD71-AB7EBD58EE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15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0184-3BCC-4421-AC07-0E372D29A9D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3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7E6C-1494-4818-B97D-E458690AE01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5893-7D91-428C-BFCD-A1F62605D59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994C-256A-4127-9812-62860744F2F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26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1AA7-0EDC-4CAA-83E6-47C8A2899C9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1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774E-A408-44BD-836B-A3D1E374145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3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FA4B-ECEA-4D7C-A3D6-0128F2262F9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5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3D3B-2CF9-4FD1-BCA9-DBF0156D3B9A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4646-A6B6-4847-9BAF-898D8176B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663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65BC-E5BD-4741-9CEA-FEC351888FD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8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4BDB-B278-449D-9685-CBD56D4B5E4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9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6564-196B-49E6-BEC9-D7F5EC16C2E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29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002A73-250C-481C-AF60-8BB0BD008804}" type="datetime3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29 May 2023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8FC059-F94A-4B31-8D41-8F9792EED3C4}" type="slidenum">
              <a:rPr lang="ar-SA">
                <a:solidFill>
                  <a:srgbClr val="3B3B3B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38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عنوان ومحتوى فوق 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192ACC-AE6A-4B8D-BAC7-72EF22E0BDAB}" type="datetime3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29 May 2023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732596-264F-49E0-9B6F-EEC20DF48968}" type="slidenum">
              <a:rPr lang="ar-SA">
                <a:solidFill>
                  <a:srgbClr val="3B3B3B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0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EB9F39-1876-4625-8622-A61D2D9A3C1E}" type="slidenum">
              <a:rPr lang="en-US">
                <a:solidFill>
                  <a:srgbClr val="3B3B3B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6B4041-4923-4CF0-9A12-95DBF60E1714}" type="datetime3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29 May 2023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78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37F0A8-76FE-46E6-910E-B92E95D6BF3C}" type="datetime3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29 May 2023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785074-5E5A-4FB4-A15B-95481FF4A6A5}" type="slidenum">
              <a:rPr lang="ar-SA">
                <a:solidFill>
                  <a:srgbClr val="3B3B3B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8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عنوان، ومحتوى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5648EB-296B-4C8C-8B88-A6770A541BCF}" type="datetime3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29 May 2023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AC5CE6-B09E-45A7-B83D-F3B3AEE5963D}" type="slidenum">
              <a:rPr lang="ar-SA">
                <a:solidFill>
                  <a:srgbClr val="3B3B3B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31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7E6C-1494-4818-B97D-E458690AE01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 May 2023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4B18-E5F5-4F98-AEC5-C7A5343450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945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4E4A-7F06-4DAA-90B1-139B4CF74F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683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F739-F11F-44A4-9EAB-0DA0905AC2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08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362B-268E-48B0-8AAB-47517CB7A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9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6DDE-0926-4924-9DC5-0EA803FB7A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04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E8D85-6507-42E2-A668-4915F00FD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35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34C7-09C7-4546-AB5F-E7F896865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57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9CD571F-284E-49F8-BA62-95AFE21EC7B1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5002-9C50-4D42-BC3A-4C1D8DDB08DC}" type="datetime3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29 May 2023</a:t>
            </a:fld>
            <a:endParaRPr lang="ar-IQ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70AF-0BBB-4508-98AC-C877ED7AB1B3}" type="slidenum">
              <a:rPr lang="ar-IQ" smtClean="0">
                <a:solidFill>
                  <a:srgbClr val="3B3B3B">
                    <a:shade val="50000"/>
                  </a:srgbClr>
                </a:solidFill>
              </a:rPr>
              <a:pPr/>
              <a:t>‹#›</a:t>
            </a:fld>
            <a:endParaRPr lang="ar-IQ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2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500063"/>
            <a:ext cx="8534752" cy="876300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sz="6000" b="1" dirty="0">
                <a:latin typeface="Arial Rounded MT Bold" pitchFamily="34" charset="0"/>
                <a:cs typeface="FrankRuehl" pitchFamily="34" charset="-79"/>
              </a:rPr>
              <a:t>Microbiology lab 6</a:t>
            </a: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744528" y="1784786"/>
            <a:ext cx="7632848" cy="222027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Ruehl" pitchFamily="34" charset="-79"/>
                <a:cs typeface="FrankRuehl" pitchFamily="34" charset="-79"/>
              </a:rPr>
              <a:t>Gram- positive cocci:</a:t>
            </a:r>
          </a:p>
          <a:p>
            <a:pPr algn="ctr" rtl="0" eaLnBrk="1" hangingPunct="1">
              <a:defRPr/>
            </a:pPr>
            <a:r>
              <a:rPr lang="en-US" sz="6000" dirty="0">
                <a:solidFill>
                  <a:srgbClr val="FF0000"/>
                </a:solidFill>
                <a:latin typeface="FrankRuehl" pitchFamily="34" charset="-79"/>
                <a:cs typeface="FrankRuehl" pitchFamily="34" charset="-79"/>
              </a:rPr>
              <a:t>Streptococci</a:t>
            </a:r>
            <a:endParaRPr lang="ar-IQ" sz="6000" dirty="0">
              <a:solidFill>
                <a:srgbClr val="FF0000"/>
              </a:solidFill>
              <a:latin typeface="FrankRuehl" pitchFamily="34" charset="-79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91680" y="5517231"/>
            <a:ext cx="5738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Asst. Prof.</a:t>
            </a:r>
          </a:p>
          <a:p>
            <a:pPr lvl="0" algn="ctr" rtl="0"/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Shaima’a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Salihy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30544"/>
      </p:ext>
    </p:extLst>
  </p:cSld>
  <p:clrMapOvr>
    <a:masterClrMapping/>
  </p:clrMapOvr>
  <p:transition spd="slow">
    <p:strips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rtl="0" eaLnBrk="1" hangingPunct="1"/>
            <a:r>
              <a:rPr lang="en-US" dirty="0">
                <a:solidFill>
                  <a:srgbClr val="FF0000"/>
                </a:solidFill>
              </a:rPr>
              <a:t>Human Streptococcal Pathogens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7DD02B-0621-4D50-8CBF-8082F38F7E88}" type="slidenum">
              <a:rPr lang="en-US" sz="1400" smtClean="0"/>
              <a:pPr eaLnBrk="1" hangingPunct="1"/>
              <a:t>10</a:t>
            </a:fld>
            <a:endParaRPr lang="en-US" sz="1400"/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pPr algn="l" rtl="0" eaLnBrk="1" hangingPunct="1"/>
            <a:r>
              <a:rPr lang="en-US" sz="3600" i="1" dirty="0">
                <a:solidFill>
                  <a:srgbClr val="00B050"/>
                </a:solidFill>
              </a:rPr>
              <a:t>S. pyogenes</a:t>
            </a:r>
          </a:p>
          <a:p>
            <a:pPr algn="l" rtl="0" eaLnBrk="1" hangingPunct="1"/>
            <a:r>
              <a:rPr lang="en-US" sz="3600" i="1" dirty="0">
                <a:solidFill>
                  <a:srgbClr val="00B050"/>
                </a:solidFill>
              </a:rPr>
              <a:t>S. </a:t>
            </a:r>
            <a:r>
              <a:rPr lang="en-US" sz="3600" i="1" dirty="0" err="1">
                <a:solidFill>
                  <a:srgbClr val="00B050"/>
                </a:solidFill>
              </a:rPr>
              <a:t>agalactiae</a:t>
            </a:r>
            <a:endParaRPr lang="en-US" sz="3600" i="1" dirty="0">
              <a:solidFill>
                <a:srgbClr val="00B050"/>
              </a:solidFill>
            </a:endParaRPr>
          </a:p>
          <a:p>
            <a:pPr algn="l" rtl="0" eaLnBrk="1" hangingPunct="1"/>
            <a:r>
              <a:rPr lang="en-US" sz="3600" dirty="0" err="1">
                <a:solidFill>
                  <a:srgbClr val="00B050"/>
                </a:solidFill>
              </a:rPr>
              <a:t>Viridans</a:t>
            </a:r>
            <a:r>
              <a:rPr lang="en-US" sz="3600" dirty="0">
                <a:solidFill>
                  <a:srgbClr val="00B050"/>
                </a:solidFill>
              </a:rPr>
              <a:t> streptococci</a:t>
            </a:r>
          </a:p>
          <a:p>
            <a:pPr algn="l" rtl="0" eaLnBrk="1" hangingPunct="1"/>
            <a:r>
              <a:rPr lang="en-US" sz="3600" i="1" dirty="0">
                <a:solidFill>
                  <a:srgbClr val="00B050"/>
                </a:solidFill>
              </a:rPr>
              <a:t>S. </a:t>
            </a:r>
            <a:r>
              <a:rPr lang="en-US" sz="3600" i="1" dirty="0" err="1">
                <a:solidFill>
                  <a:srgbClr val="00B050"/>
                </a:solidFill>
              </a:rPr>
              <a:t>pneumoniae</a:t>
            </a:r>
            <a:endParaRPr lang="en-US" sz="3600" i="1" dirty="0">
              <a:solidFill>
                <a:srgbClr val="00B050"/>
              </a:solidFill>
            </a:endParaRPr>
          </a:p>
          <a:p>
            <a:pPr algn="l" rtl="0" eaLnBrk="1" hangingPunct="1"/>
            <a:r>
              <a:rPr lang="en-US" sz="3600" i="1" dirty="0">
                <a:solidFill>
                  <a:srgbClr val="00B050"/>
                </a:solidFill>
              </a:rPr>
              <a:t>Enterococcus </a:t>
            </a:r>
            <a:r>
              <a:rPr lang="en-US" sz="3600" i="1" dirty="0" err="1">
                <a:solidFill>
                  <a:srgbClr val="00B050"/>
                </a:solidFill>
              </a:rPr>
              <a:t>faecalis</a:t>
            </a:r>
            <a:endParaRPr lang="en-US" sz="3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3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Human streptococcal pathogens: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-hemolytic </a:t>
            </a:r>
          </a:p>
          <a:p>
            <a:pPr marL="36576" indent="0" algn="l" rtl="0">
              <a:buNone/>
            </a:pPr>
            <a:r>
              <a:rPr lang="en-US" dirty="0">
                <a:solidFill>
                  <a:srgbClr val="00B050"/>
                </a:solidFill>
              </a:rPr>
              <a:t>I. Group A streptococci - </a:t>
            </a:r>
            <a:r>
              <a:rPr lang="en-US" i="1" dirty="0">
                <a:solidFill>
                  <a:srgbClr val="00B050"/>
                </a:solidFill>
              </a:rPr>
              <a:t>S. pyogenes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:</a:t>
            </a:r>
          </a:p>
          <a:p>
            <a:pPr algn="l" rtl="0">
              <a:buNone/>
            </a:pPr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28596" y="3286124"/>
            <a:ext cx="5572164" cy="2357454"/>
          </a:xfrm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§"/>
            </a:pPr>
            <a:r>
              <a:rPr lang="en-US" dirty="0"/>
              <a:t>Most serious streptococcal pathogen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dirty="0"/>
              <a:t>Inhabits throat, </a:t>
            </a:r>
            <a:r>
              <a:rPr lang="en-US" dirty="0" err="1"/>
              <a:t>nasopharynx</a:t>
            </a:r>
            <a:r>
              <a:rPr lang="en-US" dirty="0"/>
              <a:t> and occasionally skin</a:t>
            </a:r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7</a:t>
            </a:r>
          </a:p>
        </p:txBody>
      </p:sp>
      <p:pic>
        <p:nvPicPr>
          <p:cNvPr id="7" name="Picture 1029" descr="Streptococ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37637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Pathogenicity of </a:t>
            </a:r>
            <a:r>
              <a:rPr lang="en-US" b="1" i="1" dirty="0">
                <a:solidFill>
                  <a:srgbClr val="C00000"/>
                </a:solidFill>
              </a:rPr>
              <a:t>S. pyogenes: </a:t>
            </a:r>
            <a:endParaRPr lang="ar-IQ" b="1" i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00034" y="1412776"/>
            <a:ext cx="8320438" cy="4608512"/>
          </a:xfrm>
        </p:spPr>
        <p:txBody>
          <a:bodyPr>
            <a:noAutofit/>
          </a:bodyPr>
          <a:lstStyle/>
          <a:p>
            <a:pPr marL="457200" lvl="0" indent="-457200" algn="just" rtl="0"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Pyogenic infections</a:t>
            </a:r>
            <a:r>
              <a:rPr lang="en-US" sz="2800" dirty="0"/>
              <a:t>: sore throat, streptococcal </a:t>
            </a:r>
            <a:r>
              <a:rPr lang="en-US" sz="2800" dirty="0" err="1"/>
              <a:t>pyoderma</a:t>
            </a:r>
            <a:r>
              <a:rPr lang="en-US" sz="2800" dirty="0"/>
              <a:t> (impetigo), erysipelas, cellulitis, necrotizing fasciitis (flesh eating), septicemia, </a:t>
            </a:r>
          </a:p>
          <a:p>
            <a:pPr marL="457200" lvl="0" indent="-457200" algn="just" rtl="0">
              <a:buClr>
                <a:srgbClr val="6EA0B0"/>
              </a:buClr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Toxin- mediated: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/>
              <a:t>puerperal fever, scarlet fever, and streptococcal toxic shock syndrome.</a:t>
            </a:r>
          </a:p>
          <a:p>
            <a:pPr marL="457200" lvl="0" indent="-457200" algn="just" rtl="0"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Post streptococcal (immunogenic) infection: </a:t>
            </a:r>
            <a:r>
              <a:rPr lang="en-US" sz="2800" dirty="0"/>
              <a:t>a hypersensitivity response - rheumatic fever (after sore throat), acute glomerulonephritis (after skin infection).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ar-IQ" sz="28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528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701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394720" cy="6048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Strep Throat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4038600" cy="52864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000" i="1" dirty="0" err="1"/>
              <a:t>S.pyogenes</a:t>
            </a:r>
            <a:r>
              <a:rPr lang="en-US" sz="2000" dirty="0"/>
              <a:t> is </a:t>
            </a:r>
            <a:r>
              <a:rPr lang="en-US" sz="2000" dirty="0">
                <a:solidFill>
                  <a:srgbClr val="FF0000"/>
                </a:solidFill>
              </a:rPr>
              <a:t>leading cause of uncomplicated bacterial </a:t>
            </a:r>
            <a:r>
              <a:rPr lang="en-US" sz="2000" dirty="0" err="1">
                <a:solidFill>
                  <a:srgbClr val="FF0000"/>
                </a:solidFill>
              </a:rPr>
              <a:t>pharyngitis</a:t>
            </a:r>
            <a:r>
              <a:rPr lang="en-US" sz="2000" dirty="0">
                <a:solidFill>
                  <a:srgbClr val="FF0000"/>
                </a:solidFill>
              </a:rPr>
              <a:t> and tonsillitis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Common in winter and early spring in children </a:t>
            </a:r>
            <a:r>
              <a:rPr lang="en-US" sz="2000" dirty="0">
                <a:solidFill>
                  <a:srgbClr val="FF0000"/>
                </a:solidFill>
              </a:rPr>
              <a:t>over age 3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Typical symptoms: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Pus in throat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Reddened and inflamed tonsils and uvula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Tiny, reddish-brown spots at back of throat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Swollen lymph nodes and </a:t>
            </a:r>
            <a:r>
              <a:rPr lang="en-US" sz="1600" dirty="0">
                <a:solidFill>
                  <a:srgbClr val="F8F8F8"/>
                </a:solidFill>
              </a:rPr>
              <a:t>tongue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B9F39-1876-4625-8622-A61D2D9A3C1E}" type="slidenum">
              <a:rPr lang="en-US" smtClean="0">
                <a:solidFill>
                  <a:srgbClr val="FFFF00"/>
                </a:solidFill>
              </a:rPr>
              <a:pPr/>
              <a:t>13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3255" name="Picture 7" descr="Strep Thro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60848"/>
            <a:ext cx="4114800" cy="4368548"/>
          </a:xfrm>
          <a:prstGeom prst="rect">
            <a:avLst/>
          </a:prstGeom>
          <a:noFill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629400" y="6643688"/>
            <a:ext cx="2514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>
                <a:solidFill>
                  <a:prstClr val="black"/>
                </a:solidFill>
              </a:rPr>
              <a:t>http://www.lib.uiowa.edu/hardin/md/strepthroat.html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55576" y="0"/>
            <a:ext cx="816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Pharyngitis</a:t>
            </a:r>
            <a:r>
              <a:rPr lang="en-US" sz="3600" dirty="0">
                <a:solidFill>
                  <a:srgbClr val="FF0000"/>
                </a:solidFill>
              </a:rPr>
              <a:t> and tonsillitis</a:t>
            </a:r>
            <a:endParaRPr lang="ar-IQ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73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Streptococcal skin infections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48CD42-85B8-4EB5-8102-7176A02051B1}" type="slidenum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14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pic>
        <p:nvPicPr>
          <p:cNvPr id="39940" name="Picture 3" descr="streptococcal_skin_infecti_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585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881120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28596" y="128586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D60093"/>
                </a:solidFill>
                <a:latin typeface="Comic Sans MS" pitchFamily="66" charset="0"/>
              </a:rPr>
              <a:t>Erysipelas</a:t>
            </a:r>
          </a:p>
        </p:txBody>
      </p:sp>
      <p:pic>
        <p:nvPicPr>
          <p:cNvPr id="18437" name="Picture 5" descr="s-8"/>
          <p:cNvPicPr>
            <a:picLocks noChangeAspect="1" noChangeArrowheads="1"/>
          </p:cNvPicPr>
          <p:nvPr/>
        </p:nvPicPr>
        <p:blipFill>
          <a:blip r:embed="rId2"/>
          <a:srcRect r="61470" b="11221"/>
          <a:stretch>
            <a:fillRect/>
          </a:stretch>
        </p:blipFill>
        <p:spPr bwMode="auto">
          <a:xfrm>
            <a:off x="2285984" y="0"/>
            <a:ext cx="6858016" cy="6858000"/>
          </a:xfrm>
          <a:prstGeom prst="rect">
            <a:avLst/>
          </a:prstGeom>
          <a:noFill/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B3B3B">
                    <a:shade val="50000"/>
                  </a:srgbClr>
                </a:solidFill>
              </a:rPr>
              <a:t>11</a:t>
            </a:r>
            <a:endParaRPr lang="ar-IQ" dirty="0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09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488238" cy="989012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 diagnosis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Strep. pyogenes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665171" y="1844674"/>
            <a:ext cx="5192712" cy="4114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/>
              <a:t>Specimens:</a:t>
            </a:r>
            <a:r>
              <a:rPr lang="en-US" sz="2400" dirty="0"/>
              <a:t> throat swab, pus, blood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/>
              <a:t>Microscopy :</a:t>
            </a:r>
            <a:r>
              <a:rPr lang="en-US" sz="2400" dirty="0"/>
              <a:t>Gram stain -  GPC in chains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/>
              <a:t>Culture:</a:t>
            </a:r>
            <a:r>
              <a:rPr lang="en-US" sz="2400" dirty="0"/>
              <a:t> BA - </a:t>
            </a:r>
            <a:r>
              <a:rPr lang="en-US" sz="2400" dirty="0">
                <a:solidFill>
                  <a:srgbClr val="FF0000"/>
                </a:solidFill>
              </a:rPr>
              <a:t>beta hemolytic colonies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/>
              <a:t>Identification tests - 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dirty="0" err="1"/>
              <a:t>Catalase</a:t>
            </a:r>
            <a:r>
              <a:rPr lang="en-US" sz="2000" dirty="0"/>
              <a:t> Negative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dirty="0" err="1">
                <a:solidFill>
                  <a:srgbClr val="FF0000"/>
                </a:solidFill>
              </a:rPr>
              <a:t>Bacitracin</a:t>
            </a:r>
            <a:r>
              <a:rPr lang="en-US" sz="2000" dirty="0">
                <a:solidFill>
                  <a:srgbClr val="FF0000"/>
                </a:solidFill>
              </a:rPr>
              <a:t> sensitive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ASO titer 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Ab. titer:  normal &lt; 200&lt; positive result.</a:t>
            </a:r>
            <a:endParaRPr lang="en-US" sz="2000" dirty="0"/>
          </a:p>
        </p:txBody>
      </p:sp>
      <p:sp>
        <p:nvSpPr>
          <p:cNvPr id="1033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1CB-D1FF-4211-8C44-0FF3C654A3B4}" type="slidenum">
              <a:rPr lang="en-US" smtClean="0">
                <a:solidFill>
                  <a:srgbClr val="FFFF00"/>
                </a:solidFill>
              </a:rPr>
              <a:pPr/>
              <a:t>16</a:t>
            </a:fld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00760" y="1844674"/>
          <a:ext cx="2674928" cy="194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67161" imgH="1362265" progId="PBrush">
                  <p:embed/>
                </p:oleObj>
              </mc:Choice>
              <mc:Fallback>
                <p:oleObj name="Bitmap Image" r:id="rId2" imgW="1867161" imgH="136226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844674"/>
                        <a:ext cx="2674928" cy="1941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286512" y="4572008"/>
            <a:ext cx="5597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+</a:t>
            </a:r>
            <a:r>
              <a:rPr lang="en-US" sz="1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572396" y="4500570"/>
            <a:ext cx="561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ar-IQ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pic>
        <p:nvPicPr>
          <p:cNvPr id="9" name="Picture 7" descr="baci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0759" y="3857628"/>
            <a:ext cx="2714645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48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858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C0000"/>
                </a:solidFill>
              </a:rPr>
              <a:t>Anti- </a:t>
            </a:r>
            <a:r>
              <a:rPr lang="en-US" dirty="0" err="1">
                <a:solidFill>
                  <a:srgbClr val="CC0000"/>
                </a:solidFill>
              </a:rPr>
              <a:t>Streptolysin</a:t>
            </a:r>
            <a:r>
              <a:rPr lang="en-US" dirty="0">
                <a:solidFill>
                  <a:srgbClr val="CC0000"/>
                </a:solidFill>
              </a:rPr>
              <a:t> O Test (ASOT):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8143932" cy="5000660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Principle:</a:t>
            </a:r>
          </a:p>
          <a:p>
            <a:pPr marL="457200" indent="-282575" algn="just" rtl="0"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ASOT this test is serological test used in post streptococcal infection complications depending on the presence of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antistreptolysin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-O antibody in the blood of patient’s previously infected with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S. pyogenes.</a:t>
            </a:r>
          </a:p>
          <a:p>
            <a:pPr marL="457200" indent="-282575" algn="just" rtl="0"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Ab. titer:  normal &lt; 200&lt; positive result.</a:t>
            </a:r>
          </a:p>
          <a:p>
            <a:pPr algn="l" rtl="0">
              <a:lnSpc>
                <a:spcPct val="80000"/>
              </a:lnSpc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B9F39-1876-4625-8622-A61D2D9A3C1E}" type="slidenum">
              <a:rPr lang="en-US" smtClean="0">
                <a:solidFill>
                  <a:srgbClr val="FFFF00"/>
                </a:solidFill>
              </a:rPr>
              <a:pPr/>
              <a:t>17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1334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858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rtl="0"/>
            <a:r>
              <a:rPr lang="en-US" dirty="0" err="1">
                <a:solidFill>
                  <a:srgbClr val="CC0000"/>
                </a:solidFill>
              </a:rPr>
              <a:t>Bacitracin</a:t>
            </a:r>
            <a:r>
              <a:rPr lang="en-US" dirty="0">
                <a:solidFill>
                  <a:srgbClr val="CC0000"/>
                </a:solidFill>
              </a:rPr>
              <a:t> sensitivity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214422"/>
            <a:ext cx="5832648" cy="4734858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Principle:</a:t>
            </a:r>
          </a:p>
          <a:p>
            <a:pPr lvl="1" algn="just" rtl="0">
              <a:lnSpc>
                <a:spcPct val="80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Bacitracin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test is used for presumptive identification of group A</a:t>
            </a:r>
          </a:p>
          <a:p>
            <a:pPr lvl="1" algn="just" rtl="0">
              <a:lnSpc>
                <a:spcPct val="80000"/>
              </a:lnSpc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To distinguish between </a:t>
            </a:r>
            <a:r>
              <a:rPr lang="en-US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S. pyogenes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(susceptible to B) &amp; non group A such as </a:t>
            </a:r>
            <a:r>
              <a:rPr lang="en-US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0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agalactiae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(Resistant to B)</a:t>
            </a:r>
          </a:p>
          <a:p>
            <a:pPr lvl="1" algn="just" rtl="0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Bacitracin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will inhibit the growth of group A 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Strep. pyogenes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giving zone of inhibition around the disk</a:t>
            </a:r>
          </a:p>
          <a:p>
            <a:pPr algn="just" rtl="0">
              <a:lnSpc>
                <a:spcPct val="80000"/>
              </a:lnSpc>
            </a:pPr>
            <a:r>
              <a:rPr lang="en-US" sz="2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Procedure:</a:t>
            </a:r>
          </a:p>
          <a:p>
            <a:pPr lvl="1" algn="just" rtl="0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Inoculate BAP with heavy suspension of tested organism</a:t>
            </a:r>
          </a:p>
          <a:p>
            <a:pPr lvl="1" algn="just" rtl="0">
              <a:lnSpc>
                <a:spcPct val="8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Bacitracin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disk (0.04 U) is applied to inoculated BAP</a:t>
            </a:r>
          </a:p>
          <a:p>
            <a:pPr lvl="1" algn="just" rtl="0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After incubation,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zone of inhibition around the disk is considered as susceptible</a:t>
            </a:r>
          </a:p>
        </p:txBody>
      </p:sp>
      <p:pic>
        <p:nvPicPr>
          <p:cNvPr id="17415" name="Picture 7" descr="bac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97" y="1628800"/>
            <a:ext cx="3036877" cy="4032447"/>
          </a:xfr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B9F39-1876-4625-8622-A61D2D9A3C1E}" type="slidenum">
              <a:rPr lang="en-US" smtClean="0">
                <a:solidFill>
                  <a:srgbClr val="FFFF00"/>
                </a:solidFill>
              </a:rPr>
              <a:pPr/>
              <a:t>18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marL="571500" indent="-571500" rtl="0">
              <a:buFont typeface="Wingdings" pitchFamily="2" charset="2"/>
              <a:buChar char="Ø"/>
            </a:pPr>
            <a:r>
              <a:rPr lang="en-US" sz="3600" b="1" dirty="0">
                <a:solidFill>
                  <a:srgbClr val="00B050"/>
                </a:solidFill>
                <a:latin typeface="Arial Narrow" pitchFamily="34" charset="0"/>
                <a:sym typeface="Symbol" pitchFamily="18" charset="2"/>
              </a:rPr>
              <a:t>-hemolytic :</a:t>
            </a:r>
            <a:br>
              <a:rPr lang="en-US" sz="3600" b="1" dirty="0">
                <a:solidFill>
                  <a:srgbClr val="00B050"/>
                </a:solidFill>
                <a:latin typeface="Arial Narrow" pitchFamily="34" charset="0"/>
                <a:sym typeface="Symbol" pitchFamily="18" charset="2"/>
              </a:rPr>
            </a:br>
            <a:r>
              <a:rPr lang="en-US" sz="3600" b="1" dirty="0">
                <a:solidFill>
                  <a:srgbClr val="00B050"/>
                </a:solidFill>
                <a:latin typeface="Arial Narrow" pitchFamily="34" charset="0"/>
                <a:sym typeface="Symbol" pitchFamily="18" charset="2"/>
              </a:rPr>
              <a:t>II. </a:t>
            </a:r>
            <a:r>
              <a:rPr lang="en-US" sz="3600" dirty="0">
                <a:solidFill>
                  <a:srgbClr val="00B050"/>
                </a:solidFill>
                <a:latin typeface="Arial Narrow" pitchFamily="34" charset="0"/>
              </a:rPr>
              <a:t>Group B streptococci- </a:t>
            </a:r>
            <a:r>
              <a:rPr lang="en-US" sz="3600" i="1" dirty="0">
                <a:solidFill>
                  <a:srgbClr val="00B050"/>
                </a:solidFill>
                <a:latin typeface="Arial Narrow" pitchFamily="34" charset="0"/>
              </a:rPr>
              <a:t>S. </a:t>
            </a:r>
            <a:r>
              <a:rPr lang="en-US" sz="3600" i="1" dirty="0" err="1">
                <a:solidFill>
                  <a:srgbClr val="00B050"/>
                </a:solidFill>
                <a:latin typeface="Arial Narrow" pitchFamily="34" charset="0"/>
              </a:rPr>
              <a:t>agalactiae</a:t>
            </a:r>
            <a:r>
              <a:rPr lang="en-US" sz="3600" dirty="0">
                <a:solidFill>
                  <a:srgbClr val="00B050"/>
                </a:solidFill>
                <a:latin typeface="Arial Narrow" pitchFamily="34" charset="0"/>
              </a:rPr>
              <a:t>:</a:t>
            </a:r>
            <a:endParaRPr lang="ar-IQ" sz="36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719092"/>
            <a:ext cx="5400684" cy="4277072"/>
          </a:xfrm>
        </p:spPr>
        <p:txBody>
          <a:bodyPr>
            <a:normAutofit fontScale="85000" lnSpcReduction="10000"/>
          </a:bodyPr>
          <a:lstStyle/>
          <a:p>
            <a:pPr algn="just" rtl="0"/>
            <a:r>
              <a:rPr lang="en-US" dirty="0">
                <a:latin typeface="Comic Sans MS" pitchFamily="66" charset="0"/>
              </a:rPr>
              <a:t>Normal flora of female vaginal tract and cause 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neonatal meningitis.</a:t>
            </a:r>
          </a:p>
          <a:p>
            <a:pPr algn="just" rtl="0"/>
            <a:r>
              <a:rPr lang="en-US" dirty="0" err="1">
                <a:latin typeface="Comic Sans MS" pitchFamily="66" charset="0"/>
              </a:rPr>
              <a:t>Bacitracin</a:t>
            </a:r>
            <a:r>
              <a:rPr lang="en-US" dirty="0">
                <a:latin typeface="Comic Sans MS" pitchFamily="66" charset="0"/>
              </a:rPr>
              <a:t> resistant</a:t>
            </a:r>
          </a:p>
          <a:p>
            <a:pPr algn="just" rtl="0"/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CAMP test +</a:t>
            </a:r>
            <a:r>
              <a:rPr lang="en-US" dirty="0" err="1">
                <a:solidFill>
                  <a:srgbClr val="00B0F0"/>
                </a:solidFill>
                <a:latin typeface="Comic Sans MS" pitchFamily="66" charset="0"/>
              </a:rPr>
              <a:t>ve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(Christie, Atkins, Munch-Peterson)</a:t>
            </a:r>
          </a:p>
          <a:p>
            <a:pPr algn="just" rtl="0"/>
            <a:r>
              <a:rPr lang="en-US" dirty="0" err="1">
                <a:solidFill>
                  <a:srgbClr val="00B0F0"/>
                </a:solidFill>
                <a:latin typeface="Comic Sans MS" pitchFamily="66" charset="0"/>
              </a:rPr>
              <a:t>hipurate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hydrolysis test +</a:t>
            </a:r>
            <a:r>
              <a:rPr lang="en-US" dirty="0" err="1">
                <a:solidFill>
                  <a:srgbClr val="00B0F0"/>
                </a:solidFill>
                <a:latin typeface="Comic Sans MS" pitchFamily="66" charset="0"/>
              </a:rPr>
              <a:t>ve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(split sodium </a:t>
            </a:r>
            <a:r>
              <a:rPr lang="en-US" dirty="0" err="1">
                <a:solidFill>
                  <a:srgbClr val="00B0F0"/>
                </a:solidFill>
                <a:latin typeface="Comic Sans MS" pitchFamily="66" charset="0"/>
              </a:rPr>
              <a:t>hippurate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and give deep purple color indicate +</a:t>
            </a:r>
            <a:r>
              <a:rPr lang="en-US" dirty="0" err="1">
                <a:latin typeface="Comic Sans MS" pitchFamily="66" charset="0"/>
              </a:rPr>
              <a:t>ve</a:t>
            </a:r>
            <a:r>
              <a:rPr lang="en-US" dirty="0">
                <a:latin typeface="Comic Sans MS" pitchFamily="66" charset="0"/>
              </a:rPr>
              <a:t> response in this test)</a:t>
            </a:r>
            <a:endParaRPr lang="ar-IQ" dirty="0">
              <a:latin typeface="Comic Sans MS" pitchFamily="66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FFFF00"/>
                </a:solidFill>
              </a:rPr>
              <a:t>16</a:t>
            </a:r>
            <a:endParaRPr lang="ar-IQ" sz="1400" dirty="0">
              <a:solidFill>
                <a:srgbClr val="FFFF00"/>
              </a:solidFill>
            </a:endParaRPr>
          </a:p>
        </p:txBody>
      </p:sp>
      <p:pic>
        <p:nvPicPr>
          <p:cNvPr id="6" name="Picture 7" descr="opto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7950" y="1500174"/>
            <a:ext cx="2786050" cy="2357454"/>
          </a:xfrm>
          <a:prstGeom prst="rect">
            <a:avLst/>
          </a:prstGeom>
          <a:noFill/>
        </p:spPr>
      </p:pic>
      <p:pic>
        <p:nvPicPr>
          <p:cNvPr id="9" name="Picture 6" descr="taL75225_18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857628"/>
            <a:ext cx="27860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1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rtl="0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objectives:</a:t>
            </a:r>
            <a:endParaRPr lang="ar-IQ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12568"/>
          </a:xfrm>
        </p:spPr>
        <p:txBody>
          <a:bodyPr>
            <a:normAutofit fontScale="85000" lnSpcReduction="10000"/>
          </a:bodyPr>
          <a:lstStyle/>
          <a:p>
            <a:pPr marL="36576" indent="0" algn="just" rtl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this lab. You must be able to:</a:t>
            </a:r>
          </a:p>
          <a:p>
            <a:pPr algn="just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Describe streptococci under microscope.</a:t>
            </a:r>
          </a:p>
          <a:p>
            <a:pPr algn="just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Classify streptococcus spp. according to hemolysis pattern&gt;</a:t>
            </a:r>
          </a:p>
          <a:p>
            <a:pPr algn="just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Classify streptococcus spp. according to Lancefield grouping.</a:t>
            </a:r>
          </a:p>
          <a:p>
            <a:pPr algn="just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 infections caused by each of streptococcal spp.</a:t>
            </a:r>
          </a:p>
          <a:p>
            <a:pPr algn="just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Differentiate each streptococcus spp. From each other.</a:t>
            </a:r>
          </a:p>
          <a:p>
            <a:pPr algn="just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Discuss  principles of differentiation tests of each streptococcal spp.</a:t>
            </a:r>
          </a:p>
          <a:p>
            <a:pPr algn="just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Predict streptococcal causative agents causing clinical cases.</a:t>
            </a:r>
            <a:endParaRPr lang="ar-IQ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srgbClr val="3B3B3B">
                    <a:shade val="50000"/>
                  </a:srgbClr>
                </a:solidFill>
              </a:rPr>
              <a:pPr/>
              <a:t>2</a:t>
            </a:fld>
            <a:endParaRPr lang="ar-IQ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1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4073" y="260648"/>
            <a:ext cx="8218487" cy="558899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dirty="0">
                <a:solidFill>
                  <a:srgbClr val="00B0F0"/>
                </a:solidFill>
              </a:rPr>
              <a:t>CAMP test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8677275" cy="5328592"/>
          </a:xfrm>
        </p:spPr>
        <p:txBody>
          <a:bodyPr>
            <a:noAutofit/>
          </a:bodyPr>
          <a:lstStyle/>
          <a:p>
            <a:pPr algn="just" rtl="0"/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Principle:</a:t>
            </a:r>
          </a:p>
          <a:p>
            <a:pPr lvl="1" algn="just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 B streptococci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produce diffusible extracellular protein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(CAMP factor)</a:t>
            </a:r>
          </a:p>
          <a:p>
            <a:pPr lvl="1" algn="just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CAMP act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synergistically with staph.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-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lysin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cause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lysis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of RBCs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 rtl="0"/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Procedure:</a:t>
            </a:r>
          </a:p>
          <a:p>
            <a:pPr lvl="1" algn="just" rtl="0"/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Single streak of  unknown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Streptococcus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be tested and a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Staph. aureus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made perpendicular to each other</a:t>
            </a:r>
          </a:p>
          <a:p>
            <a:pPr lvl="1" algn="just" rtl="0"/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3-5 mm distance was left between two streaks</a:t>
            </a:r>
          </a:p>
          <a:p>
            <a:pPr lvl="1" algn="just" rtl="0"/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After incubation, a positive result appear as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arrowhead shaped zone of complete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hemolysis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algn="just" rtl="0"/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agalactiae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CAMP test positive while non group B streptococci are negative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074-5E5A-4FB4-A15B-95481FF4A6A5}" type="slidenum">
              <a:rPr lang="ar-SA" smtClean="0">
                <a:solidFill>
                  <a:srgbClr val="3B3B3B">
                    <a:shade val="50000"/>
                  </a:srgbClr>
                </a:solidFill>
              </a:rPr>
              <a:pPr/>
              <a:t>20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357166"/>
            <a:ext cx="7467600" cy="11430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CAMP test</a:t>
            </a:r>
          </a:p>
        </p:txBody>
      </p:sp>
      <p:pic>
        <p:nvPicPr>
          <p:cNvPr id="35848" name="Picture 8" descr="ca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1100" y="2453481"/>
            <a:ext cx="2590800" cy="2819400"/>
          </a:xfrm>
          <a:ln/>
        </p:spPr>
      </p:pic>
      <p:pic>
        <p:nvPicPr>
          <p:cNvPr id="35847" name="Picture 7" descr="c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3968" y="1988840"/>
            <a:ext cx="4284464" cy="3600400"/>
          </a:xfrm>
          <a:noFill/>
          <a:ln/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srgbClr val="3B3B3B">
                    <a:shade val="50000"/>
                  </a:srgbClr>
                </a:solidFill>
              </a:rPr>
              <a:pPr/>
              <a:t>21</a:t>
            </a:fld>
            <a:endParaRPr lang="ar-IQ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1643074"/>
          </a:xfrm>
        </p:spPr>
        <p:txBody>
          <a:bodyPr>
            <a:noAutofit/>
          </a:bodyPr>
          <a:lstStyle/>
          <a:p>
            <a:pPr rtl="0">
              <a:buFont typeface="Arial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</a:rPr>
              <a:t> Group D streptococci: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2800" i="1" dirty="0" err="1">
                <a:solidFill>
                  <a:srgbClr val="00B050"/>
                </a:solidFill>
              </a:rPr>
              <a:t>Enterococcus</a:t>
            </a:r>
            <a:r>
              <a:rPr lang="en-US" sz="2800" i="1" dirty="0">
                <a:solidFill>
                  <a:srgbClr val="00B050"/>
                </a:solidFill>
              </a:rPr>
              <a:t> </a:t>
            </a:r>
            <a:r>
              <a:rPr lang="en-US" sz="2800" i="1" dirty="0" err="1">
                <a:solidFill>
                  <a:srgbClr val="00B050"/>
                </a:solidFill>
              </a:rPr>
              <a:t>faecalis</a:t>
            </a:r>
            <a:r>
              <a:rPr lang="en-US" sz="2800" i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and </a:t>
            </a:r>
            <a:r>
              <a:rPr lang="en-US" sz="2800" i="1" dirty="0" err="1">
                <a:solidFill>
                  <a:srgbClr val="00B050"/>
                </a:solidFill>
              </a:rPr>
              <a:t>Enterococcus</a:t>
            </a:r>
            <a:r>
              <a:rPr lang="en-US" sz="2800" i="1" dirty="0">
                <a:solidFill>
                  <a:srgbClr val="00B050"/>
                </a:solidFill>
              </a:rPr>
              <a:t> </a:t>
            </a:r>
            <a:r>
              <a:rPr lang="en-US" sz="2800" i="1" dirty="0" err="1">
                <a:solidFill>
                  <a:srgbClr val="00B050"/>
                </a:solidFill>
              </a:rPr>
              <a:t>faecium</a:t>
            </a:r>
            <a:r>
              <a:rPr lang="en-US" sz="2800" i="1" dirty="0">
                <a:solidFill>
                  <a:srgbClr val="00B050"/>
                </a:solidFill>
              </a:rPr>
              <a:t>:</a:t>
            </a:r>
            <a:endParaRPr lang="ar-IQ" sz="2800" i="1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329642" cy="421484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Streptococcal-like with group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antigens were at first classified in the genus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but studies has revealed that they differ in many biological aspects. 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</a:t>
            </a:r>
            <a:r>
              <a:rPr lang="en-US" sz="28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flora of GIT.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Bile-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esculin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Causes UTI, wound infection, bed sore, endocarditis.</a:t>
            </a:r>
          </a:p>
          <a:p>
            <a:pPr algn="l" rtl="0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One of the most frequent cause of nosocomial infections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particularly in ICU.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Very resistant to antibiotics ( many isolates are resistant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cephalosporines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even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/>
            <a:endParaRPr lang="ar-IQ" sz="28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</a:t>
            </a:r>
            <a:endParaRPr lang="ar-IQ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40" descr="nac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247017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1029"/>
          <p:cNvSpPr>
            <a:spLocks noChangeArrowheads="1"/>
          </p:cNvSpPr>
          <p:nvPr/>
        </p:nvSpPr>
        <p:spPr bwMode="auto">
          <a:xfrm>
            <a:off x="1428728" y="357166"/>
            <a:ext cx="6872294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Lab diagnosis -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Enterococcus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Text Box 1030"/>
          <p:cNvSpPr txBox="1">
            <a:spLocks noChangeArrowheads="1"/>
          </p:cNvSpPr>
          <p:nvPr/>
        </p:nvSpPr>
        <p:spPr bwMode="auto">
          <a:xfrm>
            <a:off x="3321050" y="2814638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Culture: BA -</a:t>
            </a:r>
            <a:r>
              <a:rPr lang="en-US" sz="20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alpha / beta / no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9" name="Text Box 1031"/>
          <p:cNvSpPr txBox="1">
            <a:spLocks noChangeArrowheads="1"/>
          </p:cNvSpPr>
          <p:nvPr/>
        </p:nvSpPr>
        <p:spPr bwMode="auto">
          <a:xfrm>
            <a:off x="3321050" y="3390900"/>
            <a:ext cx="5116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Identification tests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Catalase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Negative</a:t>
            </a:r>
          </a:p>
        </p:txBody>
      </p:sp>
      <p:sp>
        <p:nvSpPr>
          <p:cNvPr id="47110" name="Text Box 1032"/>
          <p:cNvSpPr txBox="1">
            <a:spLocks noChangeArrowheads="1"/>
          </p:cNvSpPr>
          <p:nvPr/>
        </p:nvSpPr>
        <p:spPr bwMode="auto">
          <a:xfrm>
            <a:off x="3321050" y="1493838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Specimens: urine, pus, blood</a:t>
            </a:r>
          </a:p>
        </p:txBody>
      </p:sp>
      <p:sp>
        <p:nvSpPr>
          <p:cNvPr id="47111" name="Text Box 1033"/>
          <p:cNvSpPr txBox="1">
            <a:spLocks noChangeArrowheads="1"/>
          </p:cNvSpPr>
          <p:nvPr/>
        </p:nvSpPr>
        <p:spPr bwMode="auto">
          <a:xfrm>
            <a:off x="5416550" y="4292600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- Growth in 6.5% </a:t>
            </a:r>
            <a:r>
              <a:rPr lang="en-US" sz="2000" b="1" dirty="0" err="1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000" b="1" dirty="0">
              <a:solidFill>
                <a:srgbClr val="00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2" name="Text Box 1034"/>
          <p:cNvSpPr txBox="1">
            <a:spLocks noChangeArrowheads="1"/>
          </p:cNvSpPr>
          <p:nvPr/>
        </p:nvSpPr>
        <p:spPr bwMode="auto">
          <a:xfrm>
            <a:off x="5508105" y="4725144"/>
            <a:ext cx="300089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Penicillin resistance</a:t>
            </a:r>
          </a:p>
        </p:txBody>
      </p:sp>
      <p:sp>
        <p:nvSpPr>
          <p:cNvPr id="47113" name="Text Box 1037"/>
          <p:cNvSpPr txBox="1">
            <a:spLocks noChangeArrowheads="1"/>
          </p:cNvSpPr>
          <p:nvPr/>
        </p:nvSpPr>
        <p:spPr bwMode="auto">
          <a:xfrm>
            <a:off x="3321050" y="2087563"/>
            <a:ext cx="5619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Microscopy: Gram stain -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GPC in pairs or  short chains</a:t>
            </a:r>
            <a:r>
              <a:rPr lang="en-US" sz="20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14" name="Text Box 1038"/>
          <p:cNvSpPr txBox="1">
            <a:spLocks noChangeArrowheads="1"/>
          </p:cNvSpPr>
          <p:nvPr/>
        </p:nvSpPr>
        <p:spPr bwMode="auto">
          <a:xfrm>
            <a:off x="5416550" y="3860800"/>
            <a:ext cx="317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- Bile </a:t>
            </a:r>
            <a:r>
              <a:rPr lang="en-US" sz="2000" b="1" dirty="0" err="1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esculin</a:t>
            </a:r>
            <a:r>
              <a:rPr lang="en-US" sz="2000" b="1" dirty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 positive</a:t>
            </a:r>
          </a:p>
        </p:txBody>
      </p:sp>
      <p:pic>
        <p:nvPicPr>
          <p:cNvPr id="47115" name="Picture 1042" descr="esculinp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246382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3268-D4D2-4445-9A7B-287E2BAE2394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6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  <p:bldP spid="47110" grpId="0"/>
      <p:bldP spid="47111" grpId="0"/>
      <p:bldP spid="47112" grpId="0"/>
      <p:bldP spid="47113" grpId="0"/>
      <p:bldP spid="471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  <a:ln>
            <a:solidFill>
              <a:srgbClr val="FFFF00"/>
            </a:solidFill>
          </a:ln>
        </p:spPr>
        <p:txBody>
          <a:bodyPr/>
          <a:lstStyle/>
          <a:p>
            <a:pPr rtl="0"/>
            <a:r>
              <a:rPr lang="en-US" sz="4000" dirty="0">
                <a:solidFill>
                  <a:srgbClr val="CC0000"/>
                </a:solidFill>
              </a:rPr>
              <a:t>Differentiation between </a:t>
            </a:r>
            <a:r>
              <a:rPr lang="en-US" sz="4000" dirty="0">
                <a:solidFill>
                  <a:srgbClr val="CC0000"/>
                </a:solidFill>
                <a:sym typeface="Symbol" pitchFamily="18" charset="2"/>
              </a:rPr>
              <a:t>-hemolytic streptococci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8785225" cy="4032250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00B0F0"/>
                </a:solidFill>
              </a:rPr>
              <a:t>The following tests can be used to differentiate between </a:t>
            </a:r>
            <a:r>
              <a:rPr lang="en-US" sz="2800" dirty="0">
                <a:solidFill>
                  <a:srgbClr val="00B0F0"/>
                </a:solidFill>
                <a:sym typeface="Symbol" pitchFamily="18" charset="2"/>
              </a:rPr>
              <a:t>-hemolytic streptococci</a:t>
            </a:r>
            <a:endParaRPr lang="en-US" sz="2800" dirty="0">
              <a:solidFill>
                <a:srgbClr val="00B0F0"/>
              </a:solidFill>
            </a:endParaRPr>
          </a:p>
          <a:p>
            <a:pPr lvl="1" algn="l" rtl="0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Lanciefield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Classification</a:t>
            </a:r>
          </a:p>
          <a:p>
            <a:pPr lvl="1" algn="l" rtl="0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Bacitracin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susceptibility Test</a:t>
            </a:r>
          </a:p>
          <a:p>
            <a:pPr lvl="2" algn="l" rtl="0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Specific for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S. pyogenes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(Group A)</a:t>
            </a:r>
          </a:p>
          <a:p>
            <a:pPr lvl="1" algn="l" rtl="0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CAMP test</a:t>
            </a:r>
          </a:p>
          <a:p>
            <a:pPr lvl="2" algn="l" rtl="0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Specific for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S.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agalactiae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(Group B)</a:t>
            </a:r>
          </a:p>
          <a:p>
            <a:pPr algn="l" rtl="0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srgbClr val="3B3B3B">
                    <a:shade val="50000"/>
                  </a:srgbClr>
                </a:solidFill>
              </a:rPr>
              <a:pPr/>
              <a:t>24</a:t>
            </a:fld>
            <a:endParaRPr lang="ar-IQ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C3A6FF-D1C8-46B7-83A6-B6D8D45F669C}" type="slidenum">
              <a:rPr lang="en-US" sz="1400" smtClean="0"/>
              <a:pPr eaLnBrk="1" hangingPunct="1"/>
              <a:t>25</a:t>
            </a:fld>
            <a:endParaRPr lang="en-US" sz="1400"/>
          </a:p>
        </p:txBody>
      </p:sp>
      <p:pic>
        <p:nvPicPr>
          <p:cNvPr id="49155" name="Picture 5" descr="taL75225_t18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4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000240"/>
            <a:ext cx="8258204" cy="4125923"/>
          </a:xfrm>
        </p:spPr>
        <p:txBody>
          <a:bodyPr>
            <a:normAutofit fontScale="70000" lnSpcReduction="20000"/>
          </a:bodyPr>
          <a:lstStyle/>
          <a:p>
            <a:pPr algn="just" rtl="0" eaLnBrk="1" hangingPunct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contain many species.</a:t>
            </a:r>
          </a:p>
          <a:p>
            <a:pPr algn="just" rtl="0" eaLnBrk="1" hangingPunct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Normally present on teeth, throat, colon &amp; female genital tract</a:t>
            </a:r>
          </a:p>
          <a:p>
            <a:pPr algn="just" rtl="0" eaLnBrk="1" hangingPunct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adapted to non-invasive mode of life and enforced to inter human body.</a:t>
            </a:r>
          </a:p>
          <a:p>
            <a:pPr algn="just" rtl="0" eaLnBrk="1" hangingPunct="1">
              <a:buFont typeface="Wingdings" pitchFamily="2" charset="2"/>
              <a:buNone/>
            </a:pP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Pathogenicity – 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serious infection -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bacterial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endocarditis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lood-borne bacteria settle and grow on heart lining or valves</a:t>
            </a:r>
          </a:p>
          <a:p>
            <a:pPr algn="just" rtl="0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Colonization of heart by forming biofilms.</a:t>
            </a:r>
          </a:p>
          <a:p>
            <a:pPr algn="just" rtl="0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Dental caries</a:t>
            </a:r>
          </a:p>
          <a:p>
            <a:pPr algn="just" rtl="0" eaLnBrk="1" hangingPunct="1"/>
            <a:endParaRPr lang="en-U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51F9-ACA6-40F8-8EBA-24B06A66AB97}" type="slidenum">
              <a:rPr lang="en-US" smtClean="0">
                <a:solidFill>
                  <a:srgbClr val="FFFF00"/>
                </a:solidFill>
              </a:rPr>
              <a:pPr/>
              <a:t>26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684213" y="404813"/>
            <a:ext cx="79930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rtl="0">
              <a:lnSpc>
                <a:spcPct val="90000"/>
              </a:lnSpc>
            </a:pPr>
            <a:r>
              <a:rPr lang="en-US" sz="3200" b="1" dirty="0">
                <a:solidFill>
                  <a:srgbClr val="FFC000"/>
                </a:solidFill>
                <a:cs typeface="Arial" pitchFamily="34" charset="0"/>
              </a:rPr>
              <a:t>Alpha hemolytic streptococci</a:t>
            </a:r>
            <a:br>
              <a:rPr lang="en-US" sz="3200" b="1" dirty="0">
                <a:solidFill>
                  <a:srgbClr val="FFC000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FFC000"/>
                </a:solidFill>
                <a:cs typeface="Arial" pitchFamily="34" charset="0"/>
              </a:rPr>
              <a:t>Streptococcus </a:t>
            </a:r>
            <a:r>
              <a:rPr lang="en-US" sz="3200" b="1" dirty="0" err="1">
                <a:solidFill>
                  <a:srgbClr val="FFC000"/>
                </a:solidFill>
                <a:cs typeface="Arial" pitchFamily="34" charset="0"/>
              </a:rPr>
              <a:t>viridans</a:t>
            </a:r>
            <a:endParaRPr lang="en-US" sz="32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 flipV="1">
            <a:off x="500034" y="1571611"/>
            <a:ext cx="8143933" cy="16927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00" b="1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5436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  <p:bldP spid="501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Two effects of streptococcal colonization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571472" cy="428604"/>
          </a:xfrm>
          <a:noFill/>
        </p:spPr>
        <p:txBody>
          <a:bodyPr/>
          <a:lstStyle/>
          <a:p>
            <a:fld id="{171C3743-8370-448A-B028-31A837E9DA2C}" type="slidenum">
              <a:rPr lang="en-US" smtClean="0">
                <a:solidFill>
                  <a:srgbClr val="FFFF00"/>
                </a:solidFill>
              </a:rPr>
              <a:pPr/>
              <a:t>27</a:t>
            </a:fld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5300" name="Picture 6" descr="taL75225_1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429552" cy="51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15052"/>
      </p:ext>
    </p:extLst>
  </p:cSld>
  <p:clrMapOvr>
    <a:masterClrMapping/>
  </p:clrMapOvr>
  <p:transition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032778" cy="1357322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600" dirty="0">
                <a:solidFill>
                  <a:srgbClr val="20A09A"/>
                </a:solidFill>
                <a:latin typeface="Arial" pitchFamily="34" charset="0"/>
                <a:cs typeface="Arial" pitchFamily="34" charset="0"/>
              </a:rPr>
              <a:t>Alpha hemolytic streptococci</a:t>
            </a:r>
            <a:br>
              <a:rPr lang="en-US" sz="3600" dirty="0">
                <a:solidFill>
                  <a:srgbClr val="20A09A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i="1" dirty="0">
                <a:solidFill>
                  <a:srgbClr val="20A09A"/>
                </a:solidFill>
                <a:latin typeface="Arial" pitchFamily="34" charset="0"/>
                <a:cs typeface="Arial" pitchFamily="34" charset="0"/>
              </a:rPr>
              <a:t>Streptococcus </a:t>
            </a:r>
            <a:r>
              <a:rPr lang="en-US" sz="3600" i="1" dirty="0" err="1">
                <a:solidFill>
                  <a:srgbClr val="20A09A"/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en-US" sz="3600" i="1" dirty="0">
                <a:solidFill>
                  <a:srgbClr val="20A09A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>
                <a:solidFill>
                  <a:srgbClr val="20A09A"/>
                </a:solidFill>
              </a:rPr>
              <a:t>Pneumococcus</a:t>
            </a:r>
            <a:r>
              <a:rPr lang="en-US" sz="3600" dirty="0">
                <a:solidFill>
                  <a:srgbClr val="20A09A"/>
                </a:solidFill>
              </a:rPr>
              <a:t>)</a:t>
            </a:r>
            <a:endParaRPr lang="en-US" sz="3600" i="1" dirty="0">
              <a:solidFill>
                <a:srgbClr val="20A0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7553324" y="6215082"/>
            <a:ext cx="1590676" cy="428628"/>
          </a:xfrm>
        </p:spPr>
        <p:txBody>
          <a:bodyPr/>
          <a:lstStyle/>
          <a:p>
            <a:fld id="{2FAAA99E-7673-434C-A6DA-6EB6A18D6DF7}" type="slidenum">
              <a:rPr lang="en-US" smtClean="0">
                <a:solidFill>
                  <a:srgbClr val="FFFF00"/>
                </a:solidFill>
              </a:rPr>
              <a:pPr/>
              <a:t>28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 flipV="1">
            <a:off x="571472" y="1643050"/>
            <a:ext cx="7961340" cy="16927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00" b="1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71472" y="2143116"/>
            <a:ext cx="807249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400" dirty="0">
                <a:solidFill>
                  <a:srgbClr val="FFC000"/>
                </a:solidFill>
              </a:rPr>
              <a:t>General features: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dirty="0"/>
              <a:t>Causes </a:t>
            </a:r>
            <a:r>
              <a:rPr lang="en-US" sz="2400" dirty="0">
                <a:solidFill>
                  <a:srgbClr val="00B0F0"/>
                </a:solidFill>
              </a:rPr>
              <a:t>60-70% </a:t>
            </a:r>
            <a:r>
              <a:rPr lang="en-US" sz="2400" dirty="0"/>
              <a:t>of all </a:t>
            </a:r>
            <a:r>
              <a:rPr lang="en-US" sz="2400" dirty="0">
                <a:solidFill>
                  <a:srgbClr val="FF0066"/>
                </a:solidFill>
              </a:rPr>
              <a:t>bacterial pneumonias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dirty="0"/>
              <a:t>Small,</a:t>
            </a:r>
            <a:r>
              <a:rPr lang="en-US" sz="2400" dirty="0">
                <a:solidFill>
                  <a:srgbClr val="F8F8F8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lancet-shaped cells arranged in pairs </a:t>
            </a:r>
            <a:r>
              <a:rPr lang="en-US" sz="2400" dirty="0"/>
              <a:t>and short chains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dirty="0"/>
              <a:t>Culture requires </a:t>
            </a:r>
            <a:r>
              <a:rPr lang="en-US" sz="2400" dirty="0">
                <a:solidFill>
                  <a:srgbClr val="FF0066"/>
                </a:solidFill>
              </a:rPr>
              <a:t>blood or chocolate agar</a:t>
            </a:r>
            <a:r>
              <a:rPr lang="en-US" sz="2400" dirty="0">
                <a:solidFill>
                  <a:srgbClr val="F8F8F8"/>
                </a:solidFill>
              </a:rPr>
              <a:t>, </a:t>
            </a:r>
            <a:r>
              <a:rPr lang="en-US" sz="2400" dirty="0"/>
              <a:t>Growth improved by</a:t>
            </a:r>
            <a:r>
              <a:rPr lang="en-US" sz="2400" dirty="0">
                <a:solidFill>
                  <a:srgbClr val="F8F8F8"/>
                </a:solidFill>
              </a:rPr>
              <a:t> </a:t>
            </a:r>
            <a:r>
              <a:rPr lang="en-US" sz="2400" dirty="0">
                <a:solidFill>
                  <a:srgbClr val="FF0066"/>
                </a:solidFill>
              </a:rPr>
              <a:t>5-10% CO</a:t>
            </a:r>
            <a:r>
              <a:rPr lang="en-US" sz="2400" baseline="-25000" dirty="0">
                <a:solidFill>
                  <a:srgbClr val="FF0066"/>
                </a:solidFill>
              </a:rPr>
              <a:t>2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dirty="0"/>
              <a:t>5-50% of all people carry it as normal flora in the </a:t>
            </a:r>
            <a:r>
              <a:rPr lang="en-US" sz="2400" dirty="0" err="1"/>
              <a:t>nasopharynx</a:t>
            </a:r>
            <a:r>
              <a:rPr lang="en-US" sz="2400" dirty="0"/>
              <a:t>; infections are usually endogenous</a:t>
            </a:r>
          </a:p>
          <a:p>
            <a:pPr algn="just" rtl="0">
              <a:buFont typeface="Arial" pitchFamily="34" charset="0"/>
              <a:buChar char="•"/>
            </a:pPr>
            <a:endParaRPr lang="en-US" sz="2400" baseline="-25000" dirty="0">
              <a:solidFill>
                <a:srgbClr val="F8F8F8"/>
              </a:solidFill>
            </a:endParaRPr>
          </a:p>
          <a:p>
            <a:pPr algn="just" rtl="0">
              <a:buFont typeface="Arial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</a:rPr>
              <a:t>Virulence factor – </a:t>
            </a:r>
            <a:r>
              <a:rPr lang="en-US" sz="2400" b="1" u="sng" dirty="0">
                <a:solidFill>
                  <a:srgbClr val="FF0066"/>
                </a:solidFill>
              </a:rPr>
              <a:t>capsule</a:t>
            </a:r>
          </a:p>
          <a:p>
            <a:pPr algn="just" rtl="0">
              <a:lnSpc>
                <a:spcPct val="90000"/>
              </a:lnSpc>
            </a:pP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2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/>
              <a:t>Diagnosing </a:t>
            </a:r>
            <a:r>
              <a:rPr lang="en-US" sz="2800" i="1"/>
              <a:t>Streptococcus</a:t>
            </a:r>
            <a:r>
              <a:rPr lang="en-US" sz="2800"/>
              <a:t> </a:t>
            </a:r>
            <a:r>
              <a:rPr lang="en-US" sz="2800" i="1"/>
              <a:t>pneumoniae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1BE582-041D-4520-97B4-1A1CFB970A12}" type="slidenum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29</a:t>
            </a:fld>
            <a:endParaRPr lang="en-US" dirty="0">
              <a:solidFill>
                <a:srgbClr val="3B3B3B">
                  <a:shade val="50000"/>
                </a:srgbClr>
              </a:solidFill>
            </a:endParaRPr>
          </a:p>
        </p:txBody>
      </p:sp>
      <p:pic>
        <p:nvPicPr>
          <p:cNvPr id="56324" name="Picture 6" descr="taL75225_18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98" y="9961"/>
            <a:ext cx="5548413" cy="68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trep-pne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961"/>
            <a:ext cx="3563888" cy="684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027182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00063"/>
            <a:ext cx="8858280" cy="876300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sz="6000" b="1" u="sng" dirty="0">
                <a:latin typeface="Arial Rounded MT Bold" pitchFamily="34" charset="0"/>
                <a:cs typeface="FrankRuehl" pitchFamily="34" charset="-79"/>
              </a:rPr>
              <a:t>streptococci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8" name="Picture 1029" descr="Streptococc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928802"/>
            <a:ext cx="3926810" cy="351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6" y="1928802"/>
            <a:ext cx="4451548" cy="35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905687"/>
      </p:ext>
    </p:extLst>
  </p:cSld>
  <p:clrMapOvr>
    <a:masterClrMapping/>
  </p:clrMapOvr>
  <p:transition spd="slow">
    <p:strips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0" y="6421438"/>
            <a:ext cx="762000" cy="3651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27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0034" y="1000108"/>
            <a:ext cx="807249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Pathogenicity </a:t>
            </a:r>
          </a:p>
          <a:p>
            <a:pPr algn="just" rtl="0">
              <a:lnSpc>
                <a:spcPct val="90000"/>
              </a:lnSpc>
            </a:pPr>
            <a:endParaRPr lang="en-US" sz="2400" dirty="0">
              <a:solidFill>
                <a:srgbClr val="FFC000"/>
              </a:solidFill>
            </a:endParaRPr>
          </a:p>
          <a:p>
            <a:pPr lvl="1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Otitis</a:t>
            </a:r>
            <a:r>
              <a:rPr lang="en-US" sz="2400" dirty="0">
                <a:solidFill>
                  <a:srgbClr val="00B050"/>
                </a:solidFill>
              </a:rPr>
              <a:t> media, sinusitis – commonest</a:t>
            </a:r>
          </a:p>
          <a:p>
            <a:pPr lvl="1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 Pneumonia</a:t>
            </a:r>
            <a:r>
              <a:rPr lang="en-US" sz="2400" dirty="0">
                <a:solidFill>
                  <a:srgbClr val="F8F8F8"/>
                </a:solidFill>
              </a:rPr>
              <a:t> (</a:t>
            </a:r>
            <a:r>
              <a:rPr lang="en-US" sz="2400" dirty="0"/>
              <a:t>Pneumonia occurs when cells are aspirated into the lungs of susceptible individuals, </a:t>
            </a:r>
            <a:r>
              <a:rPr lang="en-US" sz="2400" dirty="0" err="1"/>
              <a:t>Pneumococci</a:t>
            </a:r>
            <a:r>
              <a:rPr lang="en-US" sz="2400" dirty="0"/>
              <a:t> multiply and induce an overwhelming inflammatory response)</a:t>
            </a:r>
          </a:p>
          <a:p>
            <a:pPr lvl="1" algn="just" rtl="0">
              <a:lnSpc>
                <a:spcPct val="90000"/>
              </a:lnSpc>
            </a:pPr>
            <a:r>
              <a:rPr lang="en-US" sz="2400" dirty="0"/>
              <a:t>Gains access to middle ear by way of </a:t>
            </a:r>
            <a:r>
              <a:rPr lang="en-US" sz="2400" dirty="0" err="1"/>
              <a:t>eustachian</a:t>
            </a:r>
            <a:r>
              <a:rPr lang="en-US" sz="2400" dirty="0"/>
              <a:t> tube.</a:t>
            </a:r>
          </a:p>
          <a:p>
            <a:pPr lvl="1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8F8F8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Meningitis</a:t>
            </a:r>
          </a:p>
          <a:p>
            <a:pPr lvl="1"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 Other </a:t>
            </a:r>
            <a:r>
              <a:rPr lang="en-US" sz="2400" dirty="0" err="1">
                <a:solidFill>
                  <a:srgbClr val="00B050"/>
                </a:solidFill>
              </a:rPr>
              <a:t>suppurative</a:t>
            </a:r>
            <a:r>
              <a:rPr lang="en-US" sz="2400" dirty="0">
                <a:solidFill>
                  <a:srgbClr val="00B050"/>
                </a:solidFill>
              </a:rPr>
              <a:t> lesions -</a:t>
            </a:r>
            <a:r>
              <a:rPr lang="en-US" sz="2400" dirty="0">
                <a:solidFill>
                  <a:srgbClr val="F8F8F8"/>
                </a:solidFill>
              </a:rPr>
              <a:t> </a:t>
            </a:r>
            <a:r>
              <a:rPr lang="en-US" sz="2400" dirty="0" err="1"/>
              <a:t>Pericarditis</a:t>
            </a:r>
            <a:r>
              <a:rPr lang="en-US" sz="2400" dirty="0"/>
              <a:t>, conjunctivitis, arthritis, peritonitis</a:t>
            </a:r>
          </a:p>
        </p:txBody>
      </p:sp>
    </p:spTree>
    <p:extLst>
      <p:ext uri="{BB962C8B-B14F-4D97-AF65-F5344CB8AC3E}">
        <p14:creationId xmlns:p14="http://schemas.microsoft.com/office/powerpoint/2010/main" val="38894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00B050"/>
                </a:solidFill>
                <a:latin typeface="Arial Narrow" pitchFamily="34" charset="0"/>
              </a:rPr>
              <a:t>Lab. diagnosis: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000108"/>
            <a:ext cx="8496944" cy="523720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Gram stain: GPC arranged in pairs. (lancet-shaped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diplococci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6576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presumptive identification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differentiate from pneumonia caused by viruses.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Rapid diagnostic test: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Quellung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test or capsular swelling reaction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pneumoniae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:is a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Rapid diagnostic test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sputum or culture.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mixing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pneumoniae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specific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antipolysaccharide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(capsule component) on microscopic slide.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capsule swells due Ag-Ab reaction.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BA- </a:t>
            </a:r>
            <a:r>
              <a:rPr lang="el-GR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-hemolytic</a:t>
            </a:r>
          </a:p>
          <a:p>
            <a:pPr algn="l" rtl="0" eaLnBrk="1" hangingPunct="1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Biochemical test:</a:t>
            </a:r>
          </a:p>
          <a:p>
            <a:pPr algn="l" rtl="0" eaLnBrk="1" hangingPunct="1">
              <a:buFontTx/>
              <a:buChar char="-"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optochin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sensitivity: sensitive</a:t>
            </a:r>
          </a:p>
          <a:p>
            <a:pPr algn="l" rtl="0" eaLnBrk="1" hangingPunct="1">
              <a:buFontTx/>
              <a:buChar char="-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bile solubility: soluble (+)</a:t>
            </a:r>
          </a:p>
          <a:p>
            <a:pPr algn="l" rtl="0" eaLnBrk="1" hangingPunct="1">
              <a:buFontTx/>
              <a:buChar char="-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inulin fermentation (+)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 eaLnBrk="1" hangingPunct="1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24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None/>
            </a:pPr>
            <a:endParaRPr lang="en-US" sz="24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ABD8BE-6B8E-41EB-8359-37A6251C1166}" type="slidenum">
              <a:rPr lang="en-US" smtClean="0">
                <a:solidFill>
                  <a:srgbClr val="FFFF00"/>
                </a:solidFill>
              </a:rPr>
              <a:pPr/>
              <a:t>31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5"/>
            <a:ext cx="4176464" cy="2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2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536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CC0000"/>
                </a:solidFill>
              </a:rPr>
              <a:t>Bile Solubility test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208962" cy="45307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CC0000"/>
                </a:solidFill>
              </a:rPr>
              <a:t>Principle:</a:t>
            </a:r>
            <a:endParaRPr lang="en-US" sz="2800" dirty="0"/>
          </a:p>
          <a:p>
            <a:pPr lvl="1" algn="l" rtl="0">
              <a:lnSpc>
                <a:spcPct val="80000"/>
              </a:lnSpc>
            </a:pPr>
            <a:r>
              <a:rPr lang="en-US" sz="2400" i="1" dirty="0">
                <a:effectLst/>
              </a:rPr>
              <a:t>S. </a:t>
            </a:r>
            <a:r>
              <a:rPr lang="en-US" sz="2400" i="1" dirty="0" err="1">
                <a:effectLst/>
              </a:rPr>
              <a:t>pneumoniae</a:t>
            </a:r>
            <a:r>
              <a:rPr lang="en-US" sz="2400" i="1" dirty="0">
                <a:effectLst/>
              </a:rPr>
              <a:t> </a:t>
            </a:r>
            <a:r>
              <a:rPr lang="en-US" sz="2400" dirty="0">
                <a:solidFill>
                  <a:srgbClr val="00B0F0"/>
                </a:solidFill>
                <a:effectLst/>
              </a:rPr>
              <a:t>produce a self-</a:t>
            </a:r>
            <a:r>
              <a:rPr lang="en-US" sz="2400" dirty="0" err="1">
                <a:solidFill>
                  <a:srgbClr val="00B0F0"/>
                </a:solidFill>
                <a:effectLst/>
              </a:rPr>
              <a:t>lysing</a:t>
            </a:r>
            <a:r>
              <a:rPr lang="en-US" sz="2400" dirty="0">
                <a:solidFill>
                  <a:srgbClr val="00B0F0"/>
                </a:solidFill>
                <a:effectLst/>
              </a:rPr>
              <a:t> enzyme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to inhibit the growth</a:t>
            </a:r>
          </a:p>
          <a:p>
            <a:pPr lvl="1" algn="l" rtl="0">
              <a:lnSpc>
                <a:spcPct val="80000"/>
              </a:lnSpc>
            </a:pPr>
            <a:r>
              <a:rPr lang="en-US" sz="2400" dirty="0">
                <a:effectLst/>
              </a:rPr>
              <a:t>The </a:t>
            </a:r>
            <a:r>
              <a:rPr lang="en-US" sz="2400" dirty="0">
                <a:solidFill>
                  <a:srgbClr val="00B0F0"/>
                </a:solidFill>
                <a:effectLst/>
              </a:rPr>
              <a:t>presence of bile salt accelerate this process</a:t>
            </a:r>
            <a:endParaRPr lang="en-US" sz="2400" i="1" dirty="0">
              <a:solidFill>
                <a:srgbClr val="00B0F0"/>
              </a:solidFill>
              <a:effectLst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CC0000"/>
                </a:solidFill>
              </a:rPr>
              <a:t>Procedure: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/>
              <a:t>Add ten parts (10 ml) of the broth culture of the organism to be tested to one part (1 ml) of 2% Na </a:t>
            </a:r>
            <a:r>
              <a:rPr lang="en-US" sz="2000" dirty="0" err="1"/>
              <a:t>deoxycholate</a:t>
            </a:r>
            <a:r>
              <a:rPr lang="en-US" sz="2000" dirty="0"/>
              <a:t> (bile) into the test tube</a:t>
            </a:r>
            <a:endParaRPr lang="en-US" sz="2400" dirty="0"/>
          </a:p>
          <a:p>
            <a:pPr lvl="1" algn="l" rtl="0">
              <a:lnSpc>
                <a:spcPct val="80000"/>
              </a:lnSpc>
            </a:pPr>
            <a:r>
              <a:rPr lang="en-US" sz="2000" dirty="0"/>
              <a:t>Negative control is made by adding saline instead of bile to the culture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>
                <a:effectLst/>
              </a:rPr>
              <a:t>Incubate at 37oC for 15 min</a:t>
            </a:r>
            <a:endParaRPr lang="en-US" sz="2000" dirty="0"/>
          </a:p>
          <a:p>
            <a:pPr lvl="1" algn="l" rtl="0">
              <a:lnSpc>
                <a:spcPct val="80000"/>
              </a:lnSpc>
            </a:pPr>
            <a:r>
              <a:rPr lang="en-US" sz="2000" dirty="0"/>
              <a:t>Record the result after 15 min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B9F39-1876-4625-8622-A61D2D9A3C1E}" type="slidenum">
              <a:rPr lang="en-US" smtClean="0">
                <a:solidFill>
                  <a:srgbClr val="FFFF00"/>
                </a:solidFill>
              </a:rPr>
              <a:pPr/>
              <a:t>32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7544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CC0000"/>
                </a:solidFill>
              </a:rPr>
              <a:t>Bile Solubility test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5832475" cy="3095625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CC0000"/>
                </a:solidFill>
              </a:rPr>
              <a:t>Results:</a:t>
            </a:r>
          </a:p>
          <a:p>
            <a:pPr lvl="1" algn="l" rtl="0"/>
            <a:r>
              <a:rPr lang="en-US" sz="2400" dirty="0"/>
              <a:t>Positive test appears as clearing in the presence of bile while negative test appears as turbid</a:t>
            </a:r>
          </a:p>
          <a:p>
            <a:pPr lvl="1" algn="l" rtl="0"/>
            <a:r>
              <a:rPr lang="en-US" sz="2400" i="1" dirty="0"/>
              <a:t>S. </a:t>
            </a:r>
            <a:r>
              <a:rPr lang="en-US" sz="2400" i="1" dirty="0" err="1"/>
              <a:t>pneumoniae</a:t>
            </a:r>
            <a:r>
              <a:rPr lang="en-US" sz="2400" dirty="0"/>
              <a:t> soluble in bile whereas </a:t>
            </a:r>
            <a:r>
              <a:rPr lang="en-US" sz="2400" i="1" dirty="0"/>
              <a:t>S. </a:t>
            </a:r>
            <a:r>
              <a:rPr lang="en-US" sz="2400" i="1" dirty="0" err="1"/>
              <a:t>viridans</a:t>
            </a:r>
            <a:r>
              <a:rPr lang="en-US" sz="2400" dirty="0"/>
              <a:t> insoluble</a:t>
            </a:r>
          </a:p>
          <a:p>
            <a:pPr algn="l" rtl="0"/>
            <a:endParaRPr lang="en-US" sz="2800" dirty="0"/>
          </a:p>
        </p:txBody>
      </p:sp>
      <p:pic>
        <p:nvPicPr>
          <p:cNvPr id="40967" name="Picture 7" descr="s_bil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28184" y="1484784"/>
            <a:ext cx="2744787" cy="2963863"/>
          </a:xfrm>
          <a:ln/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B9F39-1876-4625-8622-A61D2D9A3C1E}" type="slidenum">
              <a:rPr lang="en-US" smtClean="0">
                <a:solidFill>
                  <a:srgbClr val="FFFF00"/>
                </a:solidFill>
              </a:rPr>
              <a:pPr/>
              <a:t>33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92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C0000"/>
                </a:solidFill>
              </a:rPr>
              <a:t>Optochin</a:t>
            </a:r>
            <a:r>
              <a:rPr lang="en-US" dirty="0">
                <a:solidFill>
                  <a:srgbClr val="CC0000"/>
                </a:solidFill>
              </a:rPr>
              <a:t> Susceptibility Test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196752"/>
            <a:ext cx="8363272" cy="566124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</a:rPr>
              <a:t>Principle:</a:t>
            </a:r>
            <a:endParaRPr lang="en-US" sz="2400" dirty="0"/>
          </a:p>
          <a:p>
            <a:pPr lvl="1" algn="l" rtl="0">
              <a:lnSpc>
                <a:spcPct val="90000"/>
              </a:lnSpc>
            </a:pPr>
            <a:r>
              <a:rPr lang="en-US" sz="2000" dirty="0" err="1"/>
              <a:t>Optochin</a:t>
            </a:r>
            <a:r>
              <a:rPr lang="en-US" sz="2000" dirty="0"/>
              <a:t> (OP) test is </a:t>
            </a:r>
            <a:r>
              <a:rPr lang="en-US" sz="2000" dirty="0">
                <a:solidFill>
                  <a:srgbClr val="00B0F0"/>
                </a:solidFill>
              </a:rPr>
              <a:t>presumptive test </a:t>
            </a:r>
            <a:r>
              <a:rPr lang="en-US" sz="2000" dirty="0"/>
              <a:t>that is used to identify </a:t>
            </a:r>
            <a:r>
              <a:rPr lang="en-US" sz="2000" i="1" dirty="0"/>
              <a:t>S. </a:t>
            </a:r>
            <a:r>
              <a:rPr lang="en-US" sz="2000" i="1" dirty="0" err="1"/>
              <a:t>pneumoniae</a:t>
            </a:r>
            <a:endParaRPr lang="en-US" sz="2000" i="1" dirty="0"/>
          </a:p>
          <a:p>
            <a:pPr lvl="1" algn="l" rtl="0">
              <a:lnSpc>
                <a:spcPct val="90000"/>
              </a:lnSpc>
            </a:pPr>
            <a:r>
              <a:rPr lang="en-US" sz="2000" i="1" dirty="0">
                <a:solidFill>
                  <a:srgbClr val="F8F8F8"/>
                </a:solidFill>
                <a:effectLst/>
              </a:rPr>
              <a:t>S</a:t>
            </a:r>
            <a:r>
              <a:rPr lang="en-US" sz="2000" i="1" dirty="0">
                <a:solidFill>
                  <a:srgbClr val="00B0F0"/>
                </a:solidFill>
                <a:effectLst/>
              </a:rPr>
              <a:t>. pneumoniae</a:t>
            </a:r>
            <a:r>
              <a:rPr lang="en-US" sz="2000" dirty="0">
                <a:solidFill>
                  <a:srgbClr val="00B0F0"/>
                </a:solidFill>
                <a:effectLst/>
              </a:rPr>
              <a:t> is inhibited by Optochin reagent </a:t>
            </a:r>
            <a:r>
              <a:rPr lang="en-US" sz="2000" dirty="0">
                <a:effectLst/>
              </a:rPr>
              <a:t>(&lt;5 </a:t>
            </a:r>
            <a:r>
              <a:rPr lang="en-US" sz="2000" dirty="0">
                <a:effectLst/>
                <a:latin typeface="Arial"/>
              </a:rPr>
              <a:t>µ</a:t>
            </a:r>
            <a:r>
              <a:rPr lang="en-US" sz="2000" dirty="0">
                <a:effectLst/>
              </a:rPr>
              <a:t>g/ml) giving a inhibition zone ≥14 mm in diameter. </a:t>
            </a:r>
          </a:p>
          <a:p>
            <a:pPr marL="457200" lvl="1" indent="0" algn="l" rtl="0">
              <a:lnSpc>
                <a:spcPct val="90000"/>
              </a:lnSpc>
              <a:buNone/>
            </a:pPr>
            <a:endParaRPr lang="en-US" sz="2000" dirty="0">
              <a:effectLst/>
            </a:endParaRPr>
          </a:p>
          <a:p>
            <a:pPr lvl="1" algn="l" rtl="0">
              <a:lnSpc>
                <a:spcPct val="90000"/>
              </a:lnSpc>
            </a:pPr>
            <a:endParaRPr lang="en-US" sz="2000" dirty="0">
              <a:effectLst/>
            </a:endParaRPr>
          </a:p>
          <a:p>
            <a:pPr algn="l" rtl="0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</a:rPr>
              <a:t>Procedure: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BAP inoculated with organism to be tested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OP disk is placed on the center of inoculated BAP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After incubation at </a:t>
            </a:r>
            <a:r>
              <a:rPr lang="en-US" sz="2000" dirty="0">
                <a:effectLst/>
              </a:rPr>
              <a:t>37oC for 18 hrs</a:t>
            </a:r>
            <a:r>
              <a:rPr lang="en-US" sz="2000" dirty="0"/>
              <a:t>, accurately measure the diameter of the inhibition zone by the ruler</a:t>
            </a:r>
          </a:p>
          <a:p>
            <a:pPr algn="l" rtl="0">
              <a:lnSpc>
                <a:spcPct val="90000"/>
              </a:lnSpc>
            </a:pPr>
            <a:r>
              <a:rPr lang="en-US" sz="2000" dirty="0">
                <a:effectLst/>
              </a:rPr>
              <a:t>≥14</a:t>
            </a:r>
            <a:r>
              <a:rPr lang="en-US" sz="2000" dirty="0"/>
              <a:t> mm zone of inhibition around the disk is considered as positive and ≤13 mm </a:t>
            </a:r>
            <a:r>
              <a:rPr lang="en-US" sz="2400" dirty="0"/>
              <a:t>is considered negative</a:t>
            </a:r>
          </a:p>
          <a:p>
            <a:pPr algn="l" rtl="0">
              <a:lnSpc>
                <a:spcPct val="90000"/>
              </a:lnSpc>
            </a:pPr>
            <a:r>
              <a:rPr lang="en-US" sz="2400" i="1" dirty="0">
                <a:solidFill>
                  <a:srgbClr val="F8F8F8"/>
                </a:solidFill>
              </a:rPr>
              <a:t>S</a:t>
            </a:r>
            <a:r>
              <a:rPr lang="en-US" sz="2400" i="1" dirty="0">
                <a:solidFill>
                  <a:srgbClr val="00B0F0"/>
                </a:solidFill>
              </a:rPr>
              <a:t>. </a:t>
            </a:r>
            <a:r>
              <a:rPr lang="en-US" sz="2400" i="1" dirty="0" err="1">
                <a:solidFill>
                  <a:srgbClr val="00B0F0"/>
                </a:solidFill>
              </a:rPr>
              <a:t>pneumoniae</a:t>
            </a:r>
            <a:r>
              <a:rPr lang="en-US" sz="2400" dirty="0">
                <a:solidFill>
                  <a:srgbClr val="00B0F0"/>
                </a:solidFill>
              </a:rPr>
              <a:t> is positive (S) while </a:t>
            </a:r>
            <a:r>
              <a:rPr lang="en-US" sz="2400" i="1" dirty="0">
                <a:solidFill>
                  <a:srgbClr val="00B0F0"/>
                </a:solidFill>
              </a:rPr>
              <a:t>S. </a:t>
            </a:r>
            <a:r>
              <a:rPr lang="en-US" sz="2400" i="1" dirty="0" err="1">
                <a:solidFill>
                  <a:srgbClr val="00B0F0"/>
                </a:solidFill>
              </a:rPr>
              <a:t>viridans</a:t>
            </a:r>
            <a:r>
              <a:rPr lang="en-US" sz="2400" dirty="0">
                <a:solidFill>
                  <a:srgbClr val="00B0F0"/>
                </a:solidFill>
              </a:rPr>
              <a:t> is negative (R)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38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628541"/>
            <a:ext cx="2458617" cy="21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92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Inulin fermentation Test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196753"/>
            <a:ext cx="8219256" cy="1296144"/>
          </a:xfrm>
        </p:spPr>
        <p:txBody>
          <a:bodyPr>
            <a:normAutofit/>
          </a:bodyPr>
          <a:lstStyle/>
          <a:p>
            <a:pPr marL="36576" indent="0" algn="just" rtl="0">
              <a:lnSpc>
                <a:spcPct val="9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test is useful to differentiate</a:t>
            </a:r>
            <a:r>
              <a:rPr lang="en-US" sz="2600" dirty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Pneumococci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from other </a:t>
            </a:r>
            <a:r>
              <a:rPr lang="en-US" sz="2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streptcocci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as the latter do not ferment Inulin sugar while Pneumococci do ferment it.</a:t>
            </a: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38</a:t>
            </a:r>
          </a:p>
        </p:txBody>
      </p:sp>
      <p:pic>
        <p:nvPicPr>
          <p:cNvPr id="3074" name="Picture 2" descr="C:\Users\MUSTAFA.Z\Pictures\Inulin-fermentation-by-Streptococcus-pneumoni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9046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422400"/>
          </a:xfrm>
          <a:ln>
            <a:solidFill>
              <a:srgbClr val="FFFF00"/>
            </a:solidFill>
          </a:ln>
        </p:spPr>
        <p:txBody>
          <a:bodyPr/>
          <a:lstStyle/>
          <a:p>
            <a:pPr rtl="0"/>
            <a:r>
              <a:rPr lang="en-US" sz="4000" dirty="0">
                <a:solidFill>
                  <a:srgbClr val="CC0000"/>
                </a:solidFill>
              </a:rPr>
              <a:t>Differentiation between </a:t>
            </a:r>
            <a:r>
              <a:rPr lang="en-US" sz="4000" dirty="0">
                <a:solidFill>
                  <a:srgbClr val="CC0000"/>
                </a:solidFill>
                <a:sym typeface="Symbol" pitchFamily="18" charset="2"/>
              </a:rPr>
              <a:t>-hemolytic streptococci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832"/>
            <a:ext cx="8229600" cy="3817218"/>
          </a:xfrm>
          <a:ln/>
        </p:spPr>
        <p:txBody>
          <a:bodyPr>
            <a:normAutofit/>
          </a:bodyPr>
          <a:lstStyle/>
          <a:p>
            <a:pPr algn="just" rtl="0">
              <a:lnSpc>
                <a:spcPct val="80000"/>
              </a:lnSpc>
            </a:pPr>
            <a:endParaRPr lang="en-US" sz="2800" dirty="0"/>
          </a:p>
          <a:p>
            <a:pPr algn="just" rtl="0"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The following definitive tests used to differentiate </a:t>
            </a:r>
            <a:r>
              <a:rPr lang="en-US" sz="2400" i="1" dirty="0">
                <a:solidFill>
                  <a:srgbClr val="0070C0"/>
                </a:solidFill>
              </a:rPr>
              <a:t>S. </a:t>
            </a:r>
            <a:r>
              <a:rPr lang="en-US" sz="2400" i="1" dirty="0" err="1">
                <a:solidFill>
                  <a:srgbClr val="0070C0"/>
                </a:solidFill>
              </a:rPr>
              <a:t>pneumoniae</a:t>
            </a:r>
            <a:r>
              <a:rPr lang="en-US" sz="2400" i="1" dirty="0">
                <a:solidFill>
                  <a:srgbClr val="0070C0"/>
                </a:solidFill>
              </a:rPr>
              <a:t> from </a:t>
            </a:r>
            <a:r>
              <a:rPr lang="en-US" sz="2400" dirty="0" err="1">
                <a:solidFill>
                  <a:srgbClr val="0070C0"/>
                </a:solidFill>
              </a:rPr>
              <a:t>viridans</a:t>
            </a:r>
            <a:r>
              <a:rPr lang="en-US" sz="2400" dirty="0">
                <a:solidFill>
                  <a:srgbClr val="0070C0"/>
                </a:solidFill>
              </a:rPr>
              <a:t> streptococci</a:t>
            </a:r>
            <a:endParaRPr lang="el-GR" sz="2400" dirty="0">
              <a:solidFill>
                <a:srgbClr val="0070C0"/>
              </a:solidFill>
              <a:ea typeface="MS Mincho" pitchFamily="49" charset="-128"/>
            </a:endParaRPr>
          </a:p>
          <a:p>
            <a:pPr algn="just" rtl="0">
              <a:lnSpc>
                <a:spcPct val="80000"/>
              </a:lnSpc>
            </a:pPr>
            <a:endParaRPr lang="en-US" sz="2800" dirty="0">
              <a:solidFill>
                <a:srgbClr val="0070C0"/>
              </a:solidFill>
            </a:endParaRPr>
          </a:p>
          <a:p>
            <a:pPr lvl="1" algn="just" rtl="0">
              <a:lnSpc>
                <a:spcPct val="8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Optochin</a:t>
            </a:r>
            <a:r>
              <a:rPr lang="en-US" sz="2400" dirty="0">
                <a:solidFill>
                  <a:srgbClr val="0070C0"/>
                </a:solidFill>
              </a:rPr>
              <a:t> Test  (sensitive)</a:t>
            </a:r>
          </a:p>
          <a:p>
            <a:pPr lvl="1" algn="just" rtl="0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</a:rPr>
              <a:t>Bile Solubility Test (+)</a:t>
            </a:r>
          </a:p>
          <a:p>
            <a:pPr lvl="1" algn="just" rtl="0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</a:rPr>
              <a:t>Inulin Fermentation (+)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70AF-0BBB-4508-98AC-C877ED7AB1B3}" type="slidenum">
              <a:rPr lang="ar-IQ" smtClean="0">
                <a:solidFill>
                  <a:srgbClr val="3B3B3B">
                    <a:shade val="50000"/>
                  </a:srgbClr>
                </a:solidFill>
              </a:rPr>
              <a:pPr/>
              <a:t>36</a:t>
            </a:fld>
            <a:endParaRPr lang="ar-IQ">
              <a:solidFill>
                <a:srgbClr val="3B3B3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2">
                <a:alpha val="22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5"/>
          <p:cNvSpPr>
            <a:spLocks noGrp="1" noChangeArrowheads="1"/>
          </p:cNvSpPr>
          <p:nvPr>
            <p:ph type="title"/>
          </p:nvPr>
        </p:nvSpPr>
        <p:spPr>
          <a:xfrm>
            <a:off x="250825" y="214291"/>
            <a:ext cx="8424863" cy="571504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>
                <a:solidFill>
                  <a:srgbClr val="0070C0"/>
                </a:solidFill>
              </a:rPr>
              <a:t>Differences between </a:t>
            </a:r>
            <a:r>
              <a:rPr lang="en-US" sz="2400" b="1" dirty="0" err="1">
                <a:solidFill>
                  <a:srgbClr val="0070C0"/>
                </a:solidFill>
              </a:rPr>
              <a:t>Viridans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Gp</a:t>
            </a:r>
            <a:r>
              <a:rPr lang="en-US" sz="2400" b="1" dirty="0">
                <a:solidFill>
                  <a:srgbClr val="0070C0"/>
                </a:solidFill>
              </a:rPr>
              <a:t> &amp; </a:t>
            </a:r>
            <a:r>
              <a:rPr lang="en-US" sz="2400" b="1" dirty="0" err="1">
                <a:solidFill>
                  <a:srgbClr val="0070C0"/>
                </a:solidFill>
              </a:rPr>
              <a:t>Pneumococci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1246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149-33B6-44F4-ADB9-B2CCD733CCA2}" type="slidenum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37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graphicFrame>
        <p:nvGraphicFramePr>
          <p:cNvPr id="16800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75751"/>
              </p:ext>
            </p:extLst>
          </p:nvPr>
        </p:nvGraphicFramePr>
        <p:xfrm>
          <a:off x="642909" y="928670"/>
          <a:ext cx="7813704" cy="5330208"/>
        </p:xfrm>
        <a:graphic>
          <a:graphicData uri="http://schemas.openxmlformats.org/drawingml/2006/table">
            <a:tbl>
              <a:tblPr/>
              <a:tblGrid>
                <a:gridCol w="260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Pneumococci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Viridans Gp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Morphology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Capsulated,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lanceolate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diplococci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Oval or rounded in chains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Quellung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Colonies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Dome shaped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Draughtsman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Dome shaped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Growth in liquid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Uniform turbidity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Granular turbidity with powdery deposits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Bile solubility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Inulin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 fermentation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Optochin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 sensitivity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Intraperitoneal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 inoculation in mice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Fatal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Non-pathogenic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81143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B3B3B">
                    <a:shade val="50000"/>
                  </a:srgbClr>
                </a:solidFill>
              </a:rPr>
              <a:t>41</a:t>
            </a:r>
            <a:endParaRPr lang="ar-IQ" dirty="0">
              <a:solidFill>
                <a:srgbClr val="3B3B3B">
                  <a:shade val="50000"/>
                </a:srgbClr>
              </a:solidFill>
            </a:endParaRPr>
          </a:p>
        </p:txBody>
      </p:sp>
      <p:pic>
        <p:nvPicPr>
          <p:cNvPr id="4" name="Picture 2" descr="strep-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78"/>
            <a:ext cx="9072563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473542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Overview of the Medically Important Gram Positive Cocci</a:t>
            </a:r>
          </a:p>
        </p:txBody>
      </p:sp>
      <p:graphicFrame>
        <p:nvGraphicFramePr>
          <p:cNvPr id="228440" name="Group 88"/>
          <p:cNvGraphicFramePr>
            <a:graphicFrameLocks noGrp="1"/>
          </p:cNvGraphicFramePr>
          <p:nvPr/>
        </p:nvGraphicFramePr>
        <p:xfrm>
          <a:off x="395288" y="765175"/>
          <a:ext cx="8569325" cy="5738845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Family, Genus,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Characteristics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Clinical manifestations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Staphylococcaceae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Cocci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in cluster;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catalase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-positive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IQ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Staphylococcus aureus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Coagulase +ve, yellow-pigmented colonies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Pyogenic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infections,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toxicoses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epidermidis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Coagulase -ve, whitish colonies, normal flora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Foreign body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Streptococcaceae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Cocci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in chains and in pairs,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catalase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-negative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IQ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Streptococcus pyogenes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Cocci in chains, Lancefield group A,  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Tonsillitis, scarlet fever,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skin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S. pneumoniae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Diplococci, 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Pneumonia,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otitis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media,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sinusitis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S. agalactiae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Chain-forming cocci, group antigen B, 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Meningitis/sepsis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neonates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S. viridans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Cocci in chains, 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Endocarditis, dental caries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Enterococcaceae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In chains &amp; pairs,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α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,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, or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γ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hemolysis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, group antigen D,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catalase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ve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Flora of intestines of humans and animals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2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Enterococcus faecalis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Enterococcus faecium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Aesculin-positive, growth in 6.5% NaCl, pH 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Opportunistic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227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78C0-02BD-4F8C-B05D-68355EC4FF91}" type="slidenum">
              <a:rPr lang="en-US" smtClean="0">
                <a:solidFill>
                  <a:srgbClr val="3B3B3B">
                    <a:shade val="50000"/>
                  </a:srgbClr>
                </a:solidFill>
              </a:rPr>
              <a:pPr/>
              <a:t>39</a:t>
            </a:fld>
            <a:endParaRPr lang="en-US">
              <a:solidFill>
                <a:srgbClr val="3B3B3B">
                  <a:shade val="50000"/>
                </a:srgbClr>
              </a:solidFill>
            </a:endParaRPr>
          </a:p>
        </p:txBody>
      </p:sp>
      <p:pic>
        <p:nvPicPr>
          <p:cNvPr id="5" name="عنصر نائب للمحتوى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436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211960" y="188640"/>
            <a:ext cx="44810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listening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072532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57158" y="285728"/>
            <a:ext cx="82153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General characteristics:</a:t>
            </a:r>
          </a:p>
          <a:p>
            <a:pPr algn="just" rtl="0"/>
            <a:endParaRPr lang="en-US" sz="1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Gram-positive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cocci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, arranged in chains or pairs.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800" dirty="0">
                <a:latin typeface="Comic Sans MS" pitchFamily="66" charset="0"/>
                <a:cs typeface="Times New Roman" pitchFamily="18" charset="0"/>
              </a:rPr>
              <a:t>Non motile, non spore forming.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Some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dirty="0">
                <a:latin typeface="Comic Sans MS" pitchFamily="66" charset="0"/>
                <a:cs typeface="Times New Roman" pitchFamily="18" charset="0"/>
              </a:rPr>
              <a:t>strains are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capsulated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2800" dirty="0">
                <a:latin typeface="Comic Sans MS" pitchFamily="66" charset="0"/>
                <a:cs typeface="Times New Roman" pitchFamily="18" charset="0"/>
              </a:rPr>
              <a:t>which are important in pathogenicity.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Catalase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-negative.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800" dirty="0">
                <a:latin typeface="Comic Sans MS" pitchFamily="66" charset="0"/>
                <a:cs typeface="Times New Roman" pitchFamily="18" charset="0"/>
              </a:rPr>
              <a:t>Majority are facultative anaerobes, few are obligate anaerobes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They are fastidious microorganisms grow on enriched media such as blood agar, have small, pin head, opaque, circular colonies.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800" dirty="0">
                <a:latin typeface="Comic Sans MS" pitchFamily="66" charset="0"/>
                <a:cs typeface="Times New Roman" pitchFamily="18" charset="0"/>
              </a:rPr>
              <a:t>Sensitive to drying, heat, and disinfectant.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endParaRPr lang="ar-IQ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316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268760"/>
            <a:ext cx="8186766" cy="4522440"/>
          </a:xfrm>
          <a:ln>
            <a:noFill/>
          </a:ln>
        </p:spPr>
        <p:txBody>
          <a:bodyPr>
            <a:normAutofit/>
          </a:bodyPr>
          <a:lstStyle/>
          <a:p>
            <a:pPr marL="36576" indent="0" algn="l" rtl="0">
              <a:buClr>
                <a:srgbClr val="FFFF00"/>
              </a:buClr>
              <a:buSzPct val="100000"/>
              <a:buNone/>
            </a:pPr>
            <a:r>
              <a:rPr lang="en-US" sz="2400" dirty="0">
                <a:solidFill>
                  <a:srgbClr val="00B0F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Species of this genus is classified according to the following: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  <a:p>
            <a:pPr marL="36576" indent="0" algn="l" rtl="0">
              <a:buClr>
                <a:srgbClr val="FFFF00"/>
              </a:buClr>
              <a:buSzPct val="100000"/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I. Hemolysis:</a:t>
            </a:r>
          </a:p>
          <a:p>
            <a:pPr marL="608076" indent="-571500" algn="l" rtl="0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ẞ-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hemolysis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dirty="0">
                <a:latin typeface="Comic Sans MS" pitchFamily="66" charset="0"/>
              </a:rPr>
              <a:t>complete destruction of RBCs. e.g. </a:t>
            </a:r>
            <a:r>
              <a:rPr lang="en-US" i="1" dirty="0">
                <a:latin typeface="Comic Sans MS" pitchFamily="66" charset="0"/>
              </a:rPr>
              <a:t>S. pyogenes</a:t>
            </a:r>
          </a:p>
          <a:p>
            <a:pPr marL="608076" indent="-571500" algn="l" rtl="0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α-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hemolysis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dirty="0">
                <a:latin typeface="Comic Sans MS" pitchFamily="66" charset="0"/>
              </a:rPr>
              <a:t>partial destruction of RBCs e.g. </a:t>
            </a:r>
            <a:r>
              <a:rPr lang="en-US" i="1" dirty="0">
                <a:latin typeface="Comic Sans MS" pitchFamily="66" charset="0"/>
              </a:rPr>
              <a:t>S. </a:t>
            </a:r>
            <a:r>
              <a:rPr lang="en-US" i="1" dirty="0" err="1">
                <a:latin typeface="Comic Sans MS" pitchFamily="66" charset="0"/>
              </a:rPr>
              <a:t>mutans</a:t>
            </a:r>
            <a:r>
              <a:rPr lang="en-US" i="1" dirty="0">
                <a:latin typeface="Comic Sans MS" pitchFamily="66" charset="0"/>
              </a:rPr>
              <a:t> , S. </a:t>
            </a:r>
            <a:r>
              <a:rPr lang="en-US" i="1" dirty="0" err="1">
                <a:latin typeface="Comic Sans MS" pitchFamily="66" charset="0"/>
              </a:rPr>
              <a:t>pneumoniae</a:t>
            </a:r>
            <a:r>
              <a:rPr lang="en-US" i="1" dirty="0">
                <a:latin typeface="Comic Sans MS" pitchFamily="66" charset="0"/>
              </a:rPr>
              <a:t>.</a:t>
            </a:r>
          </a:p>
          <a:p>
            <a:pPr marL="608076" indent="-571500" algn="l" rtl="0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γ-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hemolysis</a:t>
            </a:r>
            <a:r>
              <a:rPr lang="en-US" dirty="0">
                <a:latin typeface="Comic Sans MS" pitchFamily="66" charset="0"/>
              </a:rPr>
              <a:t>: non-</a:t>
            </a:r>
            <a:r>
              <a:rPr lang="en-US" dirty="0" err="1">
                <a:latin typeface="Comic Sans MS" pitchFamily="66" charset="0"/>
              </a:rPr>
              <a:t>hemolysis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2743200" cy="628782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Classification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ar-IQ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3</a:t>
            </a:r>
            <a:endParaRPr lang="ar-IQ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4730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000" b="1" dirty="0" err="1">
                <a:solidFill>
                  <a:srgbClr val="92D050"/>
                </a:solidFill>
              </a:rPr>
              <a:t>Hemolysis</a:t>
            </a:r>
            <a:r>
              <a:rPr lang="en-US" sz="4000" b="1" dirty="0">
                <a:solidFill>
                  <a:srgbClr val="92D050"/>
                </a:solidFill>
              </a:rPr>
              <a:t> on Blood agar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>
            <a:off x="8215338" y="6243638"/>
            <a:ext cx="471462" cy="457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15374" name="Picture 14" descr="06-12_BloodAgar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17844"/>
            <a:ext cx="6175389" cy="414340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2285983" y="2428868"/>
            <a:ext cx="2071702" cy="714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IQ" b="1" dirty="0">
              <a:solidFill>
                <a:srgbClr val="CCAF0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85786" y="2214554"/>
            <a:ext cx="1312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ym typeface="Symbol" pitchFamily="18" charset="2"/>
              </a:rPr>
              <a:t>-</a:t>
            </a:r>
            <a:r>
              <a:rPr lang="en-US" dirty="0" err="1">
                <a:sym typeface="Symbol" pitchFamily="18" charset="2"/>
              </a:rPr>
              <a:t>hemolysis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874696" y="3214686"/>
            <a:ext cx="1331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-</a:t>
            </a:r>
            <a:r>
              <a:rPr lang="en-US" dirty="0" err="1">
                <a:sym typeface="Symbol" pitchFamily="18" charset="2"/>
              </a:rPr>
              <a:t>hemolysis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 flipV="1">
            <a:off x="2285984" y="3429000"/>
            <a:ext cx="3500462" cy="714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IQ">
              <a:solidFill>
                <a:srgbClr val="CCAF0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57224" y="4286256"/>
            <a:ext cx="1280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ym typeface="Symbol" pitchFamily="18" charset="2"/>
              </a:rPr>
              <a:t>-</a:t>
            </a:r>
            <a:r>
              <a:rPr lang="en-US" dirty="0" err="1">
                <a:sym typeface="Symbol" pitchFamily="18" charset="2"/>
              </a:rPr>
              <a:t>hemolysis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 flipV="1">
            <a:off x="2285984" y="4500570"/>
            <a:ext cx="4572032" cy="714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IQ">
              <a:solidFill>
                <a:srgbClr val="CCAF0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6653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sz="2800"/>
              <a:t>Hemolysis patterns on blood agar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C198F1-54FE-4995-AF2F-1C4692D13368}" type="slidenum">
              <a:rPr lang="en-US" sz="14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9700" name="Picture 2" descr="Hemolysis_patterns_7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8486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198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/>
            </a:gs>
            <a:gs pos="100000">
              <a:srgbClr val="0A128C"/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286808" cy="630237"/>
          </a:xfrm>
          <a:ln>
            <a:noFill/>
          </a:ln>
        </p:spPr>
        <p:txBody>
          <a:bodyPr>
            <a:normAutofit fontScale="90000"/>
          </a:bodyPr>
          <a:lstStyle/>
          <a:p>
            <a:pPr rtl="0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Serology (Lancefield grouping):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2462" y="6243638"/>
            <a:ext cx="614338" cy="457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graphicFrame>
        <p:nvGraphicFramePr>
          <p:cNvPr id="2" name="رسم تخطيطي 1"/>
          <p:cNvGraphicFramePr/>
          <p:nvPr/>
        </p:nvGraphicFramePr>
        <p:xfrm>
          <a:off x="571472" y="3214686"/>
          <a:ext cx="822960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357158" y="1357298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9050" algn="just" rt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here are differences in the polysaccharide antigens (group-specific carbohydrate) of the cell wall. Depending on these specific polysaccharide antigens, streptococci are named as groups from A-H &amp; K-W.</a:t>
            </a:r>
          </a:p>
        </p:txBody>
      </p:sp>
    </p:spTree>
    <p:extLst>
      <p:ext uri="{BB962C8B-B14F-4D97-AF65-F5344CB8AC3E}">
        <p14:creationId xmlns:p14="http://schemas.microsoft.com/office/powerpoint/2010/main" val="36108538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Graphic spid="2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23850" y="333375"/>
            <a:ext cx="2952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1F497D"/>
                </a:solidFill>
              </a:rPr>
              <a:t>Classification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563938" y="398463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Based on O</a:t>
            </a:r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</a:rPr>
              <a:t>Aerobes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7704138" y="1119188"/>
            <a:ext cx="1331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</a:rPr>
              <a:t>Anaerobes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092280" y="1905000"/>
            <a:ext cx="1942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err="1"/>
              <a:t>Peptostreptococci</a:t>
            </a:r>
            <a:endParaRPr lang="en-GB" sz="1200" b="1" dirty="0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23850" y="191135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/>
              <a:t>Growth on BA</a:t>
            </a:r>
            <a:endParaRPr lang="en-GB" sz="1200" b="1" dirty="0"/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395288" y="2735263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l-GR" b="1" dirty="0">
                <a:solidFill>
                  <a:srgbClr val="FF0066"/>
                </a:solidFill>
                <a:cs typeface="Arial" pitchFamily="34" charset="0"/>
              </a:rPr>
              <a:t>α</a:t>
            </a:r>
            <a:r>
              <a:rPr lang="en-US" b="1" dirty="0">
                <a:solidFill>
                  <a:srgbClr val="FF0066"/>
                </a:solidFill>
                <a:cs typeface="Arial" pitchFamily="34" charset="0"/>
              </a:rPr>
              <a:t> h</a:t>
            </a:r>
            <a:r>
              <a:rPr lang="en-US" b="1" dirty="0">
                <a:solidFill>
                  <a:srgbClr val="FF0066"/>
                </a:solidFill>
              </a:rPr>
              <a:t>emolysis </a:t>
            </a:r>
            <a:endParaRPr lang="en-GB" sz="1200" b="1" dirty="0">
              <a:solidFill>
                <a:srgbClr val="FF0066"/>
              </a:solidFill>
            </a:endParaRP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3492500" y="27352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l-GR" b="1" dirty="0">
                <a:solidFill>
                  <a:srgbClr val="FF0066"/>
                </a:solidFill>
                <a:cs typeface="Arial" pitchFamily="34" charset="0"/>
              </a:rPr>
              <a:t>β</a:t>
            </a:r>
            <a:r>
              <a:rPr lang="en-US" b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cs typeface="Arial" pitchFamily="34" charset="0"/>
              </a:rPr>
              <a:t>h</a:t>
            </a:r>
            <a:r>
              <a:rPr lang="en-US" b="1" dirty="0" err="1">
                <a:solidFill>
                  <a:srgbClr val="FF0066"/>
                </a:solidFill>
              </a:rPr>
              <a:t>emolysis</a:t>
            </a:r>
            <a:endParaRPr lang="en-GB" sz="1200" b="1" dirty="0">
              <a:solidFill>
                <a:srgbClr val="FF0066"/>
              </a:solidFill>
            </a:endParaRP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7451725" y="27098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l-GR" b="1" dirty="0">
                <a:solidFill>
                  <a:srgbClr val="FF0066"/>
                </a:solidFill>
                <a:cs typeface="Arial" pitchFamily="34" charset="0"/>
              </a:rPr>
              <a:t>γ</a:t>
            </a:r>
            <a:r>
              <a:rPr lang="en-US" b="1" dirty="0">
                <a:solidFill>
                  <a:srgbClr val="FF0066"/>
                </a:solidFill>
                <a:cs typeface="Arial" pitchFamily="34" charset="0"/>
              </a:rPr>
              <a:t> h</a:t>
            </a:r>
            <a:r>
              <a:rPr lang="en-US" b="1" dirty="0">
                <a:solidFill>
                  <a:srgbClr val="FF0066"/>
                </a:solidFill>
              </a:rPr>
              <a:t>emolysis</a:t>
            </a:r>
            <a:endParaRPr lang="en-GB" sz="1200" b="1" dirty="0">
              <a:solidFill>
                <a:srgbClr val="FF0066"/>
              </a:solidFill>
            </a:endParaRP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395288" y="350837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Incomplete h</a:t>
            </a:r>
            <a:r>
              <a:rPr lang="en-US" b="1" dirty="0"/>
              <a:t>emolysis (green color)</a:t>
            </a:r>
            <a:endParaRPr lang="en-GB" sz="1200" b="1" dirty="0"/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3492500" y="35083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Complete h</a:t>
            </a:r>
            <a:r>
              <a:rPr lang="en-US" b="1" dirty="0"/>
              <a:t>emolysis </a:t>
            </a:r>
            <a:endParaRPr lang="en-GB" sz="1200" b="1" dirty="0"/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6732240" y="3508375"/>
            <a:ext cx="2232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l-GR" b="1" dirty="0"/>
              <a:t>α</a:t>
            </a:r>
            <a:r>
              <a:rPr lang="en-US" b="1" dirty="0"/>
              <a:t> / </a:t>
            </a:r>
            <a:r>
              <a:rPr lang="el-GR" b="1" dirty="0"/>
              <a:t>β</a:t>
            </a:r>
            <a:r>
              <a:rPr lang="en-US" b="1" dirty="0"/>
              <a:t> / no</a:t>
            </a:r>
            <a:r>
              <a:rPr lang="en-US" b="1" dirty="0">
                <a:cs typeface="Arial" pitchFamily="34" charset="0"/>
              </a:rPr>
              <a:t> h</a:t>
            </a:r>
            <a:r>
              <a:rPr lang="en-US" b="1" dirty="0"/>
              <a:t>emolysis </a:t>
            </a:r>
            <a:endParaRPr lang="en-GB" b="1" dirty="0"/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395288" y="4576763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Strep. </a:t>
            </a:r>
            <a:r>
              <a:rPr lang="en-US" b="1" dirty="0" err="1">
                <a:solidFill>
                  <a:srgbClr val="0000FF"/>
                </a:solidFill>
              </a:rPr>
              <a:t>viridans</a:t>
            </a:r>
            <a:r>
              <a:rPr lang="en-US" b="1" dirty="0">
                <a:solidFill>
                  <a:srgbClr val="0000FF"/>
                </a:solidFill>
              </a:rPr>
              <a:t> Strep. </a:t>
            </a:r>
            <a:r>
              <a:rPr lang="en-US" b="1" dirty="0" err="1">
                <a:solidFill>
                  <a:srgbClr val="0000FF"/>
                </a:solidFill>
              </a:rPr>
              <a:t>pneumoniae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9951" name="Text Box 18"/>
          <p:cNvSpPr txBox="1">
            <a:spLocks noChangeArrowheads="1"/>
          </p:cNvSpPr>
          <p:nvPr/>
        </p:nvSpPr>
        <p:spPr bwMode="auto">
          <a:xfrm>
            <a:off x="6443663" y="4546600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FF"/>
                </a:solidFill>
              </a:rPr>
              <a:t>Enterococcus </a:t>
            </a:r>
            <a:r>
              <a:rPr lang="en-US" sz="2000" b="1" i="1" dirty="0" err="1">
                <a:solidFill>
                  <a:srgbClr val="0000FF"/>
                </a:solidFill>
              </a:rPr>
              <a:t>fecalis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39952" name="Text Box 19"/>
          <p:cNvSpPr txBox="1">
            <a:spLocks noChangeArrowheads="1"/>
          </p:cNvSpPr>
          <p:nvPr/>
        </p:nvSpPr>
        <p:spPr bwMode="auto">
          <a:xfrm>
            <a:off x="2857488" y="4294188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</a:rPr>
              <a:t>Lancefield grouping (</a:t>
            </a:r>
            <a:r>
              <a:rPr lang="en-US" sz="1600" dirty="0">
                <a:solidFill>
                  <a:srgbClr val="0000CC"/>
                </a:solidFill>
              </a:rPr>
              <a:t>specific C carbohydrate Ag on cell wall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3143240" y="5429264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Group A – U (21 groups)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1357289" y="6072206"/>
            <a:ext cx="609443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Griffith typing 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Group 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on MTR proteins into &gt; 100 types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955" name="Line 22"/>
          <p:cNvSpPr>
            <a:spLocks noChangeShapeType="1"/>
          </p:cNvSpPr>
          <p:nvPr/>
        </p:nvSpPr>
        <p:spPr bwMode="auto">
          <a:xfrm>
            <a:off x="4356100" y="8366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56" name="Line 23"/>
          <p:cNvSpPr>
            <a:spLocks noChangeShapeType="1"/>
          </p:cNvSpPr>
          <p:nvPr/>
        </p:nvSpPr>
        <p:spPr bwMode="auto">
          <a:xfrm>
            <a:off x="1042988" y="1630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57" name="Line 24"/>
          <p:cNvSpPr>
            <a:spLocks noChangeShapeType="1"/>
          </p:cNvSpPr>
          <p:nvPr/>
        </p:nvSpPr>
        <p:spPr bwMode="auto">
          <a:xfrm>
            <a:off x="1042988" y="314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58" name="Line 25"/>
          <p:cNvSpPr>
            <a:spLocks noChangeShapeType="1"/>
          </p:cNvSpPr>
          <p:nvPr/>
        </p:nvSpPr>
        <p:spPr bwMode="auto">
          <a:xfrm>
            <a:off x="4356100" y="314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59" name="Line 26"/>
          <p:cNvSpPr>
            <a:spLocks noChangeShapeType="1"/>
          </p:cNvSpPr>
          <p:nvPr/>
        </p:nvSpPr>
        <p:spPr bwMode="auto">
          <a:xfrm>
            <a:off x="8243888" y="314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0" name="Line 27"/>
          <p:cNvSpPr>
            <a:spLocks noChangeShapeType="1"/>
          </p:cNvSpPr>
          <p:nvPr/>
        </p:nvSpPr>
        <p:spPr bwMode="auto">
          <a:xfrm>
            <a:off x="1042988" y="42227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1" name="Line 28"/>
          <p:cNvSpPr>
            <a:spLocks noChangeShapeType="1"/>
          </p:cNvSpPr>
          <p:nvPr/>
        </p:nvSpPr>
        <p:spPr bwMode="auto">
          <a:xfrm>
            <a:off x="8243888" y="40052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2" name="Line 29"/>
          <p:cNvSpPr>
            <a:spLocks noChangeShapeType="1"/>
          </p:cNvSpPr>
          <p:nvPr/>
        </p:nvSpPr>
        <p:spPr bwMode="auto">
          <a:xfrm>
            <a:off x="4356100" y="40068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3" name="Line 30"/>
          <p:cNvSpPr>
            <a:spLocks noChangeShapeType="1"/>
          </p:cNvSpPr>
          <p:nvPr/>
        </p:nvSpPr>
        <p:spPr bwMode="auto">
          <a:xfrm>
            <a:off x="4357686" y="5143512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4" name="Line 31"/>
          <p:cNvSpPr>
            <a:spLocks noChangeShapeType="1"/>
          </p:cNvSpPr>
          <p:nvPr/>
        </p:nvSpPr>
        <p:spPr bwMode="auto">
          <a:xfrm>
            <a:off x="4356100" y="57340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5" name="Line 32"/>
          <p:cNvSpPr>
            <a:spLocks noChangeShapeType="1"/>
          </p:cNvSpPr>
          <p:nvPr/>
        </p:nvSpPr>
        <p:spPr bwMode="auto">
          <a:xfrm>
            <a:off x="8243888" y="1630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6" name="Line 33"/>
          <p:cNvSpPr>
            <a:spLocks noChangeShapeType="1"/>
          </p:cNvSpPr>
          <p:nvPr/>
        </p:nvSpPr>
        <p:spPr bwMode="auto">
          <a:xfrm>
            <a:off x="1042988" y="2349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7" name="Line 34"/>
          <p:cNvSpPr>
            <a:spLocks noChangeShapeType="1"/>
          </p:cNvSpPr>
          <p:nvPr/>
        </p:nvSpPr>
        <p:spPr bwMode="auto">
          <a:xfrm>
            <a:off x="1042988" y="2493963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8" name="Line 35"/>
          <p:cNvSpPr>
            <a:spLocks noChangeShapeType="1"/>
          </p:cNvSpPr>
          <p:nvPr/>
        </p:nvSpPr>
        <p:spPr bwMode="auto">
          <a:xfrm>
            <a:off x="4356100" y="24939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9969" name="Line 36"/>
          <p:cNvSpPr>
            <a:spLocks noChangeShapeType="1"/>
          </p:cNvSpPr>
          <p:nvPr/>
        </p:nvSpPr>
        <p:spPr bwMode="auto">
          <a:xfrm>
            <a:off x="8243888" y="24939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>
              <a:solidFill>
                <a:prstClr val="black"/>
              </a:solidFill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403350" y="1341438"/>
            <a:ext cx="6264275" cy="0"/>
            <a:chOff x="930" y="890"/>
            <a:chExt cx="3946" cy="0"/>
          </a:xfrm>
        </p:grpSpPr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1338" y="890"/>
              <a:ext cx="3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>
                <a:solidFill>
                  <a:prstClr val="black"/>
                </a:solidFill>
              </a:endParaRPr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4604" y="89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>
                <a:solidFill>
                  <a:prstClr val="black"/>
                </a:solidFill>
              </a:endParaRPr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 flipH="1">
              <a:off x="930" y="89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>
                <a:solidFill>
                  <a:prstClr val="black"/>
                </a:solidFill>
              </a:endParaRPr>
            </a:p>
          </p:txBody>
        </p:sp>
      </p:grpSp>
      <p:sp>
        <p:nvSpPr>
          <p:cNvPr id="39" name="عنصر نائب لرقم الشريحة 38"/>
          <p:cNvSpPr>
            <a:spLocks noGrp="1"/>
          </p:cNvSpPr>
          <p:nvPr>
            <p:ph type="sldNum" sz="quarter" idx="12"/>
          </p:nvPr>
        </p:nvSpPr>
        <p:spPr>
          <a:xfrm>
            <a:off x="8643966" y="6500834"/>
            <a:ext cx="285752" cy="357166"/>
          </a:xfrm>
        </p:spPr>
        <p:txBody>
          <a:bodyPr/>
          <a:lstStyle/>
          <a:p>
            <a:pPr algn="r"/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6</a:t>
            </a:r>
            <a:endParaRPr lang="ar-IQ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92291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EAEAEA"/>
      </a:lt1>
      <a:dk2>
        <a:srgbClr val="0000CC"/>
      </a:dk2>
      <a:lt2>
        <a:srgbClr val="FFFFFF"/>
      </a:lt2>
      <a:accent1>
        <a:srgbClr val="00CC99"/>
      </a:accent1>
      <a:accent2>
        <a:srgbClr val="3333CC"/>
      </a:accent2>
      <a:accent3>
        <a:srgbClr val="F3F3F3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AEAEA"/>
        </a:lt1>
        <a:dk2>
          <a:srgbClr val="0000CC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F3F3F3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</TotalTime>
  <Words>1957</Words>
  <Application>Microsoft Office PowerPoint</Application>
  <PresentationFormat>On-screen Show (4:3)</PresentationFormat>
  <Paragraphs>348</Paragraphs>
  <Slides>39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Narrow</vt:lpstr>
      <vt:lpstr>Arial Rounded MT Bold</vt:lpstr>
      <vt:lpstr>Calibri</vt:lpstr>
      <vt:lpstr>Comic Sans MS</vt:lpstr>
      <vt:lpstr>FrankRuehl</vt:lpstr>
      <vt:lpstr>Times New Roman</vt:lpstr>
      <vt:lpstr>Wingdings</vt:lpstr>
      <vt:lpstr>Default Design</vt:lpstr>
      <vt:lpstr>نسق Office</vt:lpstr>
      <vt:lpstr>Bitmap Image</vt:lpstr>
      <vt:lpstr>Microbiology lab 6</vt:lpstr>
      <vt:lpstr>Learning objectives:</vt:lpstr>
      <vt:lpstr>streptococci</vt:lpstr>
      <vt:lpstr>PowerPoint Presentation</vt:lpstr>
      <vt:lpstr>PowerPoint Presentation</vt:lpstr>
      <vt:lpstr>Hemolysis on Blood agar</vt:lpstr>
      <vt:lpstr>Hemolysis patterns on blood agar</vt:lpstr>
      <vt:lpstr>II. Serology (Lancefield grouping): </vt:lpstr>
      <vt:lpstr>PowerPoint Presentation</vt:lpstr>
      <vt:lpstr>Human Streptococcal Pathogens</vt:lpstr>
      <vt:lpstr>Human streptococcal pathogens:</vt:lpstr>
      <vt:lpstr>Pathogenicity of S. pyogenes: </vt:lpstr>
      <vt:lpstr>Strep Throat</vt:lpstr>
      <vt:lpstr>Streptococcal skin infections</vt:lpstr>
      <vt:lpstr>PowerPoint Presentation</vt:lpstr>
      <vt:lpstr>Lab diagnosis – Strep. pyogenes</vt:lpstr>
      <vt:lpstr>Anti- Streptolysin O Test (ASOT):</vt:lpstr>
      <vt:lpstr>Bacitracin sensitivity</vt:lpstr>
      <vt:lpstr>-hemolytic : II. Group B streptococci- S. agalactiae:</vt:lpstr>
      <vt:lpstr>CAMP test</vt:lpstr>
      <vt:lpstr>CAMP test</vt:lpstr>
      <vt:lpstr> Group D streptococci: Enterococcus faecalis and Enterococcus faecium:</vt:lpstr>
      <vt:lpstr>PowerPoint Presentation</vt:lpstr>
      <vt:lpstr>Differentiation between -hemolytic streptococci</vt:lpstr>
      <vt:lpstr>PowerPoint Presentation</vt:lpstr>
      <vt:lpstr>PowerPoint Presentation</vt:lpstr>
      <vt:lpstr>Two effects of streptococcal colonization</vt:lpstr>
      <vt:lpstr>Alpha hemolytic streptococci Streptococcus pneumoniae (Pneumococcus)</vt:lpstr>
      <vt:lpstr>Diagnosing Streptococcus pneumoniae</vt:lpstr>
      <vt:lpstr>PowerPoint Presentation</vt:lpstr>
      <vt:lpstr>Lab. diagnosis:</vt:lpstr>
      <vt:lpstr>Bile Solubility test</vt:lpstr>
      <vt:lpstr>Bile Solubility test</vt:lpstr>
      <vt:lpstr>Optochin Susceptibility Test</vt:lpstr>
      <vt:lpstr>Inulin fermentation Test</vt:lpstr>
      <vt:lpstr>Differentiation between -hemolytic streptococci</vt:lpstr>
      <vt:lpstr>Differences between Viridans Gp &amp; Pneumococci</vt:lpstr>
      <vt:lpstr>PowerPoint Presentation</vt:lpstr>
      <vt:lpstr>PowerPoint Presentation</vt:lpstr>
    </vt:vector>
  </TitlesOfParts>
  <Company>المستقبل للحاسبات - سنجار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smanesotak</dc:creator>
  <cp:lastModifiedBy>Taqwa</cp:lastModifiedBy>
  <cp:revision>54</cp:revision>
  <dcterms:created xsi:type="dcterms:W3CDTF">2015-10-13T20:04:55Z</dcterms:created>
  <dcterms:modified xsi:type="dcterms:W3CDTF">2023-05-29T03:35:16Z</dcterms:modified>
</cp:coreProperties>
</file>