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</p:sldMasterIdLst>
  <p:notesMasterIdLst>
    <p:notesMasterId r:id="rId22"/>
  </p:notesMasterIdLst>
  <p:sldIdLst>
    <p:sldId id="271" r:id="rId2"/>
    <p:sldId id="275" r:id="rId3"/>
    <p:sldId id="277" r:id="rId4"/>
    <p:sldId id="272" r:id="rId5"/>
    <p:sldId id="273" r:id="rId6"/>
    <p:sldId id="257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06F47E-4237-4F11-A123-F6C1DDDA3103}" type="datetimeFigureOut">
              <a:rPr lang="ar-IQ" smtClean="0"/>
              <a:t>10/11/1444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5511B5-5BA7-452C-8C4A-719C787413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432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F210F-1D52-4783-A2A1-0E2498AEA66F}" type="slidenum">
              <a:rPr lang="ar-SA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49F64-77E0-489E-B5B4-1538F46957B0}" type="slidenum">
              <a:rPr lang="ar-IQ" smtClean="0">
                <a:solidFill>
                  <a:prstClr val="black"/>
                </a:solidFill>
              </a:rPr>
              <a:pPr/>
              <a:t>2</a:t>
            </a:fld>
            <a:endParaRPr lang="ar-IQ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49F64-77E0-489E-B5B4-1538F46957B0}" type="slidenum">
              <a:rPr lang="ar-IQ" smtClean="0">
                <a:solidFill>
                  <a:prstClr val="black"/>
                </a:solidFill>
              </a:rPr>
              <a:pPr/>
              <a:t>4</a:t>
            </a:fld>
            <a:endParaRPr lang="ar-IQ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11B5-5BA7-452C-8C4A-719C78741359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985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5325" y="4086225"/>
            <a:ext cx="7778750" cy="1752600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 sz="4400"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62" name="Text Box 18"/>
          <p:cNvSpPr txBox="1">
            <a:spLocks noChangeArrowheads="1"/>
          </p:cNvSpPr>
          <p:nvPr userDrawn="1"/>
        </p:nvSpPr>
        <p:spPr bwMode="auto">
          <a:xfrm>
            <a:off x="228600" y="1592263"/>
            <a:ext cx="8686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973A2B"/>
                </a:solidFill>
              </a:rPr>
              <a:t>PowerPoint</a:t>
            </a:r>
            <a:r>
              <a:rPr lang="en-US" sz="1600" baseline="30000" dirty="0">
                <a:solidFill>
                  <a:srgbClr val="973A2B"/>
                </a:solidFill>
              </a:rPr>
              <a:t>®</a:t>
            </a:r>
            <a:r>
              <a:rPr lang="en-US" sz="1600" dirty="0">
                <a:solidFill>
                  <a:srgbClr val="973A2B"/>
                </a:solidFill>
              </a:rPr>
              <a:t> Lecture Slides for</a:t>
            </a:r>
            <a:r>
              <a:rPr lang="en-US" sz="1600" b="1" dirty="0">
                <a:solidFill>
                  <a:srgbClr val="973A2B"/>
                </a:solidFill>
              </a:rPr>
              <a:t> </a:t>
            </a:r>
          </a:p>
        </p:txBody>
      </p:sp>
      <p:sp>
        <p:nvSpPr>
          <p:cNvPr id="6169" name="Text Box 25"/>
          <p:cNvSpPr txBox="1">
            <a:spLocks noChangeArrowheads="1"/>
          </p:cNvSpPr>
          <p:nvPr userDrawn="1"/>
        </p:nvSpPr>
        <p:spPr bwMode="auto">
          <a:xfrm>
            <a:off x="2549525" y="2441575"/>
            <a:ext cx="3851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000" dirty="0">
                <a:solidFill>
                  <a:srgbClr val="003366"/>
                </a:solidFill>
                <a:latin typeface="Times New Roman" pitchFamily="18" charset="0"/>
              </a:rPr>
              <a:t>M</a:t>
            </a:r>
            <a:r>
              <a:rPr lang="en-US" sz="3600" dirty="0">
                <a:solidFill>
                  <a:srgbClr val="003366"/>
                </a:solidFill>
                <a:latin typeface="Times New Roman" pitchFamily="18" charset="0"/>
              </a:rPr>
              <a:t>ICROBIOLOGY</a:t>
            </a:r>
            <a:endParaRPr lang="en-US" sz="4000" b="1" dirty="0">
              <a:solidFill>
                <a:srgbClr val="003366"/>
              </a:solidFill>
            </a:endParaRPr>
          </a:p>
        </p:txBody>
      </p:sp>
      <p:pic>
        <p:nvPicPr>
          <p:cNvPr id="6170" name="Picture 26"/>
          <p:cNvPicPr>
            <a:picLocks noChangeAspect="1" noChangeArrowheads="1"/>
          </p:cNvPicPr>
          <p:nvPr userDrawn="1"/>
        </p:nvPicPr>
        <p:blipFill>
          <a:blip r:embed="rId2"/>
          <a:srcRect t="20790" b="22456"/>
          <a:stretch>
            <a:fillRect/>
          </a:stretch>
        </p:blipFill>
        <p:spPr bwMode="auto">
          <a:xfrm>
            <a:off x="0" y="0"/>
            <a:ext cx="9144000" cy="157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323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push dir="u"/>
  </p:transition>
  <p:hf hdr="0" ft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95324" y="3212976"/>
            <a:ext cx="8053139" cy="3312368"/>
          </a:xfrm>
        </p:spPr>
        <p:txBody>
          <a:bodyPr>
            <a:normAutofit lnSpcReduction="10000"/>
          </a:bodyPr>
          <a:lstStyle/>
          <a:p>
            <a:pPr rtl="0"/>
            <a:r>
              <a:rPr lang="en-US" sz="3200" dirty="0">
                <a:solidFill>
                  <a:srgbClr val="00B0F0"/>
                </a:solidFill>
              </a:rPr>
              <a:t>Lab. 7</a:t>
            </a:r>
          </a:p>
          <a:p>
            <a:pPr rtl="0"/>
            <a:r>
              <a:rPr lang="en-US" sz="3200" dirty="0">
                <a:solidFill>
                  <a:srgbClr val="00B0F0"/>
                </a:solidFill>
              </a:rPr>
              <a:t>Gram-negative cocci</a:t>
            </a:r>
          </a:p>
          <a:p>
            <a:pPr rtl="0"/>
            <a:r>
              <a:rPr lang="en-US" sz="3200" i="1" dirty="0">
                <a:solidFill>
                  <a:srgbClr val="00B0F0"/>
                </a:solidFill>
              </a:rPr>
              <a:t>(</a:t>
            </a:r>
            <a:r>
              <a:rPr lang="en-US" sz="3200" i="1" dirty="0" err="1">
                <a:solidFill>
                  <a:srgbClr val="00B0F0"/>
                </a:solidFill>
              </a:rPr>
              <a:t>Neisseriae</a:t>
            </a:r>
            <a:r>
              <a:rPr lang="en-US" sz="3200" i="1" dirty="0">
                <a:solidFill>
                  <a:srgbClr val="00B0F0"/>
                </a:solidFill>
              </a:rPr>
              <a:t>)</a:t>
            </a:r>
          </a:p>
          <a:p>
            <a:pPr rtl="0"/>
            <a:endParaRPr lang="en-US" sz="3200" i="1" dirty="0">
              <a:solidFill>
                <a:srgbClr val="00B0F0"/>
              </a:solidFill>
            </a:endParaRPr>
          </a:p>
          <a:p>
            <a:r>
              <a:rPr lang="en-US" sz="3200" dirty="0"/>
              <a:t>By:</a:t>
            </a:r>
          </a:p>
          <a:p>
            <a:r>
              <a:rPr lang="en-US" sz="3200" dirty="0"/>
              <a:t>Assist. Prof. </a:t>
            </a:r>
            <a:r>
              <a:rPr lang="en-US" sz="3200" dirty="0" err="1"/>
              <a:t>Shaima</a:t>
            </a:r>
            <a:r>
              <a:rPr lang="en-US" sz="3200" dirty="0"/>
              <a:t> R. Al-</a:t>
            </a:r>
            <a:r>
              <a:rPr lang="en-US" sz="3200" dirty="0" err="1"/>
              <a:t>Salihy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48377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937752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Maltose and glucose fermentation</a:t>
            </a:r>
            <a:endParaRPr lang="ar-IQ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حاسبتي\٢٠١٤١٢١٥_١٣١١٤١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722490" cy="4176464"/>
          </a:xfrm>
          <a:prstGeom prst="rect">
            <a:avLst/>
          </a:prstGeom>
          <a:noFill/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1043608" y="623731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9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48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36913" y="548680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Oxidase test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96603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624786" cy="571504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Treatment: </a:t>
            </a:r>
            <a:endParaRPr lang="ar-IQ" sz="3200" b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7643866" cy="5429288"/>
          </a:xfrm>
        </p:spPr>
        <p:txBody>
          <a:bodyPr>
            <a:noAutofit/>
          </a:bodyPr>
          <a:lstStyle/>
          <a:p>
            <a:pPr algn="just" rtl="0">
              <a:buClr>
                <a:srgbClr val="00B050"/>
              </a:buClr>
              <a:buSzPct val="11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Penicillin is the treatment of choice  </a:t>
            </a:r>
          </a:p>
          <a:p>
            <a:pPr algn="just" rtl="0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Prevention: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Chemoprophylaxis: rifampin or ciprofloxacin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Immunization: 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Conjugated (the four capsular polysaccharide types conjugated to a carrier; diphtheria toxoid)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Non-conjugated: only the four capsular polysaccharide without the carrier.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971600" y="623731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10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07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783086"/>
          </a:xfrm>
        </p:spPr>
        <p:txBody>
          <a:bodyPr>
            <a:normAutofit/>
          </a:bodyPr>
          <a:lstStyle/>
          <a:p>
            <a:pPr rtl="0"/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Neisseriae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IQ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577446" cy="4801736"/>
          </a:xfrm>
        </p:spPr>
        <p:txBody>
          <a:bodyPr>
            <a:noAutofit/>
          </a:bodyPr>
          <a:lstStyle/>
          <a:p>
            <a:pPr algn="just" rtl="0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 properties:</a:t>
            </a:r>
          </a:p>
          <a:p>
            <a:pPr algn="just" rtl="0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capsule.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 3 virulence factors: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endotoxin (LOS; a      modified form of endotoxin), and IgA protease.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Ferment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but not maltose.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Transmitted by sexual contact (killed by drying).</a:t>
            </a:r>
          </a:p>
          <a:p>
            <a:pPr algn="just" rtl="0">
              <a:buFont typeface="Wingdings" pitchFamily="2" charset="2"/>
              <a:buChar char="§"/>
            </a:pP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23731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11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6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38551" y="181831"/>
            <a:ext cx="7624786" cy="571504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Laboratory diagnosis:</a:t>
            </a:r>
            <a:endParaRPr lang="ar-IQ" sz="3200" b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99592" y="680710"/>
            <a:ext cx="8171256" cy="5214974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Specimen: urethral discharge and cervical swab.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Microscopic: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men the finding of  G –ve diplococci within PMNs in a urethral discharge specimen is sufficient for diagnosis but in women culture should be done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Culture: 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Thayer-Martin medium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(chocolate agar containing antibiotics;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colistin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trimethoprim, and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nystatin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suppress the normal flora) at 37 ̊ C in a 5% CO2.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Biochemical tests:</a:t>
            </a:r>
          </a:p>
          <a:p>
            <a:pPr algn="just" rtl="0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Oxidase +ve</a:t>
            </a:r>
          </a:p>
          <a:p>
            <a:pPr algn="just" rtl="0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Maltose fermentation -ve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Nucleic acid based tests.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23731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12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58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Glucose fermentation</a:t>
            </a:r>
            <a:endParaRPr lang="ar-IQ" dirty="0"/>
          </a:p>
        </p:txBody>
      </p:sp>
      <p:pic>
        <p:nvPicPr>
          <p:cNvPr id="24578" name="Picture 2" descr="C:\Users\حاسبتي\٢٠١٤١٢١٥_١٣١٢٥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735" y="1597429"/>
            <a:ext cx="7498080" cy="4501342"/>
          </a:xfrm>
          <a:prstGeom prst="rect">
            <a:avLst/>
          </a:prstGeom>
          <a:noFill/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14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4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Laboratory diagnosis:</a:t>
            </a:r>
            <a:endParaRPr lang="ar-IQ" dirty="0"/>
          </a:p>
        </p:txBody>
      </p:sp>
      <p:pic>
        <p:nvPicPr>
          <p:cNvPr id="4" name="عنصر نائب للمحتوى 3" descr="neisseria%20gonorrhoe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275" y="1663700"/>
            <a:ext cx="6985000" cy="4368800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1043608" y="6347764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14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090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 urethral discharge </a:t>
            </a: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حاسبتي\1200px-Neisseria_gonorrhoeae_PHIL_3693_lor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4264" y="1772816"/>
            <a:ext cx="6312152" cy="4118679"/>
          </a:xfrm>
          <a:prstGeom prst="rect">
            <a:avLst/>
          </a:prstGeom>
          <a:noFill/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1043608" y="6360588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568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ar-IQ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 Thayer-Martin agar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00100" y="623731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16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4098" name="Picture 2" descr="C:\Users\حاسبتي\Pictures\609px-Neisseria_gonorrhoeae_Growth_on_New_York_City_Agar_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8143899" cy="550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7045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624786" cy="571504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Treatment: </a:t>
            </a:r>
            <a:endParaRPr lang="ar-IQ" sz="3200" b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7643866" cy="5429288"/>
          </a:xfrm>
        </p:spPr>
        <p:txBody>
          <a:bodyPr>
            <a:noAutofit/>
          </a:bodyPr>
          <a:lstStyle/>
          <a:p>
            <a:pPr algn="just" rtl="0">
              <a:buClr>
                <a:srgbClr val="00B05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Penicillin is no longer drug of choice due to:</a:t>
            </a:r>
          </a:p>
          <a:p>
            <a:pPr algn="just" rtl="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Chromosomally-mediated resistance because of (1- reduced uptake of the drug, 2- altered binding site)</a:t>
            </a:r>
          </a:p>
          <a:p>
            <a:pPr algn="just" rtl="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Plasmid-encoded beta-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lactamase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production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penicillinase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-producing 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PPNG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rtl="0">
              <a:buClr>
                <a:srgbClr val="00B05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Cefitrixone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treatment of choice in uncomplicated  cases</a:t>
            </a:r>
          </a:p>
          <a:p>
            <a:pPr algn="just" rtl="0">
              <a:buClrTx/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combination of tetracycline,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doxycycline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azithromycin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dual infection with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trachomatis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ClrTx/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follow-up.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305550"/>
            <a:ext cx="4671392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17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2815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Prevention: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Chemoprophylaxis of newborns against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ophthalmia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neonatrum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with 1% silver nitrate, 0.5% erythromycin eye ointment.</a:t>
            </a:r>
          </a:p>
          <a:p>
            <a:pPr algn="just" rtl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Measures to limit epidemic include education, aggressive detection, uses of condoms, and the prompt treatment of symptomatic patients and their partners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305550"/>
            <a:ext cx="4671392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18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191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624786" cy="783086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objectives: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980728"/>
            <a:ext cx="7406640" cy="5305792"/>
          </a:xfrm>
        </p:spPr>
        <p:txBody>
          <a:bodyPr>
            <a:noAutofit/>
          </a:bodyPr>
          <a:lstStyle/>
          <a:p>
            <a:pPr marL="36576" lvl="0" algn="just" rtl="0">
              <a:buClr>
                <a:srgbClr val="6EA0B0"/>
              </a:buClr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this lab. You must be able to:</a:t>
            </a: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Differentiate between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Neissereiae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spp. </a:t>
            </a: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two species microscopically and culturally.</a:t>
            </a: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kumimoji="1" lang="en-US" alt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 types of clinical infections these organisms produce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Predict g-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diplococci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agents causing clinical cases.</a:t>
            </a: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Diagnose the 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spp. In clinical sample.</a:t>
            </a: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lang="en-US" altLang="ar-IQ" sz="2200" kern="0" dirty="0">
                <a:solidFill>
                  <a:schemeClr val="tx1"/>
                </a:solidFill>
                <a:latin typeface="Arial"/>
              </a:rPr>
              <a:t>List  recommended treatment regimens for gonorrhea</a:t>
            </a:r>
          </a:p>
          <a:p>
            <a:pPr marL="420624" lvl="0" indent="-384048" algn="just" rtl="0">
              <a:buClr>
                <a:srgbClr val="6EA0B0"/>
              </a:buClr>
              <a:buFont typeface="Wingdings 2"/>
              <a:buChar char=""/>
            </a:pPr>
            <a:r>
              <a:rPr lang="en-US" altLang="ar-IQ" sz="2200" kern="0" dirty="0">
                <a:solidFill>
                  <a:schemeClr val="tx1"/>
                </a:solidFill>
                <a:latin typeface="Arial"/>
              </a:rPr>
              <a:t>Describe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measures for prevention of each organism.</a:t>
            </a:r>
          </a:p>
          <a:p>
            <a:pPr algn="just"/>
            <a:endParaRPr lang="ar-IQ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381750"/>
            <a:ext cx="1989584" cy="476250"/>
          </a:xfrm>
        </p:spPr>
        <p:txBody>
          <a:bodyPr/>
          <a:lstStyle/>
          <a:p>
            <a:pPr algn="l" rtl="0"/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2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4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Hydrange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20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14810" y="214290"/>
            <a:ext cx="45005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24500" cmpd="dbl">
                  <a:solidFill>
                    <a:srgbClr val="FEB80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EB80A">
                        <a:tint val="10000"/>
                        <a:satMod val="155000"/>
                      </a:srgbClr>
                    </a:gs>
                    <a:gs pos="60000">
                      <a:srgbClr val="FEB80A">
                        <a:tint val="30000"/>
                        <a:satMod val="155000"/>
                      </a:srgbClr>
                    </a:gs>
                    <a:gs pos="100000">
                      <a:srgbClr val="FEB80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Thank you</a:t>
            </a:r>
            <a:endParaRPr lang="ar-SA" sz="6000" b="1" dirty="0">
              <a:ln w="24500" cmpd="dbl">
                <a:solidFill>
                  <a:srgbClr val="FEB80A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EB80A">
                      <a:tint val="10000"/>
                      <a:satMod val="155000"/>
                    </a:srgbClr>
                  </a:gs>
                  <a:gs pos="60000">
                    <a:srgbClr val="FEB80A">
                      <a:tint val="30000"/>
                      <a:satMod val="155000"/>
                    </a:srgbClr>
                  </a:gs>
                  <a:gs pos="100000">
                    <a:srgbClr val="FEB80A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909356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6" y="0"/>
            <a:ext cx="8118094" cy="685800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7E-72FB-4B7B-95A3-C85C5E261CD1}" type="slidenum">
              <a:rPr lang="ar-IQ" smtClean="0">
                <a:solidFill>
                  <a:srgbClr val="4F271C">
                    <a:shade val="50000"/>
                    <a:satMod val="200000"/>
                  </a:srgbClr>
                </a:solidFill>
              </a:rPr>
              <a:pPr/>
              <a:t>3</a:t>
            </a:fld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641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624786" cy="783086"/>
          </a:xfrm>
        </p:spPr>
        <p:txBody>
          <a:bodyPr>
            <a:normAutofit/>
          </a:bodyPr>
          <a:lstStyle/>
          <a:p>
            <a:pPr rtl="0"/>
            <a:r>
              <a:rPr lang="en-US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Neisseriae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spp.:</a:t>
            </a:r>
            <a:endParaRPr lang="ar-IQ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848872" cy="5161776"/>
          </a:xfrm>
        </p:spPr>
        <p:txBody>
          <a:bodyPr>
            <a:noAutofit/>
          </a:bodyPr>
          <a:lstStyle/>
          <a:p>
            <a:pPr algn="just" rtl="0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genus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Neisseriae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contain two important pathogens :</a:t>
            </a:r>
          </a:p>
          <a:p>
            <a:pPr algn="just" rtl="0"/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Blip>
                <a:blip r:embed="rId3"/>
              </a:buBlip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meningiti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and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meningococcemia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(the most severe form of meningococcemia is life-threatening Waterhouse-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friderichsen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syndrome)</a:t>
            </a:r>
          </a:p>
          <a:p>
            <a:pPr algn="just" rtl="0">
              <a:buBlip>
                <a:blip r:embed="rId3"/>
              </a:buBlip>
            </a:pP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neonatal conjunctivitis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ophthalmia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neonatrum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pelvic inflammatory disease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(PID).</a:t>
            </a:r>
          </a:p>
          <a:p>
            <a:pPr algn="just"/>
            <a:endParaRPr lang="ar-IQ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305550"/>
            <a:ext cx="1008112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3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حاسبتي\Pictures\c21_s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4143372" cy="5715016"/>
          </a:xfrm>
          <a:prstGeom prst="rect">
            <a:avLst/>
          </a:prstGeom>
          <a:noFill/>
        </p:spPr>
      </p:pic>
      <p:pic>
        <p:nvPicPr>
          <p:cNvPr id="21507" name="Picture 3" descr="C:\Users\حاسبتي\Pictures\Untitled(16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71942"/>
            <a:ext cx="4000528" cy="2786058"/>
          </a:xfrm>
          <a:prstGeom prst="rect">
            <a:avLst/>
          </a:prstGeom>
          <a:noFill/>
        </p:spPr>
      </p:pic>
      <p:pic>
        <p:nvPicPr>
          <p:cNvPr id="21509" name="Picture 5" descr="C:\Users\حاسبتي\Pictures\imagesCADIQ3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142984"/>
            <a:ext cx="3962424" cy="2928958"/>
          </a:xfrm>
          <a:prstGeom prst="rect">
            <a:avLst/>
          </a:prstGeom>
          <a:noFill/>
        </p:spPr>
      </p:pic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071538" y="188640"/>
            <a:ext cx="8072462" cy="785810"/>
          </a:xfrm>
        </p:spPr>
        <p:txBody>
          <a:bodyPr>
            <a:normAutofit/>
          </a:bodyPr>
          <a:lstStyle/>
          <a:p>
            <a:pPr rtl="0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Ophthalmia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neonatrum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Waterhouse-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Friderichsen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endParaRPr lang="ar-IQ" sz="2000" dirty="0">
              <a:solidFill>
                <a:schemeClr val="tx1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1000100" y="633886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4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512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624786" cy="571504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Important properties:</a:t>
            </a:r>
            <a:endParaRPr lang="ar-IQ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7814672" cy="5376660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Aerobic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 –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diplococci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(each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coccus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shaped like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kidney or coffee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bean with concave side faced each other).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Oxidase +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catalase +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motile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Grow well on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chocolate agar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(blood heated to 80 ̊ C), but not on blood agar because the growth is inhibited by toxic trace metal and fatty acids found in certain media including blood.</a:t>
            </a:r>
            <a:endParaRPr lang="ar-IQ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43608" y="6381750"/>
            <a:ext cx="2151112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9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14414" y="359898"/>
            <a:ext cx="7624786" cy="783086"/>
          </a:xfrm>
        </p:spPr>
        <p:txBody>
          <a:bodyPr>
            <a:normAutofit/>
          </a:bodyPr>
          <a:lstStyle/>
          <a:p>
            <a:pPr rtl="0"/>
            <a:r>
              <a:rPr lang="en-US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Neisseriae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IQ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406640" cy="4857784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properties:</a:t>
            </a:r>
          </a:p>
          <a:p>
            <a:pPr algn="just" rtl="0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Capsulated.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virulence factors: polysaccharide capsule, endotoxin (LPS), and IgA protease.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Ferment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Transmitted by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airborne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droplets.</a:t>
            </a: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3608" y="6309320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6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3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624786" cy="571504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Laboratory diagnosis:</a:t>
            </a:r>
            <a:endParaRPr lang="ar-IQ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052736"/>
            <a:ext cx="7643866" cy="5376660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Specimen: blood and CSF.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Microscopic: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presumptive diagnosis can be made if G –ve diplococci are seen in a smear of CSF inside the PMN (intracellular)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Culture: chocolate agar at 37 ̊ C in a 5% CO2.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Biochemical tests:</a:t>
            </a:r>
          </a:p>
          <a:p>
            <a:pPr algn="just" rtl="0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Oxidase +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fermentation +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Immunological assay: latex agglutination test detects capsule polysaccharide in CSF. (capsule swelling)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115616" y="6237312"/>
            <a:ext cx="2133600" cy="47625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7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6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624786" cy="571504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Oxidase test: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7920880" cy="5648732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Principle: </a:t>
            </a: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oxidase test is used to identify bacteria that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produce cytochrome c oxidase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enzyme of the bacterial electron transport chain. When present, the cytochrome c oxidase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oxidizes the reagent to purple color end product.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enzyme is not present, the reagent remains reduced and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 colorless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Cytochrome </a:t>
            </a: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(reduced)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+ O</a:t>
            </a:r>
            <a:r>
              <a:rPr lang="en-US" sz="20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   </a:t>
            </a:r>
            <a:r>
              <a:rPr lang="en-US" sz="2000" baseline="30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cytochrome oxidase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      Cytochrome </a:t>
            </a: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0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(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oxidized</a:t>
            </a:r>
            <a:r>
              <a:rPr lang="en-US" sz="20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+ H</a:t>
            </a:r>
            <a:r>
              <a:rPr lang="en-US" sz="20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O</a:t>
            </a: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3891A7"/>
              </a:buClr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Cytochrome 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(oxidized</a:t>
            </a:r>
            <a:r>
              <a:rPr lang="en-US" sz="14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+ oxidase reagent 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(reduced</a:t>
            </a:r>
            <a:r>
              <a:rPr lang="en-US" sz="18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   Cytochrome </a:t>
            </a:r>
            <a:r>
              <a:rPr lang="en-US" sz="1800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(reduced</a:t>
            </a:r>
            <a:r>
              <a:rPr lang="en-US" sz="18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+oxidase 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reagent 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(oxidized</a:t>
            </a:r>
            <a:r>
              <a:rPr lang="en-US" sz="14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)</a:t>
            </a:r>
          </a:p>
          <a:p>
            <a:pPr rtl="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                                          (colorless)</a:t>
            </a:r>
            <a:r>
              <a:rPr lang="en-US" sz="18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                                                      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dark purple)</a:t>
            </a:r>
            <a:endParaRPr lang="en-US" sz="1800" dirty="0">
              <a:solidFill>
                <a:schemeClr val="tx1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>
          <a:xfrm>
            <a:off x="1043608" y="6309320"/>
            <a:ext cx="1773560" cy="404242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8/12/2015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sz="quarter" idx="12"/>
          </p:nvPr>
        </p:nvSpPr>
        <p:spPr>
          <a:xfrm>
            <a:off x="8244408" y="6305550"/>
            <a:ext cx="826440" cy="476250"/>
          </a:xfrm>
        </p:spPr>
        <p:txBody>
          <a:bodyPr/>
          <a:lstStyle/>
          <a:p>
            <a:r>
              <a:rPr lang="en-US" dirty="0">
                <a:solidFill>
                  <a:srgbClr val="4F271C">
                    <a:shade val="50000"/>
                    <a:satMod val="200000"/>
                  </a:srgbClr>
                </a:solidFill>
              </a:rPr>
              <a:t>8</a:t>
            </a:r>
            <a:endParaRPr lang="ar-IQ" dirty="0">
              <a:solidFill>
                <a:srgbClr val="4F271C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442032" y="4221088"/>
            <a:ext cx="180020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590002" y="5085184"/>
            <a:ext cx="65223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81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</TotalTime>
  <Words>800</Words>
  <Application>Microsoft Office PowerPoint</Application>
  <PresentationFormat>On-screen Show (4:3)</PresentationFormat>
  <Paragraphs>133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انقلاب</vt:lpstr>
      <vt:lpstr>PowerPoint Presentation</vt:lpstr>
      <vt:lpstr>Learning objectives:</vt:lpstr>
      <vt:lpstr>PowerPoint Presentation</vt:lpstr>
      <vt:lpstr>Neisseriae spp.:</vt:lpstr>
      <vt:lpstr>Ophthalmia neonatrum               Waterhouse-Friderichsen syndrome</vt:lpstr>
      <vt:lpstr>Important properties:</vt:lpstr>
      <vt:lpstr>Neisseriae meningitidis:</vt:lpstr>
      <vt:lpstr>Laboratory diagnosis:</vt:lpstr>
      <vt:lpstr>Oxidase test: </vt:lpstr>
      <vt:lpstr>Maltose and glucose fermentation</vt:lpstr>
      <vt:lpstr>Treatment: </vt:lpstr>
      <vt:lpstr>Neisseriae gonorrhoea:</vt:lpstr>
      <vt:lpstr>Laboratory diagnosis:</vt:lpstr>
      <vt:lpstr>Glucose fermentation</vt:lpstr>
      <vt:lpstr>Laboratory diagnosis:</vt:lpstr>
      <vt:lpstr>Neisseria gonorrhoea in a urethral discharge </vt:lpstr>
      <vt:lpstr> N. gonorrhoea on Thayer-Martin agar</vt:lpstr>
      <vt:lpstr>Treatment: </vt:lpstr>
      <vt:lpstr>Prevention: </vt:lpstr>
      <vt:lpstr>PowerPoint Presentation</vt:lpstr>
    </vt:vector>
  </TitlesOfParts>
  <Company>المستقبل للحاسبات - سنجار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smanesotak</dc:creator>
  <cp:lastModifiedBy>Taqwa</cp:lastModifiedBy>
  <cp:revision>34</cp:revision>
  <dcterms:created xsi:type="dcterms:W3CDTF">2015-11-10T15:30:25Z</dcterms:created>
  <dcterms:modified xsi:type="dcterms:W3CDTF">2023-05-29T03:34:51Z</dcterms:modified>
</cp:coreProperties>
</file>