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 id="2147483817" r:id="rId2"/>
  </p:sldMasterIdLst>
  <p:notesMasterIdLst>
    <p:notesMasterId r:id="rId27"/>
  </p:notesMasterIdLst>
  <p:sldIdLst>
    <p:sldId id="441" r:id="rId3"/>
    <p:sldId id="442" r:id="rId4"/>
    <p:sldId id="443" r:id="rId5"/>
    <p:sldId id="444" r:id="rId6"/>
    <p:sldId id="445" r:id="rId7"/>
    <p:sldId id="449" r:id="rId8"/>
    <p:sldId id="446" r:id="rId9"/>
    <p:sldId id="447" r:id="rId10"/>
    <p:sldId id="420" r:id="rId11"/>
    <p:sldId id="450" r:id="rId12"/>
    <p:sldId id="451" r:id="rId13"/>
    <p:sldId id="460" r:id="rId14"/>
    <p:sldId id="459" r:id="rId15"/>
    <p:sldId id="458" r:id="rId16"/>
    <p:sldId id="453" r:id="rId17"/>
    <p:sldId id="454" r:id="rId18"/>
    <p:sldId id="455" r:id="rId19"/>
    <p:sldId id="436" r:id="rId20"/>
    <p:sldId id="456" r:id="rId21"/>
    <p:sldId id="435" r:id="rId22"/>
    <p:sldId id="429" r:id="rId23"/>
    <p:sldId id="423" r:id="rId24"/>
    <p:sldId id="438" r:id="rId25"/>
    <p:sldId id="461" r:id="rId26"/>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r" defTabSz="914400" rtl="1" eaLnBrk="1" latinLnBrk="0" hangingPunct="1">
      <a:defRPr sz="2400" b="1" kern="1200">
        <a:solidFill>
          <a:schemeClr val="tx1"/>
        </a:solidFill>
        <a:latin typeface="Times New Roman" pitchFamily="18" charset="0"/>
        <a:ea typeface="+mn-ea"/>
        <a:cs typeface="+mn-cs"/>
      </a:defRPr>
    </a:lvl6pPr>
    <a:lvl7pPr marL="2743200" algn="r" defTabSz="914400" rtl="1" eaLnBrk="1" latinLnBrk="0" hangingPunct="1">
      <a:defRPr sz="2400" b="1" kern="1200">
        <a:solidFill>
          <a:schemeClr val="tx1"/>
        </a:solidFill>
        <a:latin typeface="Times New Roman" pitchFamily="18" charset="0"/>
        <a:ea typeface="+mn-ea"/>
        <a:cs typeface="+mn-cs"/>
      </a:defRPr>
    </a:lvl7pPr>
    <a:lvl8pPr marL="3200400" algn="r" defTabSz="914400" rtl="1" eaLnBrk="1" latinLnBrk="0" hangingPunct="1">
      <a:defRPr sz="2400" b="1" kern="1200">
        <a:solidFill>
          <a:schemeClr val="tx1"/>
        </a:solidFill>
        <a:latin typeface="Times New Roman" pitchFamily="18" charset="0"/>
        <a:ea typeface="+mn-ea"/>
        <a:cs typeface="+mn-cs"/>
      </a:defRPr>
    </a:lvl8pPr>
    <a:lvl9pPr marL="3657600" algn="r" defTabSz="914400" rtl="1"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1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6699FF"/>
    <a:srgbClr val="FF66FF"/>
    <a:srgbClr val="0000CC"/>
    <a:srgbClr val="9966FF"/>
    <a:srgbClr val="6600CC"/>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83029" autoAdjust="0"/>
  </p:normalViewPr>
  <p:slideViewPr>
    <p:cSldViewPr>
      <p:cViewPr varScale="1">
        <p:scale>
          <a:sx n="71" d="100"/>
          <a:sy n="71" d="100"/>
        </p:scale>
        <p:origin x="1205" y="58"/>
      </p:cViewPr>
      <p:guideLst>
        <p:guide orient="horz" pos="2448"/>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4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34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34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495E0DD-72AA-4812-BBC1-0617BBB0B014}" type="slidenum">
              <a:rPr lang="en-US"/>
              <a:pPr>
                <a:defRPr/>
              </a:pPr>
              <a:t>‹#›</a:t>
            </a:fld>
            <a:endParaRPr lang="en-US"/>
          </a:p>
        </p:txBody>
      </p:sp>
    </p:spTree>
    <p:extLst>
      <p:ext uri="{BB962C8B-B14F-4D97-AF65-F5344CB8AC3E}">
        <p14:creationId xmlns:p14="http://schemas.microsoft.com/office/powerpoint/2010/main" val="161563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B3F0258-C01B-4AEE-AE84-57513E5F9D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عنصر نائب للتاريخ 4"/>
          <p:cNvSpPr>
            <a:spLocks noGrp="1"/>
          </p:cNvSpPr>
          <p:nvPr>
            <p:ph type="dt"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15/12/2015</a:t>
            </a:r>
          </a:p>
        </p:txBody>
      </p:sp>
    </p:spTree>
    <p:extLst>
      <p:ext uri="{BB962C8B-B14F-4D97-AF65-F5344CB8AC3E}">
        <p14:creationId xmlns:p14="http://schemas.microsoft.com/office/powerpoint/2010/main" val="61131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 </a:t>
            </a:r>
          </a:p>
          <a:p>
            <a:endParaRPr lang="ar-IQ" dirty="0"/>
          </a:p>
        </p:txBody>
      </p:sp>
      <p:sp>
        <p:nvSpPr>
          <p:cNvPr id="4" name="Slide Number Placeholder 3"/>
          <p:cNvSpPr>
            <a:spLocks noGrp="1"/>
          </p:cNvSpPr>
          <p:nvPr>
            <p:ph type="sldNum" sz="quarter" idx="10"/>
          </p:nvPr>
        </p:nvSpPr>
        <p:spPr/>
        <p:txBody>
          <a:bodyPr/>
          <a:lstStyle/>
          <a:p>
            <a:pPr>
              <a:defRPr/>
            </a:pPr>
            <a:fld id="{D495E0DD-72AA-4812-BBC1-0617BBB0B014}" type="slidenum">
              <a:rPr lang="en-US" smtClean="0"/>
              <a:pPr>
                <a:defRPr/>
              </a:pPr>
              <a:t>18</a:t>
            </a:fld>
            <a:endParaRPr lang="en-US"/>
          </a:p>
        </p:txBody>
      </p:sp>
    </p:spTree>
    <p:extLst>
      <p:ext uri="{BB962C8B-B14F-4D97-AF65-F5344CB8AC3E}">
        <p14:creationId xmlns:p14="http://schemas.microsoft.com/office/powerpoint/2010/main" val="3203032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342900" indent="-342900">
              <a:buFontTx/>
              <a:buChar char="-"/>
            </a:pPr>
            <a:r>
              <a:rPr lang="en-US" sz="1200" dirty="0"/>
              <a:t>LPS prevents membrane damage and death of bacteria. The LPS of the bacteria activates the complement, which causes selective deposition of C3b onto LPS molecules at sites away from cell membrane of the bacteria. This inhibits the formation of the membrane attack complex (C5b–C9), which is responsible for cell death of the bacteria.</a:t>
            </a:r>
            <a:endParaRPr lang="en-US" sz="1400" b="0" dirty="0">
              <a:solidFill>
                <a:srgbClr val="0070C0"/>
              </a:solidFill>
            </a:endParaRPr>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95E0DD-72AA-4812-BBC1-0617BBB0B014}"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04530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pPr>
              <a:defRPr/>
            </a:pPr>
            <a:fld id="{D495E0DD-72AA-4812-BBC1-0617BBB0B014}" type="slidenum">
              <a:rPr lang="en-US" smtClean="0"/>
              <a:pPr>
                <a:defRPr/>
              </a:pPr>
              <a:t>20</a:t>
            </a:fld>
            <a:endParaRPr lang="en-US"/>
          </a:p>
        </p:txBody>
      </p:sp>
    </p:spTree>
    <p:extLst>
      <p:ext uri="{BB962C8B-B14F-4D97-AF65-F5344CB8AC3E}">
        <p14:creationId xmlns:p14="http://schemas.microsoft.com/office/powerpoint/2010/main" val="266917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zh-CN" sz="1200" b="1" dirty="0">
                <a:effectLst>
                  <a:outerShdw blurRad="38100" dist="38100" dir="2700000" algn="tl">
                    <a:srgbClr val="000000"/>
                  </a:outerShdw>
                </a:effectLst>
              </a:rPr>
              <a:t>General characteristics: “swarming” phenomenon on nonselective agar</a:t>
            </a:r>
            <a:r>
              <a:rPr lang="en-GB" altLang="zh-CN" sz="1200" b="1" dirty="0">
                <a:effectLst>
                  <a:outerShdw blurRad="38100" dist="38100" dir="2700000" algn="tl">
                    <a:srgbClr val="000000"/>
                  </a:outerShdw>
                </a:effectLst>
              </a:rPr>
              <a:t> </a:t>
            </a:r>
            <a:r>
              <a:rPr lang="en-US" altLang="zh-CN" sz="1200" b="1" dirty="0">
                <a:effectLst>
                  <a:outerShdw blurRad="38100" dist="38100" dir="2700000" algn="tl">
                    <a:srgbClr val="000000"/>
                  </a:outerShdw>
                </a:effectLst>
              </a:rPr>
              <a:t>(</a:t>
            </a:r>
            <a:r>
              <a:rPr lang="en-US" altLang="zh-CN" sz="1200" b="1" dirty="0" err="1">
                <a:effectLst>
                  <a:outerShdw blurRad="38100" dist="38100" dir="2700000" algn="tl">
                    <a:srgbClr val="000000"/>
                  </a:outerShdw>
                </a:effectLst>
              </a:rPr>
              <a:t>P.vulgaris</a:t>
            </a:r>
            <a:r>
              <a:rPr lang="en-US" altLang="zh-CN" sz="1200" b="1" dirty="0">
                <a:effectLst>
                  <a:outerShdw blurRad="38100" dist="38100" dir="2700000" algn="tl">
                    <a:srgbClr val="000000"/>
                  </a:outerShdw>
                </a:effectLst>
              </a:rPr>
              <a:t>; </a:t>
            </a:r>
            <a:r>
              <a:rPr lang="en-US" altLang="zh-CN" sz="1200" b="1" dirty="0" err="1">
                <a:effectLst>
                  <a:outerShdw blurRad="38100" dist="38100" dir="2700000" algn="tl">
                    <a:srgbClr val="000000"/>
                  </a:outerShdw>
                </a:effectLst>
              </a:rPr>
              <a:t>P.mirabilis</a:t>
            </a:r>
            <a:r>
              <a:rPr lang="en-US" altLang="zh-CN" sz="1200" b="1" dirty="0">
                <a:effectLst>
                  <a:outerShdw blurRad="38100" dist="38100" dir="2700000" algn="tl">
                    <a:srgbClr val="000000"/>
                  </a:outerShdw>
                </a:effectLst>
              </a:rPr>
              <a:t> and </a:t>
            </a:r>
            <a:r>
              <a:rPr lang="en-US" altLang="zh-CN" sz="1200" b="1" dirty="0" err="1">
                <a:effectLst>
                  <a:outerShdw blurRad="38100" dist="38100" dir="2700000" algn="tl">
                    <a:srgbClr val="000000"/>
                  </a:outerShdw>
                </a:effectLst>
              </a:rPr>
              <a:t>P.myxofaciens</a:t>
            </a:r>
            <a:r>
              <a:rPr lang="en-US" altLang="zh-CN" sz="1200" b="1" dirty="0">
                <a:effectLst>
                  <a:outerShdw blurRad="38100" dist="38100" dir="2700000" algn="tl">
                    <a:srgbClr val="000000"/>
                  </a:outerShdw>
                </a:effectLst>
              </a:rPr>
              <a:t>) </a:t>
            </a:r>
          </a:p>
          <a:p>
            <a:pPr eaLnBrk="1" hangingPunct="1">
              <a:defRPr/>
            </a:pPr>
            <a:r>
              <a:rPr lang="en-US" altLang="zh-CN" sz="1200" b="1" dirty="0" err="1">
                <a:effectLst>
                  <a:outerShdw blurRad="38100" dist="38100" dir="2700000" algn="tl">
                    <a:srgbClr val="000000"/>
                  </a:outerShdw>
                </a:effectLst>
              </a:rPr>
              <a:t>P.vulgaris</a:t>
            </a:r>
            <a:r>
              <a:rPr lang="en-US" altLang="zh-CN" sz="1200" b="1" dirty="0">
                <a:effectLst>
                  <a:outerShdw blurRad="38100" dist="38100" dir="2700000" algn="tl">
                    <a:srgbClr val="000000"/>
                  </a:outerShdw>
                </a:effectLst>
              </a:rPr>
              <a:t> strains (OX-19, OX-K, OX-2)have common antigen with Rickettsia (Weil-Felix test). </a:t>
            </a:r>
          </a:p>
          <a:p>
            <a:pPr eaLnBrk="1" hangingPunct="1">
              <a:defRPr/>
            </a:pPr>
            <a:r>
              <a:rPr lang="en-US" altLang="zh-CN" sz="1200" b="1" dirty="0">
                <a:solidFill>
                  <a:schemeClr val="folHlink"/>
                </a:solidFill>
                <a:effectLst>
                  <a:outerShdw blurRad="38100" dist="38100" dir="2700000" algn="tl">
                    <a:srgbClr val="000000"/>
                  </a:outerShdw>
                </a:effectLst>
              </a:rPr>
              <a:t>urinary tract infections; food poisoning</a:t>
            </a:r>
            <a:r>
              <a:rPr lang="en-US" altLang="zh-CN" sz="1200" b="1" dirty="0">
                <a:effectLst>
                  <a:outerShdw blurRad="38100" dist="38100" dir="2700000" algn="tl">
                    <a:srgbClr val="000000"/>
                  </a:outerShdw>
                </a:effectLst>
              </a:rPr>
              <a:t>.</a:t>
            </a:r>
            <a:r>
              <a:rPr lang="en-US" altLang="zh-CN" sz="1600" dirty="0">
                <a:latin typeface="Impact" pitchFamily="34" charset="0"/>
              </a:rPr>
              <a:t> </a:t>
            </a:r>
          </a:p>
          <a:p>
            <a:endParaRPr lang="ar-IQ" dirty="0"/>
          </a:p>
        </p:txBody>
      </p:sp>
      <p:sp>
        <p:nvSpPr>
          <p:cNvPr id="4" name="Slide Number Placeholder 3"/>
          <p:cNvSpPr>
            <a:spLocks noGrp="1"/>
          </p:cNvSpPr>
          <p:nvPr>
            <p:ph type="sldNum" sz="quarter" idx="10"/>
          </p:nvPr>
        </p:nvSpPr>
        <p:spPr/>
        <p:txBody>
          <a:bodyPr/>
          <a:lstStyle/>
          <a:p>
            <a:pPr>
              <a:defRPr/>
            </a:pPr>
            <a:fld id="{D495E0DD-72AA-4812-BBC1-0617BBB0B014}" type="slidenum">
              <a:rPr lang="en-US" smtClean="0"/>
              <a:pPr>
                <a:defRPr/>
              </a:pPr>
              <a:t>22</a:t>
            </a:fld>
            <a:endParaRPr lang="en-US"/>
          </a:p>
        </p:txBody>
      </p:sp>
    </p:spTree>
    <p:extLst>
      <p:ext uri="{BB962C8B-B14F-4D97-AF65-F5344CB8AC3E}">
        <p14:creationId xmlns:p14="http://schemas.microsoft.com/office/powerpoint/2010/main" val="398416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buFontTx/>
              <a:buChar char="-"/>
            </a:pPr>
            <a:r>
              <a:rPr lang="en-US" dirty="0"/>
              <a:t>Some strains are opportunistic pathogens,</a:t>
            </a:r>
            <a:r>
              <a:rPr lang="en-US" baseline="0" dirty="0"/>
              <a:t> </a:t>
            </a:r>
            <a:r>
              <a:rPr lang="en-US" dirty="0"/>
              <a:t>others are true pathogens (e.g. Salmonella, </a:t>
            </a:r>
            <a:r>
              <a:rPr lang="en-US" dirty="0" err="1"/>
              <a:t>Shigella</a:t>
            </a:r>
            <a:r>
              <a:rPr lang="en-US" dirty="0"/>
              <a:t>, Yersinia, and some strains of E. coli)</a:t>
            </a:r>
          </a:p>
        </p:txBody>
      </p:sp>
      <p:sp>
        <p:nvSpPr>
          <p:cNvPr id="4" name="عنصر نائب لرقم الشريحة 3"/>
          <p:cNvSpPr>
            <a:spLocks noGrp="1"/>
          </p:cNvSpPr>
          <p:nvPr>
            <p:ph type="sldNum" sz="quarter" idx="10"/>
          </p:nvPr>
        </p:nvSpPr>
        <p:spPr/>
        <p:txBody>
          <a:bodyPr/>
          <a:lstStyle/>
          <a:p>
            <a:pPr>
              <a:defRPr/>
            </a:pPr>
            <a:fld id="{D495E0DD-72AA-4812-BBC1-0617BBB0B014}" type="slidenum">
              <a:rPr lang="en-US" smtClean="0"/>
              <a:pPr>
                <a:defRPr/>
              </a:pPr>
              <a:t>4</a:t>
            </a:fld>
            <a:endParaRPr lang="en-US"/>
          </a:p>
        </p:txBody>
      </p:sp>
    </p:spTree>
    <p:extLst>
      <p:ext uri="{BB962C8B-B14F-4D97-AF65-F5344CB8AC3E}">
        <p14:creationId xmlns:p14="http://schemas.microsoft.com/office/powerpoint/2010/main" val="176508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Their natural habitat is the intestinal tract of human and animals.</a:t>
            </a:r>
            <a:r>
              <a:rPr lang="en-US" baseline="0" dirty="0"/>
              <a:t> And t</a:t>
            </a:r>
            <a:r>
              <a:rPr lang="en-US" dirty="0"/>
              <a:t>he major sites of infection are the GI tract, urinary tract, septicemia, lower respiratory tract, and meninges. As well as sometimes affecting soft tissue infections and the genital tract</a:t>
            </a:r>
          </a:p>
          <a:p>
            <a:endParaRPr lang="en-US" dirty="0"/>
          </a:p>
        </p:txBody>
      </p:sp>
      <p:sp>
        <p:nvSpPr>
          <p:cNvPr id="4" name="عنصر نائب لرقم الشريحة 3"/>
          <p:cNvSpPr>
            <a:spLocks noGrp="1"/>
          </p:cNvSpPr>
          <p:nvPr>
            <p:ph type="sldNum" sz="quarter" idx="10"/>
          </p:nvPr>
        </p:nvSpPr>
        <p:spPr/>
        <p:txBody>
          <a:bodyPr/>
          <a:lstStyle/>
          <a:p>
            <a:pPr>
              <a:defRPr/>
            </a:pPr>
            <a:fld id="{D495E0DD-72AA-4812-BBC1-0617BBB0B014}" type="slidenum">
              <a:rPr lang="en-US" smtClean="0"/>
              <a:pPr>
                <a:defRPr/>
              </a:pPr>
              <a:t>5</a:t>
            </a:fld>
            <a:endParaRPr lang="en-US"/>
          </a:p>
        </p:txBody>
      </p:sp>
    </p:spTree>
    <p:extLst>
      <p:ext uri="{BB962C8B-B14F-4D97-AF65-F5344CB8AC3E}">
        <p14:creationId xmlns:p14="http://schemas.microsoft.com/office/powerpoint/2010/main" val="363088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pPr>
              <a:defRPr/>
            </a:pPr>
            <a:fld id="{D495E0DD-72AA-4812-BBC1-0617BBB0B014}" type="slidenum">
              <a:rPr lang="en-US" smtClean="0"/>
              <a:pPr>
                <a:defRPr/>
              </a:pPr>
              <a:t>9</a:t>
            </a:fld>
            <a:endParaRPr lang="en-US"/>
          </a:p>
        </p:txBody>
      </p:sp>
    </p:spTree>
    <p:extLst>
      <p:ext uri="{BB962C8B-B14F-4D97-AF65-F5344CB8AC3E}">
        <p14:creationId xmlns:p14="http://schemas.microsoft.com/office/powerpoint/2010/main" val="320303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buFontTx/>
              <a:buNone/>
            </a:pPr>
            <a:endParaRPr lang="en-US" dirty="0"/>
          </a:p>
        </p:txBody>
      </p:sp>
      <p:sp>
        <p:nvSpPr>
          <p:cNvPr id="4" name="عنصر نائب لرقم الشريحة 3"/>
          <p:cNvSpPr>
            <a:spLocks noGrp="1"/>
          </p:cNvSpPr>
          <p:nvPr>
            <p:ph type="sldNum" sz="quarter" idx="10"/>
          </p:nvPr>
        </p:nvSpPr>
        <p:spPr/>
        <p:txBody>
          <a:bodyPr/>
          <a:lstStyle/>
          <a:p>
            <a:pPr>
              <a:defRPr/>
            </a:pPr>
            <a:fld id="{D495E0DD-72AA-4812-BBC1-0617BBB0B014}" type="slidenum">
              <a:rPr lang="en-US" smtClean="0"/>
              <a:pPr>
                <a:defRPr/>
              </a:pPr>
              <a:t>10</a:t>
            </a:fld>
            <a:endParaRPr lang="en-US"/>
          </a:p>
        </p:txBody>
      </p:sp>
    </p:spTree>
    <p:extLst>
      <p:ext uri="{BB962C8B-B14F-4D97-AF65-F5344CB8AC3E}">
        <p14:creationId xmlns:p14="http://schemas.microsoft.com/office/powerpoint/2010/main" val="188413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LT activates adenylate cyclase,</a:t>
            </a:r>
            <a:r>
              <a:rPr lang="en-US" sz="1200" baseline="0" dirty="0"/>
              <a:t> </a:t>
            </a:r>
            <a:r>
              <a:rPr lang="en-US" sz="1200" dirty="0"/>
              <a:t>this increases the local concentration of cyclic adenosine monophosphate( </a:t>
            </a:r>
            <a:r>
              <a:rPr lang="en-US" sz="1200" dirty="0" err="1"/>
              <a:t>cAMP</a:t>
            </a:r>
            <a:r>
              <a:rPr lang="en-US" sz="1200" dirty="0"/>
              <a:t>) which results in intense and prolonged hypersecretion of water and chlorides and inhibits reabsorption of sodium. the gut lumen is distended with fluid and lead to </a:t>
            </a:r>
            <a:r>
              <a:rPr lang="en-US" sz="1200" dirty="0" err="1"/>
              <a:t>hypermotility</a:t>
            </a:r>
            <a:r>
              <a:rPr lang="en-US" sz="1200" dirty="0"/>
              <a:t> and diarrhea. The ST activates guanylate cyclase in enteric epithelial cells causing production of (cGMP) and stimulates fluid secretion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Shiga-like toxin </a:t>
            </a:r>
            <a:r>
              <a:rPr lang="en-US" dirty="0"/>
              <a:t>↓ Protein synthesis by ↓ ribosomes</a:t>
            </a:r>
            <a:endParaRPr lang="en-US" sz="1200" dirty="0"/>
          </a:p>
          <a:p>
            <a:endParaRPr lang="en-US" dirty="0"/>
          </a:p>
        </p:txBody>
      </p:sp>
      <p:sp>
        <p:nvSpPr>
          <p:cNvPr id="4" name="عنصر نائب لرقم الشريحة 3"/>
          <p:cNvSpPr>
            <a:spLocks noGrp="1"/>
          </p:cNvSpPr>
          <p:nvPr>
            <p:ph type="sldNum" sz="quarter" idx="10"/>
          </p:nvPr>
        </p:nvSpPr>
        <p:spPr/>
        <p:txBody>
          <a:bodyPr/>
          <a:lstStyle/>
          <a:p>
            <a:pPr>
              <a:defRPr/>
            </a:pPr>
            <a:fld id="{D495E0DD-72AA-4812-BBC1-0617BBB0B014}" type="slidenum">
              <a:rPr lang="en-US" smtClean="0"/>
              <a:pPr>
                <a:defRPr/>
              </a:pPr>
              <a:t>11</a:t>
            </a:fld>
            <a:endParaRPr lang="en-US"/>
          </a:p>
        </p:txBody>
      </p:sp>
    </p:spTree>
    <p:extLst>
      <p:ext uri="{BB962C8B-B14F-4D97-AF65-F5344CB8AC3E}">
        <p14:creationId xmlns:p14="http://schemas.microsoft.com/office/powerpoint/2010/main" val="801347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E. coli O157:H7 is the most common serotype associated with the clinical disease caused by EHEC strains. T</a:t>
            </a:r>
          </a:p>
        </p:txBody>
      </p:sp>
      <p:sp>
        <p:nvSpPr>
          <p:cNvPr id="4" name="عنصر نائب لرقم الشريحة 3"/>
          <p:cNvSpPr>
            <a:spLocks noGrp="1"/>
          </p:cNvSpPr>
          <p:nvPr>
            <p:ph type="sldNum" sz="quarter" idx="10"/>
          </p:nvPr>
        </p:nvSpPr>
        <p:spPr/>
        <p:txBody>
          <a:bodyPr/>
          <a:lstStyle/>
          <a:p>
            <a:pPr>
              <a:defRPr/>
            </a:pPr>
            <a:fld id="{D495E0DD-72AA-4812-BBC1-0617BBB0B014}" type="slidenum">
              <a:rPr lang="en-US" smtClean="0"/>
              <a:pPr>
                <a:defRPr/>
              </a:pPr>
              <a:t>15</a:t>
            </a:fld>
            <a:endParaRPr lang="en-US"/>
          </a:p>
        </p:txBody>
      </p:sp>
    </p:spTree>
    <p:extLst>
      <p:ext uri="{BB962C8B-B14F-4D97-AF65-F5344CB8AC3E}">
        <p14:creationId xmlns:p14="http://schemas.microsoft.com/office/powerpoint/2010/main" val="21534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Clean-voided midstream urine, Catheterized urine, urine collected by suprapubic aspiration</a:t>
            </a:r>
          </a:p>
          <a:p>
            <a:endParaRPr lang="en-US" dirty="0"/>
          </a:p>
        </p:txBody>
      </p:sp>
      <p:sp>
        <p:nvSpPr>
          <p:cNvPr id="4" name="عنصر نائب لرقم الشريحة 3"/>
          <p:cNvSpPr>
            <a:spLocks noGrp="1"/>
          </p:cNvSpPr>
          <p:nvPr>
            <p:ph type="sldNum" sz="quarter" idx="10"/>
          </p:nvPr>
        </p:nvSpPr>
        <p:spPr/>
        <p:txBody>
          <a:bodyPr/>
          <a:lstStyle/>
          <a:p>
            <a:pPr>
              <a:defRPr/>
            </a:pPr>
            <a:fld id="{D495E0DD-72AA-4812-BBC1-0617BBB0B014}" type="slidenum">
              <a:rPr lang="en-US" smtClean="0"/>
              <a:pPr>
                <a:defRPr/>
              </a:pPr>
              <a:t>16</a:t>
            </a:fld>
            <a:endParaRPr lang="en-US"/>
          </a:p>
        </p:txBody>
      </p:sp>
    </p:spTree>
    <p:extLst>
      <p:ext uri="{BB962C8B-B14F-4D97-AF65-F5344CB8AC3E}">
        <p14:creationId xmlns:p14="http://schemas.microsoft.com/office/powerpoint/2010/main" val="327457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pPr>
              <a:defRPr/>
            </a:pPr>
            <a:fld id="{D495E0DD-72AA-4812-BBC1-0617BBB0B014}" type="slidenum">
              <a:rPr lang="en-US" smtClean="0"/>
              <a:pPr>
                <a:defRPr/>
              </a:pPr>
              <a:t>17</a:t>
            </a:fld>
            <a:endParaRPr lang="en-US"/>
          </a:p>
        </p:txBody>
      </p:sp>
    </p:spTree>
    <p:extLst>
      <p:ext uri="{BB962C8B-B14F-4D97-AF65-F5344CB8AC3E}">
        <p14:creationId xmlns:p14="http://schemas.microsoft.com/office/powerpoint/2010/main" val="113202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170"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en-US">
              <a:solidFill>
                <a:srgbClr val="000000"/>
              </a:solidFill>
            </a:endParaRPr>
          </a:p>
        </p:txBody>
      </p:sp>
      <p:sp>
        <p:nvSpPr>
          <p:cNvPr id="717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17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7173" name="Rectangle 5"/>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7174" name="Rectangle 6"/>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7175" name="Rectangle 7"/>
          <p:cNvSpPr>
            <a:spLocks noGrp="1" noChangeArrowheads="1"/>
          </p:cNvSpPr>
          <p:nvPr>
            <p:ph type="sldNum" sz="quarter" idx="4"/>
          </p:nvPr>
        </p:nvSpPr>
        <p:spPr/>
        <p:txBody>
          <a:bodyPr/>
          <a:lstStyle>
            <a:lvl1pPr>
              <a:defRPr/>
            </a:lvl1pPr>
          </a:lstStyle>
          <a:p>
            <a:fld id="{AEFF902D-290C-4F41-84CB-E95857A3B7AF}" type="slidenum">
              <a:rPr lang="en-US" altLang="en-US">
                <a:solidFill>
                  <a:srgbClr val="000000"/>
                </a:solidFill>
              </a:rPr>
              <a:pPr/>
              <a:t>‹#›</a:t>
            </a:fld>
            <a:endParaRPr lang="en-US" altLang="en-US">
              <a:solidFill>
                <a:srgbClr val="000000"/>
              </a:solidFill>
            </a:endParaRPr>
          </a:p>
        </p:txBody>
      </p:sp>
      <p:grpSp>
        <p:nvGrpSpPr>
          <p:cNvPr id="7176" name="Group 8"/>
          <p:cNvGrpSpPr>
            <a:grpSpLocks/>
          </p:cNvGrpSpPr>
          <p:nvPr/>
        </p:nvGrpSpPr>
        <p:grpSpPr bwMode="auto">
          <a:xfrm>
            <a:off x="7493000" y="2992438"/>
            <a:ext cx="1338263" cy="2189162"/>
            <a:chOff x="4704" y="1885"/>
            <a:chExt cx="843" cy="1379"/>
          </a:xfrm>
        </p:grpSpPr>
        <p:sp>
          <p:nvSpPr>
            <p:cNvPr id="7177"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78"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79"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80"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81"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82"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83"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84"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85"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86"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87"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88"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89"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90"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91"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92"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93"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94"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95"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96"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97"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98"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199"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200"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201"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202"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203"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204"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205"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206"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7207"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grpSp>
      <p:sp>
        <p:nvSpPr>
          <p:cNvPr id="7208"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13482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B901BBE6-9EC7-4B76-9C8B-AC1A7100B0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240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122238"/>
            <a:ext cx="2057400" cy="6008687"/>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122238"/>
            <a:ext cx="6019800" cy="600868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16515244-39C5-4C7F-8A63-C27B267250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11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22238"/>
            <a:ext cx="7543800" cy="1295400"/>
          </a:xfrm>
        </p:spPr>
        <p:txBody>
          <a:bodyPr/>
          <a:lstStyle/>
          <a:p>
            <a:r>
              <a:rPr lang="ar-SA"/>
              <a:t>انقر لتحرير نمط العنوان الرئيسي</a:t>
            </a:r>
            <a:endParaRPr lang="en-US"/>
          </a:p>
        </p:txBody>
      </p:sp>
      <p:sp>
        <p:nvSpPr>
          <p:cNvPr id="3" name="عنصر نائب للنص 2"/>
          <p:cNvSpPr>
            <a:spLocks noGrp="1"/>
          </p:cNvSpPr>
          <p:nvPr>
            <p:ph type="body" sz="half" idx="1"/>
          </p:nvPr>
        </p:nvSpPr>
        <p:spPr>
          <a:xfrm>
            <a:off x="457200" y="1719263"/>
            <a:ext cx="4038600" cy="441166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719263"/>
            <a:ext cx="4038600" cy="441166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a:xfrm>
            <a:off x="457200" y="6248400"/>
            <a:ext cx="2133600" cy="457200"/>
          </a:xfrm>
        </p:spPr>
        <p:txBody>
          <a:bodyPr/>
          <a:lstStyle>
            <a:lvl1pPr>
              <a:defRPr/>
            </a:lvl1pPr>
          </a:lstStyle>
          <a:p>
            <a:endParaRPr lang="en-US" altLang="en-US">
              <a:solidFill>
                <a:srgbClr val="000000"/>
              </a:solidFill>
            </a:endParaRPr>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عنصر نائب لرقم الشريحة 6"/>
          <p:cNvSpPr>
            <a:spLocks noGrp="1"/>
          </p:cNvSpPr>
          <p:nvPr>
            <p:ph type="sldNum" sz="quarter" idx="12"/>
          </p:nvPr>
        </p:nvSpPr>
        <p:spPr>
          <a:xfrm>
            <a:off x="6553200" y="6248400"/>
            <a:ext cx="2133600" cy="457200"/>
          </a:xfrm>
        </p:spPr>
        <p:txBody>
          <a:bodyPr/>
          <a:lstStyle>
            <a:lvl1pPr>
              <a:defRPr/>
            </a:lvl1pPr>
          </a:lstStyle>
          <a:p>
            <a:fld id="{D1053307-E7CD-47F9-9DD1-3CF58550F5B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0034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22238"/>
            <a:ext cx="7543800" cy="1295400"/>
          </a:xfrm>
        </p:spPr>
        <p:txBody>
          <a:bodyPr/>
          <a:lstStyle/>
          <a:p>
            <a:r>
              <a:rPr lang="ar-SA"/>
              <a:t>انقر لتحرير نمط العنوان الرئيسي</a:t>
            </a:r>
            <a:endParaRPr lang="en-US"/>
          </a:p>
        </p:txBody>
      </p:sp>
      <p:sp>
        <p:nvSpPr>
          <p:cNvPr id="3" name="عنصر نائب للنص 2"/>
          <p:cNvSpPr>
            <a:spLocks noGrp="1"/>
          </p:cNvSpPr>
          <p:nvPr>
            <p:ph type="body" sz="half" idx="1"/>
          </p:nvPr>
        </p:nvSpPr>
        <p:spPr>
          <a:xfrm>
            <a:off x="457200" y="1719263"/>
            <a:ext cx="4038600" cy="441166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quarter" idx="2"/>
          </p:nvPr>
        </p:nvSpPr>
        <p:spPr>
          <a:xfrm>
            <a:off x="4648200" y="1719263"/>
            <a:ext cx="4038600" cy="212883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محتوى 4"/>
          <p:cNvSpPr>
            <a:spLocks noGrp="1"/>
          </p:cNvSpPr>
          <p:nvPr>
            <p:ph sz="quarter" idx="3"/>
          </p:nvPr>
        </p:nvSpPr>
        <p:spPr>
          <a:xfrm>
            <a:off x="4648200" y="4000500"/>
            <a:ext cx="4038600" cy="21304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اريخ 5"/>
          <p:cNvSpPr>
            <a:spLocks noGrp="1"/>
          </p:cNvSpPr>
          <p:nvPr>
            <p:ph type="dt" sz="half" idx="10"/>
          </p:nvPr>
        </p:nvSpPr>
        <p:spPr>
          <a:xfrm>
            <a:off x="457200" y="6248400"/>
            <a:ext cx="2133600" cy="457200"/>
          </a:xfrm>
        </p:spPr>
        <p:txBody>
          <a:bodyPr/>
          <a:lstStyle>
            <a:lvl1pPr>
              <a:defRPr/>
            </a:lvl1pPr>
          </a:lstStyle>
          <a:p>
            <a:endParaRPr lang="en-US" altLang="en-US">
              <a:solidFill>
                <a:srgbClr val="000000"/>
              </a:solidFill>
            </a:endParaRPr>
          </a:p>
        </p:txBody>
      </p:sp>
      <p:sp>
        <p:nvSpPr>
          <p:cNvPr id="7" name="عنصر نائب للتذييل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عنصر نائب لرقم الشريحة 7"/>
          <p:cNvSpPr>
            <a:spLocks noGrp="1"/>
          </p:cNvSpPr>
          <p:nvPr>
            <p:ph type="sldNum" sz="quarter" idx="12"/>
          </p:nvPr>
        </p:nvSpPr>
        <p:spPr>
          <a:xfrm>
            <a:off x="6553200" y="6248400"/>
            <a:ext cx="2133600" cy="457200"/>
          </a:xfrm>
        </p:spPr>
        <p:txBody>
          <a:bodyPr/>
          <a:lstStyle>
            <a:lvl1pPr>
              <a:defRPr/>
            </a:lvl1pPr>
          </a:lstStyle>
          <a:p>
            <a:fld id="{A18BB320-6C29-4B4B-BB7D-9F5C5149FB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533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122238"/>
            <a:ext cx="8229600" cy="600868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3" name="عنصر نائب للتاريخ 2"/>
          <p:cNvSpPr>
            <a:spLocks noGrp="1"/>
          </p:cNvSpPr>
          <p:nvPr>
            <p:ph type="dt" sz="half" idx="10"/>
          </p:nvPr>
        </p:nvSpPr>
        <p:spPr>
          <a:xfrm>
            <a:off x="457200" y="6248400"/>
            <a:ext cx="2133600" cy="457200"/>
          </a:xfrm>
        </p:spPr>
        <p:txBody>
          <a:bodyPr/>
          <a:lstStyle>
            <a:lvl1pPr>
              <a:defRPr/>
            </a:lvl1pPr>
          </a:lstStyle>
          <a:p>
            <a:endParaRPr lang="en-US" altLang="en-US">
              <a:solidFill>
                <a:srgbClr val="000000"/>
              </a:solidFill>
            </a:endParaRPr>
          </a:p>
        </p:txBody>
      </p:sp>
      <p:sp>
        <p:nvSpPr>
          <p:cNvPr id="4" name="عنصر نائب للتذييل 3"/>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5" name="عنصر نائب لرقم الشريحة 4"/>
          <p:cNvSpPr>
            <a:spLocks noGrp="1"/>
          </p:cNvSpPr>
          <p:nvPr>
            <p:ph type="sldNum" sz="quarter" idx="12"/>
          </p:nvPr>
        </p:nvSpPr>
        <p:spPr>
          <a:xfrm>
            <a:off x="6553200" y="6248400"/>
            <a:ext cx="2133600" cy="457200"/>
          </a:xfrm>
        </p:spPr>
        <p:txBody>
          <a:bodyPr/>
          <a:lstStyle>
            <a:lvl1pPr>
              <a:defRPr/>
            </a:lvl1pPr>
          </a:lstStyle>
          <a:p>
            <a:fld id="{5B274838-521C-45AC-87D5-E07B44C5AD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0870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عنوان، ومحتوى،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22238"/>
            <a:ext cx="7543800" cy="12954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719263"/>
            <a:ext cx="4038600" cy="441166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quarter" idx="2"/>
          </p:nvPr>
        </p:nvSpPr>
        <p:spPr>
          <a:xfrm>
            <a:off x="4648200" y="1719263"/>
            <a:ext cx="4038600" cy="212883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محتوى 4"/>
          <p:cNvSpPr>
            <a:spLocks noGrp="1"/>
          </p:cNvSpPr>
          <p:nvPr>
            <p:ph sz="quarter" idx="3"/>
          </p:nvPr>
        </p:nvSpPr>
        <p:spPr>
          <a:xfrm>
            <a:off x="4648200" y="4000500"/>
            <a:ext cx="4038600" cy="21304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اريخ 5"/>
          <p:cNvSpPr>
            <a:spLocks noGrp="1"/>
          </p:cNvSpPr>
          <p:nvPr>
            <p:ph type="dt" sz="half" idx="10"/>
          </p:nvPr>
        </p:nvSpPr>
        <p:spPr>
          <a:xfrm>
            <a:off x="457200" y="6248400"/>
            <a:ext cx="2133600" cy="457200"/>
          </a:xfrm>
        </p:spPr>
        <p:txBody>
          <a:bodyPr/>
          <a:lstStyle>
            <a:lvl1pPr>
              <a:defRPr/>
            </a:lvl1pPr>
          </a:lstStyle>
          <a:p>
            <a:endParaRPr lang="en-US" altLang="en-US">
              <a:solidFill>
                <a:srgbClr val="000000"/>
              </a:solidFill>
            </a:endParaRPr>
          </a:p>
        </p:txBody>
      </p:sp>
      <p:sp>
        <p:nvSpPr>
          <p:cNvPr id="7" name="عنصر نائب للتذييل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عنصر نائب لرقم الشريحة 7"/>
          <p:cNvSpPr>
            <a:spLocks noGrp="1"/>
          </p:cNvSpPr>
          <p:nvPr>
            <p:ph type="sldNum" sz="quarter" idx="12"/>
          </p:nvPr>
        </p:nvSpPr>
        <p:spPr>
          <a:xfrm>
            <a:off x="6553200" y="6248400"/>
            <a:ext cx="2133600" cy="457200"/>
          </a:xfrm>
        </p:spPr>
        <p:txBody>
          <a:bodyPr/>
          <a:lstStyle>
            <a:lvl1pPr>
              <a:defRPr/>
            </a:lvl1pPr>
          </a:lstStyle>
          <a:p>
            <a:fld id="{E6665773-8EA9-47F8-80B2-20620E4129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5763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a:t>انقر لتحرير نمط العنوان الرئيسي</a:t>
            </a:r>
            <a:endParaRPr lang="en-US" dirty="0"/>
          </a:p>
        </p:txBody>
      </p:sp>
      <p:sp>
        <p:nvSpPr>
          <p:cNvPr id="4" name="Date Placeholder 3"/>
          <p:cNvSpPr>
            <a:spLocks noGrp="1"/>
          </p:cNvSpPr>
          <p:nvPr>
            <p:ph type="dt" sz="half" idx="10"/>
          </p:nvPr>
        </p:nvSpPr>
        <p:spPr/>
        <p:txBody>
          <a:bodyPr/>
          <a:lstStyle/>
          <a:p>
            <a:pPr algn="l" rtl="0" fontAlgn="base">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rtl="0" fontAlgn="base">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rtl="0" fontAlgn="base">
              <a:spcAft>
                <a:spcPct val="0"/>
              </a:spcAft>
              <a:defRPr/>
            </a:pPr>
            <a:fld id="{6FACCFC7-1819-41DB-8587-F658B8F49F54}" type="slidenum">
              <a:rPr lang="en-US" smtClean="0">
                <a:solidFill>
                  <a:srgbClr val="000000"/>
                </a:solidFill>
              </a:rPr>
              <a:pPr rtl="0" fontAlgn="base">
                <a:spcAft>
                  <a:spcPct val="0"/>
                </a:spcAft>
                <a:defRPr/>
              </a:pPr>
              <a:t>‹#›</a:t>
            </a:fld>
            <a:endParaRPr lang="en-US">
              <a:solidFill>
                <a:srgbClr val="000000"/>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extLst>
      <p:ext uri="{BB962C8B-B14F-4D97-AF65-F5344CB8AC3E}">
        <p14:creationId xmlns:p14="http://schemas.microsoft.com/office/powerpoint/2010/main" val="2533337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31"/>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5EDAC1B-4784-4313-B623-588856FD328E}" type="datetime1">
              <a:rPr lang="en-US" smtClean="0">
                <a:solidFill>
                  <a:srgbClr val="FFFFFF"/>
                </a:solidFill>
              </a:rPr>
              <a:t>5/29/2023</a:t>
            </a:fld>
            <a:endParaRPr lang="en-US">
              <a:solidFill>
                <a:srgbClr val="FFFFFF"/>
              </a:solidFill>
            </a:endParaRPr>
          </a:p>
        </p:txBody>
      </p:sp>
      <p:sp>
        <p:nvSpPr>
          <p:cNvPr id="5" name="عنصر نائب للتذييل 4"/>
          <p:cNvSpPr>
            <a:spLocks noGrp="1"/>
          </p:cNvSpPr>
          <p:nvPr>
            <p:ph type="ftr" sz="quarter" idx="11"/>
          </p:nvPr>
        </p:nvSpPr>
        <p:spPr/>
        <p:txBody>
          <a:body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p>
            <a:fld id="{92674BBD-FDE4-4E17-BF74-1A2BD5D7B49B}"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74817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446F003B-916B-4E13-9149-C99AD8AE7038}" type="datetime1">
              <a:rPr lang="en-US" smtClean="0">
                <a:solidFill>
                  <a:srgbClr val="FFFFFF"/>
                </a:solidFill>
              </a:rPr>
              <a:t>5/29/2023</a:t>
            </a:fld>
            <a:endParaRPr lang="en-US">
              <a:solidFill>
                <a:srgbClr val="FFFFFF"/>
              </a:solidFill>
            </a:endParaRPr>
          </a:p>
        </p:txBody>
      </p:sp>
      <p:sp>
        <p:nvSpPr>
          <p:cNvPr id="5" name="عنصر نائب للتذييل 4"/>
          <p:cNvSpPr>
            <a:spLocks noGrp="1"/>
          </p:cNvSpPr>
          <p:nvPr>
            <p:ph type="ftr" sz="quarter" idx="11"/>
          </p:nvPr>
        </p:nvSpPr>
        <p:spPr/>
        <p:txBody>
          <a:body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p>
            <a:fld id="{1B484D72-E17A-4B1B-B70F-3832D4E443CC}"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0607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6"/>
            <a:ext cx="7772400" cy="1362075"/>
          </a:xfrm>
        </p:spPr>
        <p:txBody>
          <a:bodyPr anchor="t"/>
          <a:lstStyle>
            <a:lvl1pPr algn="r">
              <a:defRPr sz="3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DCEB416E-30F5-49D1-A346-F98CDF747F4B}" type="datetime1">
              <a:rPr lang="en-US" smtClean="0">
                <a:solidFill>
                  <a:srgbClr val="FFFFFF"/>
                </a:solidFill>
              </a:rPr>
              <a:t>5/29/2023</a:t>
            </a:fld>
            <a:endParaRPr lang="en-US">
              <a:solidFill>
                <a:srgbClr val="FFFFFF"/>
              </a:solidFill>
            </a:endParaRPr>
          </a:p>
        </p:txBody>
      </p:sp>
      <p:sp>
        <p:nvSpPr>
          <p:cNvPr id="5" name="عنصر نائب للتذييل 4"/>
          <p:cNvSpPr>
            <a:spLocks noGrp="1"/>
          </p:cNvSpPr>
          <p:nvPr>
            <p:ph type="ftr" sz="quarter" idx="11"/>
          </p:nvPr>
        </p:nvSpPr>
        <p:spPr/>
        <p:txBody>
          <a:body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p>
            <a:fld id="{8C25B2C6-C81B-438F-A434-8C3D4D368A0A}"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5602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76353F3D-298B-4582-84BF-A553FA42C8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5282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609600" y="1600206"/>
            <a:ext cx="54102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6172200" y="1600206"/>
            <a:ext cx="54102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5A5607C7-BAC9-4C9C-8F31-91B96A426EB2}" type="datetime1">
              <a:rPr lang="en-US" smtClean="0">
                <a:solidFill>
                  <a:srgbClr val="FFFFFF"/>
                </a:solidFill>
              </a:rPr>
              <a:t>5/29/2023</a:t>
            </a:fld>
            <a:endParaRPr lang="en-US">
              <a:solidFill>
                <a:srgbClr val="FFFFFF"/>
              </a:solidFill>
            </a:endParaRPr>
          </a:p>
        </p:txBody>
      </p:sp>
      <p:sp>
        <p:nvSpPr>
          <p:cNvPr id="6" name="عنصر نائب للتذييل 5"/>
          <p:cNvSpPr>
            <a:spLocks noGrp="1"/>
          </p:cNvSpPr>
          <p:nvPr>
            <p:ph type="ftr" sz="quarter" idx="11"/>
          </p:nvPr>
        </p:nvSpPr>
        <p:spPr/>
        <p:txBody>
          <a:body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p>
            <a:fld id="{82119203-BB85-41A0-955D-CF0F6BCF3BAF}"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4934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6D5985BE-3027-479C-A832-70C78D983FC1}" type="datetime1">
              <a:rPr lang="en-US" smtClean="0">
                <a:solidFill>
                  <a:srgbClr val="FFFFFF"/>
                </a:solidFill>
              </a:rPr>
              <a:t>5/29/2023</a:t>
            </a:fld>
            <a:endParaRPr lang="en-US">
              <a:solidFill>
                <a:srgbClr val="FFFFFF"/>
              </a:solidFill>
            </a:endParaRPr>
          </a:p>
        </p:txBody>
      </p:sp>
      <p:sp>
        <p:nvSpPr>
          <p:cNvPr id="8" name="عنصر نائب للتذييل 7"/>
          <p:cNvSpPr>
            <a:spLocks noGrp="1"/>
          </p:cNvSpPr>
          <p:nvPr>
            <p:ph type="ftr" sz="quarter" idx="11"/>
          </p:nvPr>
        </p:nvSpPr>
        <p:spPr/>
        <p:txBody>
          <a:bodyPr/>
          <a:lstStyle/>
          <a:p>
            <a:endParaRPr lang="en-US">
              <a:solidFill>
                <a:srgbClr val="FFFFFF"/>
              </a:solidFill>
            </a:endParaRPr>
          </a:p>
        </p:txBody>
      </p:sp>
      <p:sp>
        <p:nvSpPr>
          <p:cNvPr id="9" name="عنصر نائب لرقم الشريحة 8"/>
          <p:cNvSpPr>
            <a:spLocks noGrp="1"/>
          </p:cNvSpPr>
          <p:nvPr>
            <p:ph type="sldNum" sz="quarter" idx="12"/>
          </p:nvPr>
        </p:nvSpPr>
        <p:spPr/>
        <p:txBody>
          <a:bodyPr/>
          <a:lstStyle/>
          <a:p>
            <a:fld id="{C5C1518A-88F5-49E7-960B-5EED90D00A96}"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1141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A38C3C3A-0AB7-4C5D-9B30-3D88C796601D}" type="datetime1">
              <a:rPr lang="en-US" smtClean="0">
                <a:solidFill>
                  <a:srgbClr val="FFFFFF"/>
                </a:solidFill>
              </a:rPr>
              <a:t>5/29/2023</a:t>
            </a:fld>
            <a:endParaRPr lang="en-US">
              <a:solidFill>
                <a:srgbClr val="FFFFFF"/>
              </a:solidFill>
            </a:endParaRPr>
          </a:p>
        </p:txBody>
      </p:sp>
      <p:sp>
        <p:nvSpPr>
          <p:cNvPr id="4" name="عنصر نائب للتذييل 3"/>
          <p:cNvSpPr>
            <a:spLocks noGrp="1"/>
          </p:cNvSpPr>
          <p:nvPr>
            <p:ph type="ftr" sz="quarter" idx="11"/>
          </p:nvPr>
        </p:nvSpPr>
        <p:spPr/>
        <p:txBody>
          <a:bodyPr/>
          <a:lstStyle/>
          <a:p>
            <a:endParaRPr lang="en-US">
              <a:solidFill>
                <a:srgbClr val="FFFFFF"/>
              </a:solidFill>
            </a:endParaRPr>
          </a:p>
        </p:txBody>
      </p:sp>
      <p:sp>
        <p:nvSpPr>
          <p:cNvPr id="5" name="عنصر نائب لرقم الشريحة 4"/>
          <p:cNvSpPr>
            <a:spLocks noGrp="1"/>
          </p:cNvSpPr>
          <p:nvPr>
            <p:ph type="sldNum" sz="quarter" idx="12"/>
          </p:nvPr>
        </p:nvSpPr>
        <p:spPr/>
        <p:txBody>
          <a:bodyPr/>
          <a:lstStyle/>
          <a:p>
            <a:fld id="{742BDF70-B870-4A78-A421-E94F597827C1}"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0042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0B4B238-D3B6-43EC-A054-0AC866F047BF}" type="datetime1">
              <a:rPr lang="en-US" smtClean="0">
                <a:solidFill>
                  <a:srgbClr val="FFFFFF"/>
                </a:solidFill>
              </a:rPr>
              <a:t>5/29/2023</a:t>
            </a:fld>
            <a:endParaRPr lang="en-US">
              <a:solidFill>
                <a:srgbClr val="FFFFFF"/>
              </a:solidFill>
            </a:endParaRPr>
          </a:p>
        </p:txBody>
      </p:sp>
      <p:sp>
        <p:nvSpPr>
          <p:cNvPr id="3" name="عنصر نائب للتذييل 2"/>
          <p:cNvSpPr>
            <a:spLocks noGrp="1"/>
          </p:cNvSpPr>
          <p:nvPr>
            <p:ph type="ftr" sz="quarter" idx="11"/>
          </p:nvPr>
        </p:nvSpPr>
        <p:spPr/>
        <p:txBody>
          <a:bodyPr/>
          <a:lstStyle/>
          <a:p>
            <a:endParaRPr lang="en-US">
              <a:solidFill>
                <a:srgbClr val="FFFFFF"/>
              </a:solidFill>
            </a:endParaRPr>
          </a:p>
        </p:txBody>
      </p:sp>
      <p:sp>
        <p:nvSpPr>
          <p:cNvPr id="4" name="عنصر نائب لرقم الشريحة 3"/>
          <p:cNvSpPr>
            <a:spLocks noGrp="1"/>
          </p:cNvSpPr>
          <p:nvPr>
            <p:ph type="sldNum" sz="quarter" idx="12"/>
          </p:nvPr>
        </p:nvSpPr>
        <p:spPr/>
        <p:txBody>
          <a:bodyPr/>
          <a:lstStyle/>
          <a:p>
            <a:fld id="{BD87EA25-5BE6-4FEB-BC94-85A59B12DFF0}"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65417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15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C772F6D-DC93-4668-B9EE-EEDE9C3FA736}" type="datetime1">
              <a:rPr lang="en-US" smtClean="0">
                <a:solidFill>
                  <a:srgbClr val="FFFFFF"/>
                </a:solidFill>
              </a:rPr>
              <a:t>5/29/2023</a:t>
            </a:fld>
            <a:endParaRPr lang="en-US">
              <a:solidFill>
                <a:srgbClr val="FFFFFF"/>
              </a:solidFill>
            </a:endParaRPr>
          </a:p>
        </p:txBody>
      </p:sp>
      <p:sp>
        <p:nvSpPr>
          <p:cNvPr id="6" name="عنصر نائب للتذييل 5"/>
          <p:cNvSpPr>
            <a:spLocks noGrp="1"/>
          </p:cNvSpPr>
          <p:nvPr>
            <p:ph type="ftr" sz="quarter" idx="11"/>
          </p:nvPr>
        </p:nvSpPr>
        <p:spPr/>
        <p:txBody>
          <a:body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p>
            <a:fld id="{4EF8370D-E7B1-4EE9-8D19-CDEBA5D8DCB3}"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00304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15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B3F9849-5CB4-4D78-85C6-0D452F67EF43}" type="datetime1">
              <a:rPr lang="en-US" smtClean="0">
                <a:solidFill>
                  <a:srgbClr val="FFFFFF"/>
                </a:solidFill>
              </a:rPr>
              <a:t>5/29/2023</a:t>
            </a:fld>
            <a:endParaRPr lang="en-US">
              <a:solidFill>
                <a:srgbClr val="FFFFFF"/>
              </a:solidFill>
            </a:endParaRPr>
          </a:p>
        </p:txBody>
      </p:sp>
      <p:sp>
        <p:nvSpPr>
          <p:cNvPr id="6" name="عنصر نائب للتذييل 5"/>
          <p:cNvSpPr>
            <a:spLocks noGrp="1"/>
          </p:cNvSpPr>
          <p:nvPr>
            <p:ph type="ftr" sz="quarter" idx="11"/>
          </p:nvPr>
        </p:nvSpPr>
        <p:spPr/>
        <p:txBody>
          <a:body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p>
            <a:fld id="{A6E89ED1-EAA6-4E95-ABA7-5134791EF63F}"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2980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2A68415-B90F-4CE3-A35C-9E52A1095646}" type="datetime1">
              <a:rPr lang="en-US" smtClean="0">
                <a:solidFill>
                  <a:srgbClr val="FFFFFF"/>
                </a:solidFill>
              </a:rPr>
              <a:t>5/29/2023</a:t>
            </a:fld>
            <a:endParaRPr lang="en-US">
              <a:solidFill>
                <a:srgbClr val="FFFFFF"/>
              </a:solidFill>
            </a:endParaRPr>
          </a:p>
        </p:txBody>
      </p:sp>
      <p:sp>
        <p:nvSpPr>
          <p:cNvPr id="5" name="عنصر نائب للتذييل 4"/>
          <p:cNvSpPr>
            <a:spLocks noGrp="1"/>
          </p:cNvSpPr>
          <p:nvPr>
            <p:ph type="ftr" sz="quarter" idx="11"/>
          </p:nvPr>
        </p:nvSpPr>
        <p:spPr/>
        <p:txBody>
          <a:body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p>
            <a:fld id="{69987B50-C460-4260-B143-E2C871018F48}"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4959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4"/>
            <a:ext cx="27432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09600" y="274644"/>
            <a:ext cx="80772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BFF3167A-5B39-44F6-B9C7-BB4A94D7886C}" type="datetime1">
              <a:rPr lang="en-US" smtClean="0">
                <a:solidFill>
                  <a:srgbClr val="FFFFFF"/>
                </a:solidFill>
              </a:rPr>
              <a:t>5/29/2023</a:t>
            </a:fld>
            <a:endParaRPr lang="en-US">
              <a:solidFill>
                <a:srgbClr val="FFFFFF"/>
              </a:solidFill>
            </a:endParaRPr>
          </a:p>
        </p:txBody>
      </p:sp>
      <p:sp>
        <p:nvSpPr>
          <p:cNvPr id="5" name="عنصر نائب للتذييل 4"/>
          <p:cNvSpPr>
            <a:spLocks noGrp="1"/>
          </p:cNvSpPr>
          <p:nvPr>
            <p:ph type="ftr" sz="quarter" idx="11"/>
          </p:nvPr>
        </p:nvSpPr>
        <p:spPr/>
        <p:txBody>
          <a:body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p>
            <a:fld id="{CE945FCF-BD2B-457D-9B41-09E7F73F92A5}"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6115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43000"/>
          </a:xfrm>
        </p:spPr>
        <p:txBody>
          <a:bodyPr/>
          <a:lstStyle/>
          <a:p>
            <a:r>
              <a:rPr lang="ar-SA"/>
              <a:t>انقر لتحرير نمط العنوان الرئيسي</a:t>
            </a:r>
            <a:endParaRPr lang="ar-IQ"/>
          </a:p>
        </p:txBody>
      </p:sp>
      <p:sp>
        <p:nvSpPr>
          <p:cNvPr id="3" name="عنصر نائب للجدول 2"/>
          <p:cNvSpPr>
            <a:spLocks noGrp="1"/>
          </p:cNvSpPr>
          <p:nvPr>
            <p:ph type="tbl" idx="1"/>
          </p:nvPr>
        </p:nvSpPr>
        <p:spPr>
          <a:xfrm>
            <a:off x="457200" y="1600202"/>
            <a:ext cx="8229600" cy="4530725"/>
          </a:xfrm>
        </p:spPr>
        <p:txBody>
          <a:bodyPr/>
          <a:lstStyle/>
          <a:p>
            <a:endParaRPr lang="ar-IQ"/>
          </a:p>
        </p:txBody>
      </p:sp>
      <p:sp>
        <p:nvSpPr>
          <p:cNvPr id="4" name="عنصر نائب للتاريخ 3"/>
          <p:cNvSpPr>
            <a:spLocks noGrp="1"/>
          </p:cNvSpPr>
          <p:nvPr>
            <p:ph type="dt" sz="half" idx="10"/>
          </p:nvPr>
        </p:nvSpPr>
        <p:spPr>
          <a:xfrm>
            <a:off x="457200" y="6243638"/>
            <a:ext cx="2133600" cy="457200"/>
          </a:xfrm>
        </p:spPr>
        <p:txBody>
          <a:bodyPr/>
          <a:lstStyle>
            <a:lvl1pPr>
              <a:defRPr/>
            </a:lvl1pPr>
          </a:lstStyle>
          <a:p>
            <a:fld id="{4F06578A-0077-4346-8903-5600FE81440C}" type="datetime1">
              <a:rPr lang="en-US" smtClean="0">
                <a:solidFill>
                  <a:srgbClr val="FFFFFF"/>
                </a:solidFill>
              </a:rPr>
              <a:t>5/29/2023</a:t>
            </a:fld>
            <a:endParaRPr lang="en-US">
              <a:solidFill>
                <a:srgbClr val="FFFFFF"/>
              </a:solidFill>
            </a:endParaRPr>
          </a:p>
        </p:txBody>
      </p:sp>
      <p:sp>
        <p:nvSpPr>
          <p:cNvPr id="5" name="عنصر نائب للتذييل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a:xfrm>
            <a:off x="6553200" y="6243638"/>
            <a:ext cx="2133600" cy="457200"/>
          </a:xfrm>
        </p:spPr>
        <p:txBody>
          <a:bodyPr/>
          <a:lstStyle>
            <a:lvl1pPr>
              <a:defRPr/>
            </a:lvl1pPr>
          </a:lstStyle>
          <a:p>
            <a:fld id="{7A66F9C7-4588-4E1F-822B-C2E2D5B99638}"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4792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7813"/>
            <a:ext cx="8229600" cy="585311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3" name="عنصر نائب للتاريخ 2"/>
          <p:cNvSpPr>
            <a:spLocks noGrp="1"/>
          </p:cNvSpPr>
          <p:nvPr>
            <p:ph type="dt" sz="half" idx="10"/>
          </p:nvPr>
        </p:nvSpPr>
        <p:spPr>
          <a:xfrm>
            <a:off x="457200" y="6243638"/>
            <a:ext cx="2133600" cy="457200"/>
          </a:xfrm>
        </p:spPr>
        <p:txBody>
          <a:bodyPr/>
          <a:lstStyle>
            <a:lvl1pPr>
              <a:defRPr/>
            </a:lvl1pPr>
          </a:lstStyle>
          <a:p>
            <a:fld id="{2C82E8C1-659A-47F8-8EDB-F8D5CEF7E7CE}" type="datetime1">
              <a:rPr lang="en-US" smtClean="0">
                <a:solidFill>
                  <a:srgbClr val="FFFFFF"/>
                </a:solidFill>
              </a:rPr>
              <a:t>5/29/2023</a:t>
            </a:fld>
            <a:endParaRPr lang="en-US">
              <a:solidFill>
                <a:srgbClr val="FFFFFF"/>
              </a:solidFill>
            </a:endParaRPr>
          </a:p>
        </p:txBody>
      </p:sp>
      <p:sp>
        <p:nvSpPr>
          <p:cNvPr id="4" name="عنصر نائب للتذييل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عنصر نائب لرقم الشريحة 4"/>
          <p:cNvSpPr>
            <a:spLocks noGrp="1"/>
          </p:cNvSpPr>
          <p:nvPr>
            <p:ph type="sldNum" sz="quarter" idx="12"/>
          </p:nvPr>
        </p:nvSpPr>
        <p:spPr>
          <a:xfrm>
            <a:off x="6553200" y="6243638"/>
            <a:ext cx="2133600" cy="457200"/>
          </a:xfrm>
        </p:spPr>
        <p:txBody>
          <a:bodyPr/>
          <a:lstStyle>
            <a:lvl1pPr>
              <a:defRPr/>
            </a:lvl1pPr>
          </a:lstStyle>
          <a:p>
            <a:fld id="{CB165DDC-2944-4B8F-B28F-BFABF20BBECD}"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3256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22A11115-9378-4C44-9725-94C85C08B2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438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B005619A-5D91-4EE7-BBEE-1540A3659C0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955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ED959086-9230-4C5B-84A0-9218C343E7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430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3B2B7EE3-CB1D-486A-A516-AAA4407657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317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F6BFB1C1-1BBD-4ED4-A192-9DFFC8DA35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18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7CC13179-8328-4252-8C55-16FBF41BA2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252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722A03AF-40EB-4982-A4C9-AE3AE5558E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733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en-US">
              <a:solidFill>
                <a:srgbClr val="000000"/>
              </a:solidFill>
            </a:endParaRPr>
          </a:p>
        </p:txBody>
      </p:sp>
      <p:sp>
        <p:nvSpPr>
          <p:cNvPr id="614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14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algn="l" rtl="0" fontAlgn="base">
              <a:spcBef>
                <a:spcPct val="0"/>
              </a:spcBef>
              <a:spcAft>
                <a:spcPct val="0"/>
              </a:spcAft>
            </a:pPr>
            <a:endParaRPr lang="en-US" altLang="en-US">
              <a:solidFill>
                <a:srgbClr val="000000"/>
              </a:solidFill>
            </a:endParaRPr>
          </a:p>
        </p:txBody>
      </p:sp>
      <p:sp>
        <p:nvSpPr>
          <p:cNvPr id="615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rtl="0" fontAlgn="base">
              <a:spcBef>
                <a:spcPct val="0"/>
              </a:spcBef>
              <a:spcAft>
                <a:spcPct val="0"/>
              </a:spcAft>
            </a:pPr>
            <a:endParaRPr lang="en-US" altLang="en-US">
              <a:solidFill>
                <a:srgbClr val="000000"/>
              </a:solidFill>
            </a:endParaRPr>
          </a:p>
        </p:txBody>
      </p:sp>
      <p:sp>
        <p:nvSpPr>
          <p:cNvPr id="615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rtl="0" fontAlgn="base">
              <a:spcBef>
                <a:spcPct val="0"/>
              </a:spcBef>
              <a:spcAft>
                <a:spcPct val="0"/>
              </a:spcAft>
            </a:pPr>
            <a:fld id="{C5D95CD0-47E4-4AFC-9DA6-B765C74FC7F4}" type="slidenum">
              <a:rPr lang="en-US" altLang="en-US" smtClean="0">
                <a:solidFill>
                  <a:srgbClr val="000000"/>
                </a:solidFill>
              </a:rPr>
              <a:pPr rtl="0" fontAlgn="base">
                <a:spcBef>
                  <a:spcPct val="0"/>
                </a:spcBef>
                <a:spcAft>
                  <a:spcPct val="0"/>
                </a:spcAft>
              </a:pPr>
              <a:t>‹#›</a:t>
            </a:fld>
            <a:endParaRPr lang="en-US" altLang="en-US">
              <a:solidFill>
                <a:srgbClr val="000000"/>
              </a:solidFill>
            </a:endParaRPr>
          </a:p>
        </p:txBody>
      </p:sp>
      <p:grpSp>
        <p:nvGrpSpPr>
          <p:cNvPr id="6152" name="Group 8"/>
          <p:cNvGrpSpPr>
            <a:grpSpLocks/>
          </p:cNvGrpSpPr>
          <p:nvPr/>
        </p:nvGrpSpPr>
        <p:grpSpPr bwMode="auto">
          <a:xfrm>
            <a:off x="8153400" y="152400"/>
            <a:ext cx="792163" cy="1295400"/>
            <a:chOff x="5136" y="960"/>
            <a:chExt cx="528" cy="864"/>
          </a:xfrm>
        </p:grpSpPr>
        <p:sp>
          <p:nvSpPr>
            <p:cNvPr id="615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5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5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5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5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5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5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6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6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6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6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6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6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6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6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6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6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7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7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7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7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7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7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7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7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7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7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8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8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8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sp>
          <p:nvSpPr>
            <p:cNvPr id="618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241233368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6"/>
            <a:ext cx="21336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defTabSz="685800"/>
            <a:fld id="{1DACC19D-4465-4D2F-BA0E-2F41C292BCB6}" type="datetime1">
              <a:rPr lang="en-US" smtClean="0">
                <a:solidFill>
                  <a:srgbClr val="FFFFFF"/>
                </a:solidFill>
              </a:rPr>
              <a:pPr defTabSz="685800"/>
              <a:t>5/29/2023</a:t>
            </a:fld>
            <a:endParaRPr lang="en-US">
              <a:solidFill>
                <a:srgbClr val="FFFFFF"/>
              </a:solidFill>
            </a:endParaRPr>
          </a:p>
        </p:txBody>
      </p:sp>
      <p:sp>
        <p:nvSpPr>
          <p:cNvPr id="5" name="عنصر نائب للتذييل 4"/>
          <p:cNvSpPr>
            <a:spLocks noGrp="1"/>
          </p:cNvSpPr>
          <p:nvPr>
            <p:ph type="ftr" sz="quarter" idx="3"/>
          </p:nvPr>
        </p:nvSpPr>
        <p:spPr>
          <a:xfrm>
            <a:off x="3124200" y="6356356"/>
            <a:ext cx="28956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defTabSz="685800"/>
            <a:endParaRPr lang="en-US">
              <a:solidFill>
                <a:srgbClr val="FFFFFF"/>
              </a:solidFill>
            </a:endParaRPr>
          </a:p>
        </p:txBody>
      </p:sp>
      <p:sp>
        <p:nvSpPr>
          <p:cNvPr id="6" name="عنصر نائب لرقم الشريحة 5"/>
          <p:cNvSpPr>
            <a:spLocks noGrp="1"/>
          </p:cNvSpPr>
          <p:nvPr>
            <p:ph type="sldNum" sz="quarter" idx="4"/>
          </p:nvPr>
        </p:nvSpPr>
        <p:spPr>
          <a:xfrm>
            <a:off x="457200" y="6356356"/>
            <a:ext cx="21336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defTabSz="685800"/>
            <a:fld id="{6397CE02-56C7-402A-9C81-FB34423ECC05}" type="slidenum">
              <a:rPr lang="ar-SA" smtClean="0">
                <a:solidFill>
                  <a:srgbClr val="FFFFFF"/>
                </a:solidFill>
              </a:rPr>
              <a:pPr defTabSz="685800"/>
              <a:t>‹#›</a:t>
            </a:fld>
            <a:endParaRPr lang="en-US">
              <a:solidFill>
                <a:srgbClr val="FFFFFF"/>
              </a:solidFill>
            </a:endParaRPr>
          </a:p>
        </p:txBody>
      </p:sp>
    </p:spTree>
    <p:extLst>
      <p:ext uri="{BB962C8B-B14F-4D97-AF65-F5344CB8AC3E}">
        <p14:creationId xmlns:p14="http://schemas.microsoft.com/office/powerpoint/2010/main" val="22527666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hdr="0" ftr="0"/>
  <p:txStyles>
    <p:titleStyle>
      <a:lvl1pPr algn="ctr" defTabSz="685800" rtl="1" eaLnBrk="1" latinLnBrk="0" hangingPunct="1">
        <a:spcBef>
          <a:spcPct val="0"/>
        </a:spcBef>
        <a:buNone/>
        <a:defRPr sz="3300" kern="1200">
          <a:solidFill>
            <a:schemeClr val="tx1"/>
          </a:solidFill>
          <a:latin typeface="+mj-lt"/>
          <a:ea typeface="+mj-ea"/>
          <a:cs typeface="+mj-cs"/>
        </a:defRPr>
      </a:lvl1pPr>
    </p:titleStyle>
    <p:bodyStyle>
      <a:lvl1pPr marL="257175" indent="-257175" algn="r" defTabSz="6858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r" defTabSz="685800" rtl="1"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r" defTabSz="685800"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ar-IQ"/>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1124744"/>
            <a:ext cx="6781800" cy="1018059"/>
          </a:xfrm>
        </p:spPr>
        <p:txBody>
          <a:bodyPr/>
          <a:lstStyle/>
          <a:p>
            <a:pPr algn="ctr"/>
            <a:r>
              <a:rPr lang="en-US" dirty="0"/>
              <a:t>Microbiology </a:t>
            </a:r>
            <a:r>
              <a:rPr lang="en-US" dirty="0" err="1"/>
              <a:t>lec</a:t>
            </a:r>
            <a:r>
              <a:rPr lang="en-US" dirty="0"/>
              <a:t>. </a:t>
            </a:r>
            <a:r>
              <a:rPr lang="ar-IQ" dirty="0"/>
              <a:t>11</a:t>
            </a:r>
            <a:endParaRPr lang="en-US" dirty="0"/>
          </a:p>
        </p:txBody>
      </p:sp>
      <p:sp>
        <p:nvSpPr>
          <p:cNvPr id="2051" name="Rectangle 3"/>
          <p:cNvSpPr>
            <a:spLocks noGrp="1" noChangeArrowheads="1"/>
          </p:cNvSpPr>
          <p:nvPr>
            <p:ph type="subTitle" idx="1"/>
          </p:nvPr>
        </p:nvSpPr>
        <p:spPr>
          <a:xfrm>
            <a:off x="849313" y="3049588"/>
            <a:ext cx="6248400" cy="3427412"/>
          </a:xfrm>
        </p:spPr>
        <p:txBody>
          <a:bodyPr/>
          <a:lstStyle/>
          <a:p>
            <a:pPr algn="ctr"/>
            <a:r>
              <a:rPr lang="en-US" sz="4000" b="1" i="1" dirty="0">
                <a:solidFill>
                  <a:srgbClr val="008000"/>
                </a:solidFill>
                <a:effectLst>
                  <a:outerShdw blurRad="38100" dist="38100" dir="2700000" algn="tl">
                    <a:srgbClr val="C0C0C0"/>
                  </a:outerShdw>
                </a:effectLst>
              </a:rPr>
              <a:t>Gram-negative bacilli </a:t>
            </a:r>
            <a:r>
              <a:rPr lang="en-US" sz="4000" i="1" dirty="0" err="1">
                <a:solidFill>
                  <a:srgbClr val="008000"/>
                </a:solidFill>
                <a:effectLst>
                  <a:outerShdw blurRad="38100" dist="38100" dir="2700000" algn="tl">
                    <a:srgbClr val="C0C0C0"/>
                  </a:outerShdw>
                </a:effectLst>
              </a:rPr>
              <a:t>Enterobacteriaceae</a:t>
            </a:r>
            <a:r>
              <a:rPr lang="en-US" sz="4000" i="1" dirty="0">
                <a:solidFill>
                  <a:srgbClr val="008000"/>
                </a:solidFill>
                <a:effectLst>
                  <a:outerShdw blurRad="38100" dist="38100" dir="2700000" algn="tl">
                    <a:srgbClr val="C0C0C0"/>
                  </a:outerShdw>
                </a:effectLst>
              </a:rPr>
              <a:t> family </a:t>
            </a:r>
            <a:endParaRPr lang="en-US" dirty="0">
              <a:latin typeface="Algerian" pitchFamily="82" charset="0"/>
            </a:endParaRPr>
          </a:p>
          <a:p>
            <a:pPr algn="ctr"/>
            <a:endParaRPr lang="en-US" sz="2800" dirty="0">
              <a:latin typeface="Arial Rounded MT Bold" pitchFamily="34" charset="0"/>
            </a:endParaRPr>
          </a:p>
          <a:p>
            <a:pPr algn="ctr"/>
            <a:r>
              <a:rPr lang="en-US" sz="2800" dirty="0">
                <a:latin typeface="Arial Rounded MT Bold" pitchFamily="34" charset="0"/>
              </a:rPr>
              <a:t>By:</a:t>
            </a:r>
            <a:endParaRPr lang="ar-IQ" sz="2800" dirty="0">
              <a:latin typeface="Arial Rounded MT Bold" pitchFamily="34" charset="0"/>
            </a:endParaRPr>
          </a:p>
          <a:p>
            <a:pPr algn="ctr"/>
            <a:r>
              <a:rPr lang="en-US" sz="2800" dirty="0">
                <a:latin typeface="Arial Rounded MT Bold" pitchFamily="34" charset="0"/>
              </a:rPr>
              <a:t>Asst. Prof. Dr. Shaima’a Al-</a:t>
            </a:r>
            <a:r>
              <a:rPr lang="en-US" sz="2800" dirty="0" err="1">
                <a:latin typeface="Arial Rounded MT Bold" pitchFamily="34" charset="0"/>
              </a:rPr>
              <a:t>Salihy</a:t>
            </a:r>
            <a:endParaRPr lang="en-US" sz="2800" dirty="0">
              <a:latin typeface="Arial Rounded MT Bold" pitchFamily="34" charset="0"/>
            </a:endParaRPr>
          </a:p>
        </p:txBody>
      </p:sp>
    </p:spTree>
    <p:extLst>
      <p:ext uri="{BB962C8B-B14F-4D97-AF65-F5344CB8AC3E}">
        <p14:creationId xmlns:p14="http://schemas.microsoft.com/office/powerpoint/2010/main" val="279961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0B4B238-D3B6-43EC-A054-0AC866F047BF}" type="datetime1">
              <a:rPr lang="en-US" smtClean="0">
                <a:solidFill>
                  <a:srgbClr val="FFFFFF"/>
                </a:solidFill>
              </a:rPr>
              <a:t>5/29/2023</a:t>
            </a:fld>
            <a:endParaRPr lang="en-US">
              <a:solidFill>
                <a:srgbClr val="FFFFFF"/>
              </a:solidFill>
            </a:endParaRPr>
          </a:p>
        </p:txBody>
      </p:sp>
      <p:sp>
        <p:nvSpPr>
          <p:cNvPr id="3" name="عنصر نائب لرقم الشريحة 2"/>
          <p:cNvSpPr>
            <a:spLocks noGrp="1"/>
          </p:cNvSpPr>
          <p:nvPr>
            <p:ph type="sldNum" sz="quarter" idx="12"/>
          </p:nvPr>
        </p:nvSpPr>
        <p:spPr/>
        <p:txBody>
          <a:bodyPr/>
          <a:lstStyle/>
          <a:p>
            <a:fld id="{BD87EA25-5BE6-4FEB-BC94-85A59B12DFF0}" type="slidenum">
              <a:rPr lang="ar-SA" smtClean="0">
                <a:solidFill>
                  <a:srgbClr val="FFFFFF"/>
                </a:solidFill>
              </a:rPr>
              <a:pPr/>
              <a:t>10</a:t>
            </a:fld>
            <a:endParaRPr lang="en-US">
              <a:solidFill>
                <a:srgbClr val="FFFFFF"/>
              </a:solidFill>
            </a:endParaRPr>
          </a:p>
        </p:txBody>
      </p:sp>
      <p:sp>
        <p:nvSpPr>
          <p:cNvPr id="4" name="مستطيل 3"/>
          <p:cNvSpPr/>
          <p:nvPr/>
        </p:nvSpPr>
        <p:spPr>
          <a:xfrm>
            <a:off x="381000" y="318932"/>
            <a:ext cx="8458200" cy="6340197"/>
          </a:xfrm>
          <a:prstGeom prst="rect">
            <a:avLst/>
          </a:prstGeom>
        </p:spPr>
        <p:txBody>
          <a:bodyPr wrap="square">
            <a:spAutoFit/>
          </a:bodyPr>
          <a:lstStyle/>
          <a:p>
            <a:pPr marL="285750" indent="-285750">
              <a:buFont typeface="Arial" panose="020B0604020202020204" pitchFamily="34" charset="0"/>
              <a:buChar char="•"/>
            </a:pPr>
            <a:r>
              <a:rPr lang="en-US" sz="2200" dirty="0">
                <a:solidFill>
                  <a:srgbClr val="0070C0"/>
                </a:solidFill>
              </a:rPr>
              <a:t>Antigenic structure:</a:t>
            </a:r>
          </a:p>
          <a:p>
            <a:pPr marL="285750" indent="-285750">
              <a:buFontTx/>
              <a:buChar char="-"/>
            </a:pPr>
            <a:r>
              <a:rPr lang="en-US" sz="1800" dirty="0"/>
              <a:t>O antigens (somatic antigens): </a:t>
            </a:r>
          </a:p>
          <a:p>
            <a:pPr marL="342900" indent="-342900">
              <a:buAutoNum type="arabicPeriod"/>
            </a:pPr>
            <a:r>
              <a:rPr lang="en-US" sz="1800" b="0" dirty="0"/>
              <a:t>O antigen is an LPS complex and is an integral part of the cell wall. </a:t>
            </a:r>
          </a:p>
          <a:p>
            <a:pPr marL="342900" indent="-342900">
              <a:buAutoNum type="arabicPeriod"/>
            </a:pPr>
            <a:r>
              <a:rPr lang="en-US" sz="1800" b="0" dirty="0"/>
              <a:t>It is heat stable</a:t>
            </a:r>
          </a:p>
          <a:p>
            <a:pPr marL="342900" indent="-342900">
              <a:buAutoNum type="arabicPeriod"/>
            </a:pPr>
            <a:r>
              <a:rPr lang="en-US" sz="1800" b="0" dirty="0"/>
              <a:t>Till now, 173 O antigens have been described.</a:t>
            </a:r>
          </a:p>
          <a:p>
            <a:endParaRPr lang="en-US" sz="1800" b="0" dirty="0"/>
          </a:p>
          <a:p>
            <a:pPr marL="285750" indent="-285750">
              <a:buFontTx/>
              <a:buChar char="-"/>
            </a:pPr>
            <a:r>
              <a:rPr lang="en-US" sz="1800" dirty="0"/>
              <a:t>K antigens (capsular antigens):</a:t>
            </a:r>
          </a:p>
          <a:p>
            <a:pPr marL="342900" indent="-342900">
              <a:buFontTx/>
              <a:buAutoNum type="arabicPeriod"/>
            </a:pPr>
            <a:r>
              <a:rPr lang="en-US" sz="1800" b="0" dirty="0"/>
              <a:t>K antigen encloses the O antigen and may interfere with detection of the O antigens</a:t>
            </a:r>
          </a:p>
          <a:p>
            <a:pPr marL="342900" indent="-342900">
              <a:buAutoNum type="arabicPeriod"/>
            </a:pPr>
            <a:r>
              <a:rPr lang="en-US" sz="1800" b="0" dirty="0"/>
              <a:t>Some are polysaccharides others are protein ,</a:t>
            </a:r>
          </a:p>
          <a:p>
            <a:pPr marL="342900" indent="-342900">
              <a:buAutoNum type="arabicPeriod"/>
            </a:pPr>
            <a:r>
              <a:rPr lang="en-US" sz="1800" b="0" dirty="0"/>
              <a:t>K antigens is identified by the </a:t>
            </a:r>
            <a:r>
              <a:rPr lang="en-US" sz="1800" dirty="0" err="1"/>
              <a:t>Quellung</a:t>
            </a:r>
            <a:r>
              <a:rPr lang="en-US" sz="1800" dirty="0"/>
              <a:t> (capsule swelling) reactions</a:t>
            </a:r>
            <a:r>
              <a:rPr lang="en-US" sz="1800" b="0" dirty="0"/>
              <a:t> in the presence of specific antisera and is used to serotype of </a:t>
            </a:r>
            <a:r>
              <a:rPr lang="en-US" sz="1800" b="0" i="1" dirty="0"/>
              <a:t>E.coli</a:t>
            </a:r>
            <a:r>
              <a:rPr lang="en-US" sz="1800" b="0" dirty="0"/>
              <a:t> and </a:t>
            </a:r>
            <a:r>
              <a:rPr lang="en-US" sz="1800" b="0" i="1" dirty="0"/>
              <a:t>Salmonella </a:t>
            </a:r>
            <a:r>
              <a:rPr lang="en-US" sz="1800" b="0" i="1" dirty="0" err="1"/>
              <a:t>typhi</a:t>
            </a:r>
            <a:r>
              <a:rPr lang="en-US" sz="1800" dirty="0"/>
              <a:t>. </a:t>
            </a:r>
          </a:p>
          <a:p>
            <a:pPr marL="342900" indent="-342900">
              <a:buAutoNum type="arabicPeriod"/>
            </a:pPr>
            <a:r>
              <a:rPr lang="en-US" sz="1800" b="0" dirty="0"/>
              <a:t>Inhibiting phagocytosis. </a:t>
            </a:r>
          </a:p>
          <a:p>
            <a:pPr marL="342900" indent="-342900">
              <a:buAutoNum type="arabicPeriod"/>
            </a:pPr>
            <a:r>
              <a:rPr lang="en-US" sz="1800" b="0" dirty="0"/>
              <a:t>A total of 103 “K” antigens have been recognized.</a:t>
            </a:r>
          </a:p>
          <a:p>
            <a:endParaRPr lang="en-US" sz="1800" b="0" dirty="0"/>
          </a:p>
          <a:p>
            <a:pPr marL="285750" indent="-285750">
              <a:buFontTx/>
              <a:buChar char="-"/>
            </a:pPr>
            <a:r>
              <a:rPr lang="en-US" sz="1800" dirty="0"/>
              <a:t>H antigens (</a:t>
            </a:r>
            <a:r>
              <a:rPr lang="en-US" sz="1800" dirty="0" err="1"/>
              <a:t>flagellar</a:t>
            </a:r>
            <a:r>
              <a:rPr lang="en-US" sz="1800" dirty="0"/>
              <a:t> antigens):</a:t>
            </a:r>
          </a:p>
          <a:p>
            <a:pPr marL="342900" indent="-342900">
              <a:buAutoNum type="arabicPeriod"/>
            </a:pPr>
            <a:r>
              <a:rPr lang="en-US" sz="1800" b="0" dirty="0"/>
              <a:t>Located on flagella. </a:t>
            </a:r>
          </a:p>
          <a:p>
            <a:pPr marL="342900" indent="-342900">
              <a:buAutoNum type="arabicPeriod"/>
            </a:pPr>
            <a:r>
              <a:rPr lang="en-US" sz="1800" b="0" dirty="0"/>
              <a:t>Heat- and alcohol-labile proteins </a:t>
            </a:r>
          </a:p>
          <a:p>
            <a:pPr marL="342900" indent="-342900">
              <a:buAutoNum type="arabicPeriod"/>
            </a:pPr>
            <a:r>
              <a:rPr lang="en-US" sz="1800" b="0" dirty="0"/>
              <a:t>A total of 75 “H” antigens have been recognized so far.</a:t>
            </a:r>
          </a:p>
          <a:p>
            <a:endParaRPr lang="en-US" sz="1800" b="0" dirty="0"/>
          </a:p>
          <a:p>
            <a:r>
              <a:rPr lang="en-US" sz="1800" dirty="0"/>
              <a:t>Antigenic typing:</a:t>
            </a:r>
          </a:p>
          <a:p>
            <a:r>
              <a:rPr lang="en-US" sz="1800" b="0" i="1" dirty="0"/>
              <a:t>E. coli </a:t>
            </a:r>
            <a:r>
              <a:rPr lang="en-US" sz="1800" b="0" dirty="0"/>
              <a:t>O111:K58:H2</a:t>
            </a:r>
          </a:p>
          <a:p>
            <a:endParaRPr lang="en-US" sz="1800" dirty="0"/>
          </a:p>
        </p:txBody>
      </p:sp>
    </p:spTree>
    <p:extLst>
      <p:ext uri="{BB962C8B-B14F-4D97-AF65-F5344CB8AC3E}">
        <p14:creationId xmlns:p14="http://schemas.microsoft.com/office/powerpoint/2010/main" val="137776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0B4B238-D3B6-43EC-A054-0AC866F047BF}" type="datetime1">
              <a:rPr lang="en-US" smtClean="0">
                <a:solidFill>
                  <a:srgbClr val="FFFFFF"/>
                </a:solidFill>
              </a:rPr>
              <a:t>5/29/2023</a:t>
            </a:fld>
            <a:endParaRPr lang="en-US">
              <a:solidFill>
                <a:srgbClr val="FFFFFF"/>
              </a:solidFill>
            </a:endParaRPr>
          </a:p>
        </p:txBody>
      </p:sp>
      <p:sp>
        <p:nvSpPr>
          <p:cNvPr id="3" name="عنصر نائب لرقم الشريحة 2"/>
          <p:cNvSpPr>
            <a:spLocks noGrp="1"/>
          </p:cNvSpPr>
          <p:nvPr>
            <p:ph type="sldNum" sz="quarter" idx="12"/>
          </p:nvPr>
        </p:nvSpPr>
        <p:spPr/>
        <p:txBody>
          <a:bodyPr/>
          <a:lstStyle/>
          <a:p>
            <a:fld id="{BD87EA25-5BE6-4FEB-BC94-85A59B12DFF0}" type="slidenum">
              <a:rPr lang="ar-SA" smtClean="0">
                <a:solidFill>
                  <a:srgbClr val="FFFFFF"/>
                </a:solidFill>
              </a:rPr>
              <a:pPr/>
              <a:t>11</a:t>
            </a:fld>
            <a:endParaRPr lang="en-US">
              <a:solidFill>
                <a:srgbClr val="FFFFFF"/>
              </a:solidFill>
            </a:endParaRPr>
          </a:p>
        </p:txBody>
      </p:sp>
      <p:pic>
        <p:nvPicPr>
          <p:cNvPr id="6" name="صورة 5"/>
          <p:cNvPicPr>
            <a:picLocks noChangeAspect="1"/>
          </p:cNvPicPr>
          <p:nvPr/>
        </p:nvPicPr>
        <p:blipFill rotWithShape="1">
          <a:blip r:embed="rId3">
            <a:extLst>
              <a:ext uri="{28A0092B-C50C-407E-A947-70E740481C1C}">
                <a14:useLocalDpi xmlns:a14="http://schemas.microsoft.com/office/drawing/2010/main" val="0"/>
              </a:ext>
            </a:extLst>
          </a:blip>
          <a:srcRect b="8820"/>
          <a:stretch/>
        </p:blipFill>
        <p:spPr>
          <a:xfrm>
            <a:off x="0" y="838200"/>
            <a:ext cx="9067800" cy="5883280"/>
          </a:xfrm>
          <a:prstGeom prst="rect">
            <a:avLst/>
          </a:prstGeom>
        </p:spPr>
      </p:pic>
      <p:sp>
        <p:nvSpPr>
          <p:cNvPr id="7" name="مستطيل 6"/>
          <p:cNvSpPr/>
          <p:nvPr/>
        </p:nvSpPr>
        <p:spPr>
          <a:xfrm>
            <a:off x="152400" y="228600"/>
            <a:ext cx="3889976" cy="430887"/>
          </a:xfrm>
          <a:prstGeom prst="rect">
            <a:avLst/>
          </a:prstGeom>
        </p:spPr>
        <p:txBody>
          <a:bodyPr wrap="none">
            <a:spAutoFit/>
          </a:bodyPr>
          <a:lstStyle/>
          <a:p>
            <a:pPr marL="342900" indent="-342900">
              <a:buFont typeface="Arial" panose="020B0604020202020204" pitchFamily="34" charset="0"/>
              <a:buChar char="•"/>
            </a:pPr>
            <a:r>
              <a:rPr lang="en-US" sz="2200" dirty="0">
                <a:solidFill>
                  <a:srgbClr val="0070C0"/>
                </a:solidFill>
              </a:rPr>
              <a:t>Virulence factors of </a:t>
            </a:r>
            <a:r>
              <a:rPr lang="en-US" sz="2200" i="1" dirty="0">
                <a:solidFill>
                  <a:srgbClr val="0070C0"/>
                </a:solidFill>
              </a:rPr>
              <a:t>E. coli </a:t>
            </a:r>
            <a:r>
              <a:rPr lang="en-US" sz="2200" dirty="0">
                <a:solidFill>
                  <a:srgbClr val="0070C0"/>
                </a:solidFill>
              </a:rPr>
              <a:t>:</a:t>
            </a:r>
          </a:p>
        </p:txBody>
      </p:sp>
    </p:spTree>
    <p:extLst>
      <p:ext uri="{BB962C8B-B14F-4D97-AF65-F5344CB8AC3E}">
        <p14:creationId xmlns:p14="http://schemas.microsoft.com/office/powerpoint/2010/main" val="1580317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0B4B238-D3B6-43EC-A054-0AC866F047BF}" type="datetime1">
              <a:rPr lang="en-US" smtClean="0">
                <a:solidFill>
                  <a:srgbClr val="FFFFFF"/>
                </a:solidFill>
              </a:rPr>
              <a:t>5/29/2023</a:t>
            </a:fld>
            <a:endParaRPr lang="en-US">
              <a:solidFill>
                <a:srgbClr val="FFFFFF"/>
              </a:solidFill>
            </a:endParaRPr>
          </a:p>
        </p:txBody>
      </p:sp>
      <p:sp>
        <p:nvSpPr>
          <p:cNvPr id="3" name="عنصر نائب لرقم الشريحة 2"/>
          <p:cNvSpPr>
            <a:spLocks noGrp="1"/>
          </p:cNvSpPr>
          <p:nvPr>
            <p:ph type="sldNum" sz="quarter" idx="12"/>
          </p:nvPr>
        </p:nvSpPr>
        <p:spPr/>
        <p:txBody>
          <a:bodyPr/>
          <a:lstStyle/>
          <a:p>
            <a:fld id="{BD87EA25-5BE6-4FEB-BC94-85A59B12DFF0}" type="slidenum">
              <a:rPr lang="ar-SA" smtClean="0">
                <a:solidFill>
                  <a:srgbClr val="FFFFFF"/>
                </a:solidFill>
              </a:rPr>
              <a:pPr/>
              <a:t>12</a:t>
            </a:fld>
            <a:endParaRPr lang="en-US">
              <a:solidFill>
                <a:srgbClr val="FFFFFF"/>
              </a:solidFill>
            </a:endParaRPr>
          </a:p>
        </p:txBody>
      </p:sp>
      <p:sp>
        <p:nvSpPr>
          <p:cNvPr id="4" name="مستطيل 3"/>
          <p:cNvSpPr/>
          <p:nvPr/>
        </p:nvSpPr>
        <p:spPr>
          <a:xfrm>
            <a:off x="304800" y="381000"/>
            <a:ext cx="8610600" cy="2739211"/>
          </a:xfrm>
          <a:prstGeom prst="rect">
            <a:avLst/>
          </a:prstGeom>
        </p:spPr>
        <p:txBody>
          <a:bodyPr wrap="square">
            <a:spAutoFit/>
          </a:bodyPr>
          <a:lstStyle/>
          <a:p>
            <a:pPr marL="342900" indent="-342900">
              <a:buFont typeface="Wingdings" panose="05000000000000000000" pitchFamily="2" charset="2"/>
              <a:buChar char="q"/>
            </a:pPr>
            <a:r>
              <a:rPr lang="en-US" sz="1800" dirty="0">
                <a:solidFill>
                  <a:schemeClr val="tx2">
                    <a:lumMod val="60000"/>
                    <a:lumOff val="40000"/>
                  </a:schemeClr>
                </a:solidFill>
              </a:rPr>
              <a:t>Clinical Manifestations of E.coli Infection</a:t>
            </a:r>
          </a:p>
          <a:p>
            <a:pPr algn="just"/>
            <a:r>
              <a:rPr lang="en-US" sz="1400" dirty="0"/>
              <a:t>1. Urinary tract infection (UTI): </a:t>
            </a:r>
            <a:r>
              <a:rPr lang="en-US" sz="1400" b="0" dirty="0"/>
              <a:t>Caused by uropathogenic </a:t>
            </a:r>
            <a:r>
              <a:rPr lang="en-US" sz="1400" b="0" i="1" dirty="0"/>
              <a:t>E.coli</a:t>
            </a:r>
            <a:r>
              <a:rPr lang="en-US" sz="1400" b="0" dirty="0"/>
              <a:t> (UPEC)</a:t>
            </a:r>
          </a:p>
          <a:p>
            <a:pPr algn="just"/>
            <a:r>
              <a:rPr lang="en-US" sz="1400" dirty="0"/>
              <a:t>2. Diarrhea: </a:t>
            </a:r>
            <a:r>
              <a:rPr lang="en-US" sz="1400" b="0" dirty="0"/>
              <a:t>Caused by diarrheagenic </a:t>
            </a:r>
            <a:r>
              <a:rPr lang="en-US" sz="1400" b="0" i="1" dirty="0"/>
              <a:t>E.coli</a:t>
            </a:r>
            <a:r>
              <a:rPr lang="en-US" sz="1400" b="0" dirty="0"/>
              <a:t> </a:t>
            </a:r>
          </a:p>
          <a:p>
            <a:pPr algn="just"/>
            <a:r>
              <a:rPr lang="en-US" sz="1400" dirty="0"/>
              <a:t>3. Other syndromes:</a:t>
            </a:r>
          </a:p>
          <a:p>
            <a:pPr algn="just"/>
            <a:r>
              <a:rPr lang="en-US" sz="1400" dirty="0"/>
              <a:t>• Abdominal infections: </a:t>
            </a:r>
            <a:r>
              <a:rPr lang="en-US" sz="1400" b="0" i="1" dirty="0"/>
              <a:t>E.coli</a:t>
            </a:r>
            <a:r>
              <a:rPr lang="en-US" sz="1400" b="0" dirty="0"/>
              <a:t> is the most common cause of both </a:t>
            </a:r>
            <a:r>
              <a:rPr lang="en-US" sz="1400" dirty="0"/>
              <a:t>primary bacterial peritonitis </a:t>
            </a:r>
            <a:r>
              <a:rPr lang="en-US" sz="1400" b="0" dirty="0"/>
              <a:t>(occurs spontaneously) and </a:t>
            </a:r>
            <a:r>
              <a:rPr lang="en-US" sz="1400" dirty="0"/>
              <a:t>secondary bacterial peritonitis</a:t>
            </a:r>
            <a:r>
              <a:rPr lang="en-US" sz="1400" b="0" dirty="0"/>
              <a:t> (occurs secondary to intestinal perforation. It also causes visceral abscesses, such as hepatic abscess.</a:t>
            </a:r>
          </a:p>
          <a:p>
            <a:pPr algn="just"/>
            <a:r>
              <a:rPr lang="en-US" sz="1400" dirty="0"/>
              <a:t>• Pneumonia </a:t>
            </a:r>
            <a:r>
              <a:rPr lang="en-US" sz="1400" b="0" dirty="0"/>
              <a:t>(especially in hospitalized patients: ventilator associated pneumonia)</a:t>
            </a:r>
          </a:p>
          <a:p>
            <a:pPr algn="just"/>
            <a:r>
              <a:rPr lang="en-US" sz="1400" dirty="0"/>
              <a:t>• Meningitis </a:t>
            </a:r>
            <a:r>
              <a:rPr lang="en-US" sz="1400" b="0" dirty="0"/>
              <a:t>(especially neonatal meningitis)</a:t>
            </a:r>
          </a:p>
          <a:p>
            <a:pPr algn="just"/>
            <a:r>
              <a:rPr lang="en-US" sz="1400" dirty="0"/>
              <a:t>• Wound and soft tissue infection.</a:t>
            </a:r>
          </a:p>
          <a:p>
            <a:pPr algn="just"/>
            <a:r>
              <a:rPr lang="en-US" sz="1400" dirty="0"/>
              <a:t>• Osteomyelitis </a:t>
            </a:r>
          </a:p>
          <a:p>
            <a:pPr algn="just"/>
            <a:r>
              <a:rPr lang="en-US" sz="1400" dirty="0"/>
              <a:t>• Endovascular infection and bacteremia.</a:t>
            </a:r>
          </a:p>
        </p:txBody>
      </p:sp>
      <p:graphicFrame>
        <p:nvGraphicFramePr>
          <p:cNvPr id="5" name="جدول 4"/>
          <p:cNvGraphicFramePr>
            <a:graphicFrameLocks noGrp="1"/>
          </p:cNvGraphicFramePr>
          <p:nvPr>
            <p:extLst>
              <p:ext uri="{D42A27DB-BD31-4B8C-83A1-F6EECF244321}">
                <p14:modId xmlns:p14="http://schemas.microsoft.com/office/powerpoint/2010/main" val="2875740906"/>
              </p:ext>
            </p:extLst>
          </p:nvPr>
        </p:nvGraphicFramePr>
        <p:xfrm>
          <a:off x="304800" y="3125527"/>
          <a:ext cx="8610600" cy="3468914"/>
        </p:xfrm>
        <a:graphic>
          <a:graphicData uri="http://schemas.openxmlformats.org/drawingml/2006/table">
            <a:tbl>
              <a:tblPr firstRow="1" bandRow="1">
                <a:tableStyleId>{5940675A-B579-460E-94D1-54222C63F5DA}</a:tableStyleId>
              </a:tblPr>
              <a:tblGrid>
                <a:gridCol w="2114550">
                  <a:extLst>
                    <a:ext uri="{9D8B030D-6E8A-4147-A177-3AD203B41FA5}">
                      <a16:colId xmlns:a16="http://schemas.microsoft.com/office/drawing/2014/main" val="2885172807"/>
                    </a:ext>
                  </a:extLst>
                </a:gridCol>
                <a:gridCol w="2914650">
                  <a:extLst>
                    <a:ext uri="{9D8B030D-6E8A-4147-A177-3AD203B41FA5}">
                      <a16:colId xmlns:a16="http://schemas.microsoft.com/office/drawing/2014/main" val="1204138521"/>
                    </a:ext>
                  </a:extLst>
                </a:gridCol>
                <a:gridCol w="1828800">
                  <a:extLst>
                    <a:ext uri="{9D8B030D-6E8A-4147-A177-3AD203B41FA5}">
                      <a16:colId xmlns:a16="http://schemas.microsoft.com/office/drawing/2014/main" val="2723750820"/>
                    </a:ext>
                  </a:extLst>
                </a:gridCol>
                <a:gridCol w="1752600">
                  <a:extLst>
                    <a:ext uri="{9D8B030D-6E8A-4147-A177-3AD203B41FA5}">
                      <a16:colId xmlns:a16="http://schemas.microsoft.com/office/drawing/2014/main" val="1360239385"/>
                    </a:ext>
                  </a:extLst>
                </a:gridCol>
              </a:tblGrid>
              <a:tr h="226181">
                <a:tc>
                  <a:txBody>
                    <a:bodyPr/>
                    <a:lstStyle/>
                    <a:p>
                      <a:pPr algn="l" rtl="0"/>
                      <a:r>
                        <a:rPr lang="en-US" sz="1300" b="1" dirty="0">
                          <a:latin typeface="Times New Roman" panose="02020603050405020304" pitchFamily="18" charset="0"/>
                          <a:cs typeface="Times New Roman" panose="02020603050405020304" pitchFamily="18" charset="0"/>
                        </a:rPr>
                        <a:t>Transmission </a:t>
                      </a:r>
                    </a:p>
                  </a:txBody>
                  <a:tcPr>
                    <a:solidFill>
                      <a:schemeClr val="accent2">
                        <a:lumMod val="60000"/>
                        <a:lumOff val="40000"/>
                      </a:schemeClr>
                    </a:solidFill>
                  </a:tcPr>
                </a:tc>
                <a:tc>
                  <a:txBody>
                    <a:bodyPr/>
                    <a:lstStyle/>
                    <a:p>
                      <a:pPr algn="l" rtl="0"/>
                      <a:r>
                        <a:rPr lang="en-US" sz="1300" b="1" dirty="0">
                          <a:latin typeface="Times New Roman" panose="02020603050405020304" pitchFamily="18" charset="0"/>
                          <a:cs typeface="Times New Roman" panose="02020603050405020304" pitchFamily="18" charset="0"/>
                        </a:rPr>
                        <a:t>Mechanism of pathogenesis</a:t>
                      </a:r>
                    </a:p>
                  </a:txBody>
                  <a:tcPr>
                    <a:solidFill>
                      <a:schemeClr val="accent2">
                        <a:lumMod val="60000"/>
                        <a:lumOff val="40000"/>
                      </a:schemeClr>
                    </a:solidFill>
                  </a:tcPr>
                </a:tc>
                <a:tc>
                  <a:txBody>
                    <a:bodyPr/>
                    <a:lstStyle/>
                    <a:p>
                      <a:pPr algn="l" rtl="0"/>
                      <a:r>
                        <a:rPr lang="en-US" sz="1300" b="1" dirty="0">
                          <a:latin typeface="Times New Roman" panose="02020603050405020304" pitchFamily="18" charset="0"/>
                          <a:cs typeface="Times New Roman" panose="02020603050405020304" pitchFamily="18" charset="0"/>
                        </a:rPr>
                        <a:t>Clinical clues</a:t>
                      </a:r>
                    </a:p>
                  </a:txBody>
                  <a:tcPr>
                    <a:solidFill>
                      <a:schemeClr val="accent2">
                        <a:lumMod val="60000"/>
                        <a:lumOff val="40000"/>
                      </a:schemeClr>
                    </a:solidFill>
                  </a:tcPr>
                </a:tc>
                <a:tc>
                  <a:txBody>
                    <a:bodyPr/>
                    <a:lstStyle/>
                    <a:p>
                      <a:pPr algn="l" rtl="0"/>
                      <a:r>
                        <a:rPr lang="en-US" sz="1300" b="1" dirty="0">
                          <a:latin typeface="Times New Roman" panose="02020603050405020304" pitchFamily="18" charset="0"/>
                          <a:cs typeface="Times New Roman" panose="02020603050405020304" pitchFamily="18" charset="0"/>
                        </a:rPr>
                        <a:t>Treatment </a:t>
                      </a:r>
                    </a:p>
                  </a:txBody>
                  <a:tcPr>
                    <a:solidFill>
                      <a:schemeClr val="accent2">
                        <a:lumMod val="60000"/>
                        <a:lumOff val="40000"/>
                      </a:schemeClr>
                    </a:solidFill>
                  </a:tcPr>
                </a:tc>
                <a:extLst>
                  <a:ext uri="{0D108BD9-81ED-4DB2-BD59-A6C34878D82A}">
                    <a16:rowId xmlns:a16="http://schemas.microsoft.com/office/drawing/2014/main" val="4174364889"/>
                  </a:ext>
                </a:extLst>
              </a:tr>
              <a:tr h="226181">
                <a:tc gridSpan="4">
                  <a:txBody>
                    <a:bodyPr/>
                    <a:lstStyle/>
                    <a:p>
                      <a:pPr algn="l" rtl="0"/>
                      <a:r>
                        <a:rPr lang="en-US" sz="1300" b="1" dirty="0">
                          <a:latin typeface="Times New Roman" panose="02020603050405020304" pitchFamily="18" charset="0"/>
                          <a:cs typeface="Times New Roman" panose="02020603050405020304" pitchFamily="18" charset="0"/>
                        </a:rPr>
                        <a:t>UTI (most common cause)</a:t>
                      </a:r>
                    </a:p>
                  </a:txBody>
                  <a:tcP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1239933"/>
                  </a:ext>
                </a:extLst>
              </a:tr>
              <a:tr h="701161">
                <a:tc>
                  <a:txBody>
                    <a:bodyPr/>
                    <a:lstStyle/>
                    <a:p>
                      <a:pPr algn="l" rtl="0"/>
                      <a:r>
                        <a:rPr lang="en-US" sz="1300" dirty="0">
                          <a:latin typeface="Times New Roman" panose="02020603050405020304" pitchFamily="18" charset="0"/>
                          <a:cs typeface="Times New Roman" panose="02020603050405020304" pitchFamily="18" charset="0"/>
                        </a:rPr>
                        <a:t>Endogenous fecal flora</a:t>
                      </a:r>
                      <a:r>
                        <a:rPr lang="en-US" sz="1300" baseline="0" dirty="0">
                          <a:latin typeface="Times New Roman" panose="02020603050405020304" pitchFamily="18" charset="0"/>
                          <a:cs typeface="Times New Roman" panose="02020603050405020304" pitchFamily="18" charset="0"/>
                        </a:rPr>
                        <a:t> contaminate and ascend </a:t>
                      </a:r>
                      <a:endParaRPr lang="en-US" sz="1300" dirty="0">
                        <a:latin typeface="Times New Roman" panose="02020603050405020304" pitchFamily="18" charset="0"/>
                        <a:cs typeface="Times New Roman" panose="02020603050405020304" pitchFamily="18" charset="0"/>
                      </a:endParaRPr>
                    </a:p>
                  </a:txBody>
                  <a:tcPr/>
                </a:tc>
                <a:tc>
                  <a:txBody>
                    <a:bodyPr/>
                    <a:lstStyle/>
                    <a:p>
                      <a:pPr algn="l" rtl="0"/>
                      <a:r>
                        <a:rPr lang="en-US" sz="1300" dirty="0">
                          <a:latin typeface="Times New Roman" panose="02020603050405020304" pitchFamily="18" charset="0"/>
                          <a:cs typeface="Times New Roman" panose="02020603050405020304" pitchFamily="18" charset="0"/>
                        </a:rPr>
                        <a:t>Motility </a:t>
                      </a:r>
                    </a:p>
                    <a:p>
                      <a:pPr algn="l" rtl="0"/>
                      <a:r>
                        <a:rPr lang="en-US" sz="1300" dirty="0">
                          <a:latin typeface="Times New Roman" panose="02020603050405020304" pitchFamily="18" charset="0"/>
                          <a:cs typeface="Times New Roman" panose="02020603050405020304" pitchFamily="18" charset="0"/>
                        </a:rPr>
                        <a:t>Adherence to </a:t>
                      </a:r>
                      <a:r>
                        <a:rPr lang="en-US" sz="1300" dirty="0" err="1">
                          <a:latin typeface="Times New Roman" panose="02020603050405020304" pitchFamily="18" charset="0"/>
                          <a:cs typeface="Times New Roman" panose="02020603050405020304" pitchFamily="18" charset="0"/>
                        </a:rPr>
                        <a:t>uroepithelium</a:t>
                      </a:r>
                      <a:r>
                        <a:rPr lang="en-US" sz="1300" dirty="0">
                          <a:latin typeface="Times New Roman" panose="02020603050405020304" pitchFamily="18" charset="0"/>
                          <a:cs typeface="Times New Roman" panose="02020603050405020304" pitchFamily="18" charset="0"/>
                        </a:rPr>
                        <a:t>-pyelonephritis associate</a:t>
                      </a:r>
                      <a:r>
                        <a:rPr lang="en-US" sz="1300" baseline="0" dirty="0">
                          <a:latin typeface="Times New Roman" panose="02020603050405020304" pitchFamily="18" charset="0"/>
                          <a:cs typeface="Times New Roman" panose="02020603050405020304" pitchFamily="18" charset="0"/>
                        </a:rPr>
                        <a:t> pili, X-</a:t>
                      </a:r>
                      <a:r>
                        <a:rPr lang="en-US" sz="1300" baseline="0" dirty="0" err="1">
                          <a:latin typeface="Times New Roman" panose="02020603050405020304" pitchFamily="18" charset="0"/>
                          <a:cs typeface="Times New Roman" panose="02020603050405020304" pitchFamily="18" charset="0"/>
                        </a:rPr>
                        <a:t>adhesins</a:t>
                      </a:r>
                      <a:r>
                        <a:rPr lang="en-US" sz="1300" baseline="0" dirty="0">
                          <a:latin typeface="Times New Roman" panose="02020603050405020304" pitchFamily="18" charset="0"/>
                          <a:cs typeface="Times New Roman" panose="02020603050405020304" pitchFamily="18" charset="0"/>
                        </a:rPr>
                        <a:t>, </a:t>
                      </a:r>
                      <a:r>
                        <a:rPr lang="el-GR" sz="1300" baseline="0" dirty="0">
                          <a:latin typeface="Times New Roman" panose="02020603050405020304" pitchFamily="18" charset="0"/>
                          <a:cs typeface="Times New Roman" panose="02020603050405020304" pitchFamily="18" charset="0"/>
                        </a:rPr>
                        <a:t>β</a:t>
                      </a:r>
                      <a:r>
                        <a:rPr lang="en-US" sz="1300" baseline="0" dirty="0">
                          <a:latin typeface="Times New Roman" panose="02020603050405020304" pitchFamily="18" charset="0"/>
                          <a:cs typeface="Times New Roman" panose="02020603050405020304" pitchFamily="18" charset="0"/>
                        </a:rPr>
                        <a:t>- hemolytic</a:t>
                      </a:r>
                      <a:r>
                        <a:rPr lang="en-US" sz="1300" dirty="0">
                          <a:latin typeface="Times New Roman" panose="02020603050405020304" pitchFamily="18" charset="0"/>
                          <a:cs typeface="Times New Roman" panose="02020603050405020304" pitchFamily="18" charset="0"/>
                        </a:rPr>
                        <a:t> </a:t>
                      </a:r>
                    </a:p>
                  </a:txBody>
                  <a:tcPr/>
                </a:tc>
                <a:tc>
                  <a:txBody>
                    <a:bodyPr/>
                    <a:lstStyle/>
                    <a:p>
                      <a:pPr algn="l" rtl="0"/>
                      <a:r>
                        <a:rPr lang="en-US" sz="1300" dirty="0">
                          <a:latin typeface="Times New Roman" panose="02020603050405020304" pitchFamily="18" charset="0"/>
                          <a:cs typeface="Times New Roman" panose="02020603050405020304" pitchFamily="18" charset="0"/>
                        </a:rPr>
                        <a:t>G-</a:t>
                      </a:r>
                      <a:r>
                        <a:rPr lang="en-US" sz="1300" dirty="0" err="1">
                          <a:latin typeface="Times New Roman" panose="02020603050405020304" pitchFamily="18" charset="0"/>
                          <a:cs typeface="Times New Roman" panose="02020603050405020304" pitchFamily="18" charset="0"/>
                        </a:rPr>
                        <a:t>ve</a:t>
                      </a:r>
                      <a:r>
                        <a:rPr lang="en-US" sz="1300" dirty="0">
                          <a:latin typeface="Times New Roman" panose="02020603050405020304" pitchFamily="18" charset="0"/>
                          <a:cs typeface="Times New Roman" panose="02020603050405020304" pitchFamily="18" charset="0"/>
                        </a:rPr>
                        <a:t>, bacilli,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00" u="sng" dirty="0">
                          <a:latin typeface="Times New Roman" panose="02020603050405020304" pitchFamily="18" charset="0"/>
                          <a:cs typeface="Times New Roman" panose="02020603050405020304" pitchFamily="18" charset="0"/>
                        </a:rPr>
                        <a:t>&gt;</a:t>
                      </a:r>
                      <a:r>
                        <a:rPr lang="en-US" sz="1300" baseline="0" dirty="0">
                          <a:latin typeface="Times New Roman" panose="02020603050405020304" pitchFamily="18" charset="0"/>
                          <a:cs typeface="Times New Roman" panose="02020603050405020304" pitchFamily="18" charset="0"/>
                        </a:rPr>
                        <a:t> </a:t>
                      </a:r>
                      <a:r>
                        <a:rPr lang="en-US" sz="1300" kern="1200" dirty="0">
                          <a:solidFill>
                            <a:schemeClr val="tx1"/>
                          </a:solidFill>
                          <a:effectLst/>
                          <a:latin typeface="Times New Roman" panose="02020603050405020304" pitchFamily="18" charset="0"/>
                          <a:ea typeface="+mn-ea"/>
                          <a:cs typeface="Times New Roman" panose="02020603050405020304" pitchFamily="18" charset="0"/>
                        </a:rPr>
                        <a:t>10</a:t>
                      </a:r>
                      <a:r>
                        <a:rPr lang="en-US" sz="1300" kern="1200" baseline="30000" dirty="0">
                          <a:solidFill>
                            <a:schemeClr val="tx1"/>
                          </a:solidFill>
                          <a:effectLst/>
                          <a:latin typeface="Times New Roman" panose="02020603050405020304" pitchFamily="18" charset="0"/>
                          <a:ea typeface="+mn-ea"/>
                          <a:cs typeface="Times New Roman" panose="02020603050405020304" pitchFamily="18" charset="0"/>
                        </a:rPr>
                        <a:t>5</a:t>
                      </a:r>
                      <a:r>
                        <a:rPr lang="en-US" sz="1300" baseline="0" dirty="0">
                          <a:latin typeface="Times New Roman" panose="02020603050405020304" pitchFamily="18" charset="0"/>
                          <a:cs typeface="Times New Roman" panose="02020603050405020304" pitchFamily="18" charset="0"/>
                        </a:rPr>
                        <a:t>  CFU/ml</a:t>
                      </a:r>
                      <a:endParaRPr lang="en-US" sz="1300" dirty="0">
                        <a:latin typeface="Times New Roman" panose="02020603050405020304" pitchFamily="18" charset="0"/>
                        <a:cs typeface="Times New Roman" panose="02020603050405020304" pitchFamily="18" charset="0"/>
                      </a:endParaRPr>
                    </a:p>
                  </a:txBody>
                  <a:tcPr/>
                </a:tc>
                <a:tc>
                  <a:txBody>
                    <a:bodyPr/>
                    <a:lstStyle/>
                    <a:p>
                      <a:pPr algn="l" rtl="0"/>
                      <a:r>
                        <a:rPr lang="en-US" sz="1300" dirty="0">
                          <a:latin typeface="Times New Roman" panose="02020603050405020304" pitchFamily="18" charset="0"/>
                          <a:cs typeface="Times New Roman" panose="02020603050405020304" pitchFamily="18" charset="0"/>
                        </a:rPr>
                        <a:t>Fluoroquinolone or sulfonamides</a:t>
                      </a:r>
                    </a:p>
                  </a:txBody>
                  <a:tcPr/>
                </a:tc>
                <a:extLst>
                  <a:ext uri="{0D108BD9-81ED-4DB2-BD59-A6C34878D82A}">
                    <a16:rowId xmlns:a16="http://schemas.microsoft.com/office/drawing/2014/main" val="1482172256"/>
                  </a:ext>
                </a:extLst>
              </a:tr>
              <a:tr h="226181">
                <a:tc gridSpan="4">
                  <a:txBody>
                    <a:bodyPr/>
                    <a:lstStyle/>
                    <a:p>
                      <a:pPr algn="l" rtl="0"/>
                      <a:r>
                        <a:rPr lang="en-US" sz="1300" b="1" dirty="0">
                          <a:latin typeface="Times New Roman" panose="02020603050405020304" pitchFamily="18" charset="0"/>
                          <a:cs typeface="Times New Roman" panose="02020603050405020304" pitchFamily="18" charset="0"/>
                        </a:rPr>
                        <a:t>Neonatal septicemia/meningitis (second most common cause)</a:t>
                      </a:r>
                    </a:p>
                  </a:txBody>
                  <a:tcPr>
                    <a:solidFill>
                      <a:schemeClr val="accent2">
                        <a:lumMod val="40000"/>
                        <a:lumOff val="60000"/>
                      </a:schemeClr>
                    </a:solidFill>
                  </a:tcPr>
                </a:tc>
                <a:tc hMerge="1">
                  <a:txBody>
                    <a:bodyPr/>
                    <a:lstStyle/>
                    <a:p>
                      <a:pPr algn="l" rtl="0"/>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385318"/>
                  </a:ext>
                </a:extLst>
              </a:tr>
              <a:tr h="542834">
                <a:tc>
                  <a:txBody>
                    <a:bodyPr/>
                    <a:lstStyle/>
                    <a:p>
                      <a:pPr algn="l" rtl="0"/>
                      <a:r>
                        <a:rPr lang="en-US" sz="1300" dirty="0">
                          <a:latin typeface="Times New Roman" panose="02020603050405020304" pitchFamily="18" charset="0"/>
                          <a:cs typeface="Times New Roman" panose="02020603050405020304" pitchFamily="18" charset="0"/>
                        </a:rPr>
                        <a:t>Maternal fecal flora</a:t>
                      </a:r>
                      <a:r>
                        <a:rPr lang="en-US" sz="1300" baseline="0" dirty="0">
                          <a:latin typeface="Times New Roman" panose="02020603050405020304" pitchFamily="18" charset="0"/>
                          <a:cs typeface="Times New Roman" panose="02020603050405020304" pitchFamily="18" charset="0"/>
                        </a:rPr>
                        <a:t> contaminate during delivery</a:t>
                      </a:r>
                      <a:endParaRPr lang="en-US" sz="1300" dirty="0">
                        <a:latin typeface="Times New Roman" panose="02020603050405020304" pitchFamily="18" charset="0"/>
                        <a:cs typeface="Times New Roman" panose="02020603050405020304" pitchFamily="18" charset="0"/>
                      </a:endParaRPr>
                    </a:p>
                  </a:txBody>
                  <a:tcPr/>
                </a:tc>
                <a:tc>
                  <a:txBody>
                    <a:bodyPr/>
                    <a:lstStyle/>
                    <a:p>
                      <a:pPr algn="l" rtl="0"/>
                      <a:r>
                        <a:rPr lang="en-US" sz="1300" dirty="0">
                          <a:latin typeface="Times New Roman" panose="02020603050405020304" pitchFamily="18" charset="0"/>
                          <a:cs typeface="Times New Roman" panose="02020603050405020304" pitchFamily="18" charset="0"/>
                        </a:rPr>
                        <a:t>Capsule- K1 serotype, endotoxin</a:t>
                      </a:r>
                    </a:p>
                  </a:txBody>
                  <a:tcPr/>
                </a:tc>
                <a:tc>
                  <a:txBody>
                    <a:bodyPr/>
                    <a:lstStyle/>
                    <a:p>
                      <a:pPr algn="l" rtl="0"/>
                      <a:r>
                        <a:rPr lang="en-US" sz="1300" dirty="0">
                          <a:latin typeface="Times New Roman" panose="02020603050405020304" pitchFamily="18" charset="0"/>
                          <a:cs typeface="Times New Roman" panose="02020603050405020304" pitchFamily="18" charset="0"/>
                        </a:rPr>
                        <a:t>Blood, SCF culture, G-</a:t>
                      </a:r>
                      <a:r>
                        <a:rPr lang="en-US" sz="1300" dirty="0" err="1">
                          <a:latin typeface="Times New Roman" panose="02020603050405020304" pitchFamily="18" charset="0"/>
                          <a:cs typeface="Times New Roman" panose="02020603050405020304" pitchFamily="18" charset="0"/>
                        </a:rPr>
                        <a:t>ve</a:t>
                      </a:r>
                      <a:r>
                        <a:rPr lang="en-US" sz="1300" dirty="0">
                          <a:latin typeface="Times New Roman" panose="02020603050405020304" pitchFamily="18" charset="0"/>
                          <a:cs typeface="Times New Roman" panose="02020603050405020304" pitchFamily="18" charset="0"/>
                        </a:rPr>
                        <a:t> bacilli</a:t>
                      </a:r>
                    </a:p>
                  </a:txBody>
                  <a:tcPr/>
                </a:tc>
                <a:tc>
                  <a:txBody>
                    <a:bodyPr/>
                    <a:lstStyle/>
                    <a:p>
                      <a:pPr algn="l" rtl="0"/>
                      <a:r>
                        <a:rPr lang="en-US" sz="1300" dirty="0" err="1">
                          <a:latin typeface="Times New Roman" panose="02020603050405020304" pitchFamily="18" charset="0"/>
                          <a:cs typeface="Times New Roman" panose="02020603050405020304" pitchFamily="18" charset="0"/>
                        </a:rPr>
                        <a:t>Cefitriaxone</a:t>
                      </a:r>
                      <a:r>
                        <a:rPr lang="en-US" sz="13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2769995373"/>
                  </a:ext>
                </a:extLst>
              </a:tr>
              <a:tr h="226181">
                <a:tc gridSpan="4">
                  <a:txBody>
                    <a:bodyPr/>
                    <a:lstStyle/>
                    <a:p>
                      <a:pPr algn="l" rtl="0"/>
                      <a:r>
                        <a:rPr lang="en-US" sz="1300" b="1" dirty="0">
                          <a:latin typeface="Times New Roman" panose="02020603050405020304" pitchFamily="18" charset="0"/>
                          <a:cs typeface="Times New Roman" panose="02020603050405020304" pitchFamily="18" charset="0"/>
                        </a:rPr>
                        <a:t>Septicemia </a:t>
                      </a:r>
                    </a:p>
                  </a:txBody>
                  <a:tcPr>
                    <a:solidFill>
                      <a:schemeClr val="accent2">
                        <a:lumMod val="40000"/>
                        <a:lumOff val="60000"/>
                      </a:schemeClr>
                    </a:solidFill>
                  </a:tcPr>
                </a:tc>
                <a:tc hMerge="1">
                  <a:txBody>
                    <a:bodyPr/>
                    <a:lstStyle/>
                    <a:p>
                      <a:pPr algn="l" rtl="0"/>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1557703"/>
                  </a:ext>
                </a:extLst>
              </a:tr>
              <a:tr h="701161">
                <a:tc>
                  <a:txBody>
                    <a:bodyPr/>
                    <a:lstStyle/>
                    <a:p>
                      <a:pPr algn="l" rtl="0"/>
                      <a:r>
                        <a:rPr lang="en-US" sz="1300" dirty="0">
                          <a:latin typeface="Times New Roman" panose="02020603050405020304" pitchFamily="18" charset="0"/>
                          <a:cs typeface="Times New Roman" panose="02020603050405020304" pitchFamily="18" charset="0"/>
                        </a:rPr>
                        <a:t>Indwelling IV lines, cytotoxic drugs damage intestinal mucosa</a:t>
                      </a:r>
                      <a:r>
                        <a:rPr lang="en-US" sz="1300" baseline="0" dirty="0">
                          <a:latin typeface="Times New Roman" panose="02020603050405020304" pitchFamily="18" charset="0"/>
                          <a:cs typeface="Times New Roman" panose="02020603050405020304" pitchFamily="18" charset="0"/>
                        </a:rPr>
                        <a:t> allow escape</a:t>
                      </a:r>
                      <a:endParaRPr lang="en-US" sz="1300" dirty="0">
                        <a:latin typeface="Times New Roman" panose="02020603050405020304" pitchFamily="18" charset="0"/>
                        <a:cs typeface="Times New Roman" panose="02020603050405020304" pitchFamily="18" charset="0"/>
                      </a:endParaRPr>
                    </a:p>
                  </a:txBody>
                  <a:tcPr/>
                </a:tc>
                <a:tc>
                  <a:txBody>
                    <a:bodyPr/>
                    <a:lstStyle/>
                    <a:p>
                      <a:pPr algn="l" rtl="0"/>
                      <a:r>
                        <a:rPr lang="en-US" sz="1300" dirty="0">
                          <a:latin typeface="Times New Roman" panose="02020603050405020304" pitchFamily="18" charset="0"/>
                          <a:cs typeface="Times New Roman" panose="02020603050405020304" pitchFamily="18" charset="0"/>
                        </a:rPr>
                        <a:t>endotoxin</a:t>
                      </a:r>
                    </a:p>
                  </a:txBody>
                  <a:tcPr/>
                </a:tc>
                <a:tc>
                  <a:txBody>
                    <a:bodyPr/>
                    <a:lstStyle/>
                    <a:p>
                      <a:pPr algn="l" rtl="0"/>
                      <a:r>
                        <a:rPr lang="en-US" sz="1300" dirty="0">
                          <a:latin typeface="Times New Roman" panose="02020603050405020304" pitchFamily="18" charset="0"/>
                          <a:cs typeface="Times New Roman" panose="02020603050405020304" pitchFamily="18" charset="0"/>
                        </a:rPr>
                        <a:t>Blood culture, G-</a:t>
                      </a:r>
                      <a:r>
                        <a:rPr lang="en-US" sz="1300" dirty="0" err="1">
                          <a:latin typeface="Times New Roman" panose="02020603050405020304" pitchFamily="18" charset="0"/>
                          <a:cs typeface="Times New Roman" panose="02020603050405020304" pitchFamily="18" charset="0"/>
                        </a:rPr>
                        <a:t>ve</a:t>
                      </a:r>
                      <a:r>
                        <a:rPr lang="en-US" sz="1300" dirty="0">
                          <a:latin typeface="Times New Roman" panose="02020603050405020304" pitchFamily="18" charset="0"/>
                          <a:cs typeface="Times New Roman" panose="02020603050405020304" pitchFamily="18" charset="0"/>
                        </a:rPr>
                        <a:t> bacilli, oxidase –</a:t>
                      </a:r>
                      <a:r>
                        <a:rPr lang="en-US" sz="1300" dirty="0" err="1">
                          <a:latin typeface="Times New Roman" panose="02020603050405020304" pitchFamily="18" charset="0"/>
                          <a:cs typeface="Times New Roman" panose="02020603050405020304" pitchFamily="18" charset="0"/>
                        </a:rPr>
                        <a:t>ve</a:t>
                      </a:r>
                      <a:r>
                        <a:rPr lang="en-US" sz="1300" dirty="0">
                          <a:latin typeface="Times New Roman" panose="02020603050405020304" pitchFamily="18" charset="0"/>
                          <a:cs typeface="Times New Roman" panose="02020603050405020304" pitchFamily="18" charset="0"/>
                        </a:rPr>
                        <a:t> </a:t>
                      </a:r>
                    </a:p>
                  </a:txBody>
                  <a:tcPr/>
                </a:tc>
                <a:tc>
                  <a:txBody>
                    <a:bodyPr/>
                    <a:lstStyle/>
                    <a:p>
                      <a:pPr algn="l" rtl="0"/>
                      <a:r>
                        <a:rPr lang="en-US" sz="1300" dirty="0">
                          <a:latin typeface="Times New Roman" panose="02020603050405020304" pitchFamily="18" charset="0"/>
                          <a:cs typeface="Times New Roman" panose="02020603050405020304" pitchFamily="18" charset="0"/>
                        </a:rPr>
                        <a:t>Fluoroquinolone, third generation of </a:t>
                      </a:r>
                      <a:r>
                        <a:rPr lang="en-US" sz="1300" dirty="0" err="1">
                          <a:latin typeface="Times New Roman" panose="02020603050405020304" pitchFamily="18" charset="0"/>
                          <a:cs typeface="Times New Roman" panose="02020603050405020304" pitchFamily="18" charset="0"/>
                        </a:rPr>
                        <a:t>cephalosporins</a:t>
                      </a:r>
                      <a:endParaRPr lang="en-US" sz="13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36245534"/>
                  </a:ext>
                </a:extLst>
              </a:tr>
            </a:tbl>
          </a:graphicData>
        </a:graphic>
      </p:graphicFrame>
    </p:spTree>
    <p:extLst>
      <p:ext uri="{BB962C8B-B14F-4D97-AF65-F5344CB8AC3E}">
        <p14:creationId xmlns:p14="http://schemas.microsoft.com/office/powerpoint/2010/main" val="146459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0B4B238-D3B6-43EC-A054-0AC866F047BF}" type="datetime1">
              <a:rPr lang="en-US" smtClean="0">
                <a:solidFill>
                  <a:srgbClr val="FFFFFF"/>
                </a:solidFill>
              </a:rPr>
              <a:t>5/29/2023</a:t>
            </a:fld>
            <a:endParaRPr lang="en-US">
              <a:solidFill>
                <a:srgbClr val="FFFFFF"/>
              </a:solidFill>
            </a:endParaRPr>
          </a:p>
        </p:txBody>
      </p:sp>
      <p:sp>
        <p:nvSpPr>
          <p:cNvPr id="3" name="عنصر نائب لرقم الشريحة 2"/>
          <p:cNvSpPr>
            <a:spLocks noGrp="1"/>
          </p:cNvSpPr>
          <p:nvPr>
            <p:ph type="sldNum" sz="quarter" idx="12"/>
          </p:nvPr>
        </p:nvSpPr>
        <p:spPr/>
        <p:txBody>
          <a:bodyPr/>
          <a:lstStyle/>
          <a:p>
            <a:fld id="{BD87EA25-5BE6-4FEB-BC94-85A59B12DFF0}" type="slidenum">
              <a:rPr lang="ar-SA" smtClean="0">
                <a:solidFill>
                  <a:srgbClr val="FFFFFF"/>
                </a:solidFill>
              </a:rPr>
              <a:pPr/>
              <a:t>13</a:t>
            </a:fld>
            <a:endParaRPr lang="en-US">
              <a:solidFill>
                <a:srgbClr val="FFFFFF"/>
              </a:solidFill>
            </a:endParaRPr>
          </a:p>
        </p:txBody>
      </p:sp>
      <p:sp>
        <p:nvSpPr>
          <p:cNvPr id="5" name="مستطيل 4"/>
          <p:cNvSpPr/>
          <p:nvPr/>
        </p:nvSpPr>
        <p:spPr>
          <a:xfrm>
            <a:off x="228600" y="288951"/>
            <a:ext cx="8610600" cy="6432530"/>
          </a:xfrm>
          <a:prstGeom prst="rect">
            <a:avLst/>
          </a:prstGeom>
        </p:spPr>
        <p:txBody>
          <a:bodyPr wrap="square">
            <a:spAutoFit/>
          </a:bodyPr>
          <a:lstStyle/>
          <a:p>
            <a:pPr marL="171450" indent="-171450" algn="just">
              <a:buFont typeface="Wingdings" panose="05000000000000000000" pitchFamily="2" charset="2"/>
              <a:buChar char="q"/>
            </a:pPr>
            <a:r>
              <a:rPr lang="en-US" sz="1800" dirty="0">
                <a:solidFill>
                  <a:srgbClr val="0070C0"/>
                </a:solidFill>
              </a:rPr>
              <a:t> </a:t>
            </a:r>
            <a:r>
              <a:rPr lang="en-US" dirty="0">
                <a:solidFill>
                  <a:srgbClr val="0070C0"/>
                </a:solidFill>
              </a:rPr>
              <a:t>E coli–associated diarrheal diseases (Diarrheagenic E. coli):</a:t>
            </a:r>
          </a:p>
          <a:p>
            <a:pPr marL="171450" indent="-171450" algn="just">
              <a:buFont typeface="Wingdings" panose="05000000000000000000" pitchFamily="2" charset="2"/>
              <a:buChar char="§"/>
            </a:pPr>
            <a:r>
              <a:rPr lang="en-US" dirty="0" err="1">
                <a:solidFill>
                  <a:srgbClr val="CC00FF"/>
                </a:solidFill>
              </a:rPr>
              <a:t>Enteropathogenic</a:t>
            </a:r>
            <a:r>
              <a:rPr lang="en-US" dirty="0">
                <a:solidFill>
                  <a:srgbClr val="CC00FF"/>
                </a:solidFill>
              </a:rPr>
              <a:t> </a:t>
            </a:r>
            <a:r>
              <a:rPr lang="en-US" i="1" dirty="0">
                <a:solidFill>
                  <a:srgbClr val="CC00FF"/>
                </a:solidFill>
              </a:rPr>
              <a:t>E. coli </a:t>
            </a:r>
            <a:r>
              <a:rPr lang="en-US" dirty="0">
                <a:solidFill>
                  <a:srgbClr val="CC00FF"/>
                </a:solidFill>
              </a:rPr>
              <a:t>(EPEC):</a:t>
            </a:r>
          </a:p>
          <a:p>
            <a:pPr marL="171450" indent="-171450" algn="just">
              <a:buFontTx/>
              <a:buChar char="-"/>
            </a:pPr>
            <a:r>
              <a:rPr lang="en-US" sz="2000" b="0" dirty="0"/>
              <a:t>Infantile diarrhea </a:t>
            </a:r>
          </a:p>
          <a:p>
            <a:pPr marL="171450" indent="-171450" algn="just">
              <a:buFontTx/>
              <a:buChar char="-"/>
            </a:pPr>
            <a:r>
              <a:rPr lang="en-US" sz="2000" b="0" dirty="0"/>
              <a:t>Institutional (nurseries) outbreaks </a:t>
            </a:r>
          </a:p>
          <a:p>
            <a:pPr marL="171450" indent="-171450" algn="just">
              <a:buFont typeface="Arial" panose="020B0604020202020204" pitchFamily="34" charset="0"/>
              <a:buChar char="•"/>
            </a:pPr>
            <a:r>
              <a:rPr lang="en-US" sz="2000" dirty="0"/>
              <a:t>Pathogenesis:</a:t>
            </a:r>
          </a:p>
          <a:p>
            <a:pPr marL="171450" indent="-171450" algn="just">
              <a:buFontTx/>
              <a:buChar char="-"/>
            </a:pPr>
            <a:r>
              <a:rPr lang="en-US" sz="2000" b="0" dirty="0"/>
              <a:t>destruction of brush border microvilli </a:t>
            </a:r>
          </a:p>
          <a:p>
            <a:pPr marL="171450" indent="-171450" algn="just">
              <a:buFontTx/>
              <a:buChar char="-"/>
            </a:pPr>
            <a:r>
              <a:rPr lang="en-US" sz="2000" b="0" dirty="0"/>
              <a:t>Nontoxigenic, Noninvasive</a:t>
            </a:r>
          </a:p>
          <a:p>
            <a:pPr marL="171450" indent="-171450" algn="just">
              <a:buFont typeface="Arial" panose="020B0604020202020204" pitchFamily="34" charset="0"/>
              <a:buChar char="•"/>
            </a:pPr>
            <a:r>
              <a:rPr lang="en-US" sz="2000" dirty="0"/>
              <a:t>Clinical features:</a:t>
            </a:r>
          </a:p>
          <a:p>
            <a:pPr marL="171450" indent="-171450" algn="just">
              <a:buFontTx/>
              <a:buChar char="-"/>
            </a:pPr>
            <a:r>
              <a:rPr lang="en-US" sz="2000" b="0" dirty="0"/>
              <a:t>Severe watery diarrhea (non-bloody stools), vomiting , fever</a:t>
            </a:r>
          </a:p>
          <a:p>
            <a:pPr marL="171450" indent="-171450" algn="just">
              <a:buFontTx/>
              <a:buChar char="-"/>
            </a:pPr>
            <a:r>
              <a:rPr lang="en-US" sz="2000" b="0" dirty="0"/>
              <a:t>Usually self-limited but can be prolonged or chronic. </a:t>
            </a:r>
          </a:p>
          <a:p>
            <a:pPr marL="171450" indent="-171450" algn="just">
              <a:buFontTx/>
              <a:buChar char="-"/>
            </a:pPr>
            <a:r>
              <a:rPr lang="en-US" sz="2000" b="0" dirty="0"/>
              <a:t>The duration of the EPEC diarrhea can be shortened and the chronic diarrhea cured by antibiotic treatment. </a:t>
            </a:r>
          </a:p>
          <a:p>
            <a:pPr marL="171450" indent="-171450" algn="just">
              <a:buFont typeface="Wingdings" panose="05000000000000000000" pitchFamily="2" charset="2"/>
              <a:buChar char="§"/>
            </a:pPr>
            <a:r>
              <a:rPr lang="en-US" dirty="0" err="1">
                <a:solidFill>
                  <a:srgbClr val="CC00FF"/>
                </a:solidFill>
              </a:rPr>
              <a:t>Enterotoxigenic</a:t>
            </a:r>
            <a:r>
              <a:rPr lang="en-US" dirty="0">
                <a:solidFill>
                  <a:srgbClr val="CC00FF"/>
                </a:solidFill>
              </a:rPr>
              <a:t> </a:t>
            </a:r>
            <a:r>
              <a:rPr lang="en-US" i="1" dirty="0">
                <a:solidFill>
                  <a:srgbClr val="CC00FF"/>
                </a:solidFill>
              </a:rPr>
              <a:t>E. coli </a:t>
            </a:r>
            <a:r>
              <a:rPr lang="en-US" dirty="0">
                <a:solidFill>
                  <a:srgbClr val="CC00FF"/>
                </a:solidFill>
              </a:rPr>
              <a:t>(ETEC):</a:t>
            </a:r>
          </a:p>
          <a:p>
            <a:pPr marL="171450" indent="-171450" algn="just">
              <a:buFontTx/>
              <a:buChar char="-"/>
            </a:pPr>
            <a:r>
              <a:rPr lang="en-US" sz="2000" b="0" dirty="0"/>
              <a:t>ETEC is Noninvasive, toxigenic and is a common cause of “traveler’s diarrhea” (all ages)</a:t>
            </a:r>
          </a:p>
          <a:p>
            <a:pPr marL="171450" indent="-171450" algn="just">
              <a:buFontTx/>
              <a:buChar char="-"/>
            </a:pPr>
            <a:r>
              <a:rPr lang="en-US" sz="2000" b="0" dirty="0"/>
              <a:t> very important cause of diarrhea in infants in developing countries. </a:t>
            </a:r>
          </a:p>
          <a:p>
            <a:pPr marL="171450" indent="-171450" algn="just">
              <a:buFontTx/>
              <a:buChar char="-"/>
            </a:pPr>
            <a:r>
              <a:rPr lang="en-US" sz="2000" b="0" dirty="0"/>
              <a:t>Diarrhea like cholera but milder, transmitted by contaminated food and water </a:t>
            </a:r>
          </a:p>
          <a:p>
            <a:pPr marL="171450" indent="-171450" algn="just">
              <a:buFont typeface="Arial" panose="020B0604020202020204" pitchFamily="34" charset="0"/>
              <a:buChar char="•"/>
            </a:pPr>
            <a:r>
              <a:rPr lang="en-US" sz="2000" dirty="0"/>
              <a:t>Pathogenesis </a:t>
            </a:r>
          </a:p>
          <a:p>
            <a:pPr marL="171450" indent="-171450" algn="just">
              <a:buFontTx/>
              <a:buChar char="-"/>
            </a:pPr>
            <a:r>
              <a:rPr lang="en-US" sz="2000" b="0" dirty="0"/>
              <a:t>plasmid coded toxins Enterotoxins (LT/ST) that mediate secretion of electrolytes into the bowel lumen.</a:t>
            </a:r>
          </a:p>
        </p:txBody>
      </p:sp>
    </p:spTree>
    <p:extLst>
      <p:ext uri="{BB962C8B-B14F-4D97-AF65-F5344CB8AC3E}">
        <p14:creationId xmlns:p14="http://schemas.microsoft.com/office/powerpoint/2010/main" val="2911217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0B4B238-D3B6-43EC-A054-0AC866F047BF}" type="datetime1">
              <a:rPr lang="en-US" smtClean="0">
                <a:solidFill>
                  <a:srgbClr val="FFFFFF"/>
                </a:solidFill>
              </a:rPr>
              <a:t>5/29/2023</a:t>
            </a:fld>
            <a:endParaRPr lang="en-US">
              <a:solidFill>
                <a:srgbClr val="FFFFFF"/>
              </a:solidFill>
            </a:endParaRPr>
          </a:p>
        </p:txBody>
      </p:sp>
      <p:sp>
        <p:nvSpPr>
          <p:cNvPr id="3" name="عنصر نائب لرقم الشريحة 2"/>
          <p:cNvSpPr>
            <a:spLocks noGrp="1"/>
          </p:cNvSpPr>
          <p:nvPr>
            <p:ph type="sldNum" sz="quarter" idx="12"/>
          </p:nvPr>
        </p:nvSpPr>
        <p:spPr/>
        <p:txBody>
          <a:bodyPr/>
          <a:lstStyle/>
          <a:p>
            <a:fld id="{BD87EA25-5BE6-4FEB-BC94-85A59B12DFF0}" type="slidenum">
              <a:rPr lang="ar-SA" smtClean="0">
                <a:solidFill>
                  <a:srgbClr val="FFFFFF"/>
                </a:solidFill>
              </a:rPr>
              <a:pPr/>
              <a:t>14</a:t>
            </a:fld>
            <a:endParaRPr lang="en-US">
              <a:solidFill>
                <a:srgbClr val="FFFFFF"/>
              </a:solidFill>
            </a:endParaRPr>
          </a:p>
        </p:txBody>
      </p:sp>
      <p:sp>
        <p:nvSpPr>
          <p:cNvPr id="5" name="مستطيل 4"/>
          <p:cNvSpPr/>
          <p:nvPr/>
        </p:nvSpPr>
        <p:spPr>
          <a:xfrm>
            <a:off x="304799" y="334888"/>
            <a:ext cx="8382001" cy="6186309"/>
          </a:xfrm>
          <a:prstGeom prst="rect">
            <a:avLst/>
          </a:prstGeom>
        </p:spPr>
        <p:txBody>
          <a:bodyPr wrap="square">
            <a:spAutoFit/>
          </a:bodyPr>
          <a:lstStyle/>
          <a:p>
            <a:pPr marL="171450" indent="-171450" algn="just">
              <a:buFont typeface="Wingdings" panose="05000000000000000000" pitchFamily="2" charset="2"/>
              <a:buChar char="§"/>
            </a:pPr>
            <a:r>
              <a:rPr lang="en-US" dirty="0" err="1">
                <a:solidFill>
                  <a:srgbClr val="CC00FF"/>
                </a:solidFill>
              </a:rPr>
              <a:t>Enterohemorrhagic</a:t>
            </a:r>
            <a:r>
              <a:rPr lang="en-US" dirty="0">
                <a:solidFill>
                  <a:srgbClr val="CC00FF"/>
                </a:solidFill>
              </a:rPr>
              <a:t> </a:t>
            </a:r>
            <a:r>
              <a:rPr lang="en-US" i="1" dirty="0">
                <a:solidFill>
                  <a:srgbClr val="CC00FF"/>
                </a:solidFill>
              </a:rPr>
              <a:t>E. coli </a:t>
            </a:r>
            <a:r>
              <a:rPr lang="en-US" dirty="0">
                <a:solidFill>
                  <a:srgbClr val="CC00FF"/>
                </a:solidFill>
              </a:rPr>
              <a:t>[EHEC] = </a:t>
            </a:r>
            <a:r>
              <a:rPr lang="en-US" dirty="0" err="1">
                <a:solidFill>
                  <a:srgbClr val="CC00FF"/>
                </a:solidFill>
              </a:rPr>
              <a:t>Verotoxingenic</a:t>
            </a:r>
            <a:r>
              <a:rPr lang="en-US" dirty="0">
                <a:solidFill>
                  <a:srgbClr val="CC00FF"/>
                </a:solidFill>
              </a:rPr>
              <a:t> </a:t>
            </a:r>
            <a:r>
              <a:rPr lang="en-US" i="1" dirty="0">
                <a:solidFill>
                  <a:srgbClr val="CC00FF"/>
                </a:solidFill>
              </a:rPr>
              <a:t>E. coli </a:t>
            </a:r>
            <a:r>
              <a:rPr lang="en-US" dirty="0">
                <a:solidFill>
                  <a:srgbClr val="CC00FF"/>
                </a:solidFill>
              </a:rPr>
              <a:t>(VTEC),= Shiga- toxin producing </a:t>
            </a:r>
            <a:r>
              <a:rPr lang="en-US" i="1" dirty="0">
                <a:solidFill>
                  <a:srgbClr val="CC00FF"/>
                </a:solidFill>
              </a:rPr>
              <a:t>E. coli </a:t>
            </a:r>
            <a:r>
              <a:rPr lang="en-US" dirty="0">
                <a:solidFill>
                  <a:srgbClr val="CC00FF"/>
                </a:solidFill>
              </a:rPr>
              <a:t>(STEC) .</a:t>
            </a:r>
          </a:p>
          <a:p>
            <a:pPr marL="171450" indent="-171450" algn="just">
              <a:buFontTx/>
              <a:buChar char="-"/>
            </a:pPr>
            <a:r>
              <a:rPr lang="en-US" sz="2000" b="0" dirty="0"/>
              <a:t>STEC has been associated with hemorrhagic colitis (a severe form of diarrhea), and with hemolytic uremic syndrome (disease resulting in acute renal failure), </a:t>
            </a:r>
            <a:r>
              <a:rPr lang="en-US" sz="2000" b="0" dirty="0" err="1"/>
              <a:t>microangiopathic</a:t>
            </a:r>
            <a:r>
              <a:rPr lang="en-US" sz="2000" b="0" dirty="0"/>
              <a:t> hemolytic anemia, and thrombocytopenia.</a:t>
            </a:r>
          </a:p>
          <a:p>
            <a:pPr marL="171450" indent="-171450" algn="just">
              <a:buFontTx/>
              <a:buChar char="-"/>
            </a:pPr>
            <a:r>
              <a:rPr lang="en-US" sz="2000" b="0" dirty="0"/>
              <a:t>The most common E coli serotypes that produce Shiga toxin, O157:H7 and is the one that can be identified most readily in clinical specimens</a:t>
            </a:r>
            <a:endParaRPr lang="en-US" sz="2000" b="0" dirty="0">
              <a:solidFill>
                <a:srgbClr val="CC00FF"/>
              </a:solidFill>
            </a:endParaRPr>
          </a:p>
          <a:p>
            <a:pPr marL="171450" indent="-171450" algn="just">
              <a:buFont typeface="Wingdings" panose="05000000000000000000" pitchFamily="2" charset="2"/>
              <a:buChar char="§"/>
            </a:pPr>
            <a:r>
              <a:rPr lang="en-US" dirty="0" err="1">
                <a:solidFill>
                  <a:srgbClr val="CC00FF"/>
                </a:solidFill>
              </a:rPr>
              <a:t>Enteroinvasive</a:t>
            </a:r>
            <a:r>
              <a:rPr lang="en-US" dirty="0">
                <a:solidFill>
                  <a:srgbClr val="CC00FF"/>
                </a:solidFill>
              </a:rPr>
              <a:t> </a:t>
            </a:r>
            <a:r>
              <a:rPr lang="en-US" i="1" dirty="0">
                <a:solidFill>
                  <a:srgbClr val="CC00FF"/>
                </a:solidFill>
              </a:rPr>
              <a:t>E coli </a:t>
            </a:r>
            <a:r>
              <a:rPr lang="en-US" dirty="0">
                <a:solidFill>
                  <a:srgbClr val="CC00FF"/>
                </a:solidFill>
              </a:rPr>
              <a:t>(EIEC):</a:t>
            </a:r>
          </a:p>
          <a:p>
            <a:pPr marL="171450" indent="-171450" algn="just">
              <a:buFontTx/>
              <a:buChar char="-"/>
            </a:pPr>
            <a:r>
              <a:rPr lang="en-US" sz="2000" b="0" dirty="0"/>
              <a:t>Produces a disease very similar to shigellosis. The disease occurs most commonly in children in developing countries and in travelers to these countries. </a:t>
            </a:r>
          </a:p>
          <a:p>
            <a:pPr marL="171450" indent="-171450" algn="just">
              <a:buFontTx/>
              <a:buChar char="-"/>
            </a:pPr>
            <a:r>
              <a:rPr lang="en-US" sz="2000" b="0" dirty="0"/>
              <a:t>Watery diarrhea: acute and chronic diarrhea (&gt;14 days in duration) in persons in developing countries. These organisms also are the cause of foodborne illnesses in </a:t>
            </a:r>
          </a:p>
          <a:p>
            <a:pPr marL="171450" indent="-171450" algn="just">
              <a:buFontTx/>
              <a:buChar char="-"/>
            </a:pPr>
            <a:r>
              <a:rPr lang="en-US" sz="2000" b="0" dirty="0"/>
              <a:t>Industrialized countries </a:t>
            </a:r>
          </a:p>
          <a:p>
            <a:pPr algn="just"/>
            <a:endParaRPr lang="en-US" sz="2000" b="0" dirty="0"/>
          </a:p>
          <a:p>
            <a:pPr marL="342900" indent="-342900" algn="just">
              <a:buFont typeface="Wingdings" panose="05000000000000000000" pitchFamily="2" charset="2"/>
              <a:buChar char="q"/>
            </a:pPr>
            <a:r>
              <a:rPr lang="en-US" dirty="0">
                <a:solidFill>
                  <a:srgbClr val="0070C0"/>
                </a:solidFill>
              </a:rPr>
              <a:t>Treatment: </a:t>
            </a:r>
          </a:p>
          <a:p>
            <a:pPr marL="171450" indent="-171450" algn="just">
              <a:buFontTx/>
              <a:buChar char="-"/>
            </a:pPr>
            <a:r>
              <a:rPr lang="en-US" sz="2000" b="0" dirty="0"/>
              <a:t>Generally fluid replacement is the primary treatment. Antibiotics are generally not used except in severe disease or hemolytic-uremia syndrome</a:t>
            </a:r>
          </a:p>
        </p:txBody>
      </p:sp>
    </p:spTree>
    <p:extLst>
      <p:ext uri="{BB962C8B-B14F-4D97-AF65-F5344CB8AC3E}">
        <p14:creationId xmlns:p14="http://schemas.microsoft.com/office/powerpoint/2010/main" val="2627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0B4B238-D3B6-43EC-A054-0AC866F047BF}" type="datetime1">
              <a:rPr lang="en-US" smtClean="0">
                <a:solidFill>
                  <a:srgbClr val="FFFFFF"/>
                </a:solidFill>
              </a:rPr>
              <a:t>5/29/2023</a:t>
            </a:fld>
            <a:endParaRPr lang="en-US">
              <a:solidFill>
                <a:srgbClr val="FFFFFF"/>
              </a:solidFill>
            </a:endParaRPr>
          </a:p>
        </p:txBody>
      </p:sp>
      <p:sp>
        <p:nvSpPr>
          <p:cNvPr id="3" name="عنصر نائب لرقم الشريحة 2"/>
          <p:cNvSpPr>
            <a:spLocks noGrp="1"/>
          </p:cNvSpPr>
          <p:nvPr>
            <p:ph type="sldNum" sz="quarter" idx="12"/>
          </p:nvPr>
        </p:nvSpPr>
        <p:spPr/>
        <p:txBody>
          <a:bodyPr/>
          <a:lstStyle/>
          <a:p>
            <a:fld id="{BD87EA25-5BE6-4FEB-BC94-85A59B12DFF0}" type="slidenum">
              <a:rPr lang="ar-SA" smtClean="0">
                <a:solidFill>
                  <a:srgbClr val="FFFFFF"/>
                </a:solidFill>
              </a:rPr>
              <a:pPr/>
              <a:t>15</a:t>
            </a:fld>
            <a:endParaRPr lang="en-US">
              <a:solidFill>
                <a:srgbClr val="FFFFFF"/>
              </a:solidFill>
            </a:endParaRPr>
          </a:p>
        </p:txBody>
      </p:sp>
      <p:sp>
        <p:nvSpPr>
          <p:cNvPr id="5" name="مستطيل 4"/>
          <p:cNvSpPr/>
          <p:nvPr/>
        </p:nvSpPr>
        <p:spPr>
          <a:xfrm>
            <a:off x="228600" y="210457"/>
            <a:ext cx="7822580" cy="430887"/>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0070C0"/>
                </a:solidFill>
              </a:rPr>
              <a:t>Disease Syndromes Caused by </a:t>
            </a:r>
            <a:r>
              <a:rPr lang="en-US" sz="2200" i="1" dirty="0">
                <a:solidFill>
                  <a:srgbClr val="0070C0"/>
                </a:solidFill>
              </a:rPr>
              <a:t>E. coli</a:t>
            </a:r>
          </a:p>
        </p:txBody>
      </p:sp>
      <p:pic>
        <p:nvPicPr>
          <p:cNvPr id="6" name="صورة 5"/>
          <p:cNvPicPr>
            <a:picLocks noChangeAspect="1"/>
          </p:cNvPicPr>
          <p:nvPr/>
        </p:nvPicPr>
        <p:blipFill rotWithShape="1">
          <a:blip r:embed="rId3">
            <a:extLst>
              <a:ext uri="{28A0092B-C50C-407E-A947-70E740481C1C}">
                <a14:useLocalDpi xmlns:a14="http://schemas.microsoft.com/office/drawing/2010/main" val="0"/>
              </a:ext>
            </a:extLst>
          </a:blip>
          <a:srcRect t="1642"/>
          <a:stretch/>
        </p:blipFill>
        <p:spPr>
          <a:xfrm>
            <a:off x="76200" y="1266273"/>
            <a:ext cx="9067800" cy="5134527"/>
          </a:xfrm>
          <a:prstGeom prst="rect">
            <a:avLst/>
          </a:prstGeom>
        </p:spPr>
      </p:pic>
      <p:sp>
        <p:nvSpPr>
          <p:cNvPr id="7" name="مستطيل 6"/>
          <p:cNvSpPr/>
          <p:nvPr/>
        </p:nvSpPr>
        <p:spPr>
          <a:xfrm>
            <a:off x="304800" y="760164"/>
            <a:ext cx="6248400" cy="461665"/>
          </a:xfrm>
          <a:prstGeom prst="rect">
            <a:avLst/>
          </a:prstGeom>
        </p:spPr>
        <p:txBody>
          <a:bodyPr wrap="square">
            <a:spAutoFit/>
          </a:bodyPr>
          <a:lstStyle/>
          <a:p>
            <a:r>
              <a:rPr lang="en-US" dirty="0"/>
              <a:t>- Gastroenteritis caused by </a:t>
            </a:r>
            <a:r>
              <a:rPr lang="en-US" i="1" dirty="0"/>
              <a:t>E. coli</a:t>
            </a:r>
          </a:p>
        </p:txBody>
      </p:sp>
    </p:spTree>
    <p:extLst>
      <p:ext uri="{BB962C8B-B14F-4D97-AF65-F5344CB8AC3E}">
        <p14:creationId xmlns:p14="http://schemas.microsoft.com/office/powerpoint/2010/main" val="4220552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Text Box 2"/>
          <p:cNvSpPr txBox="1">
            <a:spLocks noChangeArrowheads="1"/>
          </p:cNvSpPr>
          <p:nvPr/>
        </p:nvSpPr>
        <p:spPr bwMode="auto">
          <a:xfrm>
            <a:off x="685800" y="15240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dirty="0">
              <a:solidFill>
                <a:srgbClr val="00CC66"/>
              </a:solidFill>
              <a:latin typeface="Arial" panose="020B0604020202020204" pitchFamily="34" charset="0"/>
            </a:endParaRPr>
          </a:p>
        </p:txBody>
      </p:sp>
      <p:sp>
        <p:nvSpPr>
          <p:cNvPr id="1107971" name="Text Box 3"/>
          <p:cNvSpPr txBox="1">
            <a:spLocks noChangeArrowheads="1"/>
          </p:cNvSpPr>
          <p:nvPr/>
        </p:nvSpPr>
        <p:spPr bwMode="auto">
          <a:xfrm>
            <a:off x="487362" y="926544"/>
            <a:ext cx="629443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Tx/>
              <a:buChar char="-"/>
            </a:pPr>
            <a:r>
              <a:rPr lang="en-US" sz="2000" dirty="0"/>
              <a:t>1. Isolation of </a:t>
            </a:r>
            <a:r>
              <a:rPr lang="en-US" sz="2000" i="1" dirty="0"/>
              <a:t>E. coli </a:t>
            </a:r>
            <a:r>
              <a:rPr lang="en-US" sz="2000" dirty="0"/>
              <a:t>by culture. </a:t>
            </a:r>
          </a:p>
          <a:p>
            <a:pPr marL="342900" indent="-342900">
              <a:spcBef>
                <a:spcPct val="50000"/>
              </a:spcBef>
              <a:buFontTx/>
              <a:buChar char="-"/>
            </a:pPr>
            <a:r>
              <a:rPr lang="en-US" sz="2000" dirty="0"/>
              <a:t>2. Demonstration of toxins of diarrheagenic </a:t>
            </a:r>
            <a:r>
              <a:rPr lang="en-US" sz="2000" i="1" dirty="0"/>
              <a:t>E. coli</a:t>
            </a:r>
            <a:endParaRPr lang="en-US" sz="2000" b="0" i="1" dirty="0">
              <a:solidFill>
                <a:srgbClr val="000000"/>
              </a:solidFill>
              <a:latin typeface="Arial" panose="020B0604020202020204" pitchFamily="34" charset="0"/>
            </a:endParaRPr>
          </a:p>
        </p:txBody>
      </p:sp>
      <p:sp>
        <p:nvSpPr>
          <p:cNvPr id="1107972" name="Text Box 4"/>
          <p:cNvSpPr txBox="1">
            <a:spLocks noChangeArrowheads="1"/>
          </p:cNvSpPr>
          <p:nvPr/>
        </p:nvSpPr>
        <p:spPr bwMode="auto">
          <a:xfrm>
            <a:off x="381000" y="1920875"/>
            <a:ext cx="8382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000" dirty="0">
                <a:solidFill>
                  <a:srgbClr val="00B050"/>
                </a:solidFill>
              </a:rPr>
              <a:t>** Significant bacteriuria:</a:t>
            </a:r>
            <a:r>
              <a:rPr lang="en-US" sz="2000" dirty="0"/>
              <a:t> </a:t>
            </a:r>
            <a:r>
              <a:rPr lang="en-US" sz="2000" b="0" dirty="0"/>
              <a:t>concept suggested by </a:t>
            </a:r>
            <a:r>
              <a:rPr lang="en-US" sz="2000" b="0" dirty="0" err="1"/>
              <a:t>Kass</a:t>
            </a:r>
            <a:r>
              <a:rPr lang="en-US" sz="2000" b="0" dirty="0"/>
              <a:t> is based on the fact that a colony count exceeding 100,000 (</a:t>
            </a:r>
            <a:r>
              <a:rPr lang="en-US" b="0" dirty="0"/>
              <a:t>10</a:t>
            </a:r>
            <a:r>
              <a:rPr lang="en-US" b="0" baseline="30000" dirty="0"/>
              <a:t>5</a:t>
            </a:r>
            <a:r>
              <a:rPr lang="en-US" sz="2000" b="0" dirty="0"/>
              <a:t> ) bacteria/mL of urine denotes significant bacteriuria and is suggestive of active UTI. Counts of 10,000 bacteria or less per milliliter are of no significance and are due to contamination of urine during voiding</a:t>
            </a:r>
            <a:endParaRPr lang="en-US" sz="2000" b="0" dirty="0">
              <a:solidFill>
                <a:srgbClr val="000000"/>
              </a:solidFill>
              <a:latin typeface="Arial" panose="020B0604020202020204" pitchFamily="34" charset="0"/>
            </a:endParaRPr>
          </a:p>
        </p:txBody>
      </p:sp>
      <p:sp>
        <p:nvSpPr>
          <p:cNvPr id="1107977" name="Rectangle 9"/>
          <p:cNvSpPr>
            <a:spLocks noChangeArrowheads="1"/>
          </p:cNvSpPr>
          <p:nvPr/>
        </p:nvSpPr>
        <p:spPr bwMode="auto">
          <a:xfrm>
            <a:off x="228600" y="357187"/>
            <a:ext cx="6686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a:defRPr sz="2400">
                <a:solidFill>
                  <a:schemeClr val="tx1"/>
                </a:solidFill>
                <a:latin typeface="Arial" panose="020B0604020202020204" pitchFamily="34" charset="0"/>
              </a:defRPr>
            </a:lvl5pPr>
            <a:lvl6pPr marL="457200" algn="l" rtl="0" fontAlgn="base">
              <a:spcBef>
                <a:spcPct val="0"/>
              </a:spcBef>
              <a:spcAft>
                <a:spcPct val="0"/>
              </a:spcAft>
              <a:defRPr sz="2400">
                <a:solidFill>
                  <a:schemeClr val="tx1"/>
                </a:solidFill>
                <a:latin typeface="Arial" panose="020B0604020202020204" pitchFamily="34" charset="0"/>
              </a:defRPr>
            </a:lvl6pPr>
            <a:lvl7pPr marL="914400" algn="l" rtl="0" fontAlgn="base">
              <a:spcBef>
                <a:spcPct val="0"/>
              </a:spcBef>
              <a:spcAft>
                <a:spcPct val="0"/>
              </a:spcAft>
              <a:defRPr sz="2400">
                <a:solidFill>
                  <a:schemeClr val="tx1"/>
                </a:solidFill>
                <a:latin typeface="Arial" panose="020B0604020202020204" pitchFamily="34" charset="0"/>
              </a:defRPr>
            </a:lvl7pPr>
            <a:lvl8pPr marL="1371600" algn="l" rtl="0" fontAlgn="base">
              <a:spcBef>
                <a:spcPct val="0"/>
              </a:spcBef>
              <a:spcAft>
                <a:spcPct val="0"/>
              </a:spcAft>
              <a:defRPr sz="2400">
                <a:solidFill>
                  <a:schemeClr val="tx1"/>
                </a:solidFill>
                <a:latin typeface="Arial" panose="020B0604020202020204" pitchFamily="34" charset="0"/>
              </a:defRPr>
            </a:lvl8pPr>
            <a:lvl9pPr marL="1828800" algn="l" rtl="0" fontAlgn="base">
              <a:spcBef>
                <a:spcPct val="0"/>
              </a:spcBef>
              <a:spcAft>
                <a:spcPct val="0"/>
              </a:spcAft>
              <a:defRPr sz="2400">
                <a:solidFill>
                  <a:schemeClr val="tx1"/>
                </a:solidFill>
                <a:latin typeface="Arial" panose="020B0604020202020204" pitchFamily="34" charset="0"/>
              </a:defRPr>
            </a:lvl9pPr>
          </a:lstStyle>
          <a:p>
            <a:pPr marL="342900" indent="-342900">
              <a:lnSpc>
                <a:spcPct val="95000"/>
              </a:lnSpc>
              <a:buFont typeface="Arial" panose="020B0604020202020204" pitchFamily="34" charset="0"/>
              <a:buChar char="•"/>
            </a:pPr>
            <a:r>
              <a:rPr lang="en-US" sz="2200" dirty="0">
                <a:solidFill>
                  <a:srgbClr val="0070C0"/>
                </a:solidFill>
                <a:latin typeface="Times New Roman" pitchFamily="18" charset="0"/>
              </a:rPr>
              <a:t>Lab Diagnosis:</a:t>
            </a:r>
          </a:p>
        </p:txBody>
      </p:sp>
      <p:sp>
        <p:nvSpPr>
          <p:cNvPr id="2" name="مستطيل 1"/>
          <p:cNvSpPr/>
          <p:nvPr/>
        </p:nvSpPr>
        <p:spPr>
          <a:xfrm>
            <a:off x="622300" y="4770437"/>
            <a:ext cx="4572000" cy="461665"/>
          </a:xfrm>
          <a:prstGeom prst="rect">
            <a:avLst/>
          </a:prstGeom>
        </p:spPr>
        <p:txBody>
          <a:bodyPr>
            <a:spAutoFit/>
          </a:bodyPr>
          <a:lstStyle/>
          <a:p>
            <a:endParaRPr lang="en-US" dirty="0">
              <a:solidFill>
                <a:srgbClr val="00CC66"/>
              </a:solidFill>
              <a:latin typeface="Arial" panose="020B0604020202020204" pitchFamily="34" charset="0"/>
            </a:endParaRPr>
          </a:p>
        </p:txBody>
      </p:sp>
      <p:pic>
        <p:nvPicPr>
          <p:cNvPr id="3" name="صورة 2"/>
          <p:cNvPicPr>
            <a:picLocks noChangeAspect="1"/>
          </p:cNvPicPr>
          <p:nvPr/>
        </p:nvPicPr>
        <p:blipFill>
          <a:blip r:embed="rId3"/>
          <a:stretch>
            <a:fillRect/>
          </a:stretch>
        </p:blipFill>
        <p:spPr>
          <a:xfrm>
            <a:off x="1790699" y="3834251"/>
            <a:ext cx="5562600" cy="2821768"/>
          </a:xfrm>
          <a:prstGeom prst="rect">
            <a:avLst/>
          </a:prstGeom>
        </p:spPr>
      </p:pic>
    </p:spTree>
    <p:extLst>
      <p:ext uri="{BB962C8B-B14F-4D97-AF65-F5344CB8AC3E}">
        <p14:creationId xmlns:p14="http://schemas.microsoft.com/office/powerpoint/2010/main" val="3259151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4" name="Rectangle 4"/>
          <p:cNvSpPr>
            <a:spLocks noChangeArrowheads="1"/>
          </p:cNvSpPr>
          <p:nvPr/>
        </p:nvSpPr>
        <p:spPr bwMode="auto">
          <a:xfrm>
            <a:off x="228600" y="91958"/>
            <a:ext cx="8394814" cy="72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a:defRPr sz="2400">
                <a:solidFill>
                  <a:schemeClr val="tx1"/>
                </a:solidFill>
                <a:latin typeface="Arial" panose="020B0604020202020204" pitchFamily="34" charset="0"/>
              </a:defRPr>
            </a:lvl5pPr>
            <a:lvl6pPr marL="457200" algn="l" rtl="0" fontAlgn="base">
              <a:spcBef>
                <a:spcPct val="0"/>
              </a:spcBef>
              <a:spcAft>
                <a:spcPct val="0"/>
              </a:spcAft>
              <a:defRPr sz="2400">
                <a:solidFill>
                  <a:schemeClr val="tx1"/>
                </a:solidFill>
                <a:latin typeface="Arial" panose="020B0604020202020204" pitchFamily="34" charset="0"/>
              </a:defRPr>
            </a:lvl6pPr>
            <a:lvl7pPr marL="914400" algn="l" rtl="0" fontAlgn="base">
              <a:spcBef>
                <a:spcPct val="0"/>
              </a:spcBef>
              <a:spcAft>
                <a:spcPct val="0"/>
              </a:spcAft>
              <a:defRPr sz="2400">
                <a:solidFill>
                  <a:schemeClr val="tx1"/>
                </a:solidFill>
                <a:latin typeface="Arial" panose="020B0604020202020204" pitchFamily="34" charset="0"/>
              </a:defRPr>
            </a:lvl7pPr>
            <a:lvl8pPr marL="1371600" algn="l" rtl="0" fontAlgn="base">
              <a:spcBef>
                <a:spcPct val="0"/>
              </a:spcBef>
              <a:spcAft>
                <a:spcPct val="0"/>
              </a:spcAft>
              <a:defRPr sz="2400">
                <a:solidFill>
                  <a:schemeClr val="tx1"/>
                </a:solidFill>
                <a:latin typeface="Arial" panose="020B0604020202020204" pitchFamily="34" charset="0"/>
              </a:defRPr>
            </a:lvl8pPr>
            <a:lvl9pPr marL="1828800" algn="l" rtl="0" fontAlgn="base">
              <a:spcBef>
                <a:spcPct val="0"/>
              </a:spcBef>
              <a:spcAft>
                <a:spcPct val="0"/>
              </a:spcAft>
              <a:defRPr sz="2400">
                <a:solidFill>
                  <a:schemeClr val="tx1"/>
                </a:solidFill>
                <a:latin typeface="Arial" panose="020B0604020202020204" pitchFamily="34" charset="0"/>
              </a:defRPr>
            </a:lvl9pPr>
          </a:lstStyle>
          <a:p>
            <a:pPr marL="457200" indent="-457200">
              <a:lnSpc>
                <a:spcPct val="95000"/>
              </a:lnSpc>
              <a:buFont typeface="Wingdings" panose="05000000000000000000" pitchFamily="2" charset="2"/>
              <a:buChar char="v"/>
            </a:pPr>
            <a:r>
              <a:rPr lang="en-US" sz="2800" dirty="0">
                <a:solidFill>
                  <a:srgbClr val="2C6D92"/>
                </a:solidFill>
                <a:latin typeface="Comic Sans MS" panose="030F0702030302020204" pitchFamily="66" charset="0"/>
              </a:rPr>
              <a:t>Genus: </a:t>
            </a:r>
            <a:r>
              <a:rPr lang="en-US" sz="2800" i="1" dirty="0">
                <a:latin typeface="Comic Sans MS" panose="030F0702030302020204" pitchFamily="66" charset="0"/>
              </a:rPr>
              <a:t>Klebsiella</a:t>
            </a:r>
          </a:p>
        </p:txBody>
      </p:sp>
      <p:sp>
        <p:nvSpPr>
          <p:cNvPr id="1105925" name="Text Box 5"/>
          <p:cNvSpPr txBox="1">
            <a:spLocks noChangeArrowheads="1"/>
          </p:cNvSpPr>
          <p:nvPr/>
        </p:nvSpPr>
        <p:spPr bwMode="auto">
          <a:xfrm>
            <a:off x="265043" y="1456464"/>
            <a:ext cx="484035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pPr>
            <a:r>
              <a:rPr lang="en-US" sz="2200" dirty="0">
                <a:solidFill>
                  <a:srgbClr val="0070C0"/>
                </a:solidFill>
              </a:rPr>
              <a:t>General features: </a:t>
            </a:r>
          </a:p>
          <a:p>
            <a:pPr marL="342900" indent="-342900" algn="just">
              <a:spcBef>
                <a:spcPct val="50000"/>
              </a:spcBef>
              <a:buFontTx/>
              <a:buChar char="-"/>
            </a:pPr>
            <a:r>
              <a:rPr lang="en-US" sz="1800" b="0" dirty="0"/>
              <a:t>Gram-negative short rods, </a:t>
            </a:r>
            <a:r>
              <a:rPr lang="en-US" sz="1800" dirty="0">
                <a:solidFill>
                  <a:srgbClr val="FF0000"/>
                </a:solidFill>
              </a:rPr>
              <a:t>non-motile</a:t>
            </a:r>
            <a:r>
              <a:rPr lang="en-US" sz="1800" b="0" dirty="0"/>
              <a:t> bacteria, with a prominent polysaccharide capsule, loose slime layer </a:t>
            </a:r>
            <a:r>
              <a:rPr lang="en-US" sz="1800" dirty="0"/>
              <a:t>(mucoid appearance)</a:t>
            </a:r>
            <a:r>
              <a:rPr lang="en-US" sz="1800" b="0" dirty="0"/>
              <a:t>. </a:t>
            </a:r>
          </a:p>
          <a:p>
            <a:pPr marL="342900" indent="-342900">
              <a:spcBef>
                <a:spcPct val="50000"/>
              </a:spcBef>
              <a:buFontTx/>
              <a:buChar char="-"/>
            </a:pPr>
            <a:r>
              <a:rPr lang="en-US" sz="1800" b="0" dirty="0"/>
              <a:t>They do not form any spores.</a:t>
            </a:r>
          </a:p>
          <a:p>
            <a:pPr marL="342900" indent="-342900">
              <a:spcBef>
                <a:spcPct val="50000"/>
              </a:spcBef>
              <a:buFontTx/>
              <a:buChar char="-"/>
            </a:pPr>
            <a:r>
              <a:rPr lang="en-US" sz="1800" b="0" i="1" dirty="0"/>
              <a:t>E. coli </a:t>
            </a:r>
            <a:r>
              <a:rPr lang="en-US" sz="1800" b="0" dirty="0"/>
              <a:t>is a </a:t>
            </a:r>
            <a:r>
              <a:rPr lang="en-US" sz="1800" dirty="0">
                <a:solidFill>
                  <a:srgbClr val="FF66FF"/>
                </a:solidFill>
              </a:rPr>
              <a:t>lactose fermenter.</a:t>
            </a:r>
          </a:p>
          <a:p>
            <a:pPr marL="342900" indent="-342900">
              <a:spcBef>
                <a:spcPct val="50000"/>
              </a:spcBef>
              <a:buFontTx/>
              <a:buChar char="-"/>
            </a:pPr>
            <a:r>
              <a:rPr lang="en-US" sz="1800" b="0" i="1" dirty="0"/>
              <a:t>Klebsiella pneumoniae </a:t>
            </a:r>
            <a:r>
              <a:rPr lang="en-US" sz="1800" b="0" dirty="0"/>
              <a:t>is indole and MR negative, and VP and citrate negative </a:t>
            </a:r>
            <a:r>
              <a:rPr lang="en-US" sz="1800" dirty="0"/>
              <a:t>(</a:t>
            </a:r>
            <a:r>
              <a:rPr lang="en-US" sz="1800" dirty="0" err="1"/>
              <a:t>IMViC</a:t>
            </a:r>
            <a:r>
              <a:rPr lang="en-US" sz="1800" dirty="0"/>
              <a:t> – – + +), </a:t>
            </a:r>
            <a:r>
              <a:rPr lang="en-US" sz="1800" dirty="0">
                <a:solidFill>
                  <a:srgbClr val="CC00FF"/>
                </a:solidFill>
              </a:rPr>
              <a:t>urease- positive</a:t>
            </a:r>
            <a:endParaRPr lang="en-US" sz="1800" b="0" dirty="0">
              <a:solidFill>
                <a:srgbClr val="CC00FF"/>
              </a:solidFill>
            </a:endParaRPr>
          </a:p>
        </p:txBody>
      </p:sp>
      <p:sp>
        <p:nvSpPr>
          <p:cNvPr id="3" name="مستطيل 2"/>
          <p:cNvSpPr/>
          <p:nvPr/>
        </p:nvSpPr>
        <p:spPr>
          <a:xfrm>
            <a:off x="381000" y="744354"/>
            <a:ext cx="3344185" cy="443198"/>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lvl="0">
              <a:lnSpc>
                <a:spcPct val="95000"/>
              </a:lnSpc>
            </a:pPr>
            <a:r>
              <a:rPr lang="en-US" i="1" dirty="0">
                <a:solidFill>
                  <a:srgbClr val="FF0000"/>
                </a:solidFill>
                <a:latin typeface="Comic Sans MS" panose="030F0702030302020204" pitchFamily="66" charset="0"/>
              </a:rPr>
              <a:t>Klebsiella pneumoniae</a:t>
            </a:r>
            <a:endParaRPr lang="en-US" i="1" u="sng" dirty="0">
              <a:solidFill>
                <a:srgbClr val="2C6D92"/>
              </a:solidFill>
              <a:latin typeface="Comic Sans MS" panose="030F0702030302020204" pitchFamily="66" charset="0"/>
            </a:endParaRPr>
          </a:p>
        </p:txBody>
      </p:sp>
      <p:sp>
        <p:nvSpPr>
          <p:cNvPr id="5" name="مستطيل 4"/>
          <p:cNvSpPr/>
          <p:nvPr/>
        </p:nvSpPr>
        <p:spPr>
          <a:xfrm>
            <a:off x="3598754" y="747168"/>
            <a:ext cx="5018034" cy="443198"/>
          </a:xfrm>
          <a:prstGeom prst="rect">
            <a:avLst/>
          </a:prstGeom>
        </p:spPr>
        <p:txBody>
          <a:bodyPr wrap="square">
            <a:spAutoFit/>
          </a:bodyPr>
          <a:lstStyle/>
          <a:p>
            <a:pPr>
              <a:lnSpc>
                <a:spcPct val="95000"/>
              </a:lnSpc>
            </a:pPr>
            <a:r>
              <a:rPr lang="en-US" dirty="0">
                <a:latin typeface="Comic Sans MS" panose="030F0702030302020204" pitchFamily="66" charset="0"/>
              </a:rPr>
              <a:t>- </a:t>
            </a:r>
            <a:r>
              <a:rPr lang="en-US" sz="2000" dirty="0">
                <a:latin typeface="Comic Sans MS" panose="030F0702030302020204" pitchFamily="66" charset="0"/>
              </a:rPr>
              <a:t>Species of medical importance:</a:t>
            </a:r>
            <a:endParaRPr lang="en-US" sz="2000" i="1" u="sng" dirty="0">
              <a:solidFill>
                <a:srgbClr val="2C6D92"/>
              </a:solidFill>
              <a:latin typeface="Comic Sans MS" panose="030F0702030302020204" pitchFamily="66" charset="0"/>
            </a:endParaRPr>
          </a:p>
        </p:txBody>
      </p:sp>
      <p:pic>
        <p:nvPicPr>
          <p:cNvPr id="2" name="صورة 1"/>
          <p:cNvPicPr>
            <a:picLocks noChangeAspect="1"/>
          </p:cNvPicPr>
          <p:nvPr/>
        </p:nvPicPr>
        <p:blipFill>
          <a:blip r:embed="rId3"/>
          <a:stretch>
            <a:fillRect/>
          </a:stretch>
        </p:blipFill>
        <p:spPr>
          <a:xfrm>
            <a:off x="6781800" y="1190366"/>
            <a:ext cx="2255179" cy="1873616"/>
          </a:xfrm>
          <a:prstGeom prst="rect">
            <a:avLst/>
          </a:prstGeom>
        </p:spPr>
      </p:pic>
      <p:pic>
        <p:nvPicPr>
          <p:cNvPr id="4" name="صورة 3"/>
          <p:cNvPicPr>
            <a:picLocks noChangeAspect="1"/>
          </p:cNvPicPr>
          <p:nvPr/>
        </p:nvPicPr>
        <p:blipFill>
          <a:blip r:embed="rId4"/>
          <a:stretch>
            <a:fillRect/>
          </a:stretch>
        </p:blipFill>
        <p:spPr>
          <a:xfrm>
            <a:off x="5337312" y="2667000"/>
            <a:ext cx="2371725" cy="2057400"/>
          </a:xfrm>
          <a:prstGeom prst="rect">
            <a:avLst/>
          </a:prstGeom>
        </p:spPr>
      </p:pic>
      <p:pic>
        <p:nvPicPr>
          <p:cNvPr id="6" name="صورة 5"/>
          <p:cNvPicPr>
            <a:picLocks noChangeAspect="1"/>
          </p:cNvPicPr>
          <p:nvPr/>
        </p:nvPicPr>
        <p:blipFill>
          <a:blip r:embed="rId5"/>
          <a:stretch>
            <a:fillRect/>
          </a:stretch>
        </p:blipFill>
        <p:spPr>
          <a:xfrm>
            <a:off x="3276600" y="4792093"/>
            <a:ext cx="5709465" cy="2019252"/>
          </a:xfrm>
          <a:prstGeom prst="rect">
            <a:avLst/>
          </a:prstGeom>
        </p:spPr>
      </p:pic>
      <p:pic>
        <p:nvPicPr>
          <p:cNvPr id="10" name="صورة 9"/>
          <p:cNvPicPr>
            <a:picLocks noChangeAspect="1"/>
          </p:cNvPicPr>
          <p:nvPr/>
        </p:nvPicPr>
        <p:blipFill>
          <a:blip r:embed="rId6"/>
          <a:stretch>
            <a:fillRect/>
          </a:stretch>
        </p:blipFill>
        <p:spPr>
          <a:xfrm>
            <a:off x="685800" y="4792093"/>
            <a:ext cx="2457450" cy="2019252"/>
          </a:xfrm>
          <a:prstGeom prst="rect">
            <a:avLst/>
          </a:prstGeom>
        </p:spPr>
      </p:pic>
    </p:spTree>
    <p:extLst>
      <p:ext uri="{BB962C8B-B14F-4D97-AF65-F5344CB8AC3E}">
        <p14:creationId xmlns:p14="http://schemas.microsoft.com/office/powerpoint/2010/main" val="4218043053"/>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52600"/>
            <a:ext cx="7924800" cy="3933384"/>
          </a:xfrm>
          <a:prstGeom prst="rect">
            <a:avLst/>
          </a:prstGeom>
        </p:spPr>
        <p:txBody>
          <a:bodyPr wrap="square">
            <a:spAutoFit/>
          </a:bodyPr>
          <a:lstStyle/>
          <a:p>
            <a:pPr marL="365760" indent="-256032" algn="just" eaLnBrk="1" fontAlgn="auto" hangingPunct="1">
              <a:lnSpc>
                <a:spcPct val="80000"/>
              </a:lnSpc>
              <a:spcAft>
                <a:spcPts val="0"/>
              </a:spcAft>
              <a:buClr>
                <a:schemeClr val="accent3"/>
              </a:buClr>
              <a:buFont typeface="Georgia" pitchFamily="18" charset="0"/>
              <a:buNone/>
              <a:defRPr/>
            </a:pPr>
            <a:r>
              <a:rPr lang="en-US" i="1" dirty="0">
                <a:solidFill>
                  <a:srgbClr val="FF0000"/>
                </a:solidFill>
                <a:cs typeface="Times New Roman" pitchFamily="18" charset="0"/>
              </a:rPr>
              <a:t>2. Klebsiella </a:t>
            </a:r>
            <a:r>
              <a:rPr lang="en-US" i="1" dirty="0" err="1">
                <a:solidFill>
                  <a:srgbClr val="FF0000"/>
                </a:solidFill>
                <a:cs typeface="Times New Roman" pitchFamily="18" charset="0"/>
              </a:rPr>
              <a:t>ozaenae</a:t>
            </a:r>
            <a:r>
              <a:rPr lang="en-US" dirty="0">
                <a:solidFill>
                  <a:srgbClr val="FF0000"/>
                </a:solidFill>
                <a:cs typeface="Times New Roman" pitchFamily="18" charset="0"/>
              </a:rPr>
              <a:t> </a:t>
            </a:r>
            <a:r>
              <a:rPr lang="en-US" dirty="0">
                <a:cs typeface="Times New Roman" pitchFamily="18" charset="0"/>
              </a:rPr>
              <a:t>: causes a condition called </a:t>
            </a:r>
            <a:r>
              <a:rPr lang="en-US" dirty="0" err="1">
                <a:cs typeface="Times New Roman" pitchFamily="18" charset="0"/>
              </a:rPr>
              <a:t>ozena</a:t>
            </a:r>
            <a:r>
              <a:rPr lang="en-US" dirty="0">
                <a:cs typeface="Times New Roman" pitchFamily="18" charset="0"/>
              </a:rPr>
              <a:t> , purulent infection of the nasal mucosa with atrophic rhinitis and fetid odor.</a:t>
            </a:r>
          </a:p>
          <a:p>
            <a:pPr marL="365760" indent="-256032" algn="just" eaLnBrk="1" fontAlgn="auto" hangingPunct="1">
              <a:lnSpc>
                <a:spcPct val="80000"/>
              </a:lnSpc>
              <a:spcAft>
                <a:spcPts val="0"/>
              </a:spcAft>
              <a:buClr>
                <a:schemeClr val="accent3"/>
              </a:buClr>
              <a:buFont typeface="Georgia" pitchFamily="18" charset="0"/>
              <a:buNone/>
              <a:defRPr/>
            </a:pPr>
            <a:endParaRPr lang="en-US" i="1" dirty="0">
              <a:solidFill>
                <a:srgbClr val="FF0000"/>
              </a:solidFill>
              <a:cs typeface="Times New Roman" pitchFamily="18" charset="0"/>
            </a:endParaRPr>
          </a:p>
          <a:p>
            <a:pPr marL="365760" indent="-256032" algn="just" eaLnBrk="1" fontAlgn="auto" hangingPunct="1">
              <a:lnSpc>
                <a:spcPct val="80000"/>
              </a:lnSpc>
              <a:spcAft>
                <a:spcPts val="0"/>
              </a:spcAft>
              <a:buClr>
                <a:schemeClr val="accent3"/>
              </a:buClr>
              <a:buFont typeface="Georgia" pitchFamily="18" charset="0"/>
              <a:buNone/>
              <a:defRPr/>
            </a:pPr>
            <a:r>
              <a:rPr lang="en-US" i="1" dirty="0">
                <a:solidFill>
                  <a:srgbClr val="FF0000"/>
                </a:solidFill>
                <a:cs typeface="Times New Roman" pitchFamily="18" charset="0"/>
              </a:rPr>
              <a:t>3. Klebsiella </a:t>
            </a:r>
            <a:r>
              <a:rPr lang="en-US" i="1" dirty="0" err="1">
                <a:solidFill>
                  <a:srgbClr val="FF0000"/>
                </a:solidFill>
                <a:cs typeface="Times New Roman" pitchFamily="18" charset="0"/>
              </a:rPr>
              <a:t>rhinoscleromatis</a:t>
            </a:r>
            <a:r>
              <a:rPr lang="en-US" dirty="0">
                <a:solidFill>
                  <a:srgbClr val="FF0000"/>
                </a:solidFill>
                <a:cs typeface="Times New Roman" pitchFamily="18" charset="0"/>
              </a:rPr>
              <a:t> </a:t>
            </a:r>
            <a:r>
              <a:rPr lang="en-US" dirty="0">
                <a:cs typeface="Times New Roman" pitchFamily="18" charset="0"/>
              </a:rPr>
              <a:t>: causes granulomatous disease called </a:t>
            </a:r>
            <a:r>
              <a:rPr lang="en-US" dirty="0" err="1">
                <a:cs typeface="Times New Roman" pitchFamily="18" charset="0"/>
              </a:rPr>
              <a:t>scleroma</a:t>
            </a:r>
            <a:r>
              <a:rPr lang="en-US" dirty="0">
                <a:cs typeface="Times New Roman" pitchFamily="18" charset="0"/>
              </a:rPr>
              <a:t>, an infection of the upper respiratory tract .</a:t>
            </a:r>
          </a:p>
          <a:p>
            <a:pPr marL="365760" indent="-256032" algn="just" fontAlgn="auto">
              <a:lnSpc>
                <a:spcPct val="80000"/>
              </a:lnSpc>
              <a:spcAft>
                <a:spcPts val="0"/>
              </a:spcAft>
              <a:buClr>
                <a:schemeClr val="accent3"/>
              </a:buClr>
              <a:defRPr/>
            </a:pPr>
            <a:endParaRPr lang="en-US" dirty="0">
              <a:solidFill>
                <a:schemeClr val="bg2">
                  <a:lumMod val="60000"/>
                  <a:lumOff val="40000"/>
                </a:schemeClr>
              </a:solidFill>
              <a:cs typeface="Times New Roman" pitchFamily="18" charset="0"/>
            </a:endParaRPr>
          </a:p>
          <a:p>
            <a:pPr marL="365760" indent="-256032" algn="just" fontAlgn="auto">
              <a:lnSpc>
                <a:spcPct val="80000"/>
              </a:lnSpc>
              <a:spcAft>
                <a:spcPts val="0"/>
              </a:spcAft>
              <a:buClr>
                <a:schemeClr val="accent3"/>
              </a:buClr>
              <a:defRPr/>
            </a:pPr>
            <a:r>
              <a:rPr lang="en-US" i="1" dirty="0">
                <a:solidFill>
                  <a:srgbClr val="FF0000"/>
                </a:solidFill>
                <a:cs typeface="Times New Roman" pitchFamily="18" charset="0"/>
              </a:rPr>
              <a:t>4.</a:t>
            </a:r>
            <a:r>
              <a:rPr lang="en-IE" i="1" dirty="0">
                <a:solidFill>
                  <a:srgbClr val="FF0000"/>
                </a:solidFill>
                <a:ea typeface="Calibri" panose="020F0502020204030204" pitchFamily="34" charset="0"/>
                <a:cs typeface="Times New Roman" pitchFamily="18" charset="0"/>
              </a:rPr>
              <a:t>K. </a:t>
            </a:r>
            <a:r>
              <a:rPr lang="en-IE" i="1" dirty="0" err="1">
                <a:solidFill>
                  <a:srgbClr val="FF0000"/>
                </a:solidFill>
                <a:ea typeface="Calibri" panose="020F0502020204030204" pitchFamily="34" charset="0"/>
                <a:cs typeface="Times New Roman" pitchFamily="18" charset="0"/>
              </a:rPr>
              <a:t>granulomatus</a:t>
            </a:r>
            <a:r>
              <a:rPr lang="en-IE" dirty="0">
                <a:solidFill>
                  <a:srgbClr val="FF0000"/>
                </a:solidFill>
                <a:ea typeface="Calibri" panose="020F0502020204030204" pitchFamily="34" charset="0"/>
                <a:cs typeface="Times New Roman" pitchFamily="18" charset="0"/>
              </a:rPr>
              <a:t>:</a:t>
            </a:r>
          </a:p>
          <a:p>
            <a:pPr marL="365760" indent="-256032" algn="just" fontAlgn="auto">
              <a:lnSpc>
                <a:spcPct val="80000"/>
              </a:lnSpc>
              <a:spcAft>
                <a:spcPts val="0"/>
              </a:spcAft>
              <a:buClr>
                <a:schemeClr val="accent3"/>
              </a:buClr>
              <a:defRPr/>
            </a:pPr>
            <a:r>
              <a:rPr lang="en-IE" dirty="0">
                <a:ea typeface="Calibri" panose="020F0502020204030204" pitchFamily="34" charset="0"/>
                <a:cs typeface="Times New Roman" pitchFamily="18" charset="0"/>
              </a:rPr>
              <a:t>granuloma </a:t>
            </a:r>
            <a:r>
              <a:rPr lang="en-IE" dirty="0" err="1">
                <a:ea typeface="Calibri" panose="020F0502020204030204" pitchFamily="34" charset="0"/>
                <a:cs typeface="Times New Roman" pitchFamily="18" charset="0"/>
              </a:rPr>
              <a:t>inguinale</a:t>
            </a:r>
            <a:r>
              <a:rPr lang="en-IE" dirty="0">
                <a:ea typeface="Calibri" panose="020F0502020204030204" pitchFamily="34" charset="0"/>
                <a:cs typeface="Times New Roman" pitchFamily="18" charset="0"/>
              </a:rPr>
              <a:t> :</a:t>
            </a:r>
            <a:r>
              <a:rPr lang="en-US" b="0" dirty="0"/>
              <a:t>small painless nodules that</a:t>
            </a:r>
            <a:br>
              <a:rPr lang="en-US" b="0" dirty="0"/>
            </a:br>
            <a:r>
              <a:rPr lang="en-US" b="0" dirty="0"/>
              <a:t>burst and ulcerate; beefy red painless genital ulcers</a:t>
            </a:r>
            <a:r>
              <a:rPr lang="en-US" dirty="0"/>
              <a:t> </a:t>
            </a:r>
            <a:br>
              <a:rPr lang="en-US" dirty="0"/>
            </a:br>
            <a:endParaRPr lang="en-US" dirty="0">
              <a:ea typeface="Calibri" panose="020F0502020204030204" pitchFamily="34" charset="0"/>
              <a:cs typeface="Times New Roman" pitchFamily="18" charset="0"/>
            </a:endParaRPr>
          </a:p>
          <a:p>
            <a:pPr marL="365760" indent="-256032" algn="just" eaLnBrk="1" fontAlgn="auto" hangingPunct="1">
              <a:lnSpc>
                <a:spcPct val="80000"/>
              </a:lnSpc>
              <a:spcAft>
                <a:spcPts val="0"/>
              </a:spcAft>
              <a:buClr>
                <a:schemeClr val="accent3"/>
              </a:buClr>
              <a:buFont typeface="Georgia" pitchFamily="18" charset="0"/>
              <a:buNone/>
              <a:defRPr/>
            </a:pPr>
            <a:endParaRPr lang="en-US" dirty="0">
              <a:cs typeface="Times New Roman" pitchFamily="18" charset="0"/>
            </a:endParaRPr>
          </a:p>
        </p:txBody>
      </p:sp>
      <p:sp>
        <p:nvSpPr>
          <p:cNvPr id="18" name="Rectangle 4"/>
          <p:cNvSpPr>
            <a:spLocks noChangeArrowheads="1"/>
          </p:cNvSpPr>
          <p:nvPr/>
        </p:nvSpPr>
        <p:spPr bwMode="auto">
          <a:xfrm>
            <a:off x="762000" y="533400"/>
            <a:ext cx="5859462"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a:defRPr sz="2400">
                <a:solidFill>
                  <a:schemeClr val="tx1"/>
                </a:solidFill>
                <a:latin typeface="Arial" panose="020B0604020202020204" pitchFamily="34" charset="0"/>
              </a:defRPr>
            </a:lvl5pPr>
            <a:lvl6pPr marL="457200" algn="l" rtl="0" fontAlgn="base">
              <a:spcBef>
                <a:spcPct val="0"/>
              </a:spcBef>
              <a:spcAft>
                <a:spcPct val="0"/>
              </a:spcAft>
              <a:defRPr sz="2400">
                <a:solidFill>
                  <a:schemeClr val="tx1"/>
                </a:solidFill>
                <a:latin typeface="Arial" panose="020B0604020202020204" pitchFamily="34" charset="0"/>
              </a:defRPr>
            </a:lvl6pPr>
            <a:lvl7pPr marL="914400" algn="l" rtl="0" fontAlgn="base">
              <a:spcBef>
                <a:spcPct val="0"/>
              </a:spcBef>
              <a:spcAft>
                <a:spcPct val="0"/>
              </a:spcAft>
              <a:defRPr sz="2400">
                <a:solidFill>
                  <a:schemeClr val="tx1"/>
                </a:solidFill>
                <a:latin typeface="Arial" panose="020B0604020202020204" pitchFamily="34" charset="0"/>
              </a:defRPr>
            </a:lvl7pPr>
            <a:lvl8pPr marL="1371600" algn="l" rtl="0" fontAlgn="base">
              <a:spcBef>
                <a:spcPct val="0"/>
              </a:spcBef>
              <a:spcAft>
                <a:spcPct val="0"/>
              </a:spcAft>
              <a:defRPr sz="2400">
                <a:solidFill>
                  <a:schemeClr val="tx1"/>
                </a:solidFill>
                <a:latin typeface="Arial" panose="020B0604020202020204" pitchFamily="34" charset="0"/>
              </a:defRPr>
            </a:lvl8pPr>
            <a:lvl9pPr marL="1828800" algn="l" rtl="0" fontAlgn="base">
              <a:spcBef>
                <a:spcPct val="0"/>
              </a:spcBef>
              <a:spcAft>
                <a:spcPct val="0"/>
              </a:spcAft>
              <a:defRPr sz="2400">
                <a:solidFill>
                  <a:schemeClr val="tx1"/>
                </a:solidFill>
                <a:latin typeface="Arial" panose="020B0604020202020204" pitchFamily="34" charset="0"/>
              </a:defRPr>
            </a:lvl9pPr>
          </a:lstStyle>
          <a:p>
            <a:pPr>
              <a:lnSpc>
                <a:spcPct val="95000"/>
              </a:lnSpc>
            </a:pPr>
            <a:r>
              <a:rPr lang="en-US" sz="2800" u="sng" dirty="0">
                <a:solidFill>
                  <a:srgbClr val="2C6D92"/>
                </a:solidFill>
              </a:rPr>
              <a:t>Species of </a:t>
            </a:r>
            <a:r>
              <a:rPr lang="en-US" sz="2800" u="sng" dirty="0" err="1">
                <a:solidFill>
                  <a:srgbClr val="2C6D92"/>
                </a:solidFill>
              </a:rPr>
              <a:t>Klebsiella</a:t>
            </a:r>
            <a:endParaRPr lang="en-US" sz="2800" u="sng" dirty="0">
              <a:solidFill>
                <a:srgbClr val="2C6D92"/>
              </a:solidFill>
            </a:endParaRPr>
          </a:p>
        </p:txBody>
      </p:sp>
    </p:spTree>
    <p:extLst>
      <p:ext uri="{BB962C8B-B14F-4D97-AF65-F5344CB8AC3E}">
        <p14:creationId xmlns:p14="http://schemas.microsoft.com/office/powerpoint/2010/main" val="2396483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B4B238-D3B6-43EC-A054-0AC866F047BF}" type="datetime1">
              <a:rPr kumimoji="0" lang="en-US" sz="9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5/29/2023</a:t>
            </a:fld>
            <a:endParaRPr kumimoji="0" lang="en-US" sz="9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3" name="عنصر نائب لرقم الشريحة 2"/>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D87EA25-5BE6-4FEB-BC94-85A59B12DFF0}" type="slidenum">
              <a:rPr kumimoji="0" lang="ar-SA" sz="900" b="1" i="0" u="none" strike="noStrike" kern="1200" cap="none" spc="0" normalizeH="0" baseline="0" noProof="0" smtClean="0">
                <a:ln>
                  <a:noFill/>
                </a:ln>
                <a:solidFill>
                  <a:srgbClr val="FFFFFF"/>
                </a:solidFill>
                <a:effectLst/>
                <a:uLnTx/>
                <a:uFillTx/>
                <a:latin typeface="Times New Roman" pitchFamily="18"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9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 name="مستطيل 3"/>
          <p:cNvSpPr/>
          <p:nvPr/>
        </p:nvSpPr>
        <p:spPr>
          <a:xfrm>
            <a:off x="381000" y="318932"/>
            <a:ext cx="8458200" cy="5570756"/>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70C0"/>
                </a:solidFill>
                <a:effectLst/>
                <a:uLnTx/>
                <a:uFillTx/>
                <a:latin typeface="Times New Roman" pitchFamily="18" charset="0"/>
                <a:ea typeface="+mn-ea"/>
                <a:cs typeface="+mn-cs"/>
              </a:rPr>
              <a:t>Antigenic structure:</a:t>
            </a:r>
          </a:p>
          <a:p>
            <a:pPr marL="285750" lvl="0" indent="-285750">
              <a:buFontTx/>
              <a:buChar char="-"/>
            </a:pPr>
            <a:r>
              <a:rPr lang="en-US" sz="1800" b="0" i="1" dirty="0"/>
              <a:t>Klebsiella </a:t>
            </a:r>
            <a:r>
              <a:rPr lang="en-US" sz="1800" b="0" dirty="0"/>
              <a:t>possesses 77 capsular polysaccharides (</a:t>
            </a:r>
            <a:r>
              <a:rPr lang="en-US" sz="1800" dirty="0"/>
              <a:t>K antigens</a:t>
            </a:r>
            <a:r>
              <a:rPr lang="en-US" sz="1800" b="0" dirty="0"/>
              <a:t>) and 8 somatic LPSs (</a:t>
            </a:r>
            <a:r>
              <a:rPr lang="en-US" sz="1800" dirty="0"/>
              <a:t>O antigens</a:t>
            </a:r>
            <a:r>
              <a:rPr lang="en-US" sz="1800" b="0" dirty="0"/>
              <a:t>). </a:t>
            </a:r>
          </a:p>
          <a:p>
            <a:pPr marL="285750" lvl="0" indent="-285750">
              <a:buFontTx/>
              <a:buChar char="-"/>
            </a:pPr>
            <a:r>
              <a:rPr lang="en-US" sz="1800" b="0" dirty="0"/>
              <a:t>The members of </a:t>
            </a:r>
            <a:r>
              <a:rPr lang="en-US" sz="1800" b="0" dirty="0" err="1"/>
              <a:t>Klebsielleae</a:t>
            </a:r>
            <a:r>
              <a:rPr lang="en-US" sz="1800" b="0" dirty="0"/>
              <a:t> have been classified into over 80 serotypes based on the capsular K antigens and somatic O antigens. </a:t>
            </a:r>
          </a:p>
          <a:p>
            <a:pPr marL="285750" lvl="0" indent="-285750">
              <a:buFontTx/>
              <a:buChar char="-"/>
            </a:pPr>
            <a:r>
              <a:rPr lang="en-US" sz="1800" b="0" dirty="0"/>
              <a:t>All serotypes are of the same virulence. </a:t>
            </a:r>
          </a:p>
          <a:p>
            <a:pPr lvl="0"/>
            <a:endParaRPr lang="en-US" sz="1800" b="0" dirty="0"/>
          </a:p>
          <a:p>
            <a:pPr marL="285750" indent="-285750">
              <a:buFont typeface="Arial" panose="020B0604020202020204" pitchFamily="34" charset="0"/>
              <a:buChar char="•"/>
            </a:pPr>
            <a:r>
              <a:rPr lang="en-US" sz="2200" dirty="0">
                <a:solidFill>
                  <a:srgbClr val="0070C0"/>
                </a:solidFill>
              </a:rPr>
              <a:t>Virulence factors:</a:t>
            </a:r>
          </a:p>
          <a:p>
            <a:pPr marL="342900" indent="-342900">
              <a:buFontTx/>
              <a:buChar char="-"/>
            </a:pPr>
            <a:r>
              <a:rPr lang="en-US" sz="2000" dirty="0"/>
              <a:t>Capsule: </a:t>
            </a:r>
            <a:r>
              <a:rPr lang="en-US" sz="2000" b="0" dirty="0"/>
              <a:t>Inhibits phagocytosis and C3b.</a:t>
            </a:r>
            <a:r>
              <a:rPr lang="en-US" sz="2200" b="0" dirty="0">
                <a:solidFill>
                  <a:srgbClr val="0070C0"/>
                </a:solidFill>
              </a:rPr>
              <a:t> </a:t>
            </a:r>
          </a:p>
          <a:p>
            <a:pPr marL="342900" indent="-342900">
              <a:buFontTx/>
              <a:buChar char="-"/>
            </a:pPr>
            <a:r>
              <a:rPr lang="en-US" sz="2000" dirty="0"/>
              <a:t>Multiple </a:t>
            </a:r>
            <a:r>
              <a:rPr lang="en-US" sz="2000" dirty="0" err="1"/>
              <a:t>adhesins</a:t>
            </a:r>
            <a:r>
              <a:rPr lang="en-US" sz="2000" dirty="0"/>
              <a:t>: help the bacteria to adhere to host cells to initiate the disease process. </a:t>
            </a:r>
          </a:p>
          <a:p>
            <a:pPr marL="342900" indent="-342900">
              <a:buFontTx/>
              <a:buChar char="-"/>
            </a:pPr>
            <a:r>
              <a:rPr lang="en-US" sz="2000" dirty="0"/>
              <a:t>LPS</a:t>
            </a:r>
          </a:p>
          <a:p>
            <a:endParaRPr lang="en-US" sz="2000" dirty="0">
              <a:solidFill>
                <a:srgbClr val="6699FF"/>
              </a:solidFill>
            </a:endParaRPr>
          </a:p>
          <a:p>
            <a:pPr marL="342900" indent="-342900">
              <a:buFont typeface="Arial" panose="020B0604020202020204" pitchFamily="34" charset="0"/>
              <a:buChar char="•"/>
            </a:pPr>
            <a:r>
              <a:rPr lang="en-US" sz="2200" dirty="0">
                <a:solidFill>
                  <a:srgbClr val="0070C0"/>
                </a:solidFill>
              </a:rPr>
              <a:t>Clinical syndromes </a:t>
            </a:r>
            <a:r>
              <a:rPr lang="en-US" sz="2000" dirty="0"/>
              <a:t> </a:t>
            </a:r>
            <a:r>
              <a:rPr lang="en-US" sz="2200" dirty="0">
                <a:solidFill>
                  <a:srgbClr val="0070C0"/>
                </a:solidFill>
              </a:rPr>
              <a:t>caused by </a:t>
            </a:r>
            <a:r>
              <a:rPr lang="en-US" sz="2200" i="1" dirty="0">
                <a:solidFill>
                  <a:srgbClr val="0070C0"/>
                </a:solidFill>
              </a:rPr>
              <a:t>Klebsiella pneumoniae:</a:t>
            </a:r>
          </a:p>
          <a:p>
            <a:pPr marL="457200" indent="-457200">
              <a:buAutoNum type="alphaLcParenBoth"/>
            </a:pPr>
            <a:r>
              <a:rPr lang="en-US" sz="2000" b="0" dirty="0"/>
              <a:t>Community-acquired pneumonia.</a:t>
            </a:r>
          </a:p>
          <a:p>
            <a:pPr marL="457200" indent="-457200">
              <a:buAutoNum type="alphaLcParenBoth"/>
            </a:pPr>
            <a:r>
              <a:rPr lang="en-US" sz="2000" b="0" dirty="0"/>
              <a:t>UTI</a:t>
            </a:r>
          </a:p>
          <a:p>
            <a:pPr marL="457200" indent="-457200">
              <a:buAutoNum type="alphaLcParenBoth"/>
            </a:pPr>
            <a:r>
              <a:rPr lang="en-US" sz="2000" b="0" dirty="0"/>
              <a:t>Nosocomial infection</a:t>
            </a:r>
          </a:p>
          <a:p>
            <a:pPr marL="457200" indent="-457200">
              <a:buAutoNum type="alphaLcParenBoth"/>
            </a:pPr>
            <a:r>
              <a:rPr lang="en-US" sz="2000" b="0" dirty="0"/>
              <a:t>Bacteremia and sepsis.</a:t>
            </a:r>
            <a:endParaRPr lang="en-US" sz="2200" b="0" i="1" dirty="0">
              <a:solidFill>
                <a:srgbClr val="0070C0"/>
              </a:solidFill>
            </a:endParaRPr>
          </a:p>
        </p:txBody>
      </p:sp>
    </p:spTree>
    <p:extLst>
      <p:ext uri="{BB962C8B-B14F-4D97-AF65-F5344CB8AC3E}">
        <p14:creationId xmlns:p14="http://schemas.microsoft.com/office/powerpoint/2010/main" val="1099445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6177" y="1053569"/>
            <a:ext cx="8200623" cy="475562"/>
          </a:xfrm>
        </p:spPr>
        <p:txBody>
          <a:bodyPr>
            <a:noAutofit/>
          </a:bodyPr>
          <a:lstStyle/>
          <a:p>
            <a:pPr algn="l" rtl="0"/>
            <a:r>
              <a:rPr lang="en-US" sz="2700" b="1" dirty="0">
                <a:solidFill>
                  <a:srgbClr val="FF0000"/>
                </a:solidFill>
                <a:latin typeface="Comic Sans MS" pitchFamily="66" charset="0"/>
              </a:rPr>
              <a:t>Learning objectives:</a:t>
            </a:r>
            <a:endParaRPr lang="ar-IQ" sz="2700" b="1" dirty="0">
              <a:solidFill>
                <a:srgbClr val="FF0000"/>
              </a:solidFill>
              <a:latin typeface="Comic Sans MS" pitchFamily="66" charset="0"/>
            </a:endParaRPr>
          </a:p>
        </p:txBody>
      </p:sp>
      <p:sp>
        <p:nvSpPr>
          <p:cNvPr id="3" name="عنصر نائب للمحتوى 2"/>
          <p:cNvSpPr>
            <a:spLocks noGrp="1"/>
          </p:cNvSpPr>
          <p:nvPr>
            <p:ph idx="1"/>
          </p:nvPr>
        </p:nvSpPr>
        <p:spPr>
          <a:xfrm>
            <a:off x="457200" y="1862826"/>
            <a:ext cx="8219256" cy="3834426"/>
          </a:xfrm>
        </p:spPr>
        <p:txBody>
          <a:bodyPr>
            <a:normAutofit/>
          </a:bodyPr>
          <a:lstStyle/>
          <a:p>
            <a:pPr marL="27432" indent="0" algn="just" rtl="0">
              <a:buNone/>
            </a:pPr>
            <a:r>
              <a:rPr lang="en-US" dirty="0">
                <a:solidFill>
                  <a:schemeClr val="tx1">
                    <a:lumMod val="65000"/>
                    <a:lumOff val="35000"/>
                  </a:schemeClr>
                </a:solidFill>
                <a:latin typeface="Times New Roman" pitchFamily="18" charset="0"/>
                <a:cs typeface="Times New Roman" pitchFamily="18" charset="0"/>
              </a:rPr>
              <a:t>After this </a:t>
            </a:r>
            <a:r>
              <a:rPr lang="en-US" dirty="0" err="1">
                <a:solidFill>
                  <a:schemeClr val="tx1">
                    <a:lumMod val="65000"/>
                    <a:lumOff val="35000"/>
                  </a:schemeClr>
                </a:solidFill>
                <a:latin typeface="Times New Roman" pitchFamily="18" charset="0"/>
                <a:cs typeface="Times New Roman" pitchFamily="18" charset="0"/>
              </a:rPr>
              <a:t>lec</a:t>
            </a:r>
            <a:r>
              <a:rPr lang="en-US" dirty="0">
                <a:solidFill>
                  <a:schemeClr val="tx1">
                    <a:lumMod val="65000"/>
                    <a:lumOff val="35000"/>
                  </a:schemeClr>
                </a:solidFill>
                <a:latin typeface="Times New Roman" pitchFamily="18" charset="0"/>
                <a:cs typeface="Times New Roman" pitchFamily="18" charset="0"/>
              </a:rPr>
              <a:t>. You must be able to:</a:t>
            </a:r>
          </a:p>
          <a:p>
            <a:pPr algn="just" rtl="0"/>
            <a:r>
              <a:rPr lang="en-US" dirty="0">
                <a:solidFill>
                  <a:schemeClr val="tx1">
                    <a:lumMod val="65000"/>
                    <a:lumOff val="35000"/>
                  </a:schemeClr>
                </a:solidFill>
                <a:latin typeface="Times New Roman" pitchFamily="18" charset="0"/>
                <a:cs typeface="Times New Roman" pitchFamily="18" charset="0"/>
              </a:rPr>
              <a:t>Describe microscopic morphology and cultural biochemical characteristics of each member in this family.</a:t>
            </a:r>
          </a:p>
          <a:p>
            <a:pPr algn="just" rtl="0"/>
            <a:r>
              <a:rPr lang="en-US" dirty="0">
                <a:solidFill>
                  <a:schemeClr val="tx1">
                    <a:lumMod val="65000"/>
                    <a:lumOff val="35000"/>
                  </a:schemeClr>
                </a:solidFill>
                <a:latin typeface="Times New Roman" pitchFamily="18" charset="0"/>
                <a:cs typeface="Times New Roman" pitchFamily="18" charset="0"/>
              </a:rPr>
              <a:t>List infections caused by each of these members.</a:t>
            </a:r>
          </a:p>
          <a:p>
            <a:pPr algn="just" rtl="0"/>
            <a:r>
              <a:rPr lang="en-US" dirty="0">
                <a:solidFill>
                  <a:schemeClr val="tx1">
                    <a:lumMod val="65000"/>
                    <a:lumOff val="35000"/>
                  </a:schemeClr>
                </a:solidFill>
                <a:latin typeface="Times New Roman" pitchFamily="18" charset="0"/>
                <a:cs typeface="Times New Roman" pitchFamily="18" charset="0"/>
              </a:rPr>
              <a:t>Differentiate each member of this family from each other.</a:t>
            </a:r>
          </a:p>
          <a:p>
            <a:pPr algn="just" rtl="0"/>
            <a:r>
              <a:rPr lang="en-US" dirty="0">
                <a:solidFill>
                  <a:schemeClr val="tx1">
                    <a:lumMod val="65000"/>
                    <a:lumOff val="35000"/>
                  </a:schemeClr>
                </a:solidFill>
                <a:latin typeface="Times New Roman" pitchFamily="18" charset="0"/>
                <a:cs typeface="Times New Roman" pitchFamily="18" charset="0"/>
              </a:rPr>
              <a:t>Discuss  principles of biochemical tests of each member in this family.</a:t>
            </a:r>
          </a:p>
          <a:p>
            <a:pPr algn="just" rtl="0"/>
            <a:r>
              <a:rPr lang="en-US" dirty="0">
                <a:solidFill>
                  <a:schemeClr val="tx1">
                    <a:lumMod val="65000"/>
                    <a:lumOff val="35000"/>
                  </a:schemeClr>
                </a:solidFill>
                <a:latin typeface="Times New Roman" pitchFamily="18" charset="0"/>
                <a:cs typeface="Times New Roman" pitchFamily="18" charset="0"/>
              </a:rPr>
              <a:t>Predict enterics causative agents causing clinical cases.</a:t>
            </a:r>
            <a:endParaRPr lang="ar-IQ" dirty="0">
              <a:solidFill>
                <a:schemeClr val="tx1">
                  <a:lumMod val="65000"/>
                  <a:lumOff val="35000"/>
                </a:schemeClr>
              </a:solidFill>
              <a:latin typeface="Times New Roman" pitchFamily="18" charset="0"/>
              <a:cs typeface="Times New Roman" pitchFamily="18" charset="0"/>
            </a:endParaRPr>
          </a:p>
        </p:txBody>
      </p:sp>
      <p:sp>
        <p:nvSpPr>
          <p:cNvPr id="5" name="عنصر نائب للتاريخ 4"/>
          <p:cNvSpPr>
            <a:spLocks noGrp="1"/>
          </p:cNvSpPr>
          <p:nvPr>
            <p:ph type="dt" sz="half" idx="10"/>
          </p:nvPr>
        </p:nvSpPr>
        <p:spPr/>
        <p:txBody>
          <a:bodyPr/>
          <a:lstStyle/>
          <a:p>
            <a:pPr defTabSz="342900" fontAlgn="auto">
              <a:spcBef>
                <a:spcPts val="0"/>
              </a:spcBef>
              <a:spcAft>
                <a:spcPts val="0"/>
              </a:spcAft>
            </a:pPr>
            <a:fld id="{EE6FB5B5-4D4E-4DF3-AF5E-3E02C0DF1262}" type="datetime1">
              <a:rPr lang="en-US" b="0">
                <a:solidFill>
                  <a:srgbClr val="FFFFFF"/>
                </a:solidFill>
                <a:latin typeface="Calibri"/>
              </a:rPr>
              <a:pPr defTabSz="342900" fontAlgn="auto">
                <a:spcBef>
                  <a:spcPts val="0"/>
                </a:spcBef>
                <a:spcAft>
                  <a:spcPts val="0"/>
                </a:spcAft>
              </a:pPr>
              <a:t>5/29/2023</a:t>
            </a:fld>
            <a:endParaRPr lang="en-US" b="0">
              <a:solidFill>
                <a:srgbClr val="FFFFFF"/>
              </a:solidFill>
              <a:latin typeface="Calibri"/>
            </a:endParaRPr>
          </a:p>
        </p:txBody>
      </p:sp>
      <p:sp>
        <p:nvSpPr>
          <p:cNvPr id="4" name="عنصر نائب لرقم الشريحة 3"/>
          <p:cNvSpPr>
            <a:spLocks noGrp="1"/>
          </p:cNvSpPr>
          <p:nvPr>
            <p:ph type="sldNum" sz="quarter" idx="12"/>
          </p:nvPr>
        </p:nvSpPr>
        <p:spPr/>
        <p:txBody>
          <a:bodyPr>
            <a:normAutofit/>
          </a:bodyPr>
          <a:lstStyle/>
          <a:p>
            <a:pPr defTabSz="342900" fontAlgn="auto">
              <a:spcBef>
                <a:spcPts val="0"/>
              </a:spcBef>
              <a:spcAft>
                <a:spcPts val="0"/>
              </a:spcAft>
            </a:pPr>
            <a:r>
              <a:rPr lang="en-US" b="0" dirty="0">
                <a:solidFill>
                  <a:prstClr val="black">
                    <a:tint val="75000"/>
                  </a:prstClr>
                </a:solidFill>
                <a:latin typeface="Calibri"/>
              </a:rPr>
              <a:t>2</a:t>
            </a:r>
            <a:endParaRPr lang="ar-IQ" b="0" dirty="0">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632286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3" name="Rectangle 3"/>
          <p:cNvSpPr>
            <a:spLocks noGrp="1" noChangeArrowheads="1"/>
          </p:cNvSpPr>
          <p:nvPr>
            <p:ph idx="1"/>
          </p:nvPr>
        </p:nvSpPr>
        <p:spPr>
          <a:xfrm>
            <a:off x="304800" y="381000"/>
            <a:ext cx="8534400" cy="6324600"/>
          </a:xfrm>
          <a:ln>
            <a:noFill/>
          </a:ln>
        </p:spPr>
        <p:txBody>
          <a:bodyPr>
            <a:normAutofit fontScale="77500" lnSpcReduction="20000"/>
          </a:bodyPr>
          <a:lstStyle/>
          <a:p>
            <a:pPr marL="0" indent="0" algn="just" rtl="0">
              <a:buNone/>
            </a:pPr>
            <a:r>
              <a:rPr lang="en-IE" sz="2800" b="1" dirty="0">
                <a:solidFill>
                  <a:srgbClr val="444444"/>
                </a:solidFill>
                <a:latin typeface="Times New Roman" pitchFamily="18" charset="0"/>
                <a:cs typeface="Times New Roman" pitchFamily="18" charset="0"/>
              </a:rPr>
              <a:t>(A) </a:t>
            </a:r>
            <a:r>
              <a:rPr lang="en-IE" sz="2900" b="1" dirty="0">
                <a:solidFill>
                  <a:srgbClr val="444444"/>
                </a:solidFill>
                <a:latin typeface="Times New Roman" pitchFamily="18" charset="0"/>
                <a:cs typeface="Times New Roman" pitchFamily="18" charset="0"/>
              </a:rPr>
              <a:t>Pneumonia:   </a:t>
            </a:r>
            <a:r>
              <a:rPr lang="en-IE" sz="2900" dirty="0">
                <a:solidFill>
                  <a:srgbClr val="444444"/>
                </a:solidFill>
                <a:latin typeface="Times New Roman" pitchFamily="18" charset="0"/>
                <a:cs typeface="Times New Roman" pitchFamily="18" charset="0"/>
              </a:rPr>
              <a:t>  </a:t>
            </a:r>
          </a:p>
          <a:p>
            <a:pPr algn="just" rtl="0"/>
            <a:r>
              <a:rPr lang="en-US" sz="2900" dirty="0">
                <a:solidFill>
                  <a:srgbClr val="474747"/>
                </a:solidFill>
                <a:latin typeface="Times New Roman" pitchFamily="18" charset="0"/>
                <a:cs typeface="Times New Roman" pitchFamily="18" charset="0"/>
              </a:rPr>
              <a:t>Community-acquired, most often in older males; most commonly in </a:t>
            </a:r>
            <a:r>
              <a:rPr lang="en-US" sz="2900" b="1" dirty="0">
                <a:solidFill>
                  <a:srgbClr val="383839"/>
                </a:solidFill>
                <a:latin typeface="Times New Roman" pitchFamily="18" charset="0"/>
                <a:cs typeface="Times New Roman" pitchFamily="18" charset="0"/>
              </a:rPr>
              <a:t>patients with either chronic lung disease, alcoholism, or diabetes </a:t>
            </a:r>
            <a:r>
              <a:rPr lang="en-US" sz="2900" dirty="0">
                <a:solidFill>
                  <a:srgbClr val="383839"/>
                </a:solidFill>
                <a:latin typeface="Times New Roman" pitchFamily="18" charset="0"/>
                <a:cs typeface="Times New Roman" pitchFamily="18" charset="0"/>
              </a:rPr>
              <a:t>(but </a:t>
            </a:r>
            <a:r>
              <a:rPr lang="en-US" sz="2900" dirty="0">
                <a:solidFill>
                  <a:srgbClr val="474747"/>
                </a:solidFill>
                <a:latin typeface="Times New Roman" pitchFamily="18" charset="0"/>
                <a:cs typeface="Times New Roman" pitchFamily="18" charset="0"/>
              </a:rPr>
              <a:t>this is not the most common cause of pneumonia in alcoholics; </a:t>
            </a:r>
            <a:r>
              <a:rPr lang="en-IE" sz="2900" i="1" dirty="0">
                <a:solidFill>
                  <a:srgbClr val="474747"/>
                </a:solidFill>
                <a:latin typeface="Times New Roman" pitchFamily="18" charset="0"/>
                <a:cs typeface="Times New Roman" pitchFamily="18" charset="0"/>
              </a:rPr>
              <a:t>S. </a:t>
            </a:r>
            <a:r>
              <a:rPr lang="en-IE" sz="2900" i="1" dirty="0" err="1">
                <a:solidFill>
                  <a:srgbClr val="474747"/>
                </a:solidFill>
                <a:latin typeface="Times New Roman" pitchFamily="18" charset="0"/>
                <a:cs typeface="Times New Roman" pitchFamily="18" charset="0"/>
              </a:rPr>
              <a:t>pneumoniae</a:t>
            </a:r>
            <a:r>
              <a:rPr lang="en-IE" sz="2900" i="1" dirty="0">
                <a:solidFill>
                  <a:srgbClr val="474747"/>
                </a:solidFill>
                <a:latin typeface="Times New Roman" pitchFamily="18" charset="0"/>
                <a:cs typeface="Times New Roman" pitchFamily="18" charset="0"/>
              </a:rPr>
              <a:t> </a:t>
            </a:r>
            <a:r>
              <a:rPr lang="en-IE" sz="2900" dirty="0">
                <a:solidFill>
                  <a:srgbClr val="474747"/>
                </a:solidFill>
                <a:latin typeface="Times New Roman" pitchFamily="18" charset="0"/>
                <a:cs typeface="Times New Roman" pitchFamily="18" charset="0"/>
              </a:rPr>
              <a:t>is.)</a:t>
            </a:r>
          </a:p>
          <a:p>
            <a:pPr algn="just" rtl="0"/>
            <a:r>
              <a:rPr lang="en-US" sz="2900" dirty="0">
                <a:solidFill>
                  <a:srgbClr val="414141"/>
                </a:solidFill>
                <a:latin typeface="Times New Roman" pitchFamily="18" charset="0"/>
                <a:cs typeface="Times New Roman" pitchFamily="18" charset="0"/>
              </a:rPr>
              <a:t>Endogenous; assumed to reach lungs by inhalation of respiratory droplets </a:t>
            </a:r>
            <a:r>
              <a:rPr lang="en-IE" sz="2900" dirty="0">
                <a:solidFill>
                  <a:srgbClr val="414141"/>
                </a:solidFill>
                <a:latin typeface="Times New Roman" pitchFamily="18" charset="0"/>
                <a:cs typeface="Times New Roman" pitchFamily="18" charset="0"/>
              </a:rPr>
              <a:t>from upper respiratory tract</a:t>
            </a:r>
          </a:p>
          <a:p>
            <a:pPr algn="just" rtl="0"/>
            <a:r>
              <a:rPr lang="en-US" sz="2900" dirty="0">
                <a:solidFill>
                  <a:srgbClr val="474747"/>
                </a:solidFill>
                <a:latin typeface="Times New Roman" pitchFamily="18" charset="0"/>
                <a:cs typeface="Times New Roman" pitchFamily="18" charset="0"/>
              </a:rPr>
              <a:t>Lobar pneumonia characteristically is associated with massive mucoid inflammatory exudate of lobar involving one or more lobes of the lung</a:t>
            </a:r>
            <a:endParaRPr lang="en-IE" sz="2900" dirty="0">
              <a:solidFill>
                <a:srgbClr val="474747"/>
              </a:solidFill>
              <a:latin typeface="Times New Roman" pitchFamily="18" charset="0"/>
              <a:cs typeface="Times New Roman" pitchFamily="18" charset="0"/>
            </a:endParaRPr>
          </a:p>
          <a:p>
            <a:pPr algn="just" rtl="0"/>
            <a:r>
              <a:rPr lang="en-US" sz="2900" dirty="0">
                <a:solidFill>
                  <a:srgbClr val="3A3A3A"/>
                </a:solidFill>
                <a:latin typeface="Times New Roman" pitchFamily="18" charset="0"/>
                <a:cs typeface="Times New Roman" pitchFamily="18" charset="0"/>
              </a:rPr>
              <a:t>Frequent </a:t>
            </a:r>
            <a:r>
              <a:rPr lang="en-US" sz="2900" b="1" dirty="0">
                <a:solidFill>
                  <a:srgbClr val="3A3A3A"/>
                </a:solidFill>
                <a:latin typeface="Times New Roman" pitchFamily="18" charset="0"/>
                <a:cs typeface="Times New Roman" pitchFamily="18" charset="0"/>
              </a:rPr>
              <a:t>abscesses</a:t>
            </a:r>
            <a:r>
              <a:rPr lang="en-US" sz="2900" dirty="0">
                <a:solidFill>
                  <a:srgbClr val="3A3A3A"/>
                </a:solidFill>
                <a:latin typeface="Times New Roman" pitchFamily="18" charset="0"/>
                <a:cs typeface="Times New Roman" pitchFamily="18" charset="0"/>
              </a:rPr>
              <a:t> make it hard to treat; </a:t>
            </a:r>
            <a:r>
              <a:rPr lang="en-US" sz="2900" b="1" dirty="0">
                <a:solidFill>
                  <a:srgbClr val="3A3A3A"/>
                </a:solidFill>
                <a:latin typeface="Times New Roman" pitchFamily="18" charset="0"/>
                <a:cs typeface="Times New Roman" pitchFamily="18" charset="0"/>
              </a:rPr>
              <a:t>fatality </a:t>
            </a:r>
            <a:r>
              <a:rPr lang="en-US" sz="2900" dirty="0">
                <a:solidFill>
                  <a:srgbClr val="3A3A3A"/>
                </a:solidFill>
                <a:latin typeface="Times New Roman" pitchFamily="18" charset="0"/>
                <a:cs typeface="Times New Roman" pitchFamily="18" charset="0"/>
              </a:rPr>
              <a:t>rate high</a:t>
            </a:r>
          </a:p>
          <a:p>
            <a:pPr algn="just" rtl="0"/>
            <a:r>
              <a:rPr lang="en-US" sz="2900" dirty="0">
                <a:solidFill>
                  <a:srgbClr val="3C3C3C"/>
                </a:solidFill>
                <a:latin typeface="Times New Roman" pitchFamily="18" charset="0"/>
                <a:cs typeface="Times New Roman" pitchFamily="18" charset="0"/>
              </a:rPr>
              <a:t>Sputum is generally </a:t>
            </a:r>
            <a:r>
              <a:rPr lang="en-US" sz="2900" b="1" dirty="0">
                <a:solidFill>
                  <a:srgbClr val="3C3C3C"/>
                </a:solidFill>
                <a:latin typeface="Times New Roman" pitchFamily="18" charset="0"/>
                <a:cs typeface="Times New Roman" pitchFamily="18" charset="0"/>
              </a:rPr>
              <a:t>thick and bloody (currant jelly) </a:t>
            </a:r>
            <a:r>
              <a:rPr lang="en-US" sz="2900" dirty="0">
                <a:solidFill>
                  <a:srgbClr val="3C3C3C"/>
                </a:solidFill>
                <a:latin typeface="Times New Roman" pitchFamily="18" charset="0"/>
                <a:cs typeface="Times New Roman" pitchFamily="18" charset="0"/>
              </a:rPr>
              <a:t>but not foul smelling as in anaerobic aspiration pneumonia.</a:t>
            </a:r>
          </a:p>
          <a:p>
            <a:pPr marL="0" indent="0" algn="just" rtl="0">
              <a:buNone/>
            </a:pPr>
            <a:r>
              <a:rPr lang="en-US" sz="2900" dirty="0">
                <a:solidFill>
                  <a:srgbClr val="3C3C3C"/>
                </a:solidFill>
                <a:latin typeface="Times New Roman" pitchFamily="18" charset="0"/>
                <a:cs typeface="Times New Roman" pitchFamily="18" charset="0"/>
              </a:rPr>
              <a:t>(</a:t>
            </a:r>
            <a:r>
              <a:rPr lang="en-US" sz="2900" b="1" dirty="0">
                <a:solidFill>
                  <a:srgbClr val="3C3C3C"/>
                </a:solidFill>
                <a:latin typeface="Times New Roman" pitchFamily="18" charset="0"/>
                <a:cs typeface="Times New Roman" pitchFamily="18" charset="0"/>
              </a:rPr>
              <a:t>B) Urinary tract infection: </a:t>
            </a:r>
          </a:p>
          <a:p>
            <a:pPr marL="0" indent="0" algn="just" rtl="0">
              <a:buNone/>
            </a:pPr>
            <a:r>
              <a:rPr lang="en-US" sz="2900" dirty="0">
                <a:solidFill>
                  <a:srgbClr val="414141"/>
                </a:solidFill>
                <a:latin typeface="Times New Roman" pitchFamily="18" charset="0"/>
                <a:cs typeface="Times New Roman" pitchFamily="18" charset="0"/>
              </a:rPr>
              <a:t>- catheter-related (nosocomial) from fecal contamination </a:t>
            </a:r>
            <a:r>
              <a:rPr lang="en-IE" sz="2900" dirty="0">
                <a:solidFill>
                  <a:srgbClr val="414141"/>
                </a:solidFill>
                <a:latin typeface="Times New Roman" pitchFamily="18" charset="0"/>
                <a:cs typeface="Times New Roman" pitchFamily="18" charset="0"/>
              </a:rPr>
              <a:t>of catheters</a:t>
            </a:r>
          </a:p>
          <a:p>
            <a:pPr marL="0" indent="0" algn="just" rtl="0">
              <a:buNone/>
            </a:pPr>
            <a:r>
              <a:rPr lang="en-US" sz="2900" b="1" dirty="0">
                <a:solidFill>
                  <a:srgbClr val="414141"/>
                </a:solidFill>
                <a:latin typeface="Times New Roman" pitchFamily="18" charset="0"/>
                <a:cs typeface="Times New Roman" pitchFamily="18" charset="0"/>
              </a:rPr>
              <a:t>(C) Septicemia</a:t>
            </a:r>
            <a:r>
              <a:rPr lang="en-US" sz="2900" dirty="0">
                <a:solidFill>
                  <a:srgbClr val="414141"/>
                </a:solidFill>
                <a:latin typeface="Times New Roman" pitchFamily="18" charset="0"/>
                <a:cs typeface="Times New Roman" pitchFamily="18" charset="0"/>
              </a:rPr>
              <a:t>:</a:t>
            </a:r>
          </a:p>
          <a:p>
            <a:pPr algn="just" rtl="0">
              <a:buFontTx/>
              <a:buChar char="-"/>
            </a:pPr>
            <a:r>
              <a:rPr lang="en-US" sz="2900" dirty="0">
                <a:solidFill>
                  <a:srgbClr val="414141"/>
                </a:solidFill>
                <a:latin typeface="Times New Roman" pitchFamily="18" charset="0"/>
                <a:cs typeface="Times New Roman" pitchFamily="18" charset="0"/>
              </a:rPr>
              <a:t>immunocompromised patients, may originate from bowel defects or invasion of IV lines</a:t>
            </a:r>
          </a:p>
          <a:p>
            <a:pPr algn="just" rtl="0">
              <a:buFontTx/>
              <a:buChar char="-"/>
            </a:pPr>
            <a:r>
              <a:rPr lang="en-US" sz="2900" dirty="0">
                <a:solidFill>
                  <a:srgbClr val="474747"/>
                </a:solidFill>
                <a:latin typeface="Times New Roman" pitchFamily="18" charset="0"/>
                <a:cs typeface="Times New Roman" pitchFamily="18" charset="0"/>
              </a:rPr>
              <a:t>In neonatal units, outbreaks of infection caused by extended-spectrum beta-lactamase (</a:t>
            </a:r>
            <a:r>
              <a:rPr lang="en-US" sz="2900" b="1" dirty="0">
                <a:solidFill>
                  <a:srgbClr val="474747"/>
                </a:solidFill>
                <a:latin typeface="Times New Roman" pitchFamily="18" charset="0"/>
                <a:cs typeface="Times New Roman" pitchFamily="18" charset="0"/>
              </a:rPr>
              <a:t>ESBL</a:t>
            </a:r>
            <a:r>
              <a:rPr lang="en-US" sz="2900" dirty="0">
                <a:solidFill>
                  <a:srgbClr val="474747"/>
                </a:solidFill>
                <a:latin typeface="Times New Roman" pitchFamily="18" charset="0"/>
                <a:cs typeface="Times New Roman" pitchFamily="18" charset="0"/>
              </a:rPr>
              <a:t>)-producing </a:t>
            </a:r>
            <a:r>
              <a:rPr lang="en-US" sz="2900" i="1" dirty="0" err="1">
                <a:solidFill>
                  <a:srgbClr val="474747"/>
                </a:solidFill>
                <a:latin typeface="Times New Roman" pitchFamily="18" charset="0"/>
                <a:cs typeface="Times New Roman" pitchFamily="18" charset="0"/>
              </a:rPr>
              <a:t>Klebsiella</a:t>
            </a:r>
            <a:r>
              <a:rPr lang="en-US" sz="2900" dirty="0">
                <a:solidFill>
                  <a:srgbClr val="474747"/>
                </a:solidFill>
                <a:latin typeface="Times New Roman" pitchFamily="18" charset="0"/>
                <a:cs typeface="Times New Roman" pitchFamily="18" charset="0"/>
              </a:rPr>
              <a:t> strains present a more serious problem and may be associated with high mortality</a:t>
            </a:r>
          </a:p>
        </p:txBody>
      </p:sp>
    </p:spTree>
    <p:extLst>
      <p:ext uri="{BB962C8B-B14F-4D97-AF65-F5344CB8AC3E}">
        <p14:creationId xmlns:p14="http://schemas.microsoft.com/office/powerpoint/2010/main" val="1483100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a:prstGeom prst="rect">
            <a:avLst/>
          </a:prstGeom>
        </p:spPr>
        <p:txBody>
          <a:bodyPr/>
          <a:lstStyle/>
          <a:p>
            <a:pPr>
              <a:defRPr/>
            </a:pPr>
            <a:fld id="{02F09467-7891-454C-9592-03F98CCFAF35}" type="slidenum">
              <a:rPr lang="en-US" smtClean="0"/>
              <a:pPr>
                <a:defRPr/>
              </a:pPr>
              <a:t>21</a:t>
            </a:fld>
            <a:endParaRPr lang="en-US"/>
          </a:p>
        </p:txBody>
      </p:sp>
      <p:sp>
        <p:nvSpPr>
          <p:cNvPr id="3" name="Rectangle 2"/>
          <p:cNvSpPr/>
          <p:nvPr/>
        </p:nvSpPr>
        <p:spPr>
          <a:xfrm>
            <a:off x="762000" y="990600"/>
            <a:ext cx="7010400" cy="4708981"/>
          </a:xfrm>
          <a:prstGeom prst="rect">
            <a:avLst/>
          </a:prstGeom>
        </p:spPr>
        <p:txBody>
          <a:bodyPr wrap="square">
            <a:spAutoFit/>
          </a:bodyPr>
          <a:lstStyle/>
          <a:p>
            <a:pPr marL="457200" indent="-457200">
              <a:buFont typeface="Arial" panose="020B0604020202020204" pitchFamily="34" charset="0"/>
              <a:buChar char="•"/>
            </a:pPr>
            <a:r>
              <a:rPr lang="en-IE" sz="2800" dirty="0">
                <a:solidFill>
                  <a:srgbClr val="0070C0"/>
                </a:solidFill>
                <a:cs typeface="Times New Roman" panose="02020603050405020304" pitchFamily="18" charset="0"/>
              </a:rPr>
              <a:t>Diagnosis:</a:t>
            </a:r>
          </a:p>
          <a:p>
            <a:pPr marL="342900" indent="-342900">
              <a:buFontTx/>
              <a:buChar char="-"/>
            </a:pPr>
            <a:r>
              <a:rPr lang="en-US" b="0" dirty="0">
                <a:solidFill>
                  <a:srgbClr val="3D3D3D"/>
                </a:solidFill>
                <a:cs typeface="Times New Roman" panose="02020603050405020304" pitchFamily="18" charset="0"/>
              </a:rPr>
              <a:t>Culture of sputum or clean catch urine sample</a:t>
            </a:r>
          </a:p>
          <a:p>
            <a:pPr marL="342900" indent="-342900">
              <a:buFontTx/>
              <a:buChar char="-"/>
            </a:pPr>
            <a:r>
              <a:rPr lang="en-US" b="0" dirty="0">
                <a:solidFill>
                  <a:srgbClr val="3D3D3D"/>
                </a:solidFill>
                <a:cs typeface="Times New Roman" panose="02020603050405020304" pitchFamily="18" charset="0"/>
              </a:rPr>
              <a:t>Biochemical test (</a:t>
            </a:r>
            <a:r>
              <a:rPr lang="en-US" b="0" dirty="0" err="1">
                <a:solidFill>
                  <a:srgbClr val="3D3D3D"/>
                </a:solidFill>
                <a:cs typeface="Times New Roman" panose="02020603050405020304" pitchFamily="18" charset="0"/>
              </a:rPr>
              <a:t>IMViC</a:t>
            </a:r>
            <a:r>
              <a:rPr lang="en-US" b="0" dirty="0">
                <a:solidFill>
                  <a:srgbClr val="3D3D3D"/>
                </a:solidFill>
                <a:cs typeface="Times New Roman" panose="02020603050405020304" pitchFamily="18" charset="0"/>
              </a:rPr>
              <a:t>, </a:t>
            </a:r>
            <a:r>
              <a:rPr lang="en-IE" b="0" dirty="0">
                <a:solidFill>
                  <a:srgbClr val="363636"/>
                </a:solidFill>
                <a:cs typeface="Times New Roman" panose="02020603050405020304" pitchFamily="18" charset="0"/>
              </a:rPr>
              <a:t>Lactose fermentation).</a:t>
            </a:r>
          </a:p>
          <a:p>
            <a:endParaRPr lang="en-IE" b="0" dirty="0">
              <a:solidFill>
                <a:srgbClr val="363636"/>
              </a:solidFill>
              <a:cs typeface="Times New Roman" panose="02020603050405020304" pitchFamily="18" charset="0"/>
            </a:endParaRPr>
          </a:p>
          <a:p>
            <a:pPr marL="457200" indent="-457200">
              <a:buFont typeface="Arial" panose="020B0604020202020204" pitchFamily="34" charset="0"/>
              <a:buChar char="•"/>
            </a:pPr>
            <a:r>
              <a:rPr lang="en-IE" sz="2800" dirty="0">
                <a:solidFill>
                  <a:srgbClr val="0070C0"/>
                </a:solidFill>
                <a:cs typeface="Times New Roman" panose="02020603050405020304" pitchFamily="18" charset="0"/>
              </a:rPr>
              <a:t>Treatment</a:t>
            </a:r>
          </a:p>
          <a:p>
            <a:pPr marL="342900" indent="-342900">
              <a:buFontTx/>
              <a:buChar char="-"/>
            </a:pPr>
            <a:r>
              <a:rPr lang="en-US" b="0" dirty="0">
                <a:solidFill>
                  <a:srgbClr val="4B4B4B"/>
                </a:solidFill>
                <a:cs typeface="Times New Roman" panose="02020603050405020304" pitchFamily="18" charset="0"/>
              </a:rPr>
              <a:t>Third-generation cephalosporin with or without an aminoglycoside</a:t>
            </a:r>
          </a:p>
          <a:p>
            <a:pPr marL="342900" indent="-342900">
              <a:buFontTx/>
              <a:buChar char="-"/>
            </a:pPr>
            <a:r>
              <a:rPr lang="en-US" b="0" dirty="0">
                <a:solidFill>
                  <a:srgbClr val="454545"/>
                </a:solidFill>
                <a:cs typeface="Times New Roman" panose="02020603050405020304" pitchFamily="18" charset="0"/>
              </a:rPr>
              <a:t>Fluoroquinolones may also be used.</a:t>
            </a:r>
          </a:p>
          <a:p>
            <a:pPr marL="342900" indent="-342900">
              <a:buFontTx/>
              <a:buChar char="-"/>
            </a:pPr>
            <a:r>
              <a:rPr lang="en-US" dirty="0">
                <a:cs typeface="Times New Roman" panose="02020603050405020304" pitchFamily="18" charset="0"/>
              </a:rPr>
              <a:t>The </a:t>
            </a:r>
            <a:r>
              <a:rPr lang="en-US" dirty="0" err="1">
                <a:cs typeface="Times New Roman" panose="02020603050405020304" pitchFamily="18" charset="0"/>
              </a:rPr>
              <a:t>carbapenems</a:t>
            </a:r>
            <a:r>
              <a:rPr lang="en-US" dirty="0">
                <a:cs typeface="Times New Roman" panose="02020603050405020304" pitchFamily="18" charset="0"/>
              </a:rPr>
              <a:t>, especially </a:t>
            </a:r>
            <a:r>
              <a:rPr lang="en-US" dirty="0" err="1">
                <a:cs typeface="Times New Roman" panose="02020603050405020304" pitchFamily="18" charset="0"/>
              </a:rPr>
              <a:t>imipenem</a:t>
            </a:r>
            <a:r>
              <a:rPr lang="en-US" dirty="0">
                <a:cs typeface="Times New Roman" panose="02020603050405020304" pitchFamily="18" charset="0"/>
              </a:rPr>
              <a:t>, are effective against such ESBL strains</a:t>
            </a:r>
          </a:p>
          <a:p>
            <a:endParaRPr lang="en-US" b="0" dirty="0">
              <a:solidFill>
                <a:srgbClr val="454545"/>
              </a:solidFill>
              <a:cs typeface="Times New Roman" panose="02020603050405020304" pitchFamily="18" charset="0"/>
            </a:endParaRPr>
          </a:p>
          <a:p>
            <a:pPr marL="457200" indent="-457200">
              <a:buFont typeface="Arial" panose="020B0604020202020204" pitchFamily="34" charset="0"/>
              <a:buChar char="•"/>
            </a:pPr>
            <a:r>
              <a:rPr lang="en-US" sz="2800" dirty="0">
                <a:solidFill>
                  <a:srgbClr val="0070C0"/>
                </a:solidFill>
                <a:cs typeface="Times New Roman" panose="02020603050405020304" pitchFamily="18" charset="0"/>
              </a:rPr>
              <a:t>Prevention: </a:t>
            </a:r>
            <a:r>
              <a:rPr lang="en-US" b="0" dirty="0">
                <a:solidFill>
                  <a:srgbClr val="3D3D3D"/>
                </a:solidFill>
                <a:cs typeface="Times New Roman" panose="02020603050405020304" pitchFamily="18" charset="0"/>
              </a:rPr>
              <a:t>good catheter care, </a:t>
            </a:r>
            <a:r>
              <a:rPr lang="en-US" b="0" dirty="0">
                <a:solidFill>
                  <a:srgbClr val="3E3E3E"/>
                </a:solidFill>
                <a:cs typeface="Times New Roman" panose="02020603050405020304" pitchFamily="18" charset="0"/>
              </a:rPr>
              <a:t>limit use</a:t>
            </a:r>
            <a:endParaRPr lang="ar-IQ" dirty="0">
              <a:cs typeface="Times New Roman" panose="02020603050405020304" pitchFamily="18" charset="0"/>
            </a:endParaRPr>
          </a:p>
        </p:txBody>
      </p:sp>
    </p:spTree>
    <p:extLst>
      <p:ext uri="{BB962C8B-B14F-4D97-AF65-F5344CB8AC3E}">
        <p14:creationId xmlns:p14="http://schemas.microsoft.com/office/powerpoint/2010/main" val="2617468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p:cNvSpPr>
            <a:spLocks noChangeArrowheads="1"/>
          </p:cNvSpPr>
          <p:nvPr/>
        </p:nvSpPr>
        <p:spPr bwMode="auto">
          <a:xfrm>
            <a:off x="312737" y="145956"/>
            <a:ext cx="5859463"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a:defRPr sz="2400">
                <a:solidFill>
                  <a:schemeClr val="tx1"/>
                </a:solidFill>
                <a:latin typeface="Arial" panose="020B0604020202020204" pitchFamily="34" charset="0"/>
              </a:defRPr>
            </a:lvl5pPr>
            <a:lvl6pPr marL="457200" algn="l" rtl="0" fontAlgn="base">
              <a:spcBef>
                <a:spcPct val="0"/>
              </a:spcBef>
              <a:spcAft>
                <a:spcPct val="0"/>
              </a:spcAft>
              <a:defRPr sz="2400">
                <a:solidFill>
                  <a:schemeClr val="tx1"/>
                </a:solidFill>
                <a:latin typeface="Arial" panose="020B0604020202020204" pitchFamily="34" charset="0"/>
              </a:defRPr>
            </a:lvl6pPr>
            <a:lvl7pPr marL="914400" algn="l" rtl="0" fontAlgn="base">
              <a:spcBef>
                <a:spcPct val="0"/>
              </a:spcBef>
              <a:spcAft>
                <a:spcPct val="0"/>
              </a:spcAft>
              <a:defRPr sz="2400">
                <a:solidFill>
                  <a:schemeClr val="tx1"/>
                </a:solidFill>
                <a:latin typeface="Arial" panose="020B0604020202020204" pitchFamily="34" charset="0"/>
              </a:defRPr>
            </a:lvl7pPr>
            <a:lvl8pPr marL="1371600" algn="l" rtl="0" fontAlgn="base">
              <a:spcBef>
                <a:spcPct val="0"/>
              </a:spcBef>
              <a:spcAft>
                <a:spcPct val="0"/>
              </a:spcAft>
              <a:defRPr sz="2400">
                <a:solidFill>
                  <a:schemeClr val="tx1"/>
                </a:solidFill>
                <a:latin typeface="Arial" panose="020B0604020202020204" pitchFamily="34" charset="0"/>
              </a:defRPr>
            </a:lvl8pPr>
            <a:lvl9pPr marL="1828800" algn="l" rtl="0" fontAlgn="base">
              <a:spcBef>
                <a:spcPct val="0"/>
              </a:spcBef>
              <a:spcAft>
                <a:spcPct val="0"/>
              </a:spcAft>
              <a:defRPr sz="2400">
                <a:solidFill>
                  <a:schemeClr val="tx1"/>
                </a:solidFill>
                <a:latin typeface="Arial" panose="020B0604020202020204" pitchFamily="34" charset="0"/>
              </a:defRPr>
            </a:lvl9pPr>
          </a:lstStyle>
          <a:p>
            <a:pPr>
              <a:lnSpc>
                <a:spcPct val="95000"/>
              </a:lnSpc>
            </a:pPr>
            <a:r>
              <a:rPr lang="en-US" sz="2800" dirty="0">
                <a:solidFill>
                  <a:srgbClr val="2C6D92"/>
                </a:solidFill>
                <a:latin typeface="Comic Sans MS" panose="030F0702030302020204" pitchFamily="66" charset="0"/>
              </a:rPr>
              <a:t>Genus: </a:t>
            </a:r>
            <a:r>
              <a:rPr lang="en-US" sz="2800" i="1" dirty="0">
                <a:latin typeface="Comic Sans MS" panose="030F0702030302020204" pitchFamily="66" charset="0"/>
              </a:rPr>
              <a:t>Proteus</a:t>
            </a:r>
          </a:p>
        </p:txBody>
      </p:sp>
      <p:sp>
        <p:nvSpPr>
          <p:cNvPr id="1108996" name="Text Box 4"/>
          <p:cNvSpPr txBox="1">
            <a:spLocks noChangeArrowheads="1"/>
          </p:cNvSpPr>
          <p:nvPr/>
        </p:nvSpPr>
        <p:spPr bwMode="auto">
          <a:xfrm>
            <a:off x="312737" y="1469130"/>
            <a:ext cx="7612063"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pPr>
            <a:r>
              <a:rPr lang="en-US" sz="2000" dirty="0">
                <a:solidFill>
                  <a:srgbClr val="0070C0"/>
                </a:solidFill>
                <a:cs typeface="Times New Roman" panose="02020603050405020304" pitchFamily="18" charset="0"/>
              </a:rPr>
              <a:t>General feature: </a:t>
            </a:r>
          </a:p>
          <a:p>
            <a:pPr marL="342900" indent="-342900">
              <a:spcBef>
                <a:spcPct val="50000"/>
              </a:spcBef>
              <a:buFontTx/>
              <a:buChar char="-"/>
            </a:pPr>
            <a:r>
              <a:rPr lang="en-US" sz="1800" b="0" dirty="0">
                <a:solidFill>
                  <a:srgbClr val="FF3399"/>
                </a:solidFill>
                <a:cs typeface="Times New Roman" panose="02020603050405020304" pitchFamily="18" charset="0"/>
              </a:rPr>
              <a:t>Gram negative bacilli</a:t>
            </a:r>
            <a:r>
              <a:rPr lang="en-US" sz="1800" b="0" dirty="0">
                <a:solidFill>
                  <a:srgbClr val="000000"/>
                </a:solidFill>
                <a:cs typeface="Times New Roman" panose="02020603050405020304" pitchFamily="18" charset="0"/>
              </a:rPr>
              <a:t>, pleomorphic</a:t>
            </a:r>
          </a:p>
          <a:p>
            <a:pPr marL="342900" indent="-342900">
              <a:spcBef>
                <a:spcPct val="50000"/>
              </a:spcBef>
              <a:buFontTx/>
              <a:buChar char="-"/>
            </a:pPr>
            <a:r>
              <a:rPr lang="en-US" sz="1800" b="0" dirty="0">
                <a:solidFill>
                  <a:srgbClr val="000000"/>
                </a:solidFill>
                <a:cs typeface="Times New Roman" panose="02020603050405020304" pitchFamily="18" charset="0"/>
              </a:rPr>
              <a:t>Normal  intestinal microbiota </a:t>
            </a:r>
          </a:p>
          <a:p>
            <a:pPr marL="342900" indent="-342900">
              <a:spcBef>
                <a:spcPct val="50000"/>
              </a:spcBef>
              <a:buFontTx/>
              <a:buChar char="-"/>
            </a:pPr>
            <a:r>
              <a:rPr lang="en-US" sz="1800" b="0" dirty="0">
                <a:solidFill>
                  <a:srgbClr val="000000"/>
                </a:solidFill>
                <a:cs typeface="Times New Roman" panose="02020603050405020304" pitchFamily="18" charset="0"/>
              </a:rPr>
              <a:t>Highly motile (swarming); peritrichous flagella</a:t>
            </a:r>
          </a:p>
          <a:p>
            <a:pPr marL="342900" indent="-342900">
              <a:spcBef>
                <a:spcPct val="50000"/>
              </a:spcBef>
              <a:buFontTx/>
              <a:buChar char="-"/>
            </a:pPr>
            <a:r>
              <a:rPr lang="en-US" sz="1800" b="0" dirty="0">
                <a:solidFill>
                  <a:srgbClr val="000000"/>
                </a:solidFill>
                <a:cs typeface="Times New Roman" panose="02020603050405020304" pitchFamily="18" charset="0"/>
              </a:rPr>
              <a:t>Non lactose fermenter, </a:t>
            </a:r>
            <a:r>
              <a:rPr lang="en-US" sz="1800" dirty="0">
                <a:solidFill>
                  <a:srgbClr val="CC00FF"/>
                </a:solidFill>
                <a:cs typeface="Times New Roman" panose="02020603050405020304" pitchFamily="18" charset="0"/>
              </a:rPr>
              <a:t>urease +</a:t>
            </a:r>
            <a:r>
              <a:rPr lang="en-US" sz="1800" dirty="0" err="1">
                <a:solidFill>
                  <a:srgbClr val="CC00FF"/>
                </a:solidFill>
                <a:cs typeface="Times New Roman" panose="02020603050405020304" pitchFamily="18" charset="0"/>
              </a:rPr>
              <a:t>ve</a:t>
            </a:r>
            <a:endParaRPr lang="en-US" sz="1800" dirty="0">
              <a:solidFill>
                <a:srgbClr val="CC00FF"/>
              </a:solidFill>
              <a:cs typeface="Times New Roman" panose="02020603050405020304" pitchFamily="18" charset="0"/>
            </a:endParaRPr>
          </a:p>
          <a:p>
            <a:pPr marL="342900" indent="-342900">
              <a:spcBef>
                <a:spcPct val="50000"/>
              </a:spcBef>
              <a:buFontTx/>
              <a:buChar char="-"/>
            </a:pPr>
            <a:r>
              <a:rPr lang="en-US" sz="1800" b="0" dirty="0">
                <a:cs typeface="Times New Roman" panose="02020603050405020304" pitchFamily="18" charset="0"/>
              </a:rPr>
              <a:t>Produce characteristic ‘fishy’ or ‘seminal’  odor in </a:t>
            </a:r>
            <a:r>
              <a:rPr lang="en-US" sz="2000" b="0" dirty="0">
                <a:cs typeface="Times New Roman" panose="02020603050405020304" pitchFamily="18" charset="0"/>
              </a:rPr>
              <a:t>cultures.</a:t>
            </a:r>
          </a:p>
          <a:p>
            <a:pPr marL="342900" indent="-342900">
              <a:spcBef>
                <a:spcPct val="50000"/>
              </a:spcBef>
              <a:buFontTx/>
              <a:buChar char="-"/>
            </a:pPr>
            <a:r>
              <a:rPr lang="en-US" sz="1800" b="0" dirty="0" err="1">
                <a:solidFill>
                  <a:srgbClr val="000000"/>
                </a:solidFill>
                <a:cs typeface="Times New Roman" panose="02020603050405020304" pitchFamily="18" charset="0"/>
              </a:rPr>
              <a:t>IMViC</a:t>
            </a:r>
            <a:r>
              <a:rPr lang="en-US" sz="1800" b="0" dirty="0">
                <a:solidFill>
                  <a:srgbClr val="00B050"/>
                </a:solidFill>
                <a:latin typeface="Comic Sans MS" pitchFamily="66" charset="0"/>
              </a:rPr>
              <a:t> </a:t>
            </a:r>
            <a:r>
              <a:rPr lang="en-US" sz="1800" b="0" dirty="0">
                <a:latin typeface="Comic Sans MS" pitchFamily="66" charset="0"/>
              </a:rPr>
              <a:t>test: </a:t>
            </a:r>
            <a:r>
              <a:rPr lang="en-US" sz="1800" b="0" u="sng" dirty="0">
                <a:latin typeface="Comic Sans MS" pitchFamily="66" charset="0"/>
              </a:rPr>
              <a:t>+</a:t>
            </a:r>
            <a:r>
              <a:rPr lang="en-US" sz="1800" b="0" dirty="0">
                <a:latin typeface="Comic Sans MS" pitchFamily="66" charset="0"/>
              </a:rPr>
              <a:t> + - +, TSI agar: </a:t>
            </a:r>
            <a:r>
              <a:rPr lang="en-US" sz="1800" b="0" dirty="0">
                <a:solidFill>
                  <a:srgbClr val="000000"/>
                </a:solidFill>
                <a:latin typeface="Arial" panose="020B0604020202020204" pitchFamily="34" charset="0"/>
              </a:rPr>
              <a:t>K / A </a:t>
            </a:r>
            <a:r>
              <a:rPr lang="en-US" sz="1800" b="0" baseline="30000" dirty="0">
                <a:solidFill>
                  <a:srgbClr val="000000"/>
                </a:solidFill>
                <a:latin typeface="Arial" panose="020B0604020202020204" pitchFamily="34" charset="0"/>
              </a:rPr>
              <a:t> </a:t>
            </a:r>
            <a:r>
              <a:rPr lang="en-US" sz="1800" b="0" dirty="0">
                <a:solidFill>
                  <a:srgbClr val="00CC66"/>
                </a:solidFill>
                <a:latin typeface="Arial" panose="020B0604020202020204" pitchFamily="34" charset="0"/>
              </a:rPr>
              <a:t>(H</a:t>
            </a:r>
            <a:r>
              <a:rPr lang="en-US" sz="1200" b="0" dirty="0">
                <a:solidFill>
                  <a:srgbClr val="00CC66"/>
                </a:solidFill>
                <a:latin typeface="Arial" panose="020B0604020202020204" pitchFamily="34" charset="0"/>
              </a:rPr>
              <a:t>2</a:t>
            </a:r>
            <a:r>
              <a:rPr lang="en-US" sz="1800" b="0" dirty="0">
                <a:solidFill>
                  <a:srgbClr val="00CC66"/>
                </a:solidFill>
                <a:latin typeface="Arial" panose="020B0604020202020204" pitchFamily="34" charset="0"/>
              </a:rPr>
              <a:t>S producer)</a:t>
            </a:r>
          </a:p>
        </p:txBody>
      </p:sp>
      <p:sp>
        <p:nvSpPr>
          <p:cNvPr id="15" name="مستطيل 14"/>
          <p:cNvSpPr/>
          <p:nvPr/>
        </p:nvSpPr>
        <p:spPr>
          <a:xfrm>
            <a:off x="461507" y="982066"/>
            <a:ext cx="4123245" cy="355482"/>
          </a:xfrm>
          <a:prstGeom prst="rect">
            <a:avLst/>
          </a:prstGeom>
          <a:solidFill>
            <a:srgbClr val="F79646">
              <a:lumMod val="40000"/>
              <a:lumOff val="60000"/>
            </a:srgbClr>
          </a:solidFill>
          <a:ln w="25400" cap="flat" cmpd="sng" algn="ctr">
            <a:solidFill>
              <a:srgbClr val="C0504D"/>
            </a:solidFill>
            <a:prstDash val="solid"/>
          </a:ln>
          <a:effectLst/>
        </p:spPr>
        <p:txBody>
          <a:bodyPr wrap="none">
            <a:spAutoFit/>
          </a:bodyPr>
          <a:lstStyle/>
          <a:p>
            <a:pPr marL="0" marR="0" lvl="0" indent="0" defTabSz="914400" eaLnBrk="1" fontAlgn="auto" latinLnBrk="0" hangingPunct="1">
              <a:lnSpc>
                <a:spcPct val="95000"/>
              </a:lnSpc>
              <a:spcBef>
                <a:spcPts val="0"/>
              </a:spcBef>
              <a:spcAft>
                <a:spcPts val="0"/>
              </a:spcAft>
              <a:buClrTx/>
              <a:buSzTx/>
              <a:buFontTx/>
              <a:buNone/>
              <a:tabLst/>
              <a:defRPr/>
            </a:pPr>
            <a:r>
              <a:rPr lang="en-US" sz="1800" b="0" i="1" kern="0" dirty="0">
                <a:solidFill>
                  <a:srgbClr val="FF0000"/>
                </a:solidFill>
                <a:latin typeface="Comic Sans MS" panose="030F0702030302020204" pitchFamily="66" charset="0"/>
              </a:rPr>
              <a:t>Proteus mirabilis (90%)  &amp; P. vulgaris</a:t>
            </a:r>
          </a:p>
        </p:txBody>
      </p:sp>
      <p:sp>
        <p:nvSpPr>
          <p:cNvPr id="3" name="مستطيل 2"/>
          <p:cNvSpPr/>
          <p:nvPr/>
        </p:nvSpPr>
        <p:spPr>
          <a:xfrm>
            <a:off x="4457700" y="996676"/>
            <a:ext cx="4965752" cy="393198"/>
          </a:xfrm>
          <a:prstGeom prst="rect">
            <a:avLst/>
          </a:prstGeom>
        </p:spPr>
        <p:txBody>
          <a:bodyPr wrap="square">
            <a:spAutoFit/>
          </a:bodyPr>
          <a:lstStyle/>
          <a:p>
            <a:pPr>
              <a:lnSpc>
                <a:spcPct val="95000"/>
              </a:lnSpc>
            </a:pPr>
            <a:r>
              <a:rPr lang="en-US" sz="2000" dirty="0">
                <a:latin typeface="Comic Sans MS" panose="030F0702030302020204" pitchFamily="66" charset="0"/>
              </a:rPr>
              <a:t>- Species of medical importance</a:t>
            </a:r>
            <a:endParaRPr lang="en-US" sz="2000" i="1" u="sng" dirty="0">
              <a:solidFill>
                <a:srgbClr val="2C6D92"/>
              </a:solidFill>
              <a:latin typeface="Comic Sans MS" panose="030F0702030302020204" pitchFamily="66" charset="0"/>
            </a:endParaRPr>
          </a:p>
        </p:txBody>
      </p:sp>
      <p:pic>
        <p:nvPicPr>
          <p:cNvPr id="5" name="صورة 4"/>
          <p:cNvPicPr>
            <a:picLocks noChangeAspect="1"/>
          </p:cNvPicPr>
          <p:nvPr/>
        </p:nvPicPr>
        <p:blipFill>
          <a:blip r:embed="rId3"/>
          <a:stretch>
            <a:fillRect/>
          </a:stretch>
        </p:blipFill>
        <p:spPr>
          <a:xfrm>
            <a:off x="461507" y="4718484"/>
            <a:ext cx="2466975" cy="2072971"/>
          </a:xfrm>
          <a:prstGeom prst="ellipse">
            <a:avLst/>
          </a:prstGeom>
        </p:spPr>
      </p:pic>
      <p:pic>
        <p:nvPicPr>
          <p:cNvPr id="7" name="صورة 6"/>
          <p:cNvPicPr>
            <a:picLocks noChangeAspect="1"/>
          </p:cNvPicPr>
          <p:nvPr/>
        </p:nvPicPr>
        <p:blipFill>
          <a:blip r:embed="rId4"/>
          <a:stretch>
            <a:fillRect/>
          </a:stretch>
        </p:blipFill>
        <p:spPr>
          <a:xfrm>
            <a:off x="3267868" y="4639228"/>
            <a:ext cx="2435224" cy="2152228"/>
          </a:xfrm>
          <a:prstGeom prst="ellipse">
            <a:avLst/>
          </a:prstGeom>
        </p:spPr>
      </p:pic>
      <p:pic>
        <p:nvPicPr>
          <p:cNvPr id="8" name="صورة 7"/>
          <p:cNvPicPr>
            <a:picLocks noChangeAspect="1"/>
          </p:cNvPicPr>
          <p:nvPr/>
        </p:nvPicPr>
        <p:blipFill>
          <a:blip r:embed="rId5"/>
          <a:stretch>
            <a:fillRect/>
          </a:stretch>
        </p:blipFill>
        <p:spPr>
          <a:xfrm>
            <a:off x="6042478" y="4639228"/>
            <a:ext cx="2416045" cy="2152227"/>
          </a:xfrm>
          <a:prstGeom prst="ellipse">
            <a:avLst/>
          </a:prstGeom>
        </p:spPr>
      </p:pic>
      <p:pic>
        <p:nvPicPr>
          <p:cNvPr id="9" name="صورة 8"/>
          <p:cNvPicPr>
            <a:picLocks noChangeAspect="1"/>
          </p:cNvPicPr>
          <p:nvPr/>
        </p:nvPicPr>
        <p:blipFill rotWithShape="1">
          <a:blip r:embed="rId6"/>
          <a:srcRect l="55333" r="24667" b="5555"/>
          <a:stretch/>
        </p:blipFill>
        <p:spPr>
          <a:xfrm>
            <a:off x="7250500" y="1620706"/>
            <a:ext cx="893593" cy="2850219"/>
          </a:xfrm>
          <a:prstGeom prst="rect">
            <a:avLst/>
          </a:prstGeom>
        </p:spPr>
      </p:pic>
    </p:spTree>
    <p:extLst>
      <p:ext uri="{BB962C8B-B14F-4D97-AF65-F5344CB8AC3E}">
        <p14:creationId xmlns:p14="http://schemas.microsoft.com/office/powerpoint/2010/main" val="1908743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6555641"/>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70C0"/>
                </a:solidFill>
              </a:rPr>
              <a:t>Diseases:</a:t>
            </a:r>
          </a:p>
          <a:p>
            <a:pPr marL="342900" indent="-342900">
              <a:buFontTx/>
              <a:buChar char="-"/>
            </a:pPr>
            <a:r>
              <a:rPr lang="en-US" sz="2000" b="0" dirty="0"/>
              <a:t>Urinary tract infections</a:t>
            </a:r>
          </a:p>
          <a:p>
            <a:pPr marL="342900" indent="-342900">
              <a:buFontTx/>
              <a:buChar char="-"/>
            </a:pPr>
            <a:r>
              <a:rPr lang="en-US" sz="2000" b="0" dirty="0"/>
              <a:t>Septicemia</a:t>
            </a:r>
          </a:p>
          <a:p>
            <a:pPr marL="342900" indent="-342900">
              <a:buFontTx/>
              <a:buChar char="-"/>
            </a:pPr>
            <a:r>
              <a:rPr lang="en-US" sz="2000" b="0" dirty="0"/>
              <a:t>Pneumoniae</a:t>
            </a:r>
          </a:p>
          <a:p>
            <a:pPr marL="342900" indent="-342900">
              <a:buFontTx/>
              <a:buChar char="-"/>
            </a:pPr>
            <a:r>
              <a:rPr lang="en-US" sz="2000" b="0" dirty="0"/>
              <a:t>Wound infection</a:t>
            </a:r>
          </a:p>
          <a:p>
            <a:endParaRPr lang="en-US" sz="2000" b="0" dirty="0"/>
          </a:p>
          <a:p>
            <a:pPr marL="342900" indent="-342900">
              <a:buFont typeface="Arial" panose="020B0604020202020204" pitchFamily="34" charset="0"/>
              <a:buChar char="•"/>
            </a:pPr>
            <a:r>
              <a:rPr lang="en-US" sz="2000" dirty="0">
                <a:solidFill>
                  <a:srgbClr val="0070C0"/>
                </a:solidFill>
              </a:rPr>
              <a:t>Pathogenesis:</a:t>
            </a:r>
          </a:p>
          <a:p>
            <a:pPr marL="342900" indent="-342900">
              <a:buFontTx/>
              <a:buChar char="-"/>
            </a:pPr>
            <a:r>
              <a:rPr lang="en-US" sz="2000" b="0" dirty="0"/>
              <a:t>Urease raises urine pH to cause kidney stones ( renal calculi- stones)</a:t>
            </a:r>
          </a:p>
          <a:p>
            <a:pPr marL="342900" indent="-342900">
              <a:buFontTx/>
              <a:buChar char="-"/>
            </a:pPr>
            <a:r>
              <a:rPr lang="en-US" sz="2000" b="0" dirty="0"/>
              <a:t>Motility may aid entry into bladder.</a:t>
            </a:r>
            <a:r>
              <a:rPr lang="en-US" sz="2000" b="0" dirty="0">
                <a:solidFill>
                  <a:srgbClr val="FF3399"/>
                </a:solidFill>
                <a:latin typeface="Arial" panose="020B0604020202020204" pitchFamily="34" charset="0"/>
              </a:rPr>
              <a:t> </a:t>
            </a:r>
            <a:endParaRPr lang="en-US" sz="2000" b="0" dirty="0"/>
          </a:p>
          <a:p>
            <a:pPr marL="342900" indent="-342900">
              <a:buFontTx/>
              <a:buChar char="-"/>
            </a:pPr>
            <a:r>
              <a:rPr lang="en-US" sz="2000" b="0" dirty="0"/>
              <a:t>Endotoxin causes fever and shock when septicemia occurs.</a:t>
            </a:r>
            <a:br>
              <a:rPr lang="en-US" sz="2000" b="0" dirty="0"/>
            </a:br>
            <a:endParaRPr lang="en-US" sz="2000" b="0" dirty="0"/>
          </a:p>
          <a:p>
            <a:pPr marL="342900" indent="-342900">
              <a:buFont typeface="Arial" panose="020B0604020202020204" pitchFamily="34" charset="0"/>
              <a:buChar char="•"/>
            </a:pPr>
            <a:r>
              <a:rPr lang="en-US" sz="2000" dirty="0">
                <a:solidFill>
                  <a:srgbClr val="0070C0"/>
                </a:solidFill>
              </a:rPr>
              <a:t>Diagnosis;</a:t>
            </a:r>
          </a:p>
          <a:p>
            <a:r>
              <a:rPr lang="en-US" sz="2000" b="0" dirty="0">
                <a:solidFill>
                  <a:srgbClr val="FF0000"/>
                </a:solidFill>
              </a:rPr>
              <a:t>- </a:t>
            </a:r>
            <a:r>
              <a:rPr lang="en-US" sz="2000" b="0" dirty="0"/>
              <a:t>culture of blood or urine for lactose-negative organisms with swarming</a:t>
            </a:r>
            <a:br>
              <a:rPr lang="en-US" sz="2000" b="0" dirty="0"/>
            </a:br>
            <a:r>
              <a:rPr lang="en-US" sz="2000" b="0" dirty="0"/>
              <a:t>motility.</a:t>
            </a:r>
          </a:p>
          <a:p>
            <a:pPr marL="342900" indent="-342900">
              <a:buFont typeface="Arial" panose="020B0604020202020204" pitchFamily="34" charset="0"/>
              <a:buChar char="•"/>
            </a:pPr>
            <a:r>
              <a:rPr lang="en-US" sz="2000" dirty="0">
                <a:solidFill>
                  <a:srgbClr val="0070C0"/>
                </a:solidFill>
              </a:rPr>
              <a:t>Treatment:</a:t>
            </a:r>
          </a:p>
          <a:p>
            <a:pPr marL="342900" indent="-342900">
              <a:buFontTx/>
              <a:buChar char="-"/>
            </a:pPr>
            <a:r>
              <a:rPr lang="en-US" sz="2000" b="0" dirty="0"/>
              <a:t>Fluoroquinolones, TMP-SMX, or third-generation cephalosporin for uncomplicated UTIs.</a:t>
            </a:r>
          </a:p>
          <a:p>
            <a:pPr marL="342900" indent="-342900">
              <a:buFontTx/>
              <a:buChar char="-"/>
            </a:pPr>
            <a:r>
              <a:rPr lang="en-US" sz="2000" b="0" dirty="0"/>
              <a:t>Remove stones, if present.</a:t>
            </a:r>
            <a:br>
              <a:rPr lang="en-US" sz="2000" b="0" dirty="0"/>
            </a:br>
            <a:endParaRPr lang="en-US" sz="2000" b="0" dirty="0"/>
          </a:p>
          <a:p>
            <a:pPr marL="342900" indent="-342900">
              <a:buFont typeface="Arial" panose="020B0604020202020204" pitchFamily="34" charset="0"/>
              <a:buChar char="•"/>
            </a:pPr>
            <a:r>
              <a:rPr lang="en-US" sz="2000" dirty="0">
                <a:solidFill>
                  <a:srgbClr val="0070C0"/>
                </a:solidFill>
              </a:rPr>
              <a:t>Prevention</a:t>
            </a:r>
            <a:r>
              <a:rPr lang="en-US" sz="2000" b="0" dirty="0"/>
              <a:t>- promptly remove urinary tract catheters.</a:t>
            </a:r>
            <a:br>
              <a:rPr lang="en-US" sz="2000" b="0" dirty="0"/>
            </a:br>
            <a:r>
              <a:rPr lang="en-US" sz="2000" b="0" dirty="0"/>
              <a:t> </a:t>
            </a:r>
            <a:endParaRPr lang="en-US" sz="2000" dirty="0"/>
          </a:p>
        </p:txBody>
      </p:sp>
    </p:spTree>
    <p:extLst>
      <p:ext uri="{BB962C8B-B14F-4D97-AF65-F5344CB8AC3E}">
        <p14:creationId xmlns:p14="http://schemas.microsoft.com/office/powerpoint/2010/main" val="201569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0B4B238-D3B6-43EC-A054-0AC866F047BF}" type="datetime1">
              <a:rPr lang="en-US" smtClean="0">
                <a:solidFill>
                  <a:srgbClr val="FFFFFF"/>
                </a:solidFill>
              </a:rPr>
              <a:t>5/29/2023</a:t>
            </a:fld>
            <a:endParaRPr lang="en-US">
              <a:solidFill>
                <a:srgbClr val="FFFFFF"/>
              </a:solidFill>
            </a:endParaRPr>
          </a:p>
        </p:txBody>
      </p:sp>
      <p:sp>
        <p:nvSpPr>
          <p:cNvPr id="3" name="عنصر نائب لرقم الشريحة 2"/>
          <p:cNvSpPr>
            <a:spLocks noGrp="1"/>
          </p:cNvSpPr>
          <p:nvPr>
            <p:ph type="sldNum" sz="quarter" idx="12"/>
          </p:nvPr>
        </p:nvSpPr>
        <p:spPr/>
        <p:txBody>
          <a:bodyPr/>
          <a:lstStyle/>
          <a:p>
            <a:fld id="{BD87EA25-5BE6-4FEB-BC94-85A59B12DFF0}" type="slidenum">
              <a:rPr lang="ar-SA" smtClean="0">
                <a:solidFill>
                  <a:srgbClr val="FFFFFF"/>
                </a:solidFill>
              </a:rPr>
              <a:pPr/>
              <a:t>24</a:t>
            </a:fld>
            <a:endParaRPr lang="en-US">
              <a:solidFill>
                <a:srgbClr val="FFFFFF"/>
              </a:solidFill>
            </a:endParaRPr>
          </a:p>
        </p:txBody>
      </p:sp>
      <p:pic>
        <p:nvPicPr>
          <p:cNvPr id="5" name="صورة 4"/>
          <p:cNvPicPr>
            <a:picLocks noChangeAspect="1"/>
          </p:cNvPicPr>
          <p:nvPr/>
        </p:nvPicPr>
        <p:blipFill>
          <a:blip r:embed="rId2"/>
          <a:stretch>
            <a:fillRect/>
          </a:stretch>
        </p:blipFill>
        <p:spPr>
          <a:xfrm>
            <a:off x="152400" y="304799"/>
            <a:ext cx="8839200" cy="6416681"/>
          </a:xfrm>
          <a:prstGeom prst="rect">
            <a:avLst/>
          </a:prstGeom>
        </p:spPr>
      </p:pic>
      <p:sp>
        <p:nvSpPr>
          <p:cNvPr id="6" name="مستطيل 5"/>
          <p:cNvSpPr/>
          <p:nvPr/>
        </p:nvSpPr>
        <p:spPr>
          <a:xfrm>
            <a:off x="2723562" y="1981200"/>
            <a:ext cx="4439238" cy="1938992"/>
          </a:xfrm>
          <a:prstGeom prst="rect">
            <a:avLst/>
          </a:prstGeom>
        </p:spPr>
        <p:txBody>
          <a:bodyPr wrap="square">
            <a:spAutoFit/>
          </a:bodyPr>
          <a:lstStyle/>
          <a:p>
            <a:pPr algn="ctr"/>
            <a:r>
              <a:rPr lang="en-US" sz="4000" dirty="0">
                <a:solidFill>
                  <a:srgbClr val="CC00FF"/>
                </a:solidFill>
              </a:rPr>
              <a:t>Thank you</a:t>
            </a:r>
          </a:p>
          <a:p>
            <a:pPr algn="ctr"/>
            <a:r>
              <a:rPr lang="en-US" sz="4000" dirty="0">
                <a:solidFill>
                  <a:srgbClr val="CC00FF"/>
                </a:solidFill>
              </a:rPr>
              <a:t> for</a:t>
            </a:r>
          </a:p>
          <a:p>
            <a:pPr algn="ctr"/>
            <a:r>
              <a:rPr lang="en-US" sz="4000" dirty="0">
                <a:solidFill>
                  <a:srgbClr val="CC00FF"/>
                </a:solidFill>
              </a:rPr>
              <a:t>Your  attention</a:t>
            </a:r>
          </a:p>
        </p:txBody>
      </p:sp>
    </p:spTree>
    <p:extLst>
      <p:ext uri="{BB962C8B-B14F-4D97-AF65-F5344CB8AC3E}">
        <p14:creationId xmlns:p14="http://schemas.microsoft.com/office/powerpoint/2010/main" val="411873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541" y="973160"/>
            <a:ext cx="8229600" cy="1284668"/>
          </a:xfrm>
        </p:spPr>
        <p:txBody>
          <a:bodyPr/>
          <a:lstStyle/>
          <a:p>
            <a:r>
              <a:rPr lang="en-US" sz="3000" b="1" u="sng" dirty="0">
                <a:solidFill>
                  <a:srgbClr val="FF0000"/>
                </a:solidFill>
                <a:effectLst>
                  <a:outerShdw blurRad="38100" dist="38100" dir="2700000" algn="tl">
                    <a:srgbClr val="000000">
                      <a:alpha val="43137"/>
                    </a:srgbClr>
                  </a:outerShdw>
                </a:effectLst>
                <a:latin typeface="Comic Sans MS" panose="030F0702030302020204" pitchFamily="66" charset="0"/>
              </a:rPr>
              <a:t>Gram-Negative bacilli </a:t>
            </a:r>
            <a:endParaRPr lang="ar-SA" sz="3000" b="1" u="sng"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Content Placeholder 3"/>
          <p:cNvSpPr>
            <a:spLocks noGrp="1"/>
          </p:cNvSpPr>
          <p:nvPr>
            <p:ph idx="1"/>
          </p:nvPr>
        </p:nvSpPr>
        <p:spPr>
          <a:xfrm>
            <a:off x="355538" y="2376957"/>
            <a:ext cx="8434293" cy="2343955"/>
          </a:xfrm>
        </p:spPr>
        <p:txBody>
          <a:bodyPr>
            <a:normAutofit/>
          </a:bodyPr>
          <a:lstStyle/>
          <a:p>
            <a:pPr marL="0" indent="0" algn="just" rtl="0">
              <a:buClr>
                <a:srgbClr val="00B0F0"/>
              </a:buClr>
              <a:buNone/>
            </a:pPr>
            <a:r>
              <a:rPr lang="en-US" dirty="0">
                <a:solidFill>
                  <a:schemeClr val="accent6">
                    <a:lumMod val="75000"/>
                  </a:schemeClr>
                </a:solidFill>
                <a:latin typeface="Comic Sans MS" panose="030F0702030302020204" pitchFamily="66" charset="0"/>
              </a:rPr>
              <a:t>Large group of diverse organisms, they are divided to:</a:t>
            </a:r>
          </a:p>
          <a:p>
            <a:pPr algn="just" rtl="0">
              <a:buClr>
                <a:srgbClr val="00B0F0"/>
              </a:buClr>
              <a:buFont typeface="Wingdings" panose="05000000000000000000" pitchFamily="2" charset="2"/>
              <a:buChar char="v"/>
            </a:pPr>
            <a:r>
              <a:rPr lang="en-US" dirty="0">
                <a:solidFill>
                  <a:srgbClr val="002060"/>
                </a:solidFill>
                <a:latin typeface="Comic Sans MS" panose="030F0702030302020204" pitchFamily="66" charset="0"/>
              </a:rPr>
              <a:t>Gram-Negative Rods related to gastrointestinal tract.</a:t>
            </a:r>
          </a:p>
          <a:p>
            <a:pPr algn="just" rtl="0">
              <a:buClr>
                <a:srgbClr val="00B0F0"/>
              </a:buClr>
              <a:buFont typeface="Wingdings" panose="05000000000000000000" pitchFamily="2" charset="2"/>
              <a:buChar char="v"/>
            </a:pPr>
            <a:r>
              <a:rPr lang="en-US" dirty="0">
                <a:solidFill>
                  <a:srgbClr val="002060"/>
                </a:solidFill>
                <a:latin typeface="Comic Sans MS" panose="030F0702030302020204" pitchFamily="66" charset="0"/>
              </a:rPr>
              <a:t>Gram-Negative Rods related to respiratory tract.</a:t>
            </a:r>
          </a:p>
          <a:p>
            <a:pPr algn="just" rtl="0">
              <a:buClr>
                <a:srgbClr val="00B0F0"/>
              </a:buClr>
              <a:buFont typeface="Wingdings" panose="05000000000000000000" pitchFamily="2" charset="2"/>
              <a:buChar char="v"/>
            </a:pPr>
            <a:r>
              <a:rPr lang="en-US" dirty="0">
                <a:solidFill>
                  <a:srgbClr val="002060"/>
                </a:solidFill>
                <a:latin typeface="Comic Sans MS" panose="030F0702030302020204" pitchFamily="66" charset="0"/>
              </a:rPr>
              <a:t>Gram-Negative Rods related to animal source.</a:t>
            </a:r>
            <a:endParaRPr lang="en-US" dirty="0">
              <a:solidFill>
                <a:srgbClr val="002060"/>
              </a:solidFill>
              <a:latin typeface="Cambria" panose="02040503050406030204" pitchFamily="18" charset="0"/>
            </a:endParaRPr>
          </a:p>
        </p:txBody>
      </p:sp>
      <p:sp>
        <p:nvSpPr>
          <p:cNvPr id="6" name="عنصر نائب للتاريخ 5"/>
          <p:cNvSpPr>
            <a:spLocks noGrp="1"/>
          </p:cNvSpPr>
          <p:nvPr>
            <p:ph type="dt" sz="half" idx="10"/>
          </p:nvPr>
        </p:nvSpPr>
        <p:spPr/>
        <p:txBody>
          <a:bodyPr/>
          <a:lstStyle/>
          <a:p>
            <a:pPr defTabSz="342900" fontAlgn="auto">
              <a:spcBef>
                <a:spcPts val="0"/>
              </a:spcBef>
              <a:spcAft>
                <a:spcPts val="0"/>
              </a:spcAft>
            </a:pPr>
            <a:fld id="{5954C189-6785-43D0-A3E7-8161F3F7CCF3}" type="datetime1">
              <a:rPr lang="en-US" b="0">
                <a:solidFill>
                  <a:srgbClr val="FFFFFF"/>
                </a:solidFill>
                <a:latin typeface="Calibri"/>
              </a:rPr>
              <a:pPr defTabSz="342900" fontAlgn="auto">
                <a:spcBef>
                  <a:spcPts val="0"/>
                </a:spcBef>
                <a:spcAft>
                  <a:spcPts val="0"/>
                </a:spcAft>
              </a:pPr>
              <a:t>5/29/2023</a:t>
            </a:fld>
            <a:endParaRPr lang="en-US" b="0">
              <a:solidFill>
                <a:srgbClr val="FFFFFF"/>
              </a:solidFill>
              <a:latin typeface="Calibri"/>
            </a:endParaRPr>
          </a:p>
        </p:txBody>
      </p:sp>
      <p:sp>
        <p:nvSpPr>
          <p:cNvPr id="2" name="عنصر نائب لرقم الشريحة 1"/>
          <p:cNvSpPr>
            <a:spLocks noGrp="1"/>
          </p:cNvSpPr>
          <p:nvPr>
            <p:ph type="sldNum" sz="quarter" idx="12"/>
          </p:nvPr>
        </p:nvSpPr>
        <p:spPr/>
        <p:txBody>
          <a:bodyPr/>
          <a:lstStyle/>
          <a:p>
            <a:pPr defTabSz="342900" fontAlgn="auto">
              <a:spcBef>
                <a:spcPts val="0"/>
              </a:spcBef>
              <a:spcAft>
                <a:spcPts val="0"/>
              </a:spcAft>
            </a:pPr>
            <a:r>
              <a:rPr lang="en-US" b="0" dirty="0">
                <a:solidFill>
                  <a:srgbClr val="FFFFFF"/>
                </a:solidFill>
                <a:latin typeface="Calibri"/>
              </a:rPr>
              <a:t>3</a:t>
            </a:r>
          </a:p>
        </p:txBody>
      </p:sp>
    </p:spTree>
    <p:extLst>
      <p:ext uri="{BB962C8B-B14F-4D97-AF65-F5344CB8AC3E}">
        <p14:creationId xmlns:p14="http://schemas.microsoft.com/office/powerpoint/2010/main" val="349085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3"/>
          <a:stretch>
            <a:fillRect/>
          </a:stretch>
        </p:blipFill>
        <p:spPr>
          <a:xfrm>
            <a:off x="457200" y="1886129"/>
            <a:ext cx="7924800" cy="4652789"/>
          </a:xfrm>
          <a:prstGeom prst="rect">
            <a:avLst/>
          </a:prstGeom>
        </p:spPr>
      </p:pic>
      <p:sp>
        <p:nvSpPr>
          <p:cNvPr id="4" name="عنصر نائب للتاريخ 3"/>
          <p:cNvSpPr>
            <a:spLocks noGrp="1"/>
          </p:cNvSpPr>
          <p:nvPr>
            <p:ph type="dt" sz="half" idx="10"/>
          </p:nvPr>
        </p:nvSpPr>
        <p:spPr/>
        <p:txBody>
          <a:bodyPr/>
          <a:lstStyle/>
          <a:p>
            <a:fld id="{446F003B-916B-4E13-9149-C99AD8AE7038}" type="datetime1">
              <a:rPr lang="en-US" smtClean="0">
                <a:solidFill>
                  <a:srgbClr val="FFFFFF"/>
                </a:solidFill>
              </a:rPr>
              <a:t>5/29/2023</a:t>
            </a:fld>
            <a:endParaRPr lang="en-US">
              <a:solidFill>
                <a:srgbClr val="FFFFFF"/>
              </a:solidFill>
            </a:endParaRPr>
          </a:p>
        </p:txBody>
      </p:sp>
      <p:sp>
        <p:nvSpPr>
          <p:cNvPr id="5" name="عنصر نائب لرقم الشريحة 4"/>
          <p:cNvSpPr>
            <a:spLocks noGrp="1"/>
          </p:cNvSpPr>
          <p:nvPr>
            <p:ph type="sldNum" sz="quarter" idx="12"/>
          </p:nvPr>
        </p:nvSpPr>
        <p:spPr/>
        <p:txBody>
          <a:bodyPr/>
          <a:lstStyle/>
          <a:p>
            <a:fld id="{1B484D72-E17A-4B1B-B70F-3832D4E443CC}" type="slidenum">
              <a:rPr lang="ar-SA" smtClean="0">
                <a:solidFill>
                  <a:srgbClr val="FFFFFF"/>
                </a:solidFill>
              </a:rPr>
              <a:pPr/>
              <a:t>4</a:t>
            </a:fld>
            <a:endParaRPr lang="en-US">
              <a:solidFill>
                <a:srgbClr val="FFFFFF"/>
              </a:solidFill>
            </a:endParaRPr>
          </a:p>
        </p:txBody>
      </p:sp>
      <p:sp>
        <p:nvSpPr>
          <p:cNvPr id="7" name="مستطيل 6"/>
          <p:cNvSpPr/>
          <p:nvPr/>
        </p:nvSpPr>
        <p:spPr>
          <a:xfrm>
            <a:off x="228600" y="685800"/>
            <a:ext cx="8727069" cy="1200329"/>
          </a:xfrm>
          <a:prstGeom prst="rect">
            <a:avLst/>
          </a:prstGeom>
        </p:spPr>
        <p:txBody>
          <a:bodyPr wrap="none">
            <a:spAutoFit/>
          </a:bodyPr>
          <a:lstStyle/>
          <a:p>
            <a:pPr marL="342900" indent="-342900">
              <a:buFont typeface="Wingdings" panose="05000000000000000000" pitchFamily="2" charset="2"/>
              <a:buChar char="v"/>
            </a:pPr>
            <a:r>
              <a:rPr lang="en-US" dirty="0">
                <a:solidFill>
                  <a:srgbClr val="002060"/>
                </a:solidFill>
                <a:latin typeface="Comic Sans MS" panose="030F0702030302020204" pitchFamily="66" charset="0"/>
              </a:rPr>
              <a:t>Gram-Negative Rods related to gastrointestinal tract:</a:t>
            </a:r>
          </a:p>
          <a:p>
            <a:pPr marL="342900" indent="-342900">
              <a:buFont typeface="Arial" panose="020B0604020202020204" pitchFamily="34" charset="0"/>
              <a:buChar char="•"/>
            </a:pPr>
            <a:r>
              <a:rPr lang="en-US" dirty="0">
                <a:solidFill>
                  <a:srgbClr val="008000"/>
                </a:solidFill>
                <a:effectLst>
                  <a:outerShdw blurRad="38100" dist="38100" dir="2700000" algn="tl">
                    <a:srgbClr val="C0C0C0"/>
                  </a:outerShdw>
                </a:effectLst>
              </a:rPr>
              <a:t>Family </a:t>
            </a:r>
            <a:r>
              <a:rPr lang="en-US" dirty="0" err="1">
                <a:solidFill>
                  <a:srgbClr val="008000"/>
                </a:solidFill>
                <a:effectLst>
                  <a:outerShdw blurRad="38100" dist="38100" dir="2700000" algn="tl">
                    <a:srgbClr val="C0C0C0"/>
                  </a:outerShdw>
                </a:effectLst>
              </a:rPr>
              <a:t>Enterobacteriaceae</a:t>
            </a:r>
            <a:r>
              <a:rPr lang="en-US" dirty="0">
                <a:solidFill>
                  <a:srgbClr val="008000"/>
                </a:solidFill>
                <a:effectLst>
                  <a:outerShdw blurRad="38100" dist="38100" dir="2700000" algn="tl">
                    <a:srgbClr val="C0C0C0"/>
                  </a:outerShdw>
                </a:effectLst>
              </a:rPr>
              <a:t> :</a:t>
            </a:r>
          </a:p>
          <a:p>
            <a:endParaRPr lang="en-US" dirty="0"/>
          </a:p>
        </p:txBody>
      </p:sp>
    </p:spTree>
    <p:extLst>
      <p:ext uri="{BB962C8B-B14F-4D97-AF65-F5344CB8AC3E}">
        <p14:creationId xmlns:p14="http://schemas.microsoft.com/office/powerpoint/2010/main" val="1307874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3"/>
          <a:stretch>
            <a:fillRect/>
          </a:stretch>
        </p:blipFill>
        <p:spPr>
          <a:xfrm>
            <a:off x="304800" y="228600"/>
            <a:ext cx="8610600" cy="6400800"/>
          </a:xfrm>
          <a:prstGeom prst="rect">
            <a:avLst/>
          </a:prstGeom>
        </p:spPr>
      </p:pic>
      <p:sp>
        <p:nvSpPr>
          <p:cNvPr id="4" name="عنصر نائب للتاريخ 3"/>
          <p:cNvSpPr>
            <a:spLocks noGrp="1"/>
          </p:cNvSpPr>
          <p:nvPr>
            <p:ph type="dt" sz="half" idx="10"/>
          </p:nvPr>
        </p:nvSpPr>
        <p:spPr/>
        <p:txBody>
          <a:bodyPr/>
          <a:lstStyle/>
          <a:p>
            <a:fld id="{446F003B-916B-4E13-9149-C99AD8AE7038}" type="datetime1">
              <a:rPr lang="en-US" smtClean="0">
                <a:solidFill>
                  <a:srgbClr val="FFFFFF"/>
                </a:solidFill>
              </a:rPr>
              <a:t>5/29/2023</a:t>
            </a:fld>
            <a:endParaRPr lang="en-US">
              <a:solidFill>
                <a:srgbClr val="FFFFFF"/>
              </a:solidFill>
            </a:endParaRPr>
          </a:p>
        </p:txBody>
      </p:sp>
      <p:sp>
        <p:nvSpPr>
          <p:cNvPr id="5" name="عنصر نائب لرقم الشريحة 4"/>
          <p:cNvSpPr>
            <a:spLocks noGrp="1"/>
          </p:cNvSpPr>
          <p:nvPr>
            <p:ph type="sldNum" sz="quarter" idx="12"/>
          </p:nvPr>
        </p:nvSpPr>
        <p:spPr/>
        <p:txBody>
          <a:bodyPr/>
          <a:lstStyle/>
          <a:p>
            <a:fld id="{1B484D72-E17A-4B1B-B70F-3832D4E443CC}" type="slidenum">
              <a:rPr lang="ar-SA" smtClean="0">
                <a:solidFill>
                  <a:srgbClr val="FFFFFF"/>
                </a:solidFill>
              </a:rPr>
              <a:pPr/>
              <a:t>5</a:t>
            </a:fld>
            <a:endParaRPr lang="en-US">
              <a:solidFill>
                <a:srgbClr val="FFFFFF"/>
              </a:solidFill>
            </a:endParaRPr>
          </a:p>
        </p:txBody>
      </p:sp>
    </p:spTree>
    <p:extLst>
      <p:ext uri="{BB962C8B-B14F-4D97-AF65-F5344CB8AC3E}">
        <p14:creationId xmlns:p14="http://schemas.microsoft.com/office/powerpoint/2010/main" val="240032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152400" y="1143000"/>
            <a:ext cx="8839200" cy="5562599"/>
          </a:xfrm>
          <a:prstGeom prst="rect">
            <a:avLst/>
          </a:prstGeom>
        </p:spPr>
      </p:pic>
      <p:sp>
        <p:nvSpPr>
          <p:cNvPr id="4" name="مستطيل 3"/>
          <p:cNvSpPr/>
          <p:nvPr/>
        </p:nvSpPr>
        <p:spPr>
          <a:xfrm>
            <a:off x="381000" y="228600"/>
            <a:ext cx="8915400" cy="830997"/>
          </a:xfrm>
          <a:prstGeom prst="rect">
            <a:avLst/>
          </a:prstGeom>
        </p:spPr>
        <p:txBody>
          <a:bodyPr wrap="square">
            <a:spAutoFit/>
          </a:bodyPr>
          <a:lstStyle/>
          <a:p>
            <a:r>
              <a:rPr lang="en-US" dirty="0"/>
              <a:t>Human infections caused by common members of the family </a:t>
            </a:r>
            <a:r>
              <a:rPr lang="en-US" dirty="0" err="1"/>
              <a:t>Enterobacteriaceae</a:t>
            </a:r>
            <a:endParaRPr lang="en-US" dirty="0"/>
          </a:p>
        </p:txBody>
      </p:sp>
    </p:spTree>
    <p:extLst>
      <p:ext uri="{BB962C8B-B14F-4D97-AF65-F5344CB8AC3E}">
        <p14:creationId xmlns:p14="http://schemas.microsoft.com/office/powerpoint/2010/main" val="157846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762"/>
          </a:xfrm>
        </p:spPr>
        <p:txBody>
          <a:bodyPr/>
          <a:lstStyle/>
          <a:p>
            <a:pPr marL="457200" indent="-457200" algn="just" rtl="0">
              <a:buFont typeface="Wingdings" panose="05000000000000000000" pitchFamily="2" charset="2"/>
              <a:buChar char="Ø"/>
            </a:pPr>
            <a:r>
              <a:rPr lang="en-US" dirty="0">
                <a:solidFill>
                  <a:srgbClr val="FF0000"/>
                </a:solidFill>
                <a:latin typeface="Comic Sans MS" panose="030F0702030302020204" pitchFamily="66" charset="0"/>
              </a:rPr>
              <a:t>General characters:</a:t>
            </a:r>
          </a:p>
        </p:txBody>
      </p:sp>
      <p:sp>
        <p:nvSpPr>
          <p:cNvPr id="3" name="عنصر نائب للمحتوى 2"/>
          <p:cNvSpPr>
            <a:spLocks noGrp="1"/>
          </p:cNvSpPr>
          <p:nvPr>
            <p:ph idx="1"/>
          </p:nvPr>
        </p:nvSpPr>
        <p:spPr>
          <a:xfrm>
            <a:off x="457200" y="914400"/>
            <a:ext cx="8229600" cy="5807081"/>
          </a:xfrm>
        </p:spPr>
        <p:txBody>
          <a:bodyPr>
            <a:noAutofit/>
          </a:bodyPr>
          <a:lstStyle/>
          <a:p>
            <a:pPr algn="l" rtl="0"/>
            <a:r>
              <a:rPr lang="en-US" sz="2800" dirty="0">
                <a:latin typeface="Times New Roman" panose="02020603050405020304" pitchFamily="18" charset="0"/>
                <a:cs typeface="Times New Roman" panose="02020603050405020304" pitchFamily="18" charset="0"/>
              </a:rPr>
              <a:t>Gram-negative rods, motile by peritrichous flagella </a:t>
            </a:r>
            <a:r>
              <a:rPr lang="en-US" sz="2800" b="1" dirty="0">
                <a:latin typeface="Times New Roman" panose="02020603050405020304" pitchFamily="18" charset="0"/>
                <a:cs typeface="Times New Roman" panose="02020603050405020304" pitchFamily="18" charset="0"/>
              </a:rPr>
              <a:t>except </a:t>
            </a:r>
            <a:r>
              <a:rPr lang="en-US" sz="2800" b="1" i="1" dirty="0" err="1">
                <a:latin typeface="Times New Roman" panose="02020603050405020304" pitchFamily="18" charset="0"/>
                <a:cs typeface="Times New Roman" panose="02020603050405020304" pitchFamily="18" charset="0"/>
              </a:rPr>
              <a:t>Shigella</a:t>
            </a:r>
            <a:r>
              <a:rPr lang="en-US" sz="2800" b="1" dirty="0">
                <a:latin typeface="Times New Roman" panose="02020603050405020304" pitchFamily="18" charset="0"/>
                <a:cs typeface="Times New Roman" panose="02020603050405020304" pitchFamily="18" charset="0"/>
              </a:rPr>
              <a:t> and </a:t>
            </a:r>
            <a:r>
              <a:rPr lang="en-US" sz="2800" b="1" i="1" dirty="0" err="1">
                <a:latin typeface="Times New Roman" panose="02020603050405020304" pitchFamily="18" charset="0"/>
                <a:cs typeface="Times New Roman" panose="02020603050405020304" pitchFamily="18" charset="0"/>
              </a:rPr>
              <a:t>Klebsiella</a:t>
            </a:r>
            <a:endParaRPr lang="en-US" sz="2800" b="1" i="1" dirty="0">
              <a:latin typeface="Times New Roman" panose="02020603050405020304" pitchFamily="18" charset="0"/>
              <a:cs typeface="Times New Roman" panose="02020603050405020304" pitchFamily="18" charset="0"/>
            </a:endParaRPr>
          </a:p>
          <a:p>
            <a:pPr algn="l" rtl="0"/>
            <a:r>
              <a:rPr lang="en-US" sz="2800" dirty="0">
                <a:latin typeface="Times New Roman" panose="02020603050405020304" pitchFamily="18" charset="0"/>
                <a:cs typeface="Times New Roman" panose="02020603050405020304" pitchFamily="18" charset="0"/>
              </a:rPr>
              <a:t>Some are capsulated with </a:t>
            </a:r>
            <a:r>
              <a:rPr lang="en-US" sz="2800" b="1" dirty="0">
                <a:latin typeface="Times New Roman" panose="02020603050405020304" pitchFamily="18" charset="0"/>
                <a:cs typeface="Times New Roman" panose="02020603050405020304" pitchFamily="18" charset="0"/>
              </a:rPr>
              <a:t>well-defined capsule </a:t>
            </a:r>
            <a:r>
              <a:rPr lang="en-US" sz="2800" dirty="0">
                <a:latin typeface="Times New Roman" panose="02020603050405020304" pitchFamily="18" charset="0"/>
                <a:cs typeface="Times New Roman" panose="02020603050405020304" pitchFamily="18" charset="0"/>
              </a:rPr>
              <a:t>as </a:t>
            </a:r>
            <a:r>
              <a:rPr lang="en-US" sz="2800" i="1" dirty="0">
                <a:latin typeface="Times New Roman" panose="02020603050405020304" pitchFamily="18" charset="0"/>
                <a:cs typeface="Times New Roman" panose="02020603050405020304" pitchFamily="18" charset="0"/>
              </a:rPr>
              <a:t>Klebsiella</a:t>
            </a:r>
            <a:r>
              <a:rPr lang="en-US" sz="2800" dirty="0">
                <a:latin typeface="Times New Roman" panose="02020603050405020304" pitchFamily="18" charset="0"/>
                <a:cs typeface="Times New Roman" panose="02020603050405020304" pitchFamily="18" charset="0"/>
              </a:rPr>
              <a:t>, ill-defined loose coating “</a:t>
            </a:r>
            <a:r>
              <a:rPr lang="en-US" sz="2800" b="1" dirty="0">
                <a:latin typeface="Times New Roman" panose="02020603050405020304" pitchFamily="18" charset="0"/>
                <a:cs typeface="Times New Roman" panose="02020603050405020304" pitchFamily="18" charset="0"/>
              </a:rPr>
              <a:t>slime layer</a:t>
            </a:r>
            <a:r>
              <a:rPr lang="en-US" sz="2800" dirty="0">
                <a:latin typeface="Times New Roman" panose="02020603050405020304" pitchFamily="18" charset="0"/>
                <a:cs typeface="Times New Roman" panose="02020603050405020304" pitchFamily="18" charset="0"/>
              </a:rPr>
              <a:t>” as in </a:t>
            </a:r>
            <a:r>
              <a:rPr lang="en-US" sz="2800" i="1" dirty="0">
                <a:latin typeface="Times New Roman" panose="02020603050405020304" pitchFamily="18" charset="0"/>
                <a:cs typeface="Times New Roman" panose="02020603050405020304" pitchFamily="18" charset="0"/>
              </a:rPr>
              <a:t>E. coli</a:t>
            </a:r>
            <a:r>
              <a:rPr lang="en-US" sz="2800" dirty="0">
                <a:latin typeface="Times New Roman" panose="02020603050405020304" pitchFamily="18" charset="0"/>
                <a:cs typeface="Times New Roman" panose="02020603050405020304" pitchFamily="18" charset="0"/>
              </a:rPr>
              <a:t>, or </a:t>
            </a:r>
            <a:r>
              <a:rPr lang="en-US" sz="2800" b="1" dirty="0">
                <a:latin typeface="Times New Roman" panose="02020603050405020304" pitchFamily="18" charset="0"/>
                <a:cs typeface="Times New Roman" panose="02020603050405020304" pitchFamily="18" charset="0"/>
              </a:rPr>
              <a:t>non-capsulated</a:t>
            </a:r>
            <a:r>
              <a:rPr lang="en-US" sz="2800" dirty="0">
                <a:latin typeface="Times New Roman" panose="02020603050405020304" pitchFamily="18" charset="0"/>
                <a:cs typeface="Times New Roman" panose="02020603050405020304" pitchFamily="18" charset="0"/>
              </a:rPr>
              <a:t> as </a:t>
            </a:r>
            <a:r>
              <a:rPr lang="en-US" sz="2800" i="1" dirty="0">
                <a:latin typeface="Times New Roman" panose="02020603050405020304" pitchFamily="18" charset="0"/>
                <a:cs typeface="Times New Roman" panose="02020603050405020304" pitchFamily="18" charset="0"/>
              </a:rPr>
              <a:t>Proteus</a:t>
            </a:r>
          </a:p>
          <a:p>
            <a:pPr algn="l" rtl="0"/>
            <a:r>
              <a:rPr lang="en-US" sz="2800" dirty="0">
                <a:latin typeface="Times New Roman" panose="02020603050405020304" pitchFamily="18" charset="0"/>
                <a:cs typeface="Times New Roman" panose="02020603050405020304" pitchFamily="18" charset="0"/>
              </a:rPr>
              <a:t>Have </a:t>
            </a:r>
            <a:r>
              <a:rPr lang="en-US" sz="2800" b="1" dirty="0">
                <a:latin typeface="Times New Roman" panose="02020603050405020304" pitchFamily="18" charset="0"/>
                <a:cs typeface="Times New Roman" panose="02020603050405020304" pitchFamily="18" charset="0"/>
              </a:rPr>
              <a:t>fimbriae</a:t>
            </a:r>
            <a:r>
              <a:rPr lang="en-US" sz="2800" dirty="0">
                <a:latin typeface="Times New Roman" panose="02020603050405020304" pitchFamily="18" charset="0"/>
                <a:cs typeface="Times New Roman" panose="02020603050405020304" pitchFamily="18" charset="0"/>
              </a:rPr>
              <a:t> (pili) for attachment to the host</a:t>
            </a:r>
          </a:p>
          <a:p>
            <a:pPr algn="l" rtl="0"/>
            <a:r>
              <a:rPr lang="en-US" sz="2800" dirty="0">
                <a:latin typeface="Times New Roman" panose="02020603050405020304" pitchFamily="18" charset="0"/>
                <a:cs typeface="Times New Roman" panose="02020603050405020304" pitchFamily="18" charset="0"/>
              </a:rPr>
              <a:t>Facultative anaerobes, non spore forming, non acid fast.</a:t>
            </a:r>
          </a:p>
          <a:p>
            <a:pPr algn="l" rtl="0"/>
            <a:r>
              <a:rPr lang="en-US" sz="2800" dirty="0">
                <a:latin typeface="Times New Roman" panose="02020603050405020304" pitchFamily="18" charset="0"/>
                <a:cs typeface="Times New Roman" panose="02020603050405020304" pitchFamily="18" charset="0"/>
              </a:rPr>
              <a:t>Catalase positive , </a:t>
            </a:r>
            <a:r>
              <a:rPr lang="en-US" sz="2800" b="1" dirty="0">
                <a:latin typeface="Times New Roman" panose="02020603050405020304" pitchFamily="18" charset="0"/>
                <a:cs typeface="Times New Roman" panose="02020603050405020304" pitchFamily="18" charset="0"/>
              </a:rPr>
              <a:t>oxidase negative</a:t>
            </a:r>
          </a:p>
          <a:p>
            <a:pPr algn="l" rtl="0"/>
            <a:r>
              <a:rPr lang="en-US" sz="2800" b="1" dirty="0">
                <a:latin typeface="Times New Roman" panose="02020603050405020304" pitchFamily="18" charset="0"/>
                <a:cs typeface="Times New Roman" panose="02020603050405020304" pitchFamily="18" charset="0"/>
              </a:rPr>
              <a:t>Reduce nitrates to nitrites</a:t>
            </a:r>
          </a:p>
          <a:p>
            <a:pPr algn="l" rtl="0"/>
            <a:r>
              <a:rPr lang="en-US" sz="2800" b="1" dirty="0">
                <a:latin typeface="Times New Roman" panose="02020603050405020304" pitchFamily="18" charset="0"/>
                <a:cs typeface="Times New Roman" panose="02020603050405020304" pitchFamily="18" charset="0"/>
              </a:rPr>
              <a:t>Ferment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glucose</a:t>
            </a:r>
            <a:r>
              <a:rPr lang="en-US" sz="2800" dirty="0">
                <a:latin typeface="Times New Roman" panose="02020603050405020304" pitchFamily="18" charset="0"/>
                <a:cs typeface="Times New Roman" panose="02020603050405020304" pitchFamily="18" charset="0"/>
              </a:rPr>
              <a:t>, often with gas production, some are lactose fermenter others non</a:t>
            </a:r>
          </a:p>
        </p:txBody>
      </p:sp>
      <p:sp>
        <p:nvSpPr>
          <p:cNvPr id="4" name="عنصر نائب للتاريخ 3"/>
          <p:cNvSpPr>
            <a:spLocks noGrp="1"/>
          </p:cNvSpPr>
          <p:nvPr>
            <p:ph type="dt" sz="half" idx="10"/>
          </p:nvPr>
        </p:nvSpPr>
        <p:spPr/>
        <p:txBody>
          <a:bodyPr/>
          <a:lstStyle/>
          <a:p>
            <a:fld id="{446F003B-916B-4E13-9149-C99AD8AE7038}" type="datetime1">
              <a:rPr lang="en-US" smtClean="0">
                <a:solidFill>
                  <a:srgbClr val="FFFFFF"/>
                </a:solidFill>
              </a:rPr>
              <a:t>5/29/2023</a:t>
            </a:fld>
            <a:endParaRPr lang="en-US">
              <a:solidFill>
                <a:srgbClr val="FFFFFF"/>
              </a:solidFill>
            </a:endParaRPr>
          </a:p>
        </p:txBody>
      </p:sp>
      <p:sp>
        <p:nvSpPr>
          <p:cNvPr id="5" name="عنصر نائب لرقم الشريحة 4"/>
          <p:cNvSpPr>
            <a:spLocks noGrp="1"/>
          </p:cNvSpPr>
          <p:nvPr>
            <p:ph type="sldNum" sz="quarter" idx="12"/>
          </p:nvPr>
        </p:nvSpPr>
        <p:spPr/>
        <p:txBody>
          <a:bodyPr/>
          <a:lstStyle/>
          <a:p>
            <a:fld id="{1B484D72-E17A-4B1B-B70F-3832D4E443CC}" type="slidenum">
              <a:rPr lang="ar-SA" smtClean="0">
                <a:solidFill>
                  <a:srgbClr val="FFFFFF"/>
                </a:solidFill>
              </a:rPr>
              <a:pPr/>
              <a:t>7</a:t>
            </a:fld>
            <a:endParaRPr lang="en-US">
              <a:solidFill>
                <a:srgbClr val="FFFFFF"/>
              </a:solidFill>
            </a:endParaRPr>
          </a:p>
        </p:txBody>
      </p:sp>
    </p:spTree>
    <p:extLst>
      <p:ext uri="{BB962C8B-B14F-4D97-AF65-F5344CB8AC3E}">
        <p14:creationId xmlns:p14="http://schemas.microsoft.com/office/powerpoint/2010/main" val="211290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57200" indent="-457200" algn="l" rtl="0">
              <a:buFont typeface="Wingdings" panose="05000000000000000000" pitchFamily="2" charset="2"/>
              <a:buChar char="Ø"/>
            </a:pPr>
            <a:r>
              <a:rPr lang="en-US" dirty="0">
                <a:solidFill>
                  <a:srgbClr val="FF0000"/>
                </a:solidFill>
                <a:latin typeface="Comic Sans MS" panose="030F0702030302020204" pitchFamily="66" charset="0"/>
              </a:rPr>
              <a:t>Family Pathogenesis</a:t>
            </a:r>
          </a:p>
        </p:txBody>
      </p:sp>
      <p:sp>
        <p:nvSpPr>
          <p:cNvPr id="3" name="عنصر نائب للمحتوى 2"/>
          <p:cNvSpPr>
            <a:spLocks noGrp="1"/>
          </p:cNvSpPr>
          <p:nvPr>
            <p:ph idx="1"/>
          </p:nvPr>
        </p:nvSpPr>
        <p:spPr>
          <a:xfrm>
            <a:off x="457200" y="1600206"/>
            <a:ext cx="4419600" cy="4525963"/>
          </a:xfrm>
        </p:spPr>
        <p:txBody>
          <a:bodyPr>
            <a:normAutofit/>
          </a:bodyPr>
          <a:lstStyle/>
          <a:p>
            <a:pPr algn="l" rtl="0"/>
            <a:r>
              <a:rPr lang="en-US" b="1" dirty="0">
                <a:latin typeface="Times New Roman" panose="02020603050405020304" pitchFamily="18" charset="0"/>
                <a:cs typeface="Times New Roman" panose="02020603050405020304" pitchFamily="18" charset="0"/>
              </a:rPr>
              <a:t>Endotoxin</a:t>
            </a:r>
          </a:p>
          <a:p>
            <a:pPr algn="l" rtl="0"/>
            <a:r>
              <a:rPr lang="en-US" dirty="0">
                <a:latin typeface="Times New Roman" panose="02020603050405020304" pitchFamily="18" charset="0"/>
                <a:cs typeface="Times New Roman" panose="02020603050405020304" pitchFamily="18" charset="0"/>
              </a:rPr>
              <a:t>Some also produce </a:t>
            </a:r>
            <a:r>
              <a:rPr lang="en-US" b="1" dirty="0">
                <a:latin typeface="Times New Roman" panose="02020603050405020304" pitchFamily="18" charset="0"/>
                <a:cs typeface="Times New Roman" panose="02020603050405020304" pitchFamily="18" charset="0"/>
              </a:rPr>
              <a:t>exotoxins</a:t>
            </a:r>
            <a:r>
              <a:rPr lang="en-US" dirty="0">
                <a:latin typeface="Times New Roman" panose="02020603050405020304" pitchFamily="18" charset="0"/>
                <a:cs typeface="Times New Roman" panose="02020603050405020304" pitchFamily="18" charset="0"/>
              </a:rPr>
              <a:t> (powerful enterotoxin).</a:t>
            </a:r>
          </a:p>
          <a:p>
            <a:pPr algn="l" rtl="0"/>
            <a:r>
              <a:rPr lang="en-US" b="1" dirty="0">
                <a:latin typeface="Times New Roman" panose="02020603050405020304" pitchFamily="18" charset="0"/>
                <a:cs typeface="Times New Roman" panose="02020603050405020304" pitchFamily="18" charset="0"/>
              </a:rPr>
              <a:t>Antigens</a:t>
            </a:r>
            <a:r>
              <a:rPr lang="en-US" dirty="0">
                <a:latin typeface="Times New Roman" panose="02020603050405020304" pitchFamily="18" charset="0"/>
                <a:cs typeface="Times New Roman" panose="02020603050405020304" pitchFamily="18" charset="0"/>
              </a:rPr>
              <a:t> </a:t>
            </a:r>
          </a:p>
          <a:p>
            <a:pPr algn="l" rtl="0">
              <a:buFontTx/>
              <a:buChar char="-"/>
            </a:pPr>
            <a:r>
              <a:rPr lang="en-US" b="1"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cell envelope or O antigen </a:t>
            </a:r>
          </a:p>
          <a:p>
            <a:pPr algn="l" rtl="0">
              <a:buFontTx/>
              <a:buChar char="-"/>
            </a:pPr>
            <a:r>
              <a:rPr lang="en-US" b="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flagellar</a:t>
            </a:r>
            <a:r>
              <a:rPr lang="en-US" dirty="0">
                <a:latin typeface="Times New Roman" panose="02020603050405020304" pitchFamily="18" charset="0"/>
                <a:cs typeface="Times New Roman" panose="02020603050405020304" pitchFamily="18" charset="0"/>
              </a:rPr>
              <a:t> antigen (motile cells only) </a:t>
            </a:r>
          </a:p>
          <a:p>
            <a:pPr algn="l" rtl="0">
              <a:buFontTx/>
              <a:buChar char="-"/>
            </a:pPr>
            <a:r>
              <a:rPr lang="en-US" b="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capsular polysaccharide antigen (Salmonella capsular antigen called Vi (virulence)).</a:t>
            </a:r>
          </a:p>
        </p:txBody>
      </p:sp>
      <p:sp>
        <p:nvSpPr>
          <p:cNvPr id="4" name="عنصر نائب للتاريخ 3"/>
          <p:cNvSpPr>
            <a:spLocks noGrp="1"/>
          </p:cNvSpPr>
          <p:nvPr>
            <p:ph type="dt" sz="half" idx="10"/>
          </p:nvPr>
        </p:nvSpPr>
        <p:spPr/>
        <p:txBody>
          <a:bodyPr/>
          <a:lstStyle/>
          <a:p>
            <a:fld id="{446F003B-916B-4E13-9149-C99AD8AE7038}" type="datetime1">
              <a:rPr lang="en-US" smtClean="0">
                <a:solidFill>
                  <a:srgbClr val="FFFFFF"/>
                </a:solidFill>
              </a:rPr>
              <a:t>5/29/2023</a:t>
            </a:fld>
            <a:endParaRPr lang="en-US">
              <a:solidFill>
                <a:srgbClr val="FFFFFF"/>
              </a:solidFill>
            </a:endParaRPr>
          </a:p>
        </p:txBody>
      </p:sp>
      <p:sp>
        <p:nvSpPr>
          <p:cNvPr id="5" name="عنصر نائب لرقم الشريحة 4"/>
          <p:cNvSpPr>
            <a:spLocks noGrp="1"/>
          </p:cNvSpPr>
          <p:nvPr>
            <p:ph type="sldNum" sz="quarter" idx="12"/>
          </p:nvPr>
        </p:nvSpPr>
        <p:spPr/>
        <p:txBody>
          <a:bodyPr/>
          <a:lstStyle/>
          <a:p>
            <a:fld id="{1B484D72-E17A-4B1B-B70F-3832D4E443CC}" type="slidenum">
              <a:rPr lang="ar-SA" smtClean="0">
                <a:solidFill>
                  <a:srgbClr val="FFFFFF"/>
                </a:solidFill>
              </a:rPr>
              <a:pPr/>
              <a:t>8</a:t>
            </a:fld>
            <a:endParaRPr lang="en-US">
              <a:solidFill>
                <a:srgbClr val="FFFFFF"/>
              </a:solidFill>
            </a:endParaRPr>
          </a:p>
        </p:txBody>
      </p:sp>
      <p:pic>
        <p:nvPicPr>
          <p:cNvPr id="6" name="صورة 5"/>
          <p:cNvPicPr>
            <a:picLocks noChangeAspect="1"/>
          </p:cNvPicPr>
          <p:nvPr/>
        </p:nvPicPr>
        <p:blipFill>
          <a:blip r:embed="rId2"/>
          <a:stretch>
            <a:fillRect/>
          </a:stretch>
        </p:blipFill>
        <p:spPr>
          <a:xfrm>
            <a:off x="5029200" y="1142126"/>
            <a:ext cx="4057650" cy="5543550"/>
          </a:xfrm>
          <a:prstGeom prst="rect">
            <a:avLst/>
          </a:prstGeom>
        </p:spPr>
      </p:pic>
    </p:spTree>
    <p:extLst>
      <p:ext uri="{BB962C8B-B14F-4D97-AF65-F5344CB8AC3E}">
        <p14:creationId xmlns:p14="http://schemas.microsoft.com/office/powerpoint/2010/main" val="409592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4" name="Rectangle 4"/>
          <p:cNvSpPr>
            <a:spLocks noChangeArrowheads="1"/>
          </p:cNvSpPr>
          <p:nvPr/>
        </p:nvSpPr>
        <p:spPr bwMode="auto">
          <a:xfrm>
            <a:off x="228600" y="91958"/>
            <a:ext cx="8394814" cy="72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a:defRPr sz="2400">
                <a:solidFill>
                  <a:schemeClr val="tx1"/>
                </a:solidFill>
                <a:latin typeface="Arial" panose="020B0604020202020204" pitchFamily="34" charset="0"/>
              </a:defRPr>
            </a:lvl5pPr>
            <a:lvl6pPr marL="457200" algn="l" rtl="0" fontAlgn="base">
              <a:spcBef>
                <a:spcPct val="0"/>
              </a:spcBef>
              <a:spcAft>
                <a:spcPct val="0"/>
              </a:spcAft>
              <a:defRPr sz="2400">
                <a:solidFill>
                  <a:schemeClr val="tx1"/>
                </a:solidFill>
                <a:latin typeface="Arial" panose="020B0604020202020204" pitchFamily="34" charset="0"/>
              </a:defRPr>
            </a:lvl6pPr>
            <a:lvl7pPr marL="914400" algn="l" rtl="0" fontAlgn="base">
              <a:spcBef>
                <a:spcPct val="0"/>
              </a:spcBef>
              <a:spcAft>
                <a:spcPct val="0"/>
              </a:spcAft>
              <a:defRPr sz="2400">
                <a:solidFill>
                  <a:schemeClr val="tx1"/>
                </a:solidFill>
                <a:latin typeface="Arial" panose="020B0604020202020204" pitchFamily="34" charset="0"/>
              </a:defRPr>
            </a:lvl7pPr>
            <a:lvl8pPr marL="1371600" algn="l" rtl="0" fontAlgn="base">
              <a:spcBef>
                <a:spcPct val="0"/>
              </a:spcBef>
              <a:spcAft>
                <a:spcPct val="0"/>
              </a:spcAft>
              <a:defRPr sz="2400">
                <a:solidFill>
                  <a:schemeClr val="tx1"/>
                </a:solidFill>
                <a:latin typeface="Arial" panose="020B0604020202020204" pitchFamily="34" charset="0"/>
              </a:defRPr>
            </a:lvl8pPr>
            <a:lvl9pPr marL="1828800" algn="l" rtl="0" fontAlgn="base">
              <a:spcBef>
                <a:spcPct val="0"/>
              </a:spcBef>
              <a:spcAft>
                <a:spcPct val="0"/>
              </a:spcAft>
              <a:defRPr sz="2400">
                <a:solidFill>
                  <a:schemeClr val="tx1"/>
                </a:solidFill>
                <a:latin typeface="Arial" panose="020B0604020202020204" pitchFamily="34" charset="0"/>
              </a:defRPr>
            </a:lvl9pPr>
          </a:lstStyle>
          <a:p>
            <a:pPr marL="457200" indent="-457200">
              <a:lnSpc>
                <a:spcPct val="95000"/>
              </a:lnSpc>
              <a:buFont typeface="Wingdings" panose="05000000000000000000" pitchFamily="2" charset="2"/>
              <a:buChar char="v"/>
            </a:pPr>
            <a:r>
              <a:rPr lang="en-US" sz="2800" dirty="0">
                <a:solidFill>
                  <a:srgbClr val="2C6D92"/>
                </a:solidFill>
                <a:latin typeface="Comic Sans MS" panose="030F0702030302020204" pitchFamily="66" charset="0"/>
              </a:rPr>
              <a:t>Genus: </a:t>
            </a:r>
            <a:r>
              <a:rPr lang="en-US" sz="2800" i="1" dirty="0">
                <a:latin typeface="Comic Sans MS" panose="030F0702030302020204" pitchFamily="66" charset="0"/>
              </a:rPr>
              <a:t>Escherichia</a:t>
            </a:r>
          </a:p>
        </p:txBody>
      </p:sp>
      <p:sp>
        <p:nvSpPr>
          <p:cNvPr id="1105925" name="Text Box 5"/>
          <p:cNvSpPr txBox="1">
            <a:spLocks noChangeArrowheads="1"/>
          </p:cNvSpPr>
          <p:nvPr/>
        </p:nvSpPr>
        <p:spPr bwMode="auto">
          <a:xfrm>
            <a:off x="198120" y="1838016"/>
            <a:ext cx="5105399"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pPr>
            <a:r>
              <a:rPr lang="en-US" sz="2200" dirty="0">
                <a:solidFill>
                  <a:srgbClr val="0070C0"/>
                </a:solidFill>
              </a:rPr>
              <a:t>General features: </a:t>
            </a:r>
          </a:p>
          <a:p>
            <a:pPr marL="342900" indent="-342900">
              <a:spcBef>
                <a:spcPct val="50000"/>
              </a:spcBef>
              <a:buFontTx/>
              <a:buChar char="-"/>
            </a:pPr>
            <a:r>
              <a:rPr lang="en-US" sz="1600" b="0" dirty="0"/>
              <a:t>Gram-negative rod, Facultative anaerobic, palliated and </a:t>
            </a:r>
            <a:r>
              <a:rPr lang="en-US" sz="2000" b="0" dirty="0"/>
              <a:t>flagellated. </a:t>
            </a:r>
          </a:p>
          <a:p>
            <a:pPr marL="342900" indent="-342900">
              <a:spcBef>
                <a:spcPct val="50000"/>
              </a:spcBef>
              <a:buFontTx/>
              <a:buChar char="-"/>
            </a:pPr>
            <a:r>
              <a:rPr lang="en-US" sz="2000" b="0" dirty="0"/>
              <a:t>Some strains of </a:t>
            </a:r>
            <a:r>
              <a:rPr lang="en-US" sz="2000" b="0" i="1" dirty="0"/>
              <a:t>E. coli </a:t>
            </a:r>
            <a:r>
              <a:rPr lang="en-US" sz="2000" b="0" dirty="0"/>
              <a:t>isolated from extraintestinal infections possesses </a:t>
            </a:r>
            <a:r>
              <a:rPr lang="en-US" sz="2000" dirty="0"/>
              <a:t>polysaccharide capsule.</a:t>
            </a:r>
            <a:r>
              <a:rPr lang="en-US" sz="2000" b="0" dirty="0"/>
              <a:t> </a:t>
            </a:r>
          </a:p>
          <a:p>
            <a:pPr marL="342900" indent="-342900">
              <a:spcBef>
                <a:spcPct val="50000"/>
              </a:spcBef>
              <a:buFontTx/>
              <a:buChar char="-"/>
            </a:pPr>
            <a:r>
              <a:rPr lang="en-US" sz="2000" b="0" dirty="0"/>
              <a:t>They do not form any spores.</a:t>
            </a:r>
          </a:p>
          <a:p>
            <a:pPr marL="342900" indent="-342900">
              <a:spcBef>
                <a:spcPct val="50000"/>
              </a:spcBef>
              <a:buFontTx/>
              <a:buChar char="-"/>
            </a:pPr>
            <a:r>
              <a:rPr lang="en-US" sz="2000" b="0" i="1" dirty="0"/>
              <a:t>E. coli </a:t>
            </a:r>
            <a:r>
              <a:rPr lang="en-US" sz="2000" b="0" dirty="0"/>
              <a:t>is a </a:t>
            </a:r>
            <a:r>
              <a:rPr lang="en-US" sz="2000" dirty="0">
                <a:solidFill>
                  <a:srgbClr val="FF66FF"/>
                </a:solidFill>
              </a:rPr>
              <a:t>lactose fermenter</a:t>
            </a:r>
            <a:r>
              <a:rPr lang="en-US" sz="2000" b="0" dirty="0"/>
              <a:t>, colonies with </a:t>
            </a:r>
            <a:r>
              <a:rPr lang="en-US" sz="2000" dirty="0">
                <a:solidFill>
                  <a:srgbClr val="00B050"/>
                </a:solidFill>
              </a:rPr>
              <a:t>iridescent green sheen </a:t>
            </a:r>
            <a:r>
              <a:rPr lang="en-US" sz="2000" b="0" dirty="0"/>
              <a:t>on EMB</a:t>
            </a:r>
          </a:p>
          <a:p>
            <a:pPr marL="342900" indent="-342900">
              <a:spcBef>
                <a:spcPct val="50000"/>
              </a:spcBef>
              <a:buFontTx/>
              <a:buChar char="-"/>
            </a:pPr>
            <a:r>
              <a:rPr lang="en-US" sz="2000" b="0" i="1" dirty="0"/>
              <a:t>E. coli </a:t>
            </a:r>
            <a:r>
              <a:rPr lang="en-US" sz="2000" b="0" dirty="0"/>
              <a:t>is indole and MR positive, and VP and citrate negative </a:t>
            </a:r>
            <a:r>
              <a:rPr lang="en-US" sz="2000" dirty="0"/>
              <a:t>(</a:t>
            </a:r>
            <a:r>
              <a:rPr lang="en-US" sz="2000" dirty="0" err="1"/>
              <a:t>IMViC</a:t>
            </a:r>
            <a:r>
              <a:rPr lang="en-US" sz="2000" dirty="0"/>
              <a:t> + + – –)</a:t>
            </a:r>
          </a:p>
        </p:txBody>
      </p:sp>
      <p:sp>
        <p:nvSpPr>
          <p:cNvPr id="3" name="مستطيل 2"/>
          <p:cNvSpPr/>
          <p:nvPr/>
        </p:nvSpPr>
        <p:spPr>
          <a:xfrm>
            <a:off x="355486" y="784787"/>
            <a:ext cx="2621230" cy="443198"/>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lvl="0">
              <a:lnSpc>
                <a:spcPct val="95000"/>
              </a:lnSpc>
            </a:pPr>
            <a:r>
              <a:rPr lang="en-US" i="1" dirty="0">
                <a:solidFill>
                  <a:srgbClr val="FF0000"/>
                </a:solidFill>
                <a:latin typeface="Comic Sans MS" panose="030F0702030302020204" pitchFamily="66" charset="0"/>
              </a:rPr>
              <a:t>Escherichia coli</a:t>
            </a:r>
            <a:r>
              <a:rPr lang="en-US" i="1" dirty="0">
                <a:solidFill>
                  <a:prstClr val="black"/>
                </a:solidFill>
                <a:latin typeface="Comic Sans MS" panose="030F0702030302020204" pitchFamily="66" charset="0"/>
              </a:rPr>
              <a:t> </a:t>
            </a:r>
            <a:endParaRPr lang="en-US" i="1" u="sng" dirty="0">
              <a:solidFill>
                <a:srgbClr val="2C6D92"/>
              </a:solidFill>
              <a:latin typeface="Comic Sans MS" panose="030F0702030302020204" pitchFamily="66" charset="0"/>
            </a:endParaRPr>
          </a:p>
        </p:txBody>
      </p:sp>
      <p:sp>
        <p:nvSpPr>
          <p:cNvPr id="5" name="مستطيل 4"/>
          <p:cNvSpPr/>
          <p:nvPr/>
        </p:nvSpPr>
        <p:spPr>
          <a:xfrm>
            <a:off x="2906766" y="756088"/>
            <a:ext cx="5018034" cy="443198"/>
          </a:xfrm>
          <a:prstGeom prst="rect">
            <a:avLst/>
          </a:prstGeom>
        </p:spPr>
        <p:txBody>
          <a:bodyPr wrap="square">
            <a:spAutoFit/>
          </a:bodyPr>
          <a:lstStyle/>
          <a:p>
            <a:pPr>
              <a:lnSpc>
                <a:spcPct val="95000"/>
              </a:lnSpc>
            </a:pPr>
            <a:r>
              <a:rPr lang="en-US" dirty="0">
                <a:latin typeface="Comic Sans MS" panose="030F0702030302020204" pitchFamily="66" charset="0"/>
              </a:rPr>
              <a:t>- </a:t>
            </a:r>
            <a:r>
              <a:rPr lang="en-US" sz="2000" dirty="0">
                <a:latin typeface="Comic Sans MS" panose="030F0702030302020204" pitchFamily="66" charset="0"/>
              </a:rPr>
              <a:t>Species of medical importance:</a:t>
            </a:r>
            <a:endParaRPr lang="en-US" sz="2000" i="1" u="sng" dirty="0">
              <a:solidFill>
                <a:srgbClr val="2C6D92"/>
              </a:solidFill>
              <a:latin typeface="Comic Sans MS" panose="030F0702030302020204" pitchFamily="66" charset="0"/>
            </a:endParaRPr>
          </a:p>
        </p:txBody>
      </p:sp>
      <p:pic>
        <p:nvPicPr>
          <p:cNvPr id="8" name="صورة 7"/>
          <p:cNvPicPr>
            <a:picLocks noChangeAspect="1"/>
          </p:cNvPicPr>
          <p:nvPr/>
        </p:nvPicPr>
        <p:blipFill>
          <a:blip r:embed="rId3"/>
          <a:stretch>
            <a:fillRect/>
          </a:stretch>
        </p:blipFill>
        <p:spPr>
          <a:xfrm>
            <a:off x="5303519" y="1406249"/>
            <a:ext cx="2057400" cy="1974396"/>
          </a:xfrm>
          <a:prstGeom prst="rect">
            <a:avLst/>
          </a:prstGeom>
        </p:spPr>
      </p:pic>
      <p:pic>
        <p:nvPicPr>
          <p:cNvPr id="9" name="صورة 8"/>
          <p:cNvPicPr>
            <a:picLocks noChangeAspect="1"/>
          </p:cNvPicPr>
          <p:nvPr/>
        </p:nvPicPr>
        <p:blipFill>
          <a:blip r:embed="rId4"/>
          <a:stretch>
            <a:fillRect/>
          </a:stretch>
        </p:blipFill>
        <p:spPr>
          <a:xfrm>
            <a:off x="5379207" y="4674980"/>
            <a:ext cx="2220261" cy="1933574"/>
          </a:xfrm>
          <a:prstGeom prst="rect">
            <a:avLst/>
          </a:prstGeom>
        </p:spPr>
      </p:pic>
      <p:pic>
        <p:nvPicPr>
          <p:cNvPr id="7" name="صورة 6"/>
          <p:cNvPicPr>
            <a:picLocks noChangeAspect="1"/>
          </p:cNvPicPr>
          <p:nvPr/>
        </p:nvPicPr>
        <p:blipFill>
          <a:blip r:embed="rId5"/>
          <a:stretch>
            <a:fillRect/>
          </a:stretch>
        </p:blipFill>
        <p:spPr>
          <a:xfrm>
            <a:off x="6896100" y="3113413"/>
            <a:ext cx="2057400" cy="1828800"/>
          </a:xfrm>
          <a:prstGeom prst="rect">
            <a:avLst/>
          </a:prstGeom>
        </p:spPr>
      </p:pic>
    </p:spTree>
    <p:extLst>
      <p:ext uri="{BB962C8B-B14F-4D97-AF65-F5344CB8AC3E}">
        <p14:creationId xmlns:p14="http://schemas.microsoft.com/office/powerpoint/2010/main" val="1440173015"/>
      </p:ext>
    </p:extLst>
  </p:cSld>
  <p:clrMapOvr>
    <a:masterClrMapping/>
  </p:clrMapOvr>
  <p:transition spd="med">
    <p:wipe dir="r"/>
  </p:transition>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11161</TotalTime>
  <Words>2098</Words>
  <Application>Microsoft Office PowerPoint</Application>
  <PresentationFormat>On-screen Show (4:3)</PresentationFormat>
  <Paragraphs>263</Paragraphs>
  <Slides>24</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Algerian</vt:lpstr>
      <vt:lpstr>Arial</vt:lpstr>
      <vt:lpstr>Arial Rounded MT Bold</vt:lpstr>
      <vt:lpstr>Calibri</vt:lpstr>
      <vt:lpstr>Cambria</vt:lpstr>
      <vt:lpstr>Comic Sans MS</vt:lpstr>
      <vt:lpstr>Georgia</vt:lpstr>
      <vt:lpstr>Impact</vt:lpstr>
      <vt:lpstr>Times New Roman</vt:lpstr>
      <vt:lpstr>Wingdings</vt:lpstr>
      <vt:lpstr>Network</vt:lpstr>
      <vt:lpstr>نسق Office</vt:lpstr>
      <vt:lpstr>Microbiology lec. 11</vt:lpstr>
      <vt:lpstr>Learning objectives:</vt:lpstr>
      <vt:lpstr>Gram-Negative bacilli </vt:lpstr>
      <vt:lpstr>PowerPoint Presentation</vt:lpstr>
      <vt:lpstr>PowerPoint Presentation</vt:lpstr>
      <vt:lpstr>PowerPoint Presentation</vt:lpstr>
      <vt:lpstr>General characters:</vt:lpstr>
      <vt:lpstr>Family Pathogenesis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USC,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F. Fox</dc:creator>
  <cp:lastModifiedBy>Taqwa</cp:lastModifiedBy>
  <cp:revision>499</cp:revision>
  <cp:lastPrinted>2000-08-08T21:01:25Z</cp:lastPrinted>
  <dcterms:created xsi:type="dcterms:W3CDTF">2000-07-19T15:13:23Z</dcterms:created>
  <dcterms:modified xsi:type="dcterms:W3CDTF">2023-05-29T03:30:16Z</dcterms:modified>
</cp:coreProperties>
</file>