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0"/>
  </p:notesMasterIdLst>
  <p:sldIdLst>
    <p:sldId id="264" r:id="rId3"/>
    <p:sldId id="270" r:id="rId4"/>
    <p:sldId id="256" r:id="rId5"/>
    <p:sldId id="272" r:id="rId6"/>
    <p:sldId id="269" r:id="rId7"/>
    <p:sldId id="273" r:id="rId8"/>
    <p:sldId id="268" r:id="rId9"/>
    <p:sldId id="274" r:id="rId10"/>
    <p:sldId id="266" r:id="rId11"/>
    <p:sldId id="257" r:id="rId12"/>
    <p:sldId id="265" r:id="rId13"/>
    <p:sldId id="275" r:id="rId14"/>
    <p:sldId id="260" r:id="rId15"/>
    <p:sldId id="267" r:id="rId16"/>
    <p:sldId id="261" r:id="rId17"/>
    <p:sldId id="263" r:id="rId18"/>
    <p:sldId id="276" r:id="rId1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75" autoAdjust="0"/>
    <p:restoredTop sz="85509" autoAdjust="0"/>
  </p:normalViewPr>
  <p:slideViewPr>
    <p:cSldViewPr>
      <p:cViewPr varScale="1">
        <p:scale>
          <a:sx n="73" d="100"/>
          <a:sy n="73" d="100"/>
        </p:scale>
        <p:origin x="170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19D221B-598B-4EF9-809E-C0CCDF57E5B5}" type="datetimeFigureOut">
              <a:rPr lang="ar-IQ" smtClean="0"/>
              <a:t>10/11/1444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6B1FD87-4674-4AFE-8F23-A931AACA8E49}" type="slidenum">
              <a:rPr lang="ar-IQ" smtClean="0"/>
              <a:t>‹#›</a:t>
            </a:fld>
            <a:endParaRPr lang="ar-IQ"/>
          </a:p>
        </p:txBody>
      </p:sp>
    </p:spTree>
    <p:extLst>
      <p:ext uri="{BB962C8B-B14F-4D97-AF65-F5344CB8AC3E}">
        <p14:creationId xmlns:p14="http://schemas.microsoft.com/office/powerpoint/2010/main" val="24683994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a:solidFill>
                  <a:prstClr val="black"/>
                </a:solidFill>
                <a:latin typeface="Comic Sans MS" pitchFamily="66" charset="0"/>
              </a:rPr>
              <a:t>Normal flora: </a:t>
            </a:r>
            <a:r>
              <a:rPr lang="en-US" sz="1200" dirty="0">
                <a:solidFill>
                  <a:prstClr val="black"/>
                </a:solidFill>
                <a:latin typeface="Comic Sans MS" pitchFamily="66" charset="0"/>
              </a:rPr>
              <a:t>it refers to various bacteria and fungi that are permanent residents of certain body sites, especially the skin, oropharynx, colon, and vagina.</a:t>
            </a:r>
          </a:p>
          <a:p>
            <a:pPr marL="0" indent="0" algn="just" rtl="0">
              <a:buNone/>
            </a:pPr>
            <a:r>
              <a:rPr lang="en-US" sz="1200" b="0" dirty="0">
                <a:solidFill>
                  <a:prstClr val="black"/>
                </a:solidFill>
                <a:latin typeface="Comic Sans MS" pitchFamily="66" charset="0"/>
              </a:rPr>
              <a:t>Colonization: </a:t>
            </a:r>
            <a:r>
              <a:rPr lang="en-US" sz="1200" dirty="0">
                <a:solidFill>
                  <a:prstClr val="black"/>
                </a:solidFill>
                <a:latin typeface="Comic Sans MS" pitchFamily="66" charset="0"/>
              </a:rPr>
              <a:t>it refers to the presence of a new organism that is neither member of normal flora nor the cause of symptoms</a:t>
            </a:r>
            <a:endParaRPr lang="en-US" sz="1200" b="0" dirty="0">
              <a:solidFill>
                <a:prstClr val="black"/>
              </a:solidFill>
              <a:latin typeface="Comic Sans MS" pitchFamily="66" charset="0"/>
            </a:endParaRPr>
          </a:p>
        </p:txBody>
      </p:sp>
      <p:sp>
        <p:nvSpPr>
          <p:cNvPr id="4" name="عنصر نائب لرقم الشريحة 3"/>
          <p:cNvSpPr>
            <a:spLocks noGrp="1"/>
          </p:cNvSpPr>
          <p:nvPr>
            <p:ph type="sldNum" sz="quarter" idx="10"/>
          </p:nvPr>
        </p:nvSpPr>
        <p:spPr/>
        <p:txBody>
          <a:bodyPr/>
          <a:lstStyle/>
          <a:p>
            <a:fld id="{A6B1FD87-4674-4AFE-8F23-A931AACA8E49}" type="slidenum">
              <a:rPr lang="ar-IQ" smtClean="0"/>
              <a:t>5</a:t>
            </a:fld>
            <a:endParaRPr lang="ar-IQ"/>
          </a:p>
        </p:txBody>
      </p:sp>
    </p:spTree>
    <p:extLst>
      <p:ext uri="{BB962C8B-B14F-4D97-AF65-F5344CB8AC3E}">
        <p14:creationId xmlns:p14="http://schemas.microsoft.com/office/powerpoint/2010/main" val="18998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However, many microorganisms that do not meet the criteria of the postulates have been shown to cause disease. For example, </a:t>
            </a:r>
            <a:r>
              <a:rPr lang="en-US" dirty="0" err="1"/>
              <a:t>Treponema</a:t>
            </a:r>
            <a:r>
              <a:rPr lang="en-US" dirty="0"/>
              <a:t> pallidum (syphilis) and Mycobacterium </a:t>
            </a:r>
            <a:r>
              <a:rPr lang="en-US" dirty="0" err="1"/>
              <a:t>leprae</a:t>
            </a:r>
            <a:r>
              <a:rPr lang="en-US" dirty="0"/>
              <a:t> (leprosy) cannot be grown in vitro; however, there are animal models of infection with these agents. In another example, Neisseria </a:t>
            </a:r>
            <a:r>
              <a:rPr lang="en-US" dirty="0" err="1"/>
              <a:t>gonorrhoeae</a:t>
            </a:r>
            <a:r>
              <a:rPr lang="en-US" dirty="0"/>
              <a:t> (gonorrhea), there is no animal model of infection even though the bacteria can readily be cultured in vitro; experimental infection in humans has been produced that substitutes for an animal model.</a:t>
            </a:r>
          </a:p>
        </p:txBody>
      </p:sp>
      <p:sp>
        <p:nvSpPr>
          <p:cNvPr id="4" name="عنصر نائب لرقم الشريحة 3"/>
          <p:cNvSpPr>
            <a:spLocks noGrp="1"/>
          </p:cNvSpPr>
          <p:nvPr>
            <p:ph type="sldNum" sz="quarter" idx="10"/>
          </p:nvPr>
        </p:nvSpPr>
        <p:spPr/>
        <p:txBody>
          <a:bodyPr/>
          <a:lstStyle/>
          <a:p>
            <a:fld id="{A6B1FD87-4674-4AFE-8F23-A931AACA8E49}" type="slidenum">
              <a:rPr lang="ar-IQ" smtClean="0"/>
              <a:t>6</a:t>
            </a:fld>
            <a:endParaRPr lang="ar-IQ"/>
          </a:p>
        </p:txBody>
      </p:sp>
    </p:spTree>
    <p:extLst>
      <p:ext uri="{BB962C8B-B14F-4D97-AF65-F5344CB8AC3E}">
        <p14:creationId xmlns:p14="http://schemas.microsoft.com/office/powerpoint/2010/main" val="348816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8226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7773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16831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77F0A95-8B14-4C23-8824-854E5652FC19}" type="datetimeFigureOut">
              <a:rPr lang="ar-EG" smtClean="0"/>
              <a:pPr/>
              <a:t>10/11/1444</a:t>
            </a:fld>
            <a:endParaRPr lang="ar-EG"/>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EG"/>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29500C76-7634-4BE9-8CB6-44282C5033F6}"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29500C76-7634-4BE9-8CB6-44282C5033F6}" type="slidenum">
              <a:rPr lang="ar-EG" smtClean="0"/>
              <a:pPr/>
              <a:t>‹#›</a:t>
            </a:fld>
            <a:endParaRPr lang="ar-EG"/>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9500C76-7634-4BE9-8CB6-44282C5033F6}" type="slidenum">
              <a:rPr lang="ar-EG" smtClean="0"/>
              <a:pPr/>
              <a:t>‹#›</a:t>
            </a:fld>
            <a:endParaRPr lang="ar-EG"/>
          </a:p>
        </p:txBody>
      </p:sp>
      <p:sp>
        <p:nvSpPr>
          <p:cNvPr id="14" name="عنصر نائب للتذييل 13"/>
          <p:cNvSpPr>
            <a:spLocks noGrp="1"/>
          </p:cNvSpPr>
          <p:nvPr>
            <p:ph type="ftr" sz="quarter" idx="12"/>
          </p:nvPr>
        </p:nvSpPr>
        <p:spPr/>
        <p:txBody>
          <a:bodyPr/>
          <a:lstStyle/>
          <a:p>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8" name="عنصر نائب للتاريخ 7"/>
          <p:cNvSpPr>
            <a:spLocks noGrp="1"/>
          </p:cNvSpPr>
          <p:nvPr>
            <p:ph type="dt" sz="half" idx="15"/>
          </p:nvPr>
        </p:nvSpPr>
        <p:spPr/>
        <p:txBody>
          <a:bodyPr rtlCol="0"/>
          <a:lstStyle/>
          <a:p>
            <a:fld id="{D77F0A95-8B14-4C23-8824-854E5652FC19}" type="datetimeFigureOut">
              <a:rPr lang="ar-EG" smtClean="0"/>
              <a:pPr/>
              <a:t>10/11/1444</a:t>
            </a:fld>
            <a:endParaRPr lang="ar-EG"/>
          </a:p>
        </p:txBody>
      </p:sp>
      <p:sp>
        <p:nvSpPr>
          <p:cNvPr id="10" name="عنصر نائب لرقم الشريحة 9"/>
          <p:cNvSpPr>
            <a:spLocks noGrp="1"/>
          </p:cNvSpPr>
          <p:nvPr>
            <p:ph type="sldNum" sz="quarter" idx="16"/>
          </p:nvPr>
        </p:nvSpPr>
        <p:spPr/>
        <p:txBody>
          <a:bodyPr rtlCol="0"/>
          <a:lstStyle/>
          <a:p>
            <a:fld id="{29500C76-7634-4BE9-8CB6-44282C5033F6}" type="slidenum">
              <a:rPr lang="ar-EG" smtClean="0"/>
              <a:pPr/>
              <a:t>‹#›</a:t>
            </a:fld>
            <a:endParaRPr lang="ar-EG"/>
          </a:p>
        </p:txBody>
      </p:sp>
      <p:sp>
        <p:nvSpPr>
          <p:cNvPr id="12" name="عنصر نائب للتذييل 11"/>
          <p:cNvSpPr>
            <a:spLocks noGrp="1"/>
          </p:cNvSpPr>
          <p:nvPr>
            <p:ph type="ftr" sz="quarter" idx="17"/>
          </p:nvPr>
        </p:nvSpPr>
        <p:spPr/>
        <p:txBody>
          <a:bodyPr rtlCol="0"/>
          <a:lstStyle/>
          <a:p>
            <a:endParaRPr lang="ar-E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5"/>
          </p:nvPr>
        </p:nvSpPr>
        <p:spPr/>
        <p:txBody>
          <a:bodyPr rtlCol="0"/>
          <a:lstStyle/>
          <a:p>
            <a:fld id="{D77F0A95-8B14-4C23-8824-854E5652FC19}" type="datetimeFigureOut">
              <a:rPr lang="ar-EG" smtClean="0"/>
              <a:pPr/>
              <a:t>10/11/1444</a:t>
            </a:fld>
            <a:endParaRPr lang="ar-EG"/>
          </a:p>
        </p:txBody>
      </p:sp>
      <p:sp>
        <p:nvSpPr>
          <p:cNvPr id="12" name="عنصر نائب لرقم الشريحة 11"/>
          <p:cNvSpPr>
            <a:spLocks noGrp="1"/>
          </p:cNvSpPr>
          <p:nvPr>
            <p:ph type="sldNum" sz="quarter" idx="16"/>
          </p:nvPr>
        </p:nvSpPr>
        <p:spPr/>
        <p:txBody>
          <a:bodyPr rtlCol="0"/>
          <a:lstStyle/>
          <a:p>
            <a:fld id="{29500C76-7634-4BE9-8CB6-44282C5033F6}" type="slidenum">
              <a:rPr lang="ar-EG" smtClean="0"/>
              <a:pPr/>
              <a:t>‹#›</a:t>
            </a:fld>
            <a:endParaRPr lang="ar-EG"/>
          </a:p>
        </p:txBody>
      </p:sp>
      <p:sp>
        <p:nvSpPr>
          <p:cNvPr id="14" name="عنصر نائب للتذييل 13"/>
          <p:cNvSpPr>
            <a:spLocks noGrp="1"/>
          </p:cNvSpPr>
          <p:nvPr>
            <p:ph type="ftr" sz="quarter" idx="17"/>
          </p:nvPr>
        </p:nvSpPr>
        <p:spPr/>
        <p:txBody>
          <a:bodyPr rtlCol="0"/>
          <a:lstStyle/>
          <a:p>
            <a:endParaRPr lang="ar-EG"/>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29500C76-7634-4BE9-8CB6-44282C5033F6}" type="slidenum">
              <a:rPr lang="ar-EG" smtClean="0"/>
              <a:pPr/>
              <a:t>‹#›</a:t>
            </a:fld>
            <a:endParaRPr lang="ar-E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29500C76-7634-4BE9-8CB6-44282C5033F6}" type="slidenum">
              <a:rPr lang="ar-EG" smtClean="0"/>
              <a:pPr/>
              <a:t>‹#›</a:t>
            </a:fld>
            <a:endParaRPr lang="ar-E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29500C76-7634-4BE9-8CB6-44282C5033F6}" type="slidenum">
              <a:rPr lang="ar-EG" smtClean="0"/>
              <a:pPr/>
              <a:t>‹#›</a:t>
            </a:fld>
            <a:endParaRPr lang="ar-EG"/>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811566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D77F0A95-8B14-4C23-8824-854E5652FC19}" type="datetimeFigureOut">
              <a:rPr lang="ar-EG" smtClean="0"/>
              <a:pPr/>
              <a:t>10/11/1444</a:t>
            </a:fld>
            <a:endParaRPr lang="ar-EG"/>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29500C76-7634-4BE9-8CB6-44282C5033F6}" type="slidenum">
              <a:rPr lang="ar-EG" smtClean="0"/>
              <a:pPr/>
              <a:t>‹#›</a:t>
            </a:fld>
            <a:endParaRPr lang="ar-EG"/>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EG"/>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a:xfrm>
            <a:off x="457201" y="6248207"/>
            <a:ext cx="5573483" cy="365125"/>
          </a:xfrm>
        </p:spPr>
        <p:txBody>
          <a:bodyPr/>
          <a:lstStyle/>
          <a:p>
            <a:endParaRPr lang="ar-EG"/>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29500C76-7634-4BE9-8CB6-44282C5033F6}"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87333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77187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3128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56907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84843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30910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10/11/1444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34870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0A95-8B14-4C23-8824-854E5652FC19}" type="datetimeFigureOut">
              <a:rPr lang="ar-EG" smtClean="0"/>
              <a:pPr/>
              <a:t>10/11/1444</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00C76-7634-4BE9-8CB6-44282C5033F6}" type="slidenum">
              <a:rPr lang="ar-EG" smtClean="0"/>
              <a:pPr/>
              <a:t>‹#›</a:t>
            </a:fld>
            <a:endParaRPr lang="ar-EG"/>
          </a:p>
        </p:txBody>
      </p:sp>
    </p:spTree>
    <p:extLst>
      <p:ext uri="{BB962C8B-B14F-4D97-AF65-F5344CB8AC3E}">
        <p14:creationId xmlns:p14="http://schemas.microsoft.com/office/powerpoint/2010/main" val="847239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77F0A95-8B14-4C23-8824-854E5652FC19}" type="datetimeFigureOut">
              <a:rPr lang="ar-EG" smtClean="0"/>
              <a:pPr/>
              <a:t>10/11/1444</a:t>
            </a:fld>
            <a:endParaRPr lang="ar-EG"/>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EG"/>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9500C76-7634-4BE9-8CB6-44282C5033F6}"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6"/>
            <a:ext cx="8219256" cy="3888432"/>
          </a:xfrm>
        </p:spPr>
        <p:txBody>
          <a:bodyPr>
            <a:noAutofit/>
          </a:bodyPr>
          <a:lstStyle/>
          <a:p>
            <a:pPr algn="ctr"/>
            <a:r>
              <a:rPr lang="en-US" sz="4000" dirty="0">
                <a:latin typeface="Comic Sans MS" pitchFamily="66" charset="0"/>
              </a:rPr>
              <a:t>Medical Microbiology</a:t>
            </a:r>
            <a:br>
              <a:rPr lang="en-US" sz="4000" dirty="0">
                <a:latin typeface="Comic Sans MS" pitchFamily="66" charset="0"/>
              </a:rPr>
            </a:br>
            <a:br>
              <a:rPr lang="en-US" sz="4000" dirty="0">
                <a:latin typeface="Comic Sans MS" pitchFamily="66" charset="0"/>
              </a:rPr>
            </a:br>
            <a:r>
              <a:rPr lang="en-US" sz="4000" dirty="0" err="1">
                <a:latin typeface="Comic Sans MS" pitchFamily="66" charset="0"/>
              </a:rPr>
              <a:t>Lec</a:t>
            </a:r>
            <a:r>
              <a:rPr lang="en-US" sz="4000" dirty="0">
                <a:latin typeface="Comic Sans MS" pitchFamily="66" charset="0"/>
              </a:rPr>
              <a:t>. 4</a:t>
            </a:r>
            <a:br>
              <a:rPr lang="en-US" sz="4000" dirty="0">
                <a:latin typeface="Comic Sans MS" pitchFamily="66" charset="0"/>
              </a:rPr>
            </a:br>
            <a:br>
              <a:rPr lang="en-US" sz="4000" dirty="0">
                <a:latin typeface="Comic Sans MS" pitchFamily="66" charset="0"/>
              </a:rPr>
            </a:br>
            <a:r>
              <a:rPr lang="en-US" sz="3600" dirty="0">
                <a:latin typeface="Comic Sans MS" pitchFamily="66" charset="0"/>
              </a:rPr>
              <a:t>Pathogenesis of bacterial infection</a:t>
            </a:r>
            <a:br>
              <a:rPr lang="en-US" sz="3600" dirty="0">
                <a:latin typeface="Comic Sans MS" pitchFamily="66" charset="0"/>
              </a:rPr>
            </a:br>
            <a:endParaRPr lang="en-US" sz="3600" dirty="0">
              <a:latin typeface="Comic Sans MS" pitchFamily="66" charset="0"/>
            </a:endParaRPr>
          </a:p>
        </p:txBody>
      </p:sp>
      <p:sp>
        <p:nvSpPr>
          <p:cNvPr id="4" name="عنصر نائب للنص 3"/>
          <p:cNvSpPr>
            <a:spLocks noGrp="1"/>
          </p:cNvSpPr>
          <p:nvPr>
            <p:ph type="body" idx="2"/>
          </p:nvPr>
        </p:nvSpPr>
        <p:spPr>
          <a:xfrm>
            <a:off x="467544" y="4653136"/>
            <a:ext cx="8219256" cy="1224136"/>
          </a:xfrm>
        </p:spPr>
        <p:txBody>
          <a:bodyPr>
            <a:normAutofit/>
          </a:bodyPr>
          <a:lstStyle/>
          <a:p>
            <a:pPr lvl="0" algn="ctr">
              <a:buClr>
                <a:srgbClr val="C66951"/>
              </a:buClr>
            </a:pPr>
            <a:r>
              <a:rPr lang="en-US" sz="2400" b="1" spc="150" dirty="0">
                <a:solidFill>
                  <a:srgbClr val="002060"/>
                </a:solidFill>
                <a:latin typeface="Eras Demi ITC" pitchFamily="34" charset="0"/>
              </a:rPr>
              <a:t>By:</a:t>
            </a:r>
          </a:p>
          <a:p>
            <a:pPr lvl="0" algn="ctr">
              <a:buClr>
                <a:srgbClr val="C66951"/>
              </a:buClr>
            </a:pPr>
            <a:r>
              <a:rPr lang="en-US" sz="2400" b="1" spc="150" dirty="0">
                <a:solidFill>
                  <a:srgbClr val="002060"/>
                </a:solidFill>
                <a:latin typeface="Eras Demi ITC" pitchFamily="34" charset="0"/>
              </a:rPr>
              <a:t>Asst. Prof. Dr. </a:t>
            </a:r>
            <a:r>
              <a:rPr lang="en-US" sz="2400" b="1" spc="150" dirty="0" err="1">
                <a:solidFill>
                  <a:srgbClr val="002060"/>
                </a:solidFill>
                <a:latin typeface="Eras Demi ITC" pitchFamily="34" charset="0"/>
              </a:rPr>
              <a:t>Shaima’a</a:t>
            </a:r>
            <a:r>
              <a:rPr lang="en-US" sz="2400" b="1" spc="150" dirty="0">
                <a:solidFill>
                  <a:srgbClr val="002060"/>
                </a:solidFill>
                <a:latin typeface="Eras Demi ITC" pitchFamily="34" charset="0"/>
              </a:rPr>
              <a:t> Al-</a:t>
            </a:r>
            <a:r>
              <a:rPr lang="en-US" sz="2400" b="1" spc="150" dirty="0" err="1">
                <a:solidFill>
                  <a:srgbClr val="002060"/>
                </a:solidFill>
                <a:latin typeface="Eras Demi ITC" pitchFamily="34" charset="0"/>
              </a:rPr>
              <a:t>Salihy</a:t>
            </a:r>
            <a:r>
              <a:rPr lang="en-US" sz="2400" b="1" spc="150" dirty="0">
                <a:solidFill>
                  <a:srgbClr val="002060"/>
                </a:solidFill>
                <a:latin typeface="Eras Demi ITC" pitchFamily="34" charset="0"/>
              </a:rPr>
              <a:t> </a:t>
            </a:r>
          </a:p>
        </p:txBody>
      </p:sp>
    </p:spTree>
    <p:extLst>
      <p:ext uri="{BB962C8B-B14F-4D97-AF65-F5344CB8AC3E}">
        <p14:creationId xmlns:p14="http://schemas.microsoft.com/office/powerpoint/2010/main" val="82593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1520" y="476672"/>
            <a:ext cx="8568952" cy="5472608"/>
          </a:xfrm>
        </p:spPr>
        <p:txBody>
          <a:bodyPr>
            <a:noAutofit/>
          </a:bodyPr>
          <a:lstStyle/>
          <a:p>
            <a:pPr lvl="0" algn="just"/>
            <a:r>
              <a:rPr lang="en-US" sz="2000" dirty="0">
                <a:solidFill>
                  <a:prstClr val="black"/>
                </a:solidFill>
                <a:latin typeface="Comic Sans MS" pitchFamily="66" charset="0"/>
              </a:rPr>
              <a:t> </a:t>
            </a:r>
            <a:r>
              <a:rPr lang="en-US" sz="2800" b="1" dirty="0">
                <a:solidFill>
                  <a:srgbClr val="C00000"/>
                </a:solidFill>
                <a:latin typeface="Comic Sans MS" pitchFamily="66" charset="0"/>
              </a:rPr>
              <a:t>Stages of bacterial pathogenesis:</a:t>
            </a:r>
          </a:p>
          <a:p>
            <a:pPr lvl="0" algn="just"/>
            <a:endParaRPr lang="en-US" sz="2800" b="1" dirty="0">
              <a:solidFill>
                <a:srgbClr val="C00000"/>
              </a:solidFill>
              <a:latin typeface="Comic Sans MS" pitchFamily="66" charset="0"/>
            </a:endParaRPr>
          </a:p>
          <a:p>
            <a:pPr marL="457200" lvl="0" indent="-457200" algn="just">
              <a:buFont typeface="+mj-lt"/>
              <a:buAutoNum type="arabicPeriod"/>
            </a:pPr>
            <a:r>
              <a:rPr lang="en-US" sz="2400" b="1" dirty="0">
                <a:solidFill>
                  <a:srgbClr val="0070C0"/>
                </a:solidFill>
                <a:latin typeface="Comic Sans MS" pitchFamily="66" charset="0"/>
              </a:rPr>
              <a:t>Transmission</a:t>
            </a:r>
            <a:r>
              <a:rPr lang="en-US" sz="2400" dirty="0">
                <a:latin typeface="Comic Sans MS" pitchFamily="66" charset="0"/>
              </a:rPr>
              <a:t> from an external source into the portal of entry.</a:t>
            </a:r>
          </a:p>
          <a:p>
            <a:pPr marL="457200" lvl="0" indent="-457200" algn="just">
              <a:buFont typeface="+mj-lt"/>
              <a:buAutoNum type="arabicPeriod"/>
            </a:pPr>
            <a:r>
              <a:rPr lang="en-US" sz="2400" b="1" dirty="0">
                <a:solidFill>
                  <a:srgbClr val="0070C0"/>
                </a:solidFill>
                <a:latin typeface="Comic Sans MS" pitchFamily="66" charset="0"/>
              </a:rPr>
              <a:t>Evasion</a:t>
            </a:r>
            <a:r>
              <a:rPr lang="en-US" sz="2400" dirty="0">
                <a:latin typeface="Comic Sans MS" pitchFamily="66" charset="0"/>
              </a:rPr>
              <a:t> of primary host defenses such as skin or stomach acid.</a:t>
            </a:r>
          </a:p>
          <a:p>
            <a:pPr marL="457200" lvl="0" indent="-457200" algn="just">
              <a:buFont typeface="+mj-lt"/>
              <a:buAutoNum type="arabicPeriod"/>
            </a:pPr>
            <a:r>
              <a:rPr lang="en-US" sz="2400" b="1" dirty="0">
                <a:solidFill>
                  <a:srgbClr val="0070C0"/>
                </a:solidFill>
                <a:latin typeface="Comic Sans MS" pitchFamily="66" charset="0"/>
              </a:rPr>
              <a:t>Adherence</a:t>
            </a:r>
            <a:r>
              <a:rPr lang="en-US" sz="2400" b="1" dirty="0">
                <a:latin typeface="Comic Sans MS" pitchFamily="66" charset="0"/>
              </a:rPr>
              <a:t> </a:t>
            </a:r>
            <a:r>
              <a:rPr lang="en-US" sz="2400" dirty="0">
                <a:latin typeface="Comic Sans MS" pitchFamily="66" charset="0"/>
              </a:rPr>
              <a:t>to mucous membranes, usually by bacterial pili.</a:t>
            </a:r>
          </a:p>
          <a:p>
            <a:pPr marL="457200" lvl="0" indent="-457200" algn="just">
              <a:buFont typeface="+mj-lt"/>
              <a:buAutoNum type="arabicPeriod"/>
            </a:pPr>
            <a:r>
              <a:rPr lang="en-US" sz="2400" b="1" dirty="0">
                <a:solidFill>
                  <a:srgbClr val="0070C0"/>
                </a:solidFill>
                <a:latin typeface="Comic Sans MS" pitchFamily="66" charset="0"/>
              </a:rPr>
              <a:t>Colonization</a:t>
            </a:r>
            <a:r>
              <a:rPr lang="en-US" sz="2400" dirty="0">
                <a:latin typeface="Comic Sans MS" pitchFamily="66" charset="0"/>
              </a:rPr>
              <a:t> by growth of the bacteria at the site of adherence.</a:t>
            </a:r>
          </a:p>
          <a:p>
            <a:pPr marL="457200" lvl="0" indent="-457200" algn="just">
              <a:buFont typeface="+mj-lt"/>
              <a:buAutoNum type="arabicPeriod"/>
            </a:pPr>
            <a:r>
              <a:rPr lang="en-US" sz="2400" b="1" dirty="0">
                <a:solidFill>
                  <a:srgbClr val="0070C0"/>
                </a:solidFill>
                <a:latin typeface="Comic Sans MS" pitchFamily="66" charset="0"/>
              </a:rPr>
              <a:t>Disease symptoms </a:t>
            </a:r>
            <a:r>
              <a:rPr lang="en-US" sz="2400" dirty="0">
                <a:latin typeface="Comic Sans MS" pitchFamily="66" charset="0"/>
              </a:rPr>
              <a:t>caused by toxin or inflammation.</a:t>
            </a:r>
          </a:p>
          <a:p>
            <a:pPr marL="457200" lvl="0" indent="-457200" algn="just">
              <a:buFont typeface="+mj-lt"/>
              <a:buAutoNum type="arabicPeriod"/>
            </a:pPr>
            <a:r>
              <a:rPr lang="en-US" sz="2400" b="1" dirty="0">
                <a:solidFill>
                  <a:srgbClr val="0070C0"/>
                </a:solidFill>
                <a:latin typeface="Comic Sans MS" pitchFamily="66" charset="0"/>
              </a:rPr>
              <a:t>Host response </a:t>
            </a:r>
            <a:r>
              <a:rPr lang="en-US" sz="2400" dirty="0">
                <a:latin typeface="Comic Sans MS" pitchFamily="66" charset="0"/>
              </a:rPr>
              <a:t>during 3,4 and 5.</a:t>
            </a:r>
          </a:p>
          <a:p>
            <a:pPr marL="457200" lvl="0" indent="-457200" algn="just">
              <a:buFont typeface="+mj-lt"/>
              <a:buAutoNum type="arabicPeriod"/>
            </a:pPr>
            <a:r>
              <a:rPr lang="en-US" sz="2400" b="1" dirty="0">
                <a:solidFill>
                  <a:srgbClr val="0070C0"/>
                </a:solidFill>
                <a:latin typeface="Comic Sans MS" pitchFamily="66" charset="0"/>
              </a:rPr>
              <a:t>Progression</a:t>
            </a:r>
            <a:r>
              <a:rPr lang="en-US" sz="2400" dirty="0">
                <a:latin typeface="Comic Sans MS" pitchFamily="66" charset="0"/>
              </a:rPr>
              <a:t> or resolution of the disease.</a:t>
            </a:r>
          </a:p>
          <a:p>
            <a:pPr lvl="0" algn="just">
              <a:spcBef>
                <a:spcPts val="0"/>
              </a:spcBef>
            </a:pPr>
            <a:endParaRPr lang="en-US" sz="2400" dirty="0">
              <a:latin typeface="Comic Sans MS" pitchFamily="66" charset="0"/>
            </a:endParaRPr>
          </a:p>
          <a:p>
            <a:pPr algn="just" rtl="0"/>
            <a:endParaRPr lang="en-US" sz="8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498" y="116632"/>
            <a:ext cx="8280920" cy="720080"/>
          </a:xfrm>
        </p:spPr>
        <p:txBody>
          <a:bodyPr anchor="ctr">
            <a:noAutofit/>
          </a:bodyPr>
          <a:lstStyle/>
          <a:p>
            <a:pPr rtl="0"/>
            <a:r>
              <a:rPr lang="en-US" sz="2800" dirty="0">
                <a:solidFill>
                  <a:srgbClr val="C00000"/>
                </a:solidFill>
                <a:latin typeface="Comic Sans MS" pitchFamily="66" charset="0"/>
              </a:rPr>
              <a:t>Typical Stages of an infectious disease</a:t>
            </a:r>
            <a:endParaRPr lang="ar-EG" sz="2800" dirty="0">
              <a:solidFill>
                <a:srgbClr val="C00000"/>
              </a:solidFill>
              <a:latin typeface="Comic Sans MS" pitchFamily="66" charset="0"/>
            </a:endParaRPr>
          </a:p>
        </p:txBody>
      </p:sp>
      <p:sp>
        <p:nvSpPr>
          <p:cNvPr id="6" name="Text Placeholder 5"/>
          <p:cNvSpPr>
            <a:spLocks noGrp="1"/>
          </p:cNvSpPr>
          <p:nvPr>
            <p:ph type="body" sz="half" idx="2"/>
          </p:nvPr>
        </p:nvSpPr>
        <p:spPr>
          <a:xfrm>
            <a:off x="159498" y="836712"/>
            <a:ext cx="8712968" cy="5112568"/>
          </a:xfrm>
        </p:spPr>
        <p:txBody>
          <a:bodyPr>
            <a:noAutofit/>
          </a:bodyPr>
          <a:lstStyle/>
          <a:p>
            <a:pPr algn="just" rtl="0"/>
            <a:r>
              <a:rPr lang="en-US" sz="2400" dirty="0">
                <a:latin typeface="Comic Sans MS" pitchFamily="66" charset="0"/>
              </a:rPr>
              <a:t>A typical acute infectious disease has four stages:</a:t>
            </a:r>
          </a:p>
          <a:p>
            <a:pPr marL="457200" indent="-457200" algn="just">
              <a:buAutoNum type="arabicPeriod"/>
            </a:pPr>
            <a:r>
              <a:rPr lang="en-US" sz="2400" b="1" dirty="0">
                <a:solidFill>
                  <a:srgbClr val="00B050"/>
                </a:solidFill>
                <a:latin typeface="Comic Sans MS" pitchFamily="66" charset="0"/>
              </a:rPr>
              <a:t>Incubation period: </a:t>
            </a:r>
            <a:r>
              <a:rPr lang="en-US" sz="2400" dirty="0">
                <a:latin typeface="Comic Sans MS" pitchFamily="66" charset="0"/>
              </a:rPr>
              <a:t>is the time between the acquisition of the organism(or toxin) and the first appearance of clinical symptoms.</a:t>
            </a:r>
          </a:p>
          <a:p>
            <a:pPr marL="457200" indent="-457200" algn="just">
              <a:buFont typeface="+mj-lt"/>
              <a:buAutoNum type="arabicPeriod" startAt="2"/>
            </a:pPr>
            <a:r>
              <a:rPr lang="en-US" sz="2400" b="1" dirty="0" err="1">
                <a:solidFill>
                  <a:srgbClr val="00B050"/>
                </a:solidFill>
                <a:latin typeface="Comic Sans MS" pitchFamily="66" charset="0"/>
              </a:rPr>
              <a:t>Prodrome</a:t>
            </a:r>
            <a:r>
              <a:rPr lang="en-US" sz="2400" b="1" dirty="0">
                <a:solidFill>
                  <a:srgbClr val="00B050"/>
                </a:solidFill>
                <a:latin typeface="Comic Sans MS" pitchFamily="66" charset="0"/>
              </a:rPr>
              <a:t> period:</a:t>
            </a:r>
            <a:r>
              <a:rPr lang="en-US" sz="2400" dirty="0">
                <a:latin typeface="Comic Sans MS" pitchFamily="66" charset="0"/>
              </a:rPr>
              <a:t> during which non specific symptoms such as (fever, malaise, and loss of appetite) are noted.</a:t>
            </a:r>
          </a:p>
          <a:p>
            <a:pPr marL="457200" indent="-457200" algn="just" rtl="0">
              <a:buAutoNum type="arabicPeriod" startAt="2"/>
            </a:pPr>
            <a:r>
              <a:rPr lang="en-US" sz="2400" b="1" dirty="0">
                <a:solidFill>
                  <a:srgbClr val="00B050"/>
                </a:solidFill>
                <a:latin typeface="Comic Sans MS" pitchFamily="66" charset="0"/>
              </a:rPr>
              <a:t>Specific illness period: </a:t>
            </a:r>
            <a:r>
              <a:rPr lang="en-US" sz="2400" dirty="0">
                <a:latin typeface="Comic Sans MS" pitchFamily="66" charset="0"/>
              </a:rPr>
              <a:t>during which the overt signs and symptoms of the disease occur.</a:t>
            </a:r>
          </a:p>
          <a:p>
            <a:pPr marL="457200" indent="-457200" algn="just" rtl="0">
              <a:buAutoNum type="arabicPeriod" startAt="2"/>
            </a:pPr>
            <a:r>
              <a:rPr lang="en-US" sz="2400" b="1" dirty="0">
                <a:solidFill>
                  <a:srgbClr val="00B050"/>
                </a:solidFill>
                <a:latin typeface="Comic Sans MS" pitchFamily="66" charset="0"/>
              </a:rPr>
              <a:t>Recovery period: </a:t>
            </a:r>
            <a:r>
              <a:rPr lang="en-US" sz="2400" dirty="0">
                <a:latin typeface="Comic Sans MS" pitchFamily="66" charset="0"/>
              </a:rPr>
              <a:t>during which regression of disease occur and the patient returns to the healthy state.</a:t>
            </a:r>
          </a:p>
          <a:p>
            <a:pPr marL="457200" indent="-457200" algn="just">
              <a:buFont typeface="Arial" pitchFamily="34" charset="0"/>
              <a:buAutoNum type="arabicPeriod" startAt="2"/>
            </a:pPr>
            <a:r>
              <a:rPr lang="en-US" sz="2400" b="1" dirty="0">
                <a:solidFill>
                  <a:srgbClr val="00B050"/>
                </a:solidFill>
                <a:latin typeface="Comic Sans MS" pitchFamily="66" charset="0"/>
              </a:rPr>
              <a:t>convalescence</a:t>
            </a:r>
            <a:r>
              <a:rPr lang="en-US" sz="2400" dirty="0">
                <a:latin typeface="Comic Sans MS" pitchFamily="66" charset="0"/>
              </a:rPr>
              <a:t> where the symptoms have largely disappeared. </a:t>
            </a:r>
          </a:p>
          <a:p>
            <a:pPr marL="457200" indent="-457200" algn="just" rtl="0">
              <a:buAutoNum type="arabicPeriod" startAt="2"/>
            </a:pPr>
            <a:endParaRPr lang="ar-EG" sz="2400" dirty="0"/>
          </a:p>
        </p:txBody>
      </p:sp>
    </p:spTree>
    <p:extLst>
      <p:ext uri="{BB962C8B-B14F-4D97-AF65-F5344CB8AC3E}">
        <p14:creationId xmlns:p14="http://schemas.microsoft.com/office/powerpoint/2010/main" val="72189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9144000" cy="6264696"/>
          </a:xfrm>
          <a:prstGeom prst="rect">
            <a:avLst/>
          </a:prstGeom>
        </p:spPr>
      </p:pic>
    </p:spTree>
    <p:extLst>
      <p:ext uri="{BB962C8B-B14F-4D97-AF65-F5344CB8AC3E}">
        <p14:creationId xmlns:p14="http://schemas.microsoft.com/office/powerpoint/2010/main" val="28143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pPr rtl="0"/>
            <a:r>
              <a:rPr lang="en-US" sz="2800" b="1" dirty="0">
                <a:solidFill>
                  <a:srgbClr val="0070C0"/>
                </a:solidFill>
                <a:latin typeface="Comic Sans MS" pitchFamily="66" charset="0"/>
              </a:rPr>
              <a:t>Bacterial virulence factors</a:t>
            </a:r>
            <a:endParaRPr lang="ar-EG" sz="2800" b="1" dirty="0">
              <a:solidFill>
                <a:srgbClr val="0070C0"/>
              </a:solidFill>
              <a:latin typeface="Comic Sans MS" pitchFamily="66" charset="0"/>
            </a:endParaRPr>
          </a:p>
        </p:txBody>
      </p:sp>
      <p:sp>
        <p:nvSpPr>
          <p:cNvPr id="3" name="Content Placeholder 2"/>
          <p:cNvSpPr>
            <a:spLocks noGrp="1"/>
          </p:cNvSpPr>
          <p:nvPr>
            <p:ph idx="1"/>
          </p:nvPr>
        </p:nvSpPr>
        <p:spPr>
          <a:xfrm>
            <a:off x="251520" y="1412776"/>
            <a:ext cx="8640960" cy="5112568"/>
          </a:xfrm>
        </p:spPr>
        <p:txBody>
          <a:bodyPr>
            <a:noAutofit/>
          </a:bodyPr>
          <a:lstStyle/>
          <a:p>
            <a:pPr marL="0" lvl="0" indent="457200" algn="just">
              <a:buNone/>
            </a:pPr>
            <a:r>
              <a:rPr lang="en-US" sz="2400" dirty="0">
                <a:solidFill>
                  <a:prstClr val="black"/>
                </a:solidFill>
                <a:latin typeface="Comic Sans MS" pitchFamily="66" charset="0"/>
              </a:rPr>
              <a:t>The </a:t>
            </a:r>
            <a:r>
              <a:rPr lang="en-US" sz="2400" b="1" dirty="0">
                <a:solidFill>
                  <a:srgbClr val="FF0000"/>
                </a:solidFill>
                <a:latin typeface="Comic Sans MS" pitchFamily="66" charset="0"/>
              </a:rPr>
              <a:t>time course </a:t>
            </a:r>
            <a:r>
              <a:rPr lang="en-US" sz="2400" dirty="0">
                <a:solidFill>
                  <a:prstClr val="black"/>
                </a:solidFill>
                <a:latin typeface="Comic Sans MS" pitchFamily="66" charset="0"/>
              </a:rPr>
              <a:t>and </a:t>
            </a:r>
            <a:r>
              <a:rPr lang="en-US" sz="2400" b="1" dirty="0">
                <a:solidFill>
                  <a:srgbClr val="FF0000"/>
                </a:solidFill>
                <a:latin typeface="Comic Sans MS" pitchFamily="66" charset="0"/>
              </a:rPr>
              <a:t>severity</a:t>
            </a:r>
            <a:r>
              <a:rPr lang="en-US" sz="2400" dirty="0">
                <a:solidFill>
                  <a:prstClr val="black"/>
                </a:solidFill>
                <a:latin typeface="Comic Sans MS" pitchFamily="66" charset="0"/>
              </a:rPr>
              <a:t> of the disease depends upon the balance between the </a:t>
            </a:r>
            <a:r>
              <a:rPr lang="en-US" sz="2400" b="1" dirty="0">
                <a:solidFill>
                  <a:prstClr val="black"/>
                </a:solidFill>
                <a:latin typeface="Comic Sans MS" pitchFamily="66" charset="0"/>
              </a:rPr>
              <a:t>virulence</a:t>
            </a:r>
            <a:r>
              <a:rPr lang="en-US" sz="2400" dirty="0">
                <a:solidFill>
                  <a:prstClr val="black"/>
                </a:solidFill>
                <a:latin typeface="Comic Sans MS" pitchFamily="66" charset="0"/>
              </a:rPr>
              <a:t> of the infecting agent and the success  of the </a:t>
            </a:r>
            <a:r>
              <a:rPr lang="en-US" sz="2400" b="1" dirty="0">
                <a:solidFill>
                  <a:prstClr val="black"/>
                </a:solidFill>
                <a:latin typeface="Comic Sans MS" pitchFamily="66" charset="0"/>
              </a:rPr>
              <a:t>immune system</a:t>
            </a:r>
            <a:r>
              <a:rPr lang="en-US" sz="2400" dirty="0">
                <a:solidFill>
                  <a:prstClr val="black"/>
                </a:solidFill>
                <a:latin typeface="Comic Sans MS" pitchFamily="66" charset="0"/>
              </a:rPr>
              <a:t> to combat the organism. </a:t>
            </a:r>
          </a:p>
          <a:p>
            <a:pPr marL="0" indent="457200" algn="just" rtl="0">
              <a:buNone/>
            </a:pPr>
            <a:r>
              <a:rPr lang="en-US" sz="2400" dirty="0">
                <a:latin typeface="Comic Sans MS" pitchFamily="66" charset="0"/>
              </a:rPr>
              <a:t>The ability of bacteria to cause disease is described in terms of the number of infecting bacteria, the route of entry into the body, the effects of host defense mechanisms, and intrinsic characteristics of the bacteria called </a:t>
            </a:r>
            <a:r>
              <a:rPr lang="en-US" sz="2400" b="1" dirty="0">
                <a:latin typeface="Comic Sans MS" pitchFamily="66" charset="0"/>
              </a:rPr>
              <a:t>virulence factor</a:t>
            </a:r>
            <a:r>
              <a:rPr lang="en-US" sz="2400" dirty="0">
                <a:latin typeface="Comic Sans MS" pitchFamily="66"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pPr rtl="0"/>
            <a:r>
              <a:rPr lang="en-US" sz="2800" b="1" dirty="0">
                <a:solidFill>
                  <a:srgbClr val="0070C0"/>
                </a:solidFill>
                <a:latin typeface="Comic Sans MS" pitchFamily="66" charset="0"/>
              </a:rPr>
              <a:t>Bacterial virulence factors</a:t>
            </a:r>
            <a:endParaRPr lang="ar-EG" sz="2800" b="1" dirty="0">
              <a:solidFill>
                <a:srgbClr val="0070C0"/>
              </a:solidFill>
              <a:latin typeface="Comic Sans MS" pitchFamily="66" charset="0"/>
            </a:endParaRPr>
          </a:p>
        </p:txBody>
      </p:sp>
      <p:sp>
        <p:nvSpPr>
          <p:cNvPr id="3" name="Content Placeholder 2"/>
          <p:cNvSpPr>
            <a:spLocks noGrp="1"/>
          </p:cNvSpPr>
          <p:nvPr>
            <p:ph idx="1"/>
          </p:nvPr>
        </p:nvSpPr>
        <p:spPr>
          <a:xfrm>
            <a:off x="251520" y="908720"/>
            <a:ext cx="8640960" cy="5616624"/>
          </a:xfrm>
        </p:spPr>
        <p:txBody>
          <a:bodyPr>
            <a:noAutofit/>
          </a:bodyPr>
          <a:lstStyle/>
          <a:p>
            <a:pPr marL="0" lvl="0" indent="457200" algn="just">
              <a:buNone/>
            </a:pPr>
            <a:r>
              <a:rPr lang="en-US" sz="2400" b="1" dirty="0">
                <a:solidFill>
                  <a:srgbClr val="FF0000"/>
                </a:solidFill>
                <a:latin typeface="Comic Sans MS" pitchFamily="66" charset="0"/>
              </a:rPr>
              <a:t>Virulence factors:</a:t>
            </a:r>
            <a:r>
              <a:rPr lang="en-US" sz="2400" b="1" dirty="0">
                <a:solidFill>
                  <a:prstClr val="black"/>
                </a:solidFill>
                <a:latin typeface="Comic Sans MS" pitchFamily="66" charset="0"/>
              </a:rPr>
              <a:t> </a:t>
            </a:r>
            <a:r>
              <a:rPr lang="en-US" sz="2400" dirty="0">
                <a:solidFill>
                  <a:prstClr val="black"/>
                </a:solidFill>
                <a:latin typeface="Comic Sans MS" pitchFamily="66" charset="0"/>
              </a:rPr>
              <a:t> are molecules coded for by genes in chromosomal DNA  or plasmid,  expressed and secreted by pathogens (bacteria, viruses, fungi and protozoa) that enable them to achieve the following:</a:t>
            </a:r>
          </a:p>
          <a:p>
            <a:pPr lvl="0" algn="just">
              <a:buNone/>
            </a:pPr>
            <a:r>
              <a:rPr lang="en-US" sz="2400" dirty="0">
                <a:solidFill>
                  <a:prstClr val="black"/>
                </a:solidFill>
                <a:latin typeface="Comic Sans MS" pitchFamily="66" charset="0"/>
              </a:rPr>
              <a:t>1. colonization of the host (this includes adhesion to cells) </a:t>
            </a:r>
          </a:p>
          <a:p>
            <a:pPr lvl="0" algn="just">
              <a:buNone/>
            </a:pPr>
            <a:r>
              <a:rPr lang="en-US" sz="2400" dirty="0">
                <a:solidFill>
                  <a:prstClr val="black"/>
                </a:solidFill>
                <a:latin typeface="Comic Sans MS" pitchFamily="66" charset="0"/>
              </a:rPr>
              <a:t>2. </a:t>
            </a:r>
            <a:r>
              <a:rPr lang="en-US" sz="2400" dirty="0" err="1">
                <a:solidFill>
                  <a:prstClr val="black"/>
                </a:solidFill>
                <a:latin typeface="Comic Sans MS" pitchFamily="66" charset="0"/>
              </a:rPr>
              <a:t>Immuno</a:t>
            </a:r>
            <a:r>
              <a:rPr lang="en-US" sz="2400" dirty="0">
                <a:solidFill>
                  <a:prstClr val="black"/>
                </a:solidFill>
                <a:latin typeface="Comic Sans MS" pitchFamily="66" charset="0"/>
              </a:rPr>
              <a:t>-evasion, evasion of the host's immune response </a:t>
            </a:r>
          </a:p>
          <a:p>
            <a:pPr lvl="0" algn="just">
              <a:buNone/>
            </a:pPr>
            <a:r>
              <a:rPr lang="en-US" sz="2400" dirty="0">
                <a:solidFill>
                  <a:prstClr val="black"/>
                </a:solidFill>
                <a:latin typeface="Comic Sans MS" pitchFamily="66" charset="0"/>
              </a:rPr>
              <a:t>3. Immunosuppression, inhibition of the host's immune response </a:t>
            </a:r>
          </a:p>
          <a:p>
            <a:pPr lvl="0" algn="just">
              <a:buNone/>
            </a:pPr>
            <a:r>
              <a:rPr lang="en-US" sz="2400" dirty="0">
                <a:solidFill>
                  <a:prstClr val="black"/>
                </a:solidFill>
                <a:latin typeface="Comic Sans MS" pitchFamily="66" charset="0"/>
              </a:rPr>
              <a:t>4. entry into and exit out of cells (if the pathogen is an intracellular one) </a:t>
            </a:r>
          </a:p>
          <a:p>
            <a:pPr lvl="0" algn="just">
              <a:buNone/>
            </a:pPr>
            <a:r>
              <a:rPr lang="en-US" sz="2400" dirty="0">
                <a:solidFill>
                  <a:prstClr val="black"/>
                </a:solidFill>
                <a:latin typeface="Comic Sans MS" pitchFamily="66" charset="0"/>
              </a:rPr>
              <a:t>5. obtain nutrition from the host.</a:t>
            </a:r>
          </a:p>
        </p:txBody>
      </p:sp>
    </p:spTree>
    <p:extLst>
      <p:ext uri="{BB962C8B-B14F-4D97-AF65-F5344CB8AC3E}">
        <p14:creationId xmlns:p14="http://schemas.microsoft.com/office/powerpoint/2010/main" val="222622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a:bodyPr>
          <a:lstStyle/>
          <a:p>
            <a:r>
              <a:rPr lang="en-US" sz="3200" b="1" dirty="0"/>
              <a:t>Bacterial virulence factors</a:t>
            </a:r>
            <a:endParaRPr lang="ar-EG" sz="3200" dirty="0"/>
          </a:p>
        </p:txBody>
      </p:sp>
      <p:sp>
        <p:nvSpPr>
          <p:cNvPr id="3" name="Content Placeholder 2"/>
          <p:cNvSpPr>
            <a:spLocks noGrp="1"/>
          </p:cNvSpPr>
          <p:nvPr>
            <p:ph idx="1"/>
          </p:nvPr>
        </p:nvSpPr>
        <p:spPr>
          <a:xfrm>
            <a:off x="251520" y="908720"/>
            <a:ext cx="8640960" cy="5688632"/>
          </a:xfrm>
        </p:spPr>
        <p:txBody>
          <a:bodyPr>
            <a:normAutofit/>
          </a:bodyPr>
          <a:lstStyle/>
          <a:p>
            <a:pPr algn="just" rtl="0">
              <a:buFont typeface="Wingdings" pitchFamily="2" charset="2"/>
              <a:buChar char="q"/>
            </a:pPr>
            <a:r>
              <a:rPr lang="en-US" sz="2000" dirty="0">
                <a:latin typeface="Comic Sans MS" pitchFamily="66" charset="0"/>
              </a:rPr>
              <a:t>Pathogens possess a wide array of virulence factors. Some are intrinsic to the bacteria (e.g. capsules and endotoxin whereas others are obtained from plasmid (e.g. some toxins).</a:t>
            </a:r>
          </a:p>
          <a:p>
            <a:pPr algn="just" rtl="0">
              <a:buFont typeface="Wingdings" pitchFamily="2" charset="2"/>
              <a:buChar char="q"/>
            </a:pPr>
            <a:r>
              <a:rPr lang="en-US" sz="2000" b="1" dirty="0">
                <a:latin typeface="Comic Sans MS" pitchFamily="66" charset="0"/>
              </a:rPr>
              <a:t>Toxins:</a:t>
            </a:r>
            <a:r>
              <a:rPr lang="en-US" sz="2000" dirty="0">
                <a:latin typeface="Comic Sans MS" pitchFamily="66" charset="0"/>
              </a:rPr>
              <a:t> are divided into two groups: </a:t>
            </a:r>
            <a:r>
              <a:rPr lang="en-US" sz="2000" b="1" dirty="0">
                <a:solidFill>
                  <a:srgbClr val="FF0000"/>
                </a:solidFill>
                <a:latin typeface="Comic Sans MS" pitchFamily="66" charset="0"/>
              </a:rPr>
              <a:t>endotoxin</a:t>
            </a:r>
            <a:r>
              <a:rPr lang="en-US" sz="2000" dirty="0">
                <a:latin typeface="Comic Sans MS" pitchFamily="66" charset="0"/>
              </a:rPr>
              <a:t> and </a:t>
            </a:r>
            <a:r>
              <a:rPr lang="en-US" sz="2000" b="1" dirty="0">
                <a:solidFill>
                  <a:srgbClr val="FF0000"/>
                </a:solidFill>
                <a:latin typeface="Comic Sans MS" pitchFamily="66" charset="0"/>
              </a:rPr>
              <a:t>exotoxin.</a:t>
            </a:r>
            <a:r>
              <a:rPr lang="en-US" sz="2000" dirty="0">
                <a:latin typeface="Comic Sans MS" pitchFamily="66" charset="0"/>
              </a:rPr>
              <a:t> </a:t>
            </a:r>
          </a:p>
          <a:p>
            <a:pPr algn="just" rtl="0">
              <a:buFont typeface="Wingdings" pitchFamily="2" charset="2"/>
              <a:buChar char="v"/>
            </a:pPr>
            <a:r>
              <a:rPr lang="en-US" sz="2000" b="1" dirty="0">
                <a:latin typeface="Comic Sans MS" pitchFamily="66" charset="0"/>
              </a:rPr>
              <a:t>Endotoxin</a:t>
            </a:r>
            <a:r>
              <a:rPr lang="en-US" sz="2000" dirty="0">
                <a:latin typeface="Comic Sans MS" pitchFamily="66" charset="0"/>
              </a:rPr>
              <a:t>: </a:t>
            </a:r>
            <a:r>
              <a:rPr lang="en-US" sz="2000" dirty="0">
                <a:solidFill>
                  <a:srgbClr val="C00000"/>
                </a:solidFill>
                <a:latin typeface="Comic Sans MS" pitchFamily="66" charset="0"/>
              </a:rPr>
              <a:t>lipopolysaccharide  (LPS) </a:t>
            </a:r>
            <a:r>
              <a:rPr lang="en-US" sz="2000" dirty="0">
                <a:latin typeface="Comic Sans MS" pitchFamily="66" charset="0"/>
              </a:rPr>
              <a:t>is a prototypical example of an endotoxin, which is a component of the cell wall of Gram-negative bacteria.</a:t>
            </a:r>
          </a:p>
          <a:p>
            <a:pPr algn="just" rtl="0">
              <a:buFont typeface="Wingdings" pitchFamily="2" charset="2"/>
              <a:buChar char="v"/>
            </a:pPr>
            <a:r>
              <a:rPr lang="en-US" sz="2000" b="1" dirty="0">
                <a:solidFill>
                  <a:prstClr val="black"/>
                </a:solidFill>
                <a:latin typeface="Comic Sans MS" pitchFamily="66" charset="0"/>
              </a:rPr>
              <a:t>Exotoxins </a:t>
            </a:r>
            <a:r>
              <a:rPr lang="en-US" sz="2000" dirty="0">
                <a:solidFill>
                  <a:prstClr val="black"/>
                </a:solidFill>
                <a:latin typeface="Comic Sans MS" pitchFamily="66" charset="0"/>
              </a:rPr>
              <a:t>are actively secreted by some bacteria and have a wide range of affects including inhibition of certain biochemical pathways in the host. The two most potent exotoxins known to man are the tetanus toxin (</a:t>
            </a:r>
            <a:r>
              <a:rPr lang="en-US" sz="2000" b="1" dirty="0">
                <a:solidFill>
                  <a:srgbClr val="00B050"/>
                </a:solidFill>
                <a:latin typeface="Comic Sans MS" pitchFamily="66" charset="0"/>
              </a:rPr>
              <a:t>tetanospasmin</a:t>
            </a:r>
            <a:r>
              <a:rPr lang="en-US" sz="2000" dirty="0">
                <a:solidFill>
                  <a:prstClr val="black"/>
                </a:solidFill>
                <a:latin typeface="Comic Sans MS" pitchFamily="66" charset="0"/>
              </a:rPr>
              <a:t>) and (</a:t>
            </a:r>
            <a:r>
              <a:rPr lang="en-US" sz="2000" b="1" dirty="0">
                <a:solidFill>
                  <a:srgbClr val="00B050"/>
                </a:solidFill>
                <a:latin typeface="Comic Sans MS" pitchFamily="66" charset="0"/>
              </a:rPr>
              <a:t>botulin</a:t>
            </a:r>
            <a:r>
              <a:rPr lang="en-US" sz="2000" dirty="0">
                <a:latin typeface="Comic Sans MS" pitchFamily="66" charset="0"/>
              </a:rPr>
              <a:t>).</a:t>
            </a:r>
          </a:p>
          <a:p>
            <a:pPr algn="just">
              <a:buFont typeface="Wingdings" pitchFamily="2" charset="2"/>
              <a:buChar char="q"/>
            </a:pPr>
            <a:r>
              <a:rPr lang="en-US" sz="2000" b="1" dirty="0">
                <a:solidFill>
                  <a:prstClr val="black"/>
                </a:solidFill>
                <a:latin typeface="Comic Sans MS" pitchFamily="66" charset="0"/>
              </a:rPr>
              <a:t>Pili, capsule, glycocalyx: </a:t>
            </a:r>
            <a:r>
              <a:rPr lang="en-US" sz="2000" dirty="0">
                <a:solidFill>
                  <a:prstClr val="black"/>
                </a:solidFill>
                <a:latin typeface="Comic Sans MS" pitchFamily="66" charset="0"/>
              </a:rPr>
              <a:t>allow the bacteria to adhere to </a:t>
            </a:r>
            <a:r>
              <a:rPr lang="en-US" sz="2000" dirty="0" err="1">
                <a:solidFill>
                  <a:prstClr val="black"/>
                </a:solidFill>
                <a:latin typeface="Comic Sans MS" pitchFamily="66" charset="0"/>
              </a:rPr>
              <a:t>surfasce</a:t>
            </a:r>
            <a:r>
              <a:rPr lang="en-US" sz="2000" dirty="0">
                <a:solidFill>
                  <a:prstClr val="black"/>
                </a:solidFill>
                <a:latin typeface="Comic Sans MS" pitchFamily="66" charset="0"/>
              </a:rPr>
              <a:t> of human cell. Capsules play important roles in immune evasion, as they inhibit phagocytosis, as well as protecting the bacteria while outside a host</a:t>
            </a:r>
          </a:p>
          <a:p>
            <a:pPr algn="just">
              <a:buFont typeface="Wingdings" pitchFamily="2" charset="2"/>
              <a:buChar char="q"/>
            </a:pPr>
            <a:r>
              <a:rPr lang="en-US" sz="2000" b="1" dirty="0" err="1">
                <a:latin typeface="Comic Sans MS" pitchFamily="66" charset="0"/>
              </a:rPr>
              <a:t>Immunoglobuline</a:t>
            </a:r>
            <a:r>
              <a:rPr lang="en-US" sz="2000" b="1" dirty="0">
                <a:latin typeface="Comic Sans MS" pitchFamily="66" charset="0"/>
              </a:rPr>
              <a:t> (</a:t>
            </a:r>
            <a:r>
              <a:rPr lang="en-US" sz="2000" b="1" dirty="0" err="1">
                <a:latin typeface="Comic Sans MS" pitchFamily="66" charset="0"/>
              </a:rPr>
              <a:t>Ig</a:t>
            </a:r>
            <a:r>
              <a:rPr lang="en-US" sz="2000" b="1" dirty="0">
                <a:latin typeface="Comic Sans MS" pitchFamily="66" charset="0"/>
              </a:rPr>
              <a:t>) proteases: </a:t>
            </a:r>
            <a:r>
              <a:rPr lang="en-US" sz="2000" dirty="0">
                <a:latin typeface="Comic Sans MS" pitchFamily="66" charset="0"/>
              </a:rPr>
              <a:t>break down host’s </a:t>
            </a:r>
            <a:r>
              <a:rPr lang="en-US" sz="2000" dirty="0" err="1">
                <a:latin typeface="Comic Sans MS" pitchFamily="66" charset="0"/>
              </a:rPr>
              <a:t>Ig</a:t>
            </a:r>
            <a:r>
              <a:rPr lang="en-US" sz="2000" dirty="0">
                <a:latin typeface="Comic Sans MS" pitchFamily="66"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a:t>Bacterial virulence factors</a:t>
            </a:r>
            <a:endParaRPr lang="ar-IQ" sz="3200" dirty="0"/>
          </a:p>
        </p:txBody>
      </p:sp>
      <p:sp>
        <p:nvSpPr>
          <p:cNvPr id="3" name="Content Placeholder 2"/>
          <p:cNvSpPr>
            <a:spLocks noGrp="1"/>
          </p:cNvSpPr>
          <p:nvPr>
            <p:ph idx="1"/>
          </p:nvPr>
        </p:nvSpPr>
        <p:spPr>
          <a:xfrm>
            <a:off x="323528" y="980728"/>
            <a:ext cx="8363272" cy="5145435"/>
          </a:xfrm>
        </p:spPr>
        <p:txBody>
          <a:bodyPr>
            <a:normAutofit/>
          </a:bodyPr>
          <a:lstStyle/>
          <a:p>
            <a:pPr algn="just" rtl="0">
              <a:buFont typeface="Wingdings" pitchFamily="2" charset="2"/>
              <a:buChar char="q"/>
            </a:pPr>
            <a:r>
              <a:rPr lang="en-US" sz="2800" b="1" dirty="0">
                <a:latin typeface="Comic Sans MS" pitchFamily="66" charset="0"/>
              </a:rPr>
              <a:t>Enzymes include:</a:t>
            </a:r>
          </a:p>
          <a:p>
            <a:pPr algn="just" rtl="0">
              <a:buFontTx/>
              <a:buChar char="-"/>
            </a:pPr>
            <a:r>
              <a:rPr lang="en-US" sz="2800" b="1" dirty="0" err="1">
                <a:latin typeface="Comic Sans MS" pitchFamily="66" charset="0"/>
              </a:rPr>
              <a:t>hyaluronidase</a:t>
            </a:r>
            <a:r>
              <a:rPr lang="en-US" sz="2800" b="1" dirty="0">
                <a:latin typeface="Comic Sans MS" pitchFamily="66" charset="0"/>
              </a:rPr>
              <a:t>:  </a:t>
            </a:r>
            <a:r>
              <a:rPr lang="en-US" sz="2800" dirty="0">
                <a:latin typeface="Comic Sans MS" pitchFamily="66" charset="0"/>
              </a:rPr>
              <a:t>which breaks down the connective tissue component hyaluronic acid</a:t>
            </a:r>
          </a:p>
          <a:p>
            <a:pPr algn="just" rtl="0">
              <a:buFontTx/>
              <a:buChar char="-"/>
            </a:pPr>
            <a:r>
              <a:rPr lang="en-US" sz="2800" b="1" dirty="0">
                <a:latin typeface="Comic Sans MS" pitchFamily="66" charset="0"/>
              </a:rPr>
              <a:t>proteases and lipases</a:t>
            </a:r>
          </a:p>
          <a:p>
            <a:pPr algn="just" rtl="0">
              <a:buFontTx/>
              <a:buChar char="-"/>
            </a:pPr>
            <a:r>
              <a:rPr lang="en-US" sz="2800" b="1" dirty="0" err="1">
                <a:latin typeface="Comic Sans MS" pitchFamily="66" charset="0"/>
              </a:rPr>
              <a:t>DNAses</a:t>
            </a:r>
            <a:r>
              <a:rPr lang="en-US" sz="2800" b="1" dirty="0">
                <a:latin typeface="Comic Sans MS" pitchFamily="66" charset="0"/>
              </a:rPr>
              <a:t>: </a:t>
            </a:r>
            <a:r>
              <a:rPr lang="en-US" sz="2800" dirty="0">
                <a:latin typeface="Comic Sans MS" pitchFamily="66" charset="0"/>
              </a:rPr>
              <a:t>which break down DNA</a:t>
            </a:r>
          </a:p>
          <a:p>
            <a:pPr algn="just" rtl="0">
              <a:buFontTx/>
              <a:buChar char="-"/>
            </a:pPr>
            <a:r>
              <a:rPr lang="en-US" sz="2800" b="1" i="1" dirty="0" err="1">
                <a:latin typeface="Comic Sans MS" pitchFamily="66" charset="0"/>
              </a:rPr>
              <a:t>Hemolysins</a:t>
            </a:r>
            <a:r>
              <a:rPr lang="en-US" sz="2800" b="1" i="1" dirty="0">
                <a:latin typeface="Comic Sans MS" pitchFamily="66" charset="0"/>
              </a:rPr>
              <a:t>:</a:t>
            </a:r>
            <a:r>
              <a:rPr lang="en-US" sz="2800" dirty="0">
                <a:latin typeface="Comic Sans MS" pitchFamily="66" charset="0"/>
              </a:rPr>
              <a:t> which break down a variety of host cells, including red blood cells.</a:t>
            </a:r>
          </a:p>
          <a:p>
            <a:pPr algn="just" rtl="0">
              <a:buFont typeface="Wingdings" pitchFamily="2" charset="2"/>
              <a:buChar char="Ø"/>
            </a:pPr>
            <a:r>
              <a:rPr lang="en-US" sz="2800" dirty="0" err="1">
                <a:solidFill>
                  <a:prstClr val="black"/>
                </a:solidFill>
                <a:latin typeface="Comic Sans MS" pitchFamily="66" charset="0"/>
              </a:rPr>
              <a:t>Immunopathogenesis</a:t>
            </a:r>
            <a:r>
              <a:rPr lang="en-US" sz="2800" dirty="0">
                <a:solidFill>
                  <a:prstClr val="black"/>
                </a:solidFill>
                <a:latin typeface="Comic Sans MS" pitchFamily="66" charset="0"/>
              </a:rPr>
              <a:t>: </a:t>
            </a:r>
            <a:r>
              <a:rPr lang="en-US" sz="2400" dirty="0">
                <a:solidFill>
                  <a:prstClr val="black"/>
                </a:solidFill>
                <a:latin typeface="Comic Sans MS" pitchFamily="66" charset="0"/>
              </a:rPr>
              <a:t>Host-mediated pathogenesis is often important because the host can respond aggressively to infection with the result that host defense mechanisms cause damage to host tissues.</a:t>
            </a:r>
            <a:endParaRPr lang="ar-EG" sz="2400" dirty="0">
              <a:solidFill>
                <a:prstClr val="black"/>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116632"/>
            <a:ext cx="8953500" cy="6604843"/>
          </a:xfrm>
          <a:prstGeom prst="rect">
            <a:avLst/>
          </a:prstGeom>
        </p:spPr>
      </p:pic>
    </p:spTree>
    <p:extLst>
      <p:ext uri="{BB962C8B-B14F-4D97-AF65-F5344CB8AC3E}">
        <p14:creationId xmlns:p14="http://schemas.microsoft.com/office/powerpoint/2010/main" val="662450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4000" fill="hold"/>
                                        <p:tgtEl>
                                          <p:spTgt spid="4"/>
                                        </p:tgtEl>
                                        <p:attrNameLst>
                                          <p:attrName>fillcolor</p:attrName>
                                        </p:attrNameLst>
                                      </p:cBhvr>
                                      <p:to>
                                        <a:schemeClr val="accent2"/>
                                      </p:to>
                                    </p:animClr>
                                    <p:set>
                                      <p:cBhvr>
                                        <p:cTn id="7" dur="4000" fill="hold"/>
                                        <p:tgtEl>
                                          <p:spTgt spid="4"/>
                                        </p:tgtEl>
                                        <p:attrNameLst>
                                          <p:attrName>fill.type</p:attrName>
                                        </p:attrNameLst>
                                      </p:cBhvr>
                                      <p:to>
                                        <p:strVal val="solid"/>
                                      </p:to>
                                    </p:set>
                                    <p:set>
                                      <p:cBhvr>
                                        <p:cTn id="8" dur="4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Learning objective:</a:t>
            </a:r>
            <a:endParaRPr lang="ar-IQ" dirty="0"/>
          </a:p>
        </p:txBody>
      </p:sp>
      <p:sp>
        <p:nvSpPr>
          <p:cNvPr id="3" name="عنصر نائب للنص 2"/>
          <p:cNvSpPr>
            <a:spLocks noGrp="1"/>
          </p:cNvSpPr>
          <p:nvPr>
            <p:ph type="body" idx="2"/>
          </p:nvPr>
        </p:nvSpPr>
        <p:spPr>
          <a:xfrm>
            <a:off x="609600" y="1752600"/>
            <a:ext cx="7994848" cy="1100336"/>
          </a:xfrm>
        </p:spPr>
        <p:txBody>
          <a:bodyPr>
            <a:normAutofit/>
          </a:bodyPr>
          <a:lstStyle/>
          <a:p>
            <a:r>
              <a:rPr lang="en-US" sz="3200" dirty="0"/>
              <a:t>After this lecture, you must be able to:</a:t>
            </a:r>
            <a:endParaRPr lang="ar-IQ" sz="3200" dirty="0"/>
          </a:p>
        </p:txBody>
      </p:sp>
      <p:sp>
        <p:nvSpPr>
          <p:cNvPr id="4" name="عنصر نائب للمحتوى 3"/>
          <p:cNvSpPr>
            <a:spLocks noGrp="1"/>
          </p:cNvSpPr>
          <p:nvPr>
            <p:ph sz="quarter" idx="1"/>
          </p:nvPr>
        </p:nvSpPr>
        <p:spPr>
          <a:xfrm>
            <a:off x="611560" y="3140968"/>
            <a:ext cx="7992888" cy="3600400"/>
          </a:xfrm>
        </p:spPr>
        <p:txBody>
          <a:bodyPr/>
          <a:lstStyle/>
          <a:p>
            <a:pPr marL="0" indent="0">
              <a:buNone/>
            </a:pPr>
            <a:r>
              <a:rPr lang="en-US" dirty="0"/>
              <a:t>- </a:t>
            </a:r>
            <a:endParaRPr lang="ar-IQ" dirty="0"/>
          </a:p>
        </p:txBody>
      </p:sp>
    </p:spTree>
    <p:extLst>
      <p:ext uri="{BB962C8B-B14F-4D97-AF65-F5344CB8AC3E}">
        <p14:creationId xmlns:p14="http://schemas.microsoft.com/office/powerpoint/2010/main" val="164836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7696" y="476672"/>
            <a:ext cx="2556792" cy="1162050"/>
          </a:xfrm>
        </p:spPr>
        <p:txBody>
          <a:bodyPr anchor="ctr">
            <a:noAutofit/>
          </a:bodyPr>
          <a:lstStyle/>
          <a:p>
            <a:pPr algn="ctr" rtl="0"/>
            <a:r>
              <a:rPr lang="en-US" sz="2800" dirty="0">
                <a:latin typeface="Comic Sans MS" panose="030F0702030302020204" pitchFamily="66" charset="0"/>
              </a:rPr>
              <a:t>Pathogenesis of bacterial infection</a:t>
            </a:r>
            <a:endParaRPr lang="ar-EG" sz="2800" dirty="0">
              <a:latin typeface="Comic Sans MS" panose="030F0702030302020204" pitchFamily="66" charset="0"/>
            </a:endParaRPr>
          </a:p>
        </p:txBody>
      </p:sp>
      <p:sp>
        <p:nvSpPr>
          <p:cNvPr id="6" name="Text Placeholder 5"/>
          <p:cNvSpPr>
            <a:spLocks noGrp="1"/>
          </p:cNvSpPr>
          <p:nvPr>
            <p:ph type="body" sz="half" idx="2"/>
          </p:nvPr>
        </p:nvSpPr>
        <p:spPr>
          <a:xfrm>
            <a:off x="179511" y="188640"/>
            <a:ext cx="5760641" cy="6669360"/>
          </a:xfrm>
        </p:spPr>
        <p:txBody>
          <a:bodyPr>
            <a:normAutofit fontScale="92500"/>
          </a:bodyPr>
          <a:lstStyle/>
          <a:p>
            <a:pPr algn="just" rtl="0"/>
            <a:r>
              <a:rPr lang="en-US" sz="3000" b="1" dirty="0">
                <a:solidFill>
                  <a:srgbClr val="0070C0"/>
                </a:solidFill>
                <a:latin typeface="Comic Sans MS" pitchFamily="66" charset="0"/>
              </a:rPr>
              <a:t>Pathogenesis:</a:t>
            </a:r>
            <a:r>
              <a:rPr lang="en-US" sz="3000" b="1" dirty="0">
                <a:latin typeface="Comic Sans MS" pitchFamily="66" charset="0"/>
              </a:rPr>
              <a:t> </a:t>
            </a:r>
            <a:r>
              <a:rPr lang="en-US" sz="3000" dirty="0">
                <a:latin typeface="Comic Sans MS" pitchFamily="66" charset="0"/>
              </a:rPr>
              <a:t>is the mechanisms of initiation  and development of signs and symptoms of disease. </a:t>
            </a:r>
          </a:p>
          <a:p>
            <a:pPr algn="just" rtl="0"/>
            <a:endParaRPr lang="en-US" sz="800" dirty="0">
              <a:latin typeface="Comic Sans MS" pitchFamily="66" charset="0"/>
            </a:endParaRPr>
          </a:p>
          <a:p>
            <a:pPr lvl="0" algn="just"/>
            <a:r>
              <a:rPr lang="en-US" sz="3000" b="1" dirty="0">
                <a:solidFill>
                  <a:srgbClr val="0070C0"/>
                </a:solidFill>
                <a:latin typeface="Comic Sans MS" pitchFamily="66" charset="0"/>
              </a:rPr>
              <a:t>Pathogenicity:</a:t>
            </a:r>
            <a:r>
              <a:rPr lang="en-US" sz="3000" dirty="0">
                <a:solidFill>
                  <a:srgbClr val="0070C0"/>
                </a:solidFill>
                <a:latin typeface="Comic Sans MS" pitchFamily="66" charset="0"/>
              </a:rPr>
              <a:t> </a:t>
            </a:r>
            <a:r>
              <a:rPr lang="en-US" sz="3000" dirty="0">
                <a:solidFill>
                  <a:prstClr val="black"/>
                </a:solidFill>
                <a:latin typeface="Comic Sans MS" pitchFamily="66" charset="0"/>
              </a:rPr>
              <a:t>The ability of an infectious agent to cause disease</a:t>
            </a:r>
            <a:r>
              <a:rPr lang="en-US" sz="2800" dirty="0">
                <a:solidFill>
                  <a:prstClr val="black"/>
                </a:solidFill>
                <a:latin typeface="Comic Sans MS" pitchFamily="66" charset="0"/>
              </a:rPr>
              <a:t>.</a:t>
            </a:r>
          </a:p>
          <a:p>
            <a:pPr lvl="0" algn="just"/>
            <a:endParaRPr lang="en-US" sz="900" dirty="0">
              <a:solidFill>
                <a:prstClr val="black"/>
              </a:solidFill>
              <a:latin typeface="Comic Sans MS" pitchFamily="66" charset="0"/>
            </a:endParaRPr>
          </a:p>
          <a:p>
            <a:pPr algn="just"/>
            <a:r>
              <a:rPr lang="en-US" sz="3000" b="1" dirty="0">
                <a:solidFill>
                  <a:srgbClr val="0070C0"/>
                </a:solidFill>
                <a:latin typeface="Comic Sans MS" pitchFamily="66" charset="0"/>
              </a:rPr>
              <a:t>Virulence</a:t>
            </a:r>
            <a:r>
              <a:rPr lang="en-US" sz="3000" dirty="0">
                <a:solidFill>
                  <a:srgbClr val="0070C0"/>
                </a:solidFill>
                <a:latin typeface="Comic Sans MS" pitchFamily="66" charset="0"/>
              </a:rPr>
              <a:t>:</a:t>
            </a:r>
            <a:r>
              <a:rPr lang="en-US" sz="3000" dirty="0">
                <a:solidFill>
                  <a:prstClr val="black"/>
                </a:solidFill>
                <a:latin typeface="Comic Sans MS" pitchFamily="66" charset="0"/>
              </a:rPr>
              <a:t> The quantitative measure of microorganism’s ability to cause disease.</a:t>
            </a:r>
            <a:endParaRPr lang="ar-IQ" sz="3000" dirty="0">
              <a:solidFill>
                <a:prstClr val="black"/>
              </a:solidFill>
              <a:latin typeface="Comic Sans MS" pitchFamily="66" charset="0"/>
            </a:endParaRPr>
          </a:p>
          <a:p>
            <a:pPr algn="just"/>
            <a:r>
              <a:rPr lang="en-US" sz="3000" b="1" dirty="0">
                <a:solidFill>
                  <a:srgbClr val="0070C0"/>
                </a:solidFill>
                <a:latin typeface="Comic Sans MS" pitchFamily="66" charset="0"/>
              </a:rPr>
              <a:t>carrier: </a:t>
            </a:r>
            <a:r>
              <a:rPr lang="en-US" sz="3000" dirty="0">
                <a:latin typeface="Comic Sans MS" pitchFamily="66" charset="0"/>
              </a:rPr>
              <a:t>a person or animal with asymptomatic infection that can be transmitted to another susceptible person or animal.</a:t>
            </a:r>
            <a:endParaRPr lang="en-US" sz="3000" b="1" dirty="0">
              <a:latin typeface="Comic Sans MS" pitchFamily="66" charset="0"/>
            </a:endParaRPr>
          </a:p>
          <a:p>
            <a:pPr lvl="0" algn="just"/>
            <a:endParaRPr lang="en-US" sz="800" dirty="0">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069" y="2276872"/>
            <a:ext cx="282941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067944" y="1638722"/>
            <a:ext cx="5065103" cy="5219278"/>
          </a:xfrm>
          <a:prstGeom prst="rect">
            <a:avLst/>
          </a:prstGeom>
        </p:spPr>
      </p:pic>
      <p:sp>
        <p:nvSpPr>
          <p:cNvPr id="4" name="Title 3"/>
          <p:cNvSpPr>
            <a:spLocks noGrp="1"/>
          </p:cNvSpPr>
          <p:nvPr>
            <p:ph type="title"/>
          </p:nvPr>
        </p:nvSpPr>
        <p:spPr>
          <a:xfrm>
            <a:off x="5436096" y="476672"/>
            <a:ext cx="3528392" cy="1162050"/>
          </a:xfrm>
        </p:spPr>
        <p:txBody>
          <a:bodyPr anchor="ctr">
            <a:noAutofit/>
          </a:bodyPr>
          <a:lstStyle/>
          <a:p>
            <a:pPr algn="ctr" rtl="0"/>
            <a:r>
              <a:rPr lang="en-US" sz="2800" dirty="0">
                <a:solidFill>
                  <a:srgbClr val="FF0000"/>
                </a:solidFill>
                <a:latin typeface="Comic Sans MS" panose="030F0702030302020204" pitchFamily="66" charset="0"/>
              </a:rPr>
              <a:t>Pathogenesis of bacterial infection</a:t>
            </a:r>
            <a:endParaRPr lang="ar-EG" sz="2800" dirty="0">
              <a:solidFill>
                <a:srgbClr val="FF0000"/>
              </a:solidFill>
              <a:latin typeface="Comic Sans MS" panose="030F0702030302020204" pitchFamily="66" charset="0"/>
            </a:endParaRPr>
          </a:p>
        </p:txBody>
      </p:sp>
      <p:sp>
        <p:nvSpPr>
          <p:cNvPr id="6" name="Text Placeholder 5"/>
          <p:cNvSpPr>
            <a:spLocks noGrp="1"/>
          </p:cNvSpPr>
          <p:nvPr>
            <p:ph type="body" sz="half" idx="2"/>
          </p:nvPr>
        </p:nvSpPr>
        <p:spPr>
          <a:xfrm>
            <a:off x="179512" y="188640"/>
            <a:ext cx="4608512" cy="4896544"/>
          </a:xfrm>
        </p:spPr>
        <p:txBody>
          <a:bodyPr>
            <a:normAutofit fontScale="92500"/>
          </a:bodyPr>
          <a:lstStyle/>
          <a:p>
            <a:pPr lvl="0" algn="just"/>
            <a:endParaRPr lang="en-US" sz="800" dirty="0">
              <a:latin typeface="Comic Sans MS" pitchFamily="66" charset="0"/>
            </a:endParaRPr>
          </a:p>
          <a:p>
            <a:pPr lvl="0" algn="just"/>
            <a:r>
              <a:rPr lang="en-US" sz="3000" b="1" dirty="0">
                <a:solidFill>
                  <a:srgbClr val="0070C0"/>
                </a:solidFill>
                <a:latin typeface="Comic Sans MS" pitchFamily="66" charset="0"/>
              </a:rPr>
              <a:t>Pathogen:</a:t>
            </a:r>
            <a:r>
              <a:rPr lang="en-US" sz="3000" dirty="0">
                <a:solidFill>
                  <a:prstClr val="black"/>
                </a:solidFill>
                <a:latin typeface="Comic Sans MS" pitchFamily="66" charset="0"/>
              </a:rPr>
              <a:t> A microorganism that cause or capable of causing disease especially in immunocompetent people.</a:t>
            </a:r>
          </a:p>
          <a:p>
            <a:pPr lvl="0" algn="just"/>
            <a:endParaRPr lang="en-US" sz="3000" dirty="0">
              <a:solidFill>
                <a:prstClr val="black"/>
              </a:solidFill>
              <a:latin typeface="Comic Sans MS" pitchFamily="66" charset="0"/>
            </a:endParaRPr>
          </a:p>
          <a:p>
            <a:pPr lvl="0" algn="just"/>
            <a:r>
              <a:rPr lang="en-US" sz="2800" b="1" dirty="0">
                <a:solidFill>
                  <a:srgbClr val="FF0000"/>
                </a:solidFill>
                <a:latin typeface="Comic Sans MS" pitchFamily="66" charset="0"/>
              </a:rPr>
              <a:t>Types of pathogen:</a:t>
            </a:r>
          </a:p>
          <a:p>
            <a:pPr marL="342900" lvl="0" indent="-342900" algn="just">
              <a:buFontTx/>
              <a:buChar char="-"/>
            </a:pPr>
            <a:r>
              <a:rPr lang="en-US" sz="2800" b="1" dirty="0">
                <a:solidFill>
                  <a:srgbClr val="0070C0"/>
                </a:solidFill>
                <a:latin typeface="Comic Sans MS" pitchFamily="66" charset="0"/>
              </a:rPr>
              <a:t>Pathogen</a:t>
            </a:r>
          </a:p>
          <a:p>
            <a:pPr marL="342900" lvl="0" indent="-342900" algn="just">
              <a:buFontTx/>
              <a:buChar char="-"/>
            </a:pPr>
            <a:r>
              <a:rPr lang="en-US" sz="2800" b="1" dirty="0">
                <a:solidFill>
                  <a:srgbClr val="0070C0"/>
                </a:solidFill>
                <a:latin typeface="Comic Sans MS" pitchFamily="66" charset="0"/>
              </a:rPr>
              <a:t>Opportunistic pathogen</a:t>
            </a:r>
            <a:endParaRPr lang="en-US" sz="2800" dirty="0">
              <a:solidFill>
                <a:prstClr val="black"/>
              </a:solidFill>
              <a:latin typeface="Comic Sans MS" pitchFamily="66" charset="0"/>
            </a:endParaRPr>
          </a:p>
        </p:txBody>
      </p:sp>
    </p:spTree>
    <p:extLst>
      <p:ext uri="{BB962C8B-B14F-4D97-AF65-F5344CB8AC3E}">
        <p14:creationId xmlns:p14="http://schemas.microsoft.com/office/powerpoint/2010/main" val="67662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1520" y="476672"/>
            <a:ext cx="8568952" cy="6120680"/>
          </a:xfrm>
        </p:spPr>
        <p:txBody>
          <a:bodyPr>
            <a:noAutofit/>
          </a:bodyPr>
          <a:lstStyle/>
          <a:p>
            <a:pPr lvl="0" algn="just"/>
            <a:r>
              <a:rPr lang="en-US" sz="2800" b="1" dirty="0">
                <a:solidFill>
                  <a:srgbClr val="00B0F0"/>
                </a:solidFill>
                <a:latin typeface="Comic Sans MS" pitchFamily="66" charset="0"/>
              </a:rPr>
              <a:t>Q//How to determine the real cause of the disease ?</a:t>
            </a:r>
          </a:p>
          <a:p>
            <a:pPr lvl="0" algn="just"/>
            <a:r>
              <a:rPr lang="en-US" sz="2800" b="1" dirty="0">
                <a:solidFill>
                  <a:prstClr val="black"/>
                </a:solidFill>
                <a:latin typeface="Comic Sans MS" pitchFamily="66" charset="0"/>
              </a:rPr>
              <a:t>The answer depend on:</a:t>
            </a:r>
            <a:endParaRPr lang="en-US" sz="2800" b="1" dirty="0">
              <a:solidFill>
                <a:srgbClr val="00B0F0"/>
              </a:solidFill>
              <a:latin typeface="Comic Sans MS" pitchFamily="66" charset="0"/>
            </a:endParaRPr>
          </a:p>
          <a:p>
            <a:pPr marL="457200" indent="-457200" algn="just">
              <a:buAutoNum type="arabicPeriod"/>
            </a:pPr>
            <a:r>
              <a:rPr lang="en-US" sz="2800" b="1" dirty="0">
                <a:solidFill>
                  <a:srgbClr val="C00000"/>
                </a:solidFill>
                <a:latin typeface="Comic Sans MS" pitchFamily="66" charset="0"/>
              </a:rPr>
              <a:t>Koch’s postulates</a:t>
            </a:r>
          </a:p>
          <a:p>
            <a:pPr marL="457200" indent="-457200" algn="just">
              <a:buAutoNum type="arabicPeriod"/>
            </a:pPr>
            <a:r>
              <a:rPr lang="en-US" sz="2800" b="1" dirty="0">
                <a:solidFill>
                  <a:srgbClr val="C00000"/>
                </a:solidFill>
                <a:latin typeface="Comic Sans MS" pitchFamily="66" charset="0"/>
              </a:rPr>
              <a:t>Awareness of two phenomena:</a:t>
            </a:r>
          </a:p>
          <a:p>
            <a:pPr marL="342900" lvl="0" indent="-342900" algn="just">
              <a:buFontTx/>
              <a:buChar char="-"/>
            </a:pPr>
            <a:r>
              <a:rPr lang="en-US" sz="2800" b="1" dirty="0">
                <a:solidFill>
                  <a:srgbClr val="00B050"/>
                </a:solidFill>
                <a:latin typeface="Comic Sans MS" pitchFamily="66" charset="0"/>
              </a:rPr>
              <a:t>Normal flora</a:t>
            </a:r>
          </a:p>
          <a:p>
            <a:pPr marL="342900" lvl="0" indent="-342900" algn="just">
              <a:buFontTx/>
              <a:buChar char="-"/>
            </a:pPr>
            <a:r>
              <a:rPr lang="en-US" sz="2800" b="1" dirty="0">
                <a:solidFill>
                  <a:srgbClr val="00B050"/>
                </a:solidFill>
                <a:latin typeface="Comic Sans MS" pitchFamily="66" charset="0"/>
              </a:rPr>
              <a:t>Colonization</a:t>
            </a:r>
            <a:endParaRPr lang="en-US" sz="2800" dirty="0">
              <a:solidFill>
                <a:prstClr val="black"/>
              </a:solidFill>
              <a:latin typeface="Comic Sans MS" pitchFamily="66" charset="0"/>
            </a:endParaRPr>
          </a:p>
          <a:p>
            <a:pPr lvl="0" algn="just"/>
            <a:endParaRPr lang="en-US" sz="2800" dirty="0">
              <a:solidFill>
                <a:prstClr val="black"/>
              </a:solidFill>
              <a:latin typeface="Comic Sans MS" pitchFamily="66" charset="0"/>
            </a:endParaRPr>
          </a:p>
          <a:p>
            <a:pPr marL="342900" indent="-342900" algn="just">
              <a:buFontTx/>
              <a:buChar char="-"/>
            </a:pPr>
            <a:r>
              <a:rPr lang="en-US" sz="2800" b="1" dirty="0">
                <a:solidFill>
                  <a:srgbClr val="FF0000"/>
                </a:solidFill>
                <a:latin typeface="Comic Sans MS" panose="030F0702030302020204" pitchFamily="66" charset="0"/>
              </a:rPr>
              <a:t>Note:</a:t>
            </a:r>
            <a:r>
              <a:rPr lang="en-US" sz="2800" dirty="0">
                <a:solidFill>
                  <a:prstClr val="black"/>
                </a:solidFill>
                <a:latin typeface="Comic Sans MS" panose="030F0702030302020204" pitchFamily="66" charset="0"/>
              </a:rPr>
              <a:t> microbial genetics has opened a new frontiers to study pathogenic bacteria and differentiate them from non-pathogenic-------</a:t>
            </a:r>
            <a:r>
              <a:rPr lang="en-US" sz="2800" dirty="0">
                <a:solidFill>
                  <a:prstClr val="black"/>
                </a:solidFill>
                <a:latin typeface="Comic Sans MS" panose="030F0702030302020204" pitchFamily="66" charset="0"/>
                <a:cs typeface="Calibri"/>
              </a:rPr>
              <a:t>˃ </a:t>
            </a:r>
            <a:r>
              <a:rPr lang="en-US" sz="2800" b="1" dirty="0">
                <a:solidFill>
                  <a:srgbClr val="C00000"/>
                </a:solidFill>
                <a:latin typeface="Comic Sans MS" panose="030F0702030302020204" pitchFamily="66" charset="0"/>
                <a:cs typeface="Calibri"/>
              </a:rPr>
              <a:t>molecular </a:t>
            </a:r>
            <a:r>
              <a:rPr lang="en-US" sz="2800" b="1" dirty="0">
                <a:solidFill>
                  <a:srgbClr val="C00000"/>
                </a:solidFill>
                <a:latin typeface="Comic Sans MS" pitchFamily="66" charset="0"/>
              </a:rPr>
              <a:t>Koch’s postulates</a:t>
            </a:r>
          </a:p>
        </p:txBody>
      </p:sp>
    </p:spTree>
    <p:extLst>
      <p:ext uri="{BB962C8B-B14F-4D97-AF65-F5344CB8AC3E}">
        <p14:creationId xmlns:p14="http://schemas.microsoft.com/office/powerpoint/2010/main" val="390315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850106"/>
          </a:xfrm>
          <a:solidFill>
            <a:schemeClr val="accent4">
              <a:lumMod val="40000"/>
              <a:lumOff val="60000"/>
            </a:schemeClr>
          </a:solidFill>
          <a:ln w="38100">
            <a:solidFill>
              <a:schemeClr val="tx1"/>
            </a:solidFill>
          </a:ln>
        </p:spPr>
        <p:txBody>
          <a:bodyPr/>
          <a:lstStyle/>
          <a:p>
            <a:r>
              <a:rPr lang="en-US" b="1" dirty="0">
                <a:solidFill>
                  <a:srgbClr val="7030A0"/>
                </a:solidFill>
                <a:latin typeface="Times New Roman" panose="02020603050405020304" pitchFamily="18" charset="0"/>
                <a:cs typeface="Times New Roman" panose="02020603050405020304" pitchFamily="18" charset="0"/>
              </a:rPr>
              <a:t>Koch's postulates (19th century) </a:t>
            </a:r>
          </a:p>
        </p:txBody>
      </p:sp>
      <p:sp>
        <p:nvSpPr>
          <p:cNvPr id="6" name="عنصر نائب للمحتوى 5"/>
          <p:cNvSpPr>
            <a:spLocks noGrp="1"/>
          </p:cNvSpPr>
          <p:nvPr>
            <p:ph idx="1"/>
          </p:nvPr>
        </p:nvSpPr>
        <p:spPr>
          <a:xfrm>
            <a:off x="424807" y="1412776"/>
            <a:ext cx="8229600" cy="4525963"/>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Four criteria that were established by Robert Koch to identify the causative agent of a particular disease, these include: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organism must always be found in humans with the infectious disease but not found in healthy ones.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organism must be isolated from humans with the infectious disease and grown in pure culture.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organism isolated in pure culture must initiate disease when re-inoculated into susceptible animals.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The organism should be re-isolated from the experimentally infected animals.</a:t>
            </a:r>
          </a:p>
        </p:txBody>
      </p:sp>
    </p:spTree>
    <p:extLst>
      <p:ext uri="{BB962C8B-B14F-4D97-AF65-F5344CB8AC3E}">
        <p14:creationId xmlns:p14="http://schemas.microsoft.com/office/powerpoint/2010/main" val="365903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1520" y="332656"/>
            <a:ext cx="8568952" cy="6264696"/>
          </a:xfrm>
        </p:spPr>
        <p:txBody>
          <a:bodyPr>
            <a:noAutofit/>
          </a:bodyPr>
          <a:lstStyle/>
          <a:p>
            <a:pPr lvl="0" algn="just"/>
            <a:r>
              <a:rPr lang="en-US" sz="2000" dirty="0">
                <a:solidFill>
                  <a:prstClr val="black"/>
                </a:solidFill>
                <a:latin typeface="Comic Sans MS" pitchFamily="66" charset="0"/>
              </a:rPr>
              <a:t> </a:t>
            </a:r>
            <a:r>
              <a:rPr lang="en-US" sz="2800" b="1" dirty="0">
                <a:solidFill>
                  <a:srgbClr val="C00000"/>
                </a:solidFill>
                <a:latin typeface="Comic Sans MS" pitchFamily="66" charset="0"/>
              </a:rPr>
              <a:t>Infection:</a:t>
            </a:r>
            <a:r>
              <a:rPr lang="en-US" sz="1900" dirty="0">
                <a:solidFill>
                  <a:prstClr val="black"/>
                </a:solidFill>
                <a:latin typeface="Comic Sans MS" pitchFamily="66" charset="0"/>
              </a:rPr>
              <a:t> </a:t>
            </a:r>
            <a:r>
              <a:rPr lang="en-US" sz="2400" dirty="0">
                <a:solidFill>
                  <a:prstClr val="black"/>
                </a:solidFill>
                <a:latin typeface="Comic Sans MS" pitchFamily="66" charset="0"/>
              </a:rPr>
              <a:t>Multiplication of an infectious agent (pathogenic bacteria but not normal flora) within the body even if the person is asymptomatic.</a:t>
            </a:r>
          </a:p>
          <a:p>
            <a:pPr lvl="0" algn="just"/>
            <a:endParaRPr lang="en-US" sz="2400" dirty="0">
              <a:solidFill>
                <a:prstClr val="black"/>
              </a:solidFill>
              <a:latin typeface="Comic Sans MS" pitchFamily="66" charset="0"/>
            </a:endParaRPr>
          </a:p>
          <a:p>
            <a:pPr lvl="0" algn="just"/>
            <a:r>
              <a:rPr lang="en-US" sz="2800" b="1" dirty="0">
                <a:solidFill>
                  <a:srgbClr val="C00000"/>
                </a:solidFill>
                <a:latin typeface="Comic Sans MS" pitchFamily="66" charset="0"/>
              </a:rPr>
              <a:t>Bacterial Pathogenicity major mechanisms:</a:t>
            </a:r>
            <a:r>
              <a:rPr lang="en-US" sz="2400" dirty="0"/>
              <a:t> </a:t>
            </a:r>
            <a:r>
              <a:rPr lang="en-US" sz="2400" dirty="0">
                <a:solidFill>
                  <a:prstClr val="black"/>
                </a:solidFill>
                <a:latin typeface="Comic Sans MS" pitchFamily="66" charset="0"/>
              </a:rPr>
              <a:t>Infectious agents cause disease by : </a:t>
            </a:r>
            <a:r>
              <a:rPr lang="en-US" sz="2400" b="1" dirty="0">
                <a:solidFill>
                  <a:srgbClr val="4AB67D"/>
                </a:solidFill>
                <a:latin typeface="Comic Sans MS" pitchFamily="66" charset="0"/>
              </a:rPr>
              <a:t>toxin production</a:t>
            </a:r>
            <a:r>
              <a:rPr lang="en-US" sz="2400" b="1" dirty="0">
                <a:latin typeface="Comic Sans MS" pitchFamily="66" charset="0"/>
              </a:rPr>
              <a:t>,</a:t>
            </a:r>
            <a:r>
              <a:rPr lang="en-US" sz="2400" b="1" dirty="0">
                <a:solidFill>
                  <a:srgbClr val="4AB67D"/>
                </a:solidFill>
                <a:latin typeface="Comic Sans MS" pitchFamily="66" charset="0"/>
              </a:rPr>
              <a:t> invasion and inflammation</a:t>
            </a:r>
            <a:r>
              <a:rPr lang="en-US" sz="2400" b="1" dirty="0">
                <a:latin typeface="Comic Sans MS" pitchFamily="66" charset="0"/>
              </a:rPr>
              <a:t>, or </a:t>
            </a:r>
            <a:r>
              <a:rPr lang="en-US" sz="2400" b="1" dirty="0" err="1">
                <a:solidFill>
                  <a:srgbClr val="4AB67D"/>
                </a:solidFill>
                <a:latin typeface="Comic Sans MS" pitchFamily="66" charset="0"/>
              </a:rPr>
              <a:t>Immunopathogenesis</a:t>
            </a:r>
            <a:r>
              <a:rPr lang="en-US" sz="2400" b="1" dirty="0">
                <a:latin typeface="Comic Sans MS" pitchFamily="66" charset="0"/>
              </a:rPr>
              <a:t>.</a:t>
            </a:r>
          </a:p>
          <a:p>
            <a:pPr lvl="0" algn="just"/>
            <a:endParaRPr lang="en-US" sz="800" b="1" dirty="0">
              <a:latin typeface="Comic Sans MS" pitchFamily="66" charset="0"/>
            </a:endParaRPr>
          </a:p>
          <a:p>
            <a:pPr algn="just" rtl="0"/>
            <a:r>
              <a:rPr lang="en-US" sz="2400" b="1" dirty="0">
                <a:latin typeface="Comic Sans MS" pitchFamily="66" charset="0"/>
              </a:rPr>
              <a:t>Infectious dose ( ID</a:t>
            </a:r>
            <a:r>
              <a:rPr lang="en-US" b="1" dirty="0">
                <a:latin typeface="Comic Sans MS" pitchFamily="66" charset="0"/>
              </a:rPr>
              <a:t>50 </a:t>
            </a:r>
            <a:r>
              <a:rPr lang="en-US" sz="2200" b="1" dirty="0">
                <a:latin typeface="Comic Sans MS" pitchFamily="66" charset="0"/>
              </a:rPr>
              <a:t>):</a:t>
            </a:r>
            <a:r>
              <a:rPr lang="en-US" sz="2000" b="1" dirty="0">
                <a:latin typeface="Comic Sans MS" pitchFamily="66" charset="0"/>
              </a:rPr>
              <a:t> </a:t>
            </a:r>
            <a:r>
              <a:rPr lang="en-US" sz="2200" dirty="0">
                <a:latin typeface="Comic Sans MS" pitchFamily="66" charset="0"/>
              </a:rPr>
              <a:t>is the number of organisms needed to cause infection  in half the host</a:t>
            </a:r>
            <a:r>
              <a:rPr lang="en-US" sz="2000" dirty="0">
                <a:latin typeface="Comic Sans MS" pitchFamily="66" charset="0"/>
              </a:rPr>
              <a:t>.</a:t>
            </a:r>
          </a:p>
          <a:p>
            <a:pPr algn="just" rtl="0"/>
            <a:endParaRPr lang="en-US" sz="2800" b="1" dirty="0">
              <a:solidFill>
                <a:srgbClr val="C00000"/>
              </a:solidFill>
              <a:latin typeface="Comic Sans MS" pitchFamily="66" charset="0"/>
            </a:endParaRPr>
          </a:p>
        </p:txBody>
      </p:sp>
    </p:spTree>
    <p:extLst>
      <p:ext uri="{BB962C8B-B14F-4D97-AF65-F5344CB8AC3E}">
        <p14:creationId xmlns:p14="http://schemas.microsoft.com/office/powerpoint/2010/main" val="367675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1520" y="332656"/>
            <a:ext cx="8568952" cy="6264696"/>
          </a:xfrm>
        </p:spPr>
        <p:txBody>
          <a:bodyPr>
            <a:noAutofit/>
          </a:bodyPr>
          <a:lstStyle/>
          <a:p>
            <a:pPr lvl="0" algn="just"/>
            <a:r>
              <a:rPr lang="en-US" sz="2000" dirty="0">
                <a:solidFill>
                  <a:prstClr val="black"/>
                </a:solidFill>
                <a:latin typeface="Comic Sans MS" pitchFamily="66" charset="0"/>
              </a:rPr>
              <a:t> </a:t>
            </a:r>
            <a:endParaRPr lang="en-US" sz="2800" b="1" dirty="0">
              <a:solidFill>
                <a:srgbClr val="C00000"/>
              </a:solidFill>
              <a:latin typeface="Comic Sans MS" pitchFamily="66" charset="0"/>
            </a:endParaRPr>
          </a:p>
          <a:p>
            <a:pPr lvl="0">
              <a:spcBef>
                <a:spcPts val="0"/>
              </a:spcBef>
            </a:pPr>
            <a:r>
              <a:rPr lang="en-US" sz="3200" b="1" dirty="0">
                <a:solidFill>
                  <a:srgbClr val="C00000"/>
                </a:solidFill>
                <a:latin typeface="Comic Sans MS" pitchFamily="66" charset="0"/>
              </a:rPr>
              <a:t>Types of infection:</a:t>
            </a:r>
          </a:p>
          <a:p>
            <a:pPr lvl="0">
              <a:spcBef>
                <a:spcPts val="0"/>
              </a:spcBef>
            </a:pPr>
            <a:endParaRPr lang="en-US" sz="800" b="1" dirty="0">
              <a:solidFill>
                <a:prstClr val="black"/>
              </a:solidFill>
              <a:latin typeface="Comic Sans MS" pitchFamily="66" charset="0"/>
            </a:endParaRPr>
          </a:p>
          <a:p>
            <a:pPr marL="342900" lvl="0" indent="-342900" algn="just">
              <a:spcBef>
                <a:spcPts val="0"/>
              </a:spcBef>
              <a:buFont typeface="+mj-lt"/>
              <a:buAutoNum type="arabicPeriod"/>
            </a:pPr>
            <a:r>
              <a:rPr lang="en-US" sz="2800" b="1" dirty="0">
                <a:solidFill>
                  <a:srgbClr val="F79646">
                    <a:lumMod val="75000"/>
                  </a:srgbClr>
                </a:solidFill>
                <a:latin typeface="Comic Sans MS" pitchFamily="66" charset="0"/>
              </a:rPr>
              <a:t>Primary infection: </a:t>
            </a:r>
            <a:r>
              <a:rPr lang="en-US" sz="2800" dirty="0">
                <a:solidFill>
                  <a:prstClr val="black"/>
                </a:solidFill>
                <a:latin typeface="Comic Sans MS" pitchFamily="66" charset="0"/>
              </a:rPr>
              <a:t>initial infection with an organism in a host.</a:t>
            </a:r>
          </a:p>
          <a:p>
            <a:pPr marL="342900" lvl="0" indent="-342900" algn="just">
              <a:spcBef>
                <a:spcPts val="0"/>
              </a:spcBef>
              <a:buFont typeface="+mj-lt"/>
              <a:buAutoNum type="arabicPeriod"/>
            </a:pPr>
            <a:r>
              <a:rPr lang="en-US" sz="2800" b="1" dirty="0">
                <a:solidFill>
                  <a:srgbClr val="F79646">
                    <a:lumMod val="75000"/>
                  </a:srgbClr>
                </a:solidFill>
                <a:latin typeface="Comic Sans MS" pitchFamily="66" charset="0"/>
              </a:rPr>
              <a:t>Reinfection:</a:t>
            </a:r>
            <a:r>
              <a:rPr lang="en-US" sz="2800" dirty="0">
                <a:solidFill>
                  <a:prstClr val="black"/>
                </a:solidFill>
                <a:latin typeface="Comic Sans MS" pitchFamily="66" charset="0"/>
              </a:rPr>
              <a:t> subsequent infection with the same organism in the same host.</a:t>
            </a:r>
          </a:p>
          <a:p>
            <a:pPr marL="457200" lvl="0" indent="-457200" algn="just">
              <a:buFont typeface="+mj-lt"/>
              <a:buAutoNum type="arabicPeriod" startAt="3"/>
            </a:pPr>
            <a:r>
              <a:rPr lang="en-US" sz="2800" b="1" dirty="0">
                <a:solidFill>
                  <a:srgbClr val="F79646">
                    <a:lumMod val="75000"/>
                  </a:srgbClr>
                </a:solidFill>
                <a:latin typeface="Comic Sans MS" pitchFamily="66" charset="0"/>
              </a:rPr>
              <a:t>Secondary infection: </a:t>
            </a:r>
            <a:r>
              <a:rPr lang="en-US" sz="2800" dirty="0">
                <a:solidFill>
                  <a:prstClr val="black"/>
                </a:solidFill>
                <a:latin typeface="Comic Sans MS" pitchFamily="66" charset="0"/>
              </a:rPr>
              <a:t>infection with new organism in a host whose body resistance is already lowered by a pre-existing infectious disease.</a:t>
            </a:r>
          </a:p>
          <a:p>
            <a:pPr marL="457200" lvl="0" indent="-457200" algn="just">
              <a:buFont typeface="+mj-lt"/>
              <a:buAutoNum type="arabicPeriod" startAt="4"/>
            </a:pPr>
            <a:r>
              <a:rPr lang="en-US" sz="2800" b="1" dirty="0">
                <a:solidFill>
                  <a:srgbClr val="F79646">
                    <a:lumMod val="75000"/>
                  </a:srgbClr>
                </a:solidFill>
                <a:latin typeface="Comic Sans MS" pitchFamily="66" charset="0"/>
              </a:rPr>
              <a:t>cross infection: </a:t>
            </a:r>
            <a:r>
              <a:rPr lang="en-US" sz="2800" dirty="0">
                <a:solidFill>
                  <a:prstClr val="black"/>
                </a:solidFill>
                <a:latin typeface="Comic Sans MS" pitchFamily="66" charset="0"/>
              </a:rPr>
              <a:t>infection with a new organism from another host or another external source in a patient who is already suffering from a disease.</a:t>
            </a:r>
            <a:endParaRPr lang="en-US" sz="2800" b="1" dirty="0">
              <a:solidFill>
                <a:srgbClr val="F79646">
                  <a:lumMod val="75000"/>
                </a:srgbClr>
              </a:solidFill>
              <a:latin typeface="Comic Sans MS" pitchFamily="66" charset="0"/>
            </a:endParaRPr>
          </a:p>
          <a:p>
            <a:pPr marL="342900" lvl="0" indent="-342900" algn="just">
              <a:spcBef>
                <a:spcPts val="0"/>
              </a:spcBef>
              <a:buFont typeface="+mj-lt"/>
              <a:buAutoNum type="arabicPeriod"/>
            </a:pPr>
            <a:endParaRPr lang="en-US" sz="2000" dirty="0">
              <a:latin typeface="Comic Sans MS" pitchFamily="66" charset="0"/>
            </a:endParaRPr>
          </a:p>
          <a:p>
            <a:pPr algn="just" rtl="0"/>
            <a:endParaRPr lang="en-US" sz="800" dirty="0">
              <a:latin typeface="Comic Sans MS" pitchFamily="66" charset="0"/>
            </a:endParaRPr>
          </a:p>
        </p:txBody>
      </p:sp>
    </p:spTree>
    <p:extLst>
      <p:ext uri="{BB962C8B-B14F-4D97-AF65-F5344CB8AC3E}">
        <p14:creationId xmlns:p14="http://schemas.microsoft.com/office/powerpoint/2010/main" val="16305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3528" y="548680"/>
            <a:ext cx="8352928" cy="5693866"/>
          </a:xfrm>
          <a:prstGeom prst="rect">
            <a:avLst/>
          </a:prstGeom>
        </p:spPr>
        <p:txBody>
          <a:bodyPr wrap="square">
            <a:spAutoFit/>
          </a:bodyPr>
          <a:lstStyle/>
          <a:p>
            <a:pPr marL="457200" lvl="0" indent="-457200" algn="just" rtl="0">
              <a:buFont typeface="+mj-lt"/>
              <a:buAutoNum type="arabicPeriod" startAt="5"/>
            </a:pPr>
            <a:r>
              <a:rPr lang="en-US" sz="2800" b="1" dirty="0">
                <a:solidFill>
                  <a:srgbClr val="F79646">
                    <a:lumMod val="75000"/>
                  </a:srgbClr>
                </a:solidFill>
                <a:latin typeface="Comic Sans MS" pitchFamily="66" charset="0"/>
              </a:rPr>
              <a:t>Nosocomial infection: </a:t>
            </a:r>
            <a:r>
              <a:rPr lang="en-US" sz="2800" dirty="0">
                <a:solidFill>
                  <a:prstClr val="black"/>
                </a:solidFill>
                <a:latin typeface="Comic Sans MS" pitchFamily="66" charset="0"/>
              </a:rPr>
              <a:t>cross-infection acquired in hospital.</a:t>
            </a:r>
            <a:endParaRPr lang="en-US" sz="2800" b="1" dirty="0">
              <a:solidFill>
                <a:schemeClr val="accent6">
                  <a:lumMod val="75000"/>
                </a:schemeClr>
              </a:solidFill>
              <a:latin typeface="Comic Sans MS" pitchFamily="66" charset="0"/>
            </a:endParaRPr>
          </a:p>
          <a:p>
            <a:pPr marL="457200" lvl="0" indent="-457200" algn="just" rtl="0">
              <a:buFont typeface="+mj-lt"/>
              <a:buAutoNum type="arabicPeriod" startAt="6"/>
            </a:pPr>
            <a:r>
              <a:rPr lang="en-US" sz="2800" b="1" dirty="0">
                <a:solidFill>
                  <a:schemeClr val="accent6">
                    <a:lumMod val="75000"/>
                  </a:schemeClr>
                </a:solidFill>
                <a:latin typeface="Comic Sans MS" pitchFamily="66" charset="0"/>
              </a:rPr>
              <a:t>Subclinical infection: </a:t>
            </a:r>
            <a:r>
              <a:rPr lang="en-US" sz="2800" dirty="0">
                <a:solidFill>
                  <a:prstClr val="black"/>
                </a:solidFill>
                <a:latin typeface="Comic Sans MS" pitchFamily="66" charset="0"/>
              </a:rPr>
              <a:t>inapparent </a:t>
            </a:r>
            <a:r>
              <a:rPr lang="en-US" sz="2800" b="1" dirty="0">
                <a:solidFill>
                  <a:schemeClr val="accent6">
                    <a:lumMod val="75000"/>
                  </a:schemeClr>
                </a:solidFill>
                <a:latin typeface="Comic Sans MS" pitchFamily="66" charset="0"/>
              </a:rPr>
              <a:t>clinical infection</a:t>
            </a:r>
            <a:r>
              <a:rPr lang="en-US" sz="2800" dirty="0">
                <a:solidFill>
                  <a:prstClr val="black"/>
                </a:solidFill>
                <a:latin typeface="Comic Sans MS" pitchFamily="66" charset="0"/>
              </a:rPr>
              <a:t> (which has a number of outcomes covering the spectrum between death and complete recovery).</a:t>
            </a:r>
          </a:p>
          <a:p>
            <a:pPr marL="342900" lvl="0" indent="-342900" algn="just" rtl="0">
              <a:buFont typeface="+mj-lt"/>
              <a:buAutoNum type="arabicPeriod" startAt="6"/>
            </a:pPr>
            <a:r>
              <a:rPr lang="en-US" sz="2800" b="1" dirty="0">
                <a:solidFill>
                  <a:schemeClr val="accent6">
                    <a:lumMod val="75000"/>
                  </a:schemeClr>
                </a:solidFill>
                <a:latin typeface="Comic Sans MS" pitchFamily="66" charset="0"/>
              </a:rPr>
              <a:t>Latent infection: </a:t>
            </a:r>
            <a:r>
              <a:rPr lang="en-US" sz="2800" dirty="0">
                <a:solidFill>
                  <a:prstClr val="black"/>
                </a:solidFill>
                <a:latin typeface="Comic Sans MS" pitchFamily="66" charset="0"/>
              </a:rPr>
              <a:t>hidden stage of microorganism in a host and subsequent multiplication to produce clinical disease when host resistance is lowered.</a:t>
            </a:r>
          </a:p>
          <a:p>
            <a:pPr marL="342900" lvl="0" indent="-342900" algn="just" rtl="0">
              <a:buFont typeface="+mj-lt"/>
              <a:buAutoNum type="arabicPeriod" startAt="6"/>
            </a:pPr>
            <a:r>
              <a:rPr lang="en-US" sz="2800" b="1" dirty="0">
                <a:solidFill>
                  <a:schemeClr val="accent6">
                    <a:lumMod val="75000"/>
                  </a:schemeClr>
                </a:solidFill>
                <a:latin typeface="Comic Sans MS" pitchFamily="66" charset="0"/>
              </a:rPr>
              <a:t>Chronic infection:</a:t>
            </a:r>
            <a:r>
              <a:rPr lang="en-US" sz="2800" b="1" dirty="0">
                <a:solidFill>
                  <a:schemeClr val="accent6">
                    <a:lumMod val="75000"/>
                  </a:schemeClr>
                </a:solidFill>
              </a:rPr>
              <a:t> </a:t>
            </a:r>
            <a:r>
              <a:rPr lang="en-US" sz="2800" dirty="0">
                <a:solidFill>
                  <a:prstClr val="black"/>
                </a:solidFill>
                <a:latin typeface="Comic Sans MS" pitchFamily="66" charset="0"/>
              </a:rPr>
              <a:t>situation where a person continues to harbor a pathogenic organism but suffer no ill-effects themselves</a:t>
            </a:r>
            <a:endParaRPr lang="en-US" sz="2800" b="1" dirty="0">
              <a:solidFill>
                <a:prstClr val="black"/>
              </a:solidFill>
              <a:latin typeface="Comic Sans MS" pitchFamily="66" charset="0"/>
            </a:endParaRPr>
          </a:p>
        </p:txBody>
      </p:sp>
    </p:spTree>
    <p:extLst>
      <p:ext uri="{BB962C8B-B14F-4D97-AF65-F5344CB8AC3E}">
        <p14:creationId xmlns:p14="http://schemas.microsoft.com/office/powerpoint/2010/main" val="198904606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1227</Words>
  <Application>Microsoft Office PowerPoint</Application>
  <PresentationFormat>On-screen Show (4:3)</PresentationFormat>
  <Paragraphs>96</Paragraphs>
  <Slides>17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Comic Sans MS</vt:lpstr>
      <vt:lpstr>Eras Demi ITC</vt:lpstr>
      <vt:lpstr>Times New Roman</vt:lpstr>
      <vt:lpstr>Tw Cen MT</vt:lpstr>
      <vt:lpstr>Wingdings</vt:lpstr>
      <vt:lpstr>Wingdings 2</vt:lpstr>
      <vt:lpstr>نسق Office</vt:lpstr>
      <vt:lpstr>ألوان متوسطة</vt:lpstr>
      <vt:lpstr>Medical Microbiology  Lec. 4  Pathogenesis of bacterial infection </vt:lpstr>
      <vt:lpstr>Learning objective:</vt:lpstr>
      <vt:lpstr>Pathogenesis of bacterial infection</vt:lpstr>
      <vt:lpstr>Pathogenesis of bacterial infection</vt:lpstr>
      <vt:lpstr>PowerPoint Presentation</vt:lpstr>
      <vt:lpstr>Koch's postulates (19th century) </vt:lpstr>
      <vt:lpstr>PowerPoint Presentation</vt:lpstr>
      <vt:lpstr>PowerPoint Presentation</vt:lpstr>
      <vt:lpstr>PowerPoint Presentation</vt:lpstr>
      <vt:lpstr>PowerPoint Presentation</vt:lpstr>
      <vt:lpstr>Typical Stages of an infectious disease</vt:lpstr>
      <vt:lpstr>PowerPoint Presentation</vt:lpstr>
      <vt:lpstr>Bacterial virulence factors</vt:lpstr>
      <vt:lpstr>Bacterial virulence factors</vt:lpstr>
      <vt:lpstr>Bacterial virulence factors</vt:lpstr>
      <vt:lpstr>Bacterial virulence factors</vt:lpstr>
      <vt:lpstr>PowerPoint Presentation</vt:lpstr>
    </vt:vector>
  </TitlesOfParts>
  <Company>"edku dreams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Pathogenesis of bacterial infection</dc:title>
  <dc:creator>ahmed</dc:creator>
  <cp:lastModifiedBy>Taqwa</cp:lastModifiedBy>
  <cp:revision>84</cp:revision>
  <dcterms:created xsi:type="dcterms:W3CDTF">2011-10-25T18:58:06Z</dcterms:created>
  <dcterms:modified xsi:type="dcterms:W3CDTF">2023-05-29T03:26:39Z</dcterms:modified>
</cp:coreProperties>
</file>