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26"/>
  </p:notesMasterIdLst>
  <p:sldIdLst>
    <p:sldId id="288" r:id="rId4"/>
    <p:sldId id="311" r:id="rId5"/>
    <p:sldId id="310" r:id="rId6"/>
    <p:sldId id="287" r:id="rId7"/>
    <p:sldId id="268" r:id="rId8"/>
    <p:sldId id="298" r:id="rId9"/>
    <p:sldId id="257" r:id="rId10"/>
    <p:sldId id="302" r:id="rId11"/>
    <p:sldId id="283" r:id="rId12"/>
    <p:sldId id="303" r:id="rId13"/>
    <p:sldId id="284" r:id="rId14"/>
    <p:sldId id="304" r:id="rId15"/>
    <p:sldId id="291" r:id="rId16"/>
    <p:sldId id="305" r:id="rId17"/>
    <p:sldId id="286" r:id="rId18"/>
    <p:sldId id="293" r:id="rId19"/>
    <p:sldId id="306" r:id="rId20"/>
    <p:sldId id="307" r:id="rId21"/>
    <p:sldId id="309" r:id="rId22"/>
    <p:sldId id="300" r:id="rId23"/>
    <p:sldId id="272"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0" autoAdjust="0"/>
    <p:restoredTop sz="76110" autoAdjust="0"/>
  </p:normalViewPr>
  <p:slideViewPr>
    <p:cSldViewPr>
      <p:cViewPr varScale="1">
        <p:scale>
          <a:sx n="65" d="100"/>
          <a:sy n="65" d="100"/>
        </p:scale>
        <p:origin x="1877"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06B9A348-8CAF-4CC4-A461-A52F8952B43B}" type="datetimeFigureOut">
              <a:rPr lang="en-US" smtClean="0"/>
              <a:t>5/29/2023</a:t>
            </a:fld>
            <a:endParaRPr lang="en-US"/>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CF9EC7FF-9E28-4E81-8FBD-9A9543A26DF9}" type="slidenum">
              <a:rPr lang="en-US" smtClean="0"/>
              <a:t>‹#›</a:t>
            </a:fld>
            <a:endParaRPr lang="en-US"/>
          </a:p>
        </p:txBody>
      </p:sp>
    </p:spTree>
    <p:extLst>
      <p:ext uri="{BB962C8B-B14F-4D97-AF65-F5344CB8AC3E}">
        <p14:creationId xmlns:p14="http://schemas.microsoft.com/office/powerpoint/2010/main" val="11884019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Times New Roman" pitchFamily="18" charset="0"/>
                <a:cs typeface="Times New Roman" pitchFamily="18" charset="0"/>
              </a:rPr>
              <a:t>Composed of two distinct proteins of the same molecular weight. (</a:t>
            </a:r>
            <a:r>
              <a:rPr lang="en-US" sz="1200" dirty="0" err="1">
                <a:solidFill>
                  <a:prstClr val="black"/>
                </a:solidFill>
                <a:latin typeface="Times New Roman" pitchFamily="18" charset="0"/>
                <a:cs typeface="Times New Roman" pitchFamily="18" charset="0"/>
              </a:rPr>
              <a:t>Exfoliative</a:t>
            </a:r>
            <a:r>
              <a:rPr lang="en-US" sz="1200" dirty="0">
                <a:solidFill>
                  <a:prstClr val="black"/>
                </a:solidFill>
                <a:latin typeface="Times New Roman" pitchFamily="18" charset="0"/>
                <a:cs typeface="Times New Roman" pitchFamily="18" charset="0"/>
              </a:rPr>
              <a:t> toxin A is encoded by eta located on a phage and is heat stable, and </a:t>
            </a:r>
            <a:r>
              <a:rPr lang="en-US" sz="1200" dirty="0" err="1">
                <a:solidFill>
                  <a:prstClr val="black"/>
                </a:solidFill>
                <a:latin typeface="Times New Roman" pitchFamily="18" charset="0"/>
                <a:cs typeface="Times New Roman" pitchFamily="18" charset="0"/>
              </a:rPr>
              <a:t>Exfoliative</a:t>
            </a:r>
            <a:r>
              <a:rPr lang="en-US" sz="1200" dirty="0">
                <a:solidFill>
                  <a:prstClr val="black"/>
                </a:solidFill>
                <a:latin typeface="Times New Roman" pitchFamily="18" charset="0"/>
                <a:cs typeface="Times New Roman" pitchFamily="18" charset="0"/>
              </a:rPr>
              <a:t> toxin B is plasmid mediated (heat labile)</a:t>
            </a:r>
          </a:p>
          <a:p>
            <a:pPr algn="l" rtl="0"/>
            <a:endParaRPr lang="en-US" dirty="0"/>
          </a:p>
        </p:txBody>
      </p:sp>
      <p:sp>
        <p:nvSpPr>
          <p:cNvPr id="4" name="عنصر نائب لرقم الشريحة 3"/>
          <p:cNvSpPr>
            <a:spLocks noGrp="1"/>
          </p:cNvSpPr>
          <p:nvPr>
            <p:ph type="sldNum" sz="quarter" idx="10"/>
          </p:nvPr>
        </p:nvSpPr>
        <p:spPr/>
        <p:txBody>
          <a:bodyPr/>
          <a:lstStyle/>
          <a:p>
            <a:fld id="{CF9EC7FF-9E28-4E81-8FBD-9A9543A26DF9}" type="slidenum">
              <a:rPr lang="en-US" smtClean="0"/>
              <a:t>10</a:t>
            </a:fld>
            <a:endParaRPr lang="en-US"/>
          </a:p>
        </p:txBody>
      </p:sp>
    </p:spTree>
    <p:extLst>
      <p:ext uri="{BB962C8B-B14F-4D97-AF65-F5344CB8AC3E}">
        <p14:creationId xmlns:p14="http://schemas.microsoft.com/office/powerpoint/2010/main" val="368404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S. Aureus caused diseases largely by actual invasive infection,</a:t>
            </a:r>
            <a:r>
              <a:rPr lang="en-US" baseline="0" dirty="0"/>
              <a:t> </a:t>
            </a:r>
            <a:r>
              <a:rPr lang="en-US" dirty="0"/>
              <a:t>A result of toxins in the absence of invasive infection, or</a:t>
            </a:r>
          </a:p>
          <a:p>
            <a:pPr algn="l" rtl="0"/>
            <a:r>
              <a:rPr lang="en-US" dirty="0"/>
              <a:t> *A combination of invasive infection and intoxication.</a:t>
            </a:r>
          </a:p>
          <a:p>
            <a:pPr algn="l" rtl="0"/>
            <a:r>
              <a:rPr lang="en-US" dirty="0"/>
              <a:t>- SSSS and TSS:</a:t>
            </a:r>
            <a:r>
              <a:rPr lang="en-US" baseline="0" dirty="0"/>
              <a:t> the toxin d</a:t>
            </a:r>
            <a:r>
              <a:rPr lang="en-US" dirty="0"/>
              <a:t>isseminated while the organism</a:t>
            </a:r>
            <a:r>
              <a:rPr lang="en-US" baseline="0" dirty="0"/>
              <a:t> does not (never found in circulation). </a:t>
            </a:r>
            <a:endParaRPr lang="en-US" dirty="0"/>
          </a:p>
        </p:txBody>
      </p:sp>
      <p:sp>
        <p:nvSpPr>
          <p:cNvPr id="4" name="عنصر نائب لرقم الشريحة 3"/>
          <p:cNvSpPr>
            <a:spLocks noGrp="1"/>
          </p:cNvSpPr>
          <p:nvPr>
            <p:ph type="sldNum" sz="quarter" idx="10"/>
          </p:nvPr>
        </p:nvSpPr>
        <p:spPr/>
        <p:txBody>
          <a:bodyPr/>
          <a:lstStyle/>
          <a:p>
            <a:fld id="{CF9EC7FF-9E28-4E81-8FBD-9A9543A26DF9}" type="slidenum">
              <a:rPr lang="en-US" smtClean="0"/>
              <a:t>13</a:t>
            </a:fld>
            <a:endParaRPr lang="en-US"/>
          </a:p>
        </p:txBody>
      </p:sp>
    </p:spTree>
    <p:extLst>
      <p:ext uri="{BB962C8B-B14F-4D97-AF65-F5344CB8AC3E}">
        <p14:creationId xmlns:p14="http://schemas.microsoft.com/office/powerpoint/2010/main" val="39147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Normal bacterial flora of the human skin. - It is coagulase-negative. - Infections are almost always hospital-acquired: compromised hospital patients with Foley urine catheters or intravenous lines can become infected when this organism migrates from the skin along the tubing. - Diseases: Infections of prosthetic devices in the body, such as prosthetic joints, prosthetic heart valves, CSF shunts, and peritoneal dialysis catheters. In fact, Staphylococcus epidermidis is the most frequent organism isolated from infected indwelling prosthetic devices. - The organisms have a polysaccharide capsule (slime layer) that allows adherence to these prosthetic materials. - S. epidermidis is highly antibiotic resistant. Most strains produce - lactamase and many are methicillin-/</a:t>
            </a:r>
            <a:r>
              <a:rPr lang="en-US" dirty="0" err="1"/>
              <a:t>nafcillin</a:t>
            </a:r>
            <a:r>
              <a:rPr lang="en-US" dirty="0"/>
              <a:t>-resistant due to altered penicillin-binding proteins. The drug of choice is vancomycin. </a:t>
            </a:r>
          </a:p>
        </p:txBody>
      </p:sp>
      <p:sp>
        <p:nvSpPr>
          <p:cNvPr id="4" name="عنصر نائب لرقم الشريحة 3"/>
          <p:cNvSpPr>
            <a:spLocks noGrp="1"/>
          </p:cNvSpPr>
          <p:nvPr>
            <p:ph type="sldNum" sz="quarter" idx="10"/>
          </p:nvPr>
        </p:nvSpPr>
        <p:spPr/>
        <p:txBody>
          <a:bodyPr/>
          <a:lstStyle/>
          <a:p>
            <a:fld id="{CF9EC7FF-9E28-4E81-8FBD-9A9543A26DF9}" type="slidenum">
              <a:rPr lang="en-US" smtClean="0"/>
              <a:t>16</a:t>
            </a:fld>
            <a:endParaRPr lang="en-US"/>
          </a:p>
        </p:txBody>
      </p:sp>
    </p:spTree>
    <p:extLst>
      <p:ext uri="{BB962C8B-B14F-4D97-AF65-F5344CB8AC3E}">
        <p14:creationId xmlns:p14="http://schemas.microsoft.com/office/powerpoint/2010/main" val="178421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r>
              <a:rPr lang="en-US" dirty="0"/>
              <a:t>The organisms have a polysaccharide capsule (slime layer) that allows adherence to these prosthetic materials. </a:t>
            </a:r>
          </a:p>
          <a:p>
            <a:pPr marL="171450" indent="-171450" algn="l" rtl="0">
              <a:buFontTx/>
              <a:buChar char="-"/>
            </a:pPr>
            <a:r>
              <a:rPr lang="en-US" sz="1200" dirty="0">
                <a:latin typeface="Times New Roman" panose="02020603050405020304" pitchFamily="18" charset="0"/>
                <a:cs typeface="Times New Roman" panose="02020603050405020304" pitchFamily="18" charset="0"/>
              </a:rPr>
              <a:t>are methicillin-/</a:t>
            </a:r>
            <a:r>
              <a:rPr lang="en-US" sz="1200" dirty="0" err="1">
                <a:latin typeface="Times New Roman" panose="02020603050405020304" pitchFamily="18" charset="0"/>
                <a:cs typeface="Times New Roman" panose="02020603050405020304" pitchFamily="18" charset="0"/>
              </a:rPr>
              <a:t>nafcillin</a:t>
            </a:r>
            <a:r>
              <a:rPr lang="en-US" sz="1200" dirty="0">
                <a:latin typeface="Times New Roman" panose="02020603050405020304" pitchFamily="18" charset="0"/>
                <a:cs typeface="Times New Roman" panose="02020603050405020304" pitchFamily="18" charset="0"/>
              </a:rPr>
              <a:t>-resistant due to altered penicillin-binding proteins</a:t>
            </a:r>
            <a:endParaRPr lang="en-US" dirty="0"/>
          </a:p>
        </p:txBody>
      </p:sp>
      <p:sp>
        <p:nvSpPr>
          <p:cNvPr id="4" name="عنصر نائب لرقم الشريحة 3"/>
          <p:cNvSpPr>
            <a:spLocks noGrp="1"/>
          </p:cNvSpPr>
          <p:nvPr>
            <p:ph type="sldNum" sz="quarter" idx="10"/>
          </p:nvPr>
        </p:nvSpPr>
        <p:spPr/>
        <p:txBody>
          <a:bodyPr/>
          <a:lstStyle/>
          <a:p>
            <a:fld id="{CF9EC7FF-9E28-4E81-8FBD-9A9543A26DF9}" type="slidenum">
              <a:rPr lang="en-US" smtClean="0"/>
              <a:t>17</a:t>
            </a:fld>
            <a:endParaRPr lang="en-US"/>
          </a:p>
        </p:txBody>
      </p:sp>
    </p:spTree>
    <p:extLst>
      <p:ext uri="{BB962C8B-B14F-4D97-AF65-F5344CB8AC3E}">
        <p14:creationId xmlns:p14="http://schemas.microsoft.com/office/powerpoint/2010/main" val="237710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endParaRPr lang="en-US" dirty="0"/>
          </a:p>
        </p:txBody>
      </p:sp>
      <p:sp>
        <p:nvSpPr>
          <p:cNvPr id="4" name="عنصر نائب لرقم الشريحة 3"/>
          <p:cNvSpPr>
            <a:spLocks noGrp="1"/>
          </p:cNvSpPr>
          <p:nvPr>
            <p:ph type="sldNum" sz="quarter" idx="10"/>
          </p:nvPr>
        </p:nvSpPr>
        <p:spPr/>
        <p:txBody>
          <a:bodyPr/>
          <a:lstStyle/>
          <a:p>
            <a:fld id="{CF9EC7FF-9E28-4E81-8FBD-9A9543A26DF9}" type="slidenum">
              <a:rPr lang="en-US" smtClean="0"/>
              <a:t>18</a:t>
            </a:fld>
            <a:endParaRPr lang="en-US"/>
          </a:p>
        </p:txBody>
      </p:sp>
    </p:spTree>
    <p:extLst>
      <p:ext uri="{BB962C8B-B14F-4D97-AF65-F5344CB8AC3E}">
        <p14:creationId xmlns:p14="http://schemas.microsoft.com/office/powerpoint/2010/main" val="211365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4CC90635-BB01-436D-BD60-AB8AD12714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904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D5AC9216-4754-42A8-9D05-6E8AA7DCD0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17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6C3021D4-6345-493F-93BB-2C3D6AFCC1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928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285938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86845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66467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7BACF3F4-0D80-41AC-BCD3-26863AB8DEF0}" type="datetimeFigureOut">
              <a:rPr lang="en-US" smtClean="0"/>
              <a:pPr/>
              <a:t>5/29/2023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40726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7BACF3F4-0D80-41AC-BCD3-26863AB8DEF0}" type="datetimeFigureOut">
              <a:rPr lang="en-US" smtClean="0"/>
              <a:pPr/>
              <a:t>5/29/2023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3871120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BACF3F4-0D80-41AC-BCD3-26863AB8DEF0}" type="datetimeFigureOut">
              <a:rPr lang="en-US" smtClean="0"/>
              <a:pPr/>
              <a:t>5/29/2023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3469972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BACF3F4-0D80-41AC-BCD3-26863AB8DEF0}" type="datetimeFigureOut">
              <a:rPr lang="en-US" smtClean="0"/>
              <a:pPr/>
              <a:t>5/29/2023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60939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BACF3F4-0D80-41AC-BCD3-26863AB8DEF0}" type="datetimeFigureOut">
              <a:rPr lang="en-US" smtClean="0"/>
              <a:pPr/>
              <a:t>5/29/2023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5960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9EF02F3E-06A4-42DE-B7EF-A87ED7654A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655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BACF3F4-0D80-41AC-BCD3-26863AB8DEF0}" type="datetimeFigureOut">
              <a:rPr lang="en-US" smtClean="0"/>
              <a:pPr/>
              <a:t>5/29/2023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389990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99531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183558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37228-A6A5-4B23-A718-18897D99D1B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278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825623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37228-A6A5-4B23-A718-18897D99D1B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343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BACF3F4-0D80-41AC-BCD3-26863AB8DEF0}" type="datetimeFigureOut">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393242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822960" y="2582334"/>
            <a:ext cx="3703320" cy="328676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63440" y="2582334"/>
            <a:ext cx="3703320" cy="328676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BACF3F4-0D80-41AC-BCD3-26863AB8DEF0}" type="datetimeFigureOut">
              <a:rPr lang="en-US" smtClean="0"/>
              <a:pPr/>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74130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7BACF3F4-0D80-41AC-BCD3-26863AB8DEF0}" type="datetimeFigureOut">
              <a:rPr lang="en-US" smtClean="0"/>
              <a:pPr/>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2906593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ACF3F4-0D80-41AC-BCD3-26863AB8DEF0}" type="datetimeFigureOut">
              <a:rPr lang="en-US" smtClean="0"/>
              <a:pPr/>
              <a:t>5/29/2023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152882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01D2E274-1990-4536-AC7F-9A0C7441E9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5164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BACF3F4-0D80-41AC-BCD3-26863AB8DEF0}" type="datetimeFigureOut">
              <a:rPr lang="en-US" smtClean="0"/>
              <a:pPr/>
              <a:t>5/29/2023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537228-A6A5-4B23-A718-18897D99D1B3}" type="slidenum">
              <a:rPr lang="en-US" smtClean="0"/>
              <a:pPr/>
              <a:t>‹#›</a:t>
            </a:fld>
            <a:endParaRPr lang="en-US"/>
          </a:p>
        </p:txBody>
      </p:sp>
    </p:spTree>
    <p:extLst>
      <p:ext uri="{BB962C8B-B14F-4D97-AF65-F5344CB8AC3E}">
        <p14:creationId xmlns:p14="http://schemas.microsoft.com/office/powerpoint/2010/main" val="2198148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7BACF3F4-0D80-41AC-BCD3-26863AB8DEF0}" type="datetimeFigureOut">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171423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1221532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BACF3F4-0D80-41AC-BCD3-26863AB8DEF0}"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37228-A6A5-4B23-A718-18897D99D1B3}" type="slidenum">
              <a:rPr lang="en-US" smtClean="0"/>
              <a:pPr/>
              <a:t>‹#›</a:t>
            </a:fld>
            <a:endParaRPr lang="en-US"/>
          </a:p>
        </p:txBody>
      </p:sp>
    </p:spTree>
    <p:extLst>
      <p:ext uri="{BB962C8B-B14F-4D97-AF65-F5344CB8AC3E}">
        <p14:creationId xmlns:p14="http://schemas.microsoft.com/office/powerpoint/2010/main" val="388699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4781F3A6-D121-42BB-9DC1-FB4AB5415A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88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3E968FE3-7F32-4920-9868-549782C363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7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1AF184DB-3449-4B7D-B1B3-05A56EF61E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809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A92CAED-FBF2-4D0E-AE4A-678A133C01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847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8523C24F-DDE4-4913-AF11-D0D11D0D20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655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8E22DF27-7ED5-4A24-B01C-59BD2E9A8A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606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Genus Streptococcus</a:t>
            </a:r>
          </a:p>
        </p:txBody>
      </p:sp>
      <p:sp>
        <p:nvSpPr>
          <p:cNvPr id="24579" name="Rectangle 102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er text styles</a:t>
            </a:r>
          </a:p>
          <a:p>
            <a:pPr lvl="1"/>
            <a:r>
              <a:rPr lang="en-US"/>
              <a:t>  Second level</a:t>
            </a:r>
          </a:p>
          <a:p>
            <a:pPr lvl="2"/>
            <a:r>
              <a:rPr lang="en-US"/>
              <a:t> Third level</a:t>
            </a:r>
          </a:p>
          <a:p>
            <a:pPr lvl="3"/>
            <a:r>
              <a:rPr lang="en-US"/>
              <a:t> Fourth level</a:t>
            </a:r>
          </a:p>
          <a:p>
            <a:pPr lvl="4"/>
            <a:r>
              <a:rPr lang="en-US"/>
              <a:t> Fifth level</a:t>
            </a:r>
          </a:p>
        </p:txBody>
      </p:sp>
      <p:sp>
        <p:nvSpPr>
          <p:cNvPr id="24580" name="Rectangle 102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atin typeface="Times New Roman" pitchFamily="18" charset="0"/>
              </a:defRPr>
            </a:lvl1pPr>
          </a:lstStyle>
          <a:p>
            <a:pPr fontAlgn="base">
              <a:spcAft>
                <a:spcPct val="0"/>
              </a:spcAft>
            </a:pPr>
            <a:endParaRPr lang="en-US">
              <a:solidFill>
                <a:srgbClr val="000000"/>
              </a:solidFill>
            </a:endParaRPr>
          </a:p>
        </p:txBody>
      </p:sp>
      <p:sp>
        <p:nvSpPr>
          <p:cNvPr id="24581" name="Rectangle 102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atin typeface="Times New Roman" pitchFamily="18" charset="0"/>
              </a:defRPr>
            </a:lvl1pPr>
          </a:lstStyle>
          <a:p>
            <a:pPr fontAlgn="base">
              <a:spcAft>
                <a:spcPct val="0"/>
              </a:spcAft>
            </a:pPr>
            <a:endParaRPr lang="en-US">
              <a:solidFill>
                <a:srgbClr val="000000"/>
              </a:solidFill>
            </a:endParaRPr>
          </a:p>
        </p:txBody>
      </p:sp>
      <p:sp>
        <p:nvSpPr>
          <p:cNvPr id="24582" name="Rectangle 103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atin typeface="Times New Roman" pitchFamily="18" charset="0"/>
              </a:defRPr>
            </a:lvl1pPr>
          </a:lstStyle>
          <a:p>
            <a:pPr fontAlgn="base">
              <a:spcAft>
                <a:spcPct val="0"/>
              </a:spcAft>
            </a:pPr>
            <a:fld id="{AC55F804-BE3F-492D-A2A0-9C6346C436C8}" type="slidenum">
              <a:rPr lang="en-US" smtClean="0">
                <a:solidFill>
                  <a:srgbClr val="000000"/>
                </a:solidFill>
              </a:rPr>
              <a:pPr fontAlgn="base">
                <a:spcAft>
                  <a:spcPct val="0"/>
                </a:spcAft>
              </a:pPr>
              <a:t>‹#›</a:t>
            </a:fld>
            <a:endParaRPr lang="en-US">
              <a:solidFill>
                <a:srgbClr val="000000"/>
              </a:solidFill>
            </a:endParaRPr>
          </a:p>
        </p:txBody>
      </p:sp>
    </p:spTree>
    <p:extLst>
      <p:ext uri="{BB962C8B-B14F-4D97-AF65-F5344CB8AC3E}">
        <p14:creationId xmlns:p14="http://schemas.microsoft.com/office/powerpoint/2010/main" val="205518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b="1" i="1">
          <a:solidFill>
            <a:schemeClr val="tx1"/>
          </a:solidFill>
          <a:latin typeface="+mj-lt"/>
          <a:ea typeface="+mj-ea"/>
          <a:cs typeface="+mj-cs"/>
        </a:defRPr>
      </a:lvl1pPr>
      <a:lvl2pPr algn="ctr" rtl="0" fontAlgn="base">
        <a:spcBef>
          <a:spcPct val="0"/>
        </a:spcBef>
        <a:spcAft>
          <a:spcPct val="0"/>
        </a:spcAft>
        <a:defRPr sz="4400" b="1" i="1">
          <a:solidFill>
            <a:schemeClr val="tx1"/>
          </a:solidFill>
          <a:latin typeface="Arial" charset="0"/>
        </a:defRPr>
      </a:lvl2pPr>
      <a:lvl3pPr algn="ctr" rtl="0" fontAlgn="base">
        <a:spcBef>
          <a:spcPct val="0"/>
        </a:spcBef>
        <a:spcAft>
          <a:spcPct val="0"/>
        </a:spcAft>
        <a:defRPr sz="4400" b="1" i="1">
          <a:solidFill>
            <a:schemeClr val="tx1"/>
          </a:solidFill>
          <a:latin typeface="Arial" charset="0"/>
        </a:defRPr>
      </a:lvl3pPr>
      <a:lvl4pPr algn="ctr" rtl="0" fontAlgn="base">
        <a:spcBef>
          <a:spcPct val="0"/>
        </a:spcBef>
        <a:spcAft>
          <a:spcPct val="0"/>
        </a:spcAft>
        <a:defRPr sz="4400" b="1" i="1">
          <a:solidFill>
            <a:schemeClr val="tx1"/>
          </a:solidFill>
          <a:latin typeface="Arial" charset="0"/>
        </a:defRPr>
      </a:lvl4pPr>
      <a:lvl5pPr algn="ctr" rtl="0" fontAlgn="base">
        <a:spcBef>
          <a:spcPct val="0"/>
        </a:spcBef>
        <a:spcAft>
          <a:spcPct val="0"/>
        </a:spcAft>
        <a:defRPr sz="4400" b="1" i="1">
          <a:solidFill>
            <a:schemeClr val="tx1"/>
          </a:solidFill>
          <a:latin typeface="Arial" charset="0"/>
        </a:defRPr>
      </a:lvl5pPr>
      <a:lvl6pPr marL="457200" algn="ctr" rtl="0" fontAlgn="base">
        <a:spcBef>
          <a:spcPct val="0"/>
        </a:spcBef>
        <a:spcAft>
          <a:spcPct val="0"/>
        </a:spcAft>
        <a:defRPr sz="4400" b="1" i="1">
          <a:solidFill>
            <a:schemeClr val="tx1"/>
          </a:solidFill>
          <a:latin typeface="Arial" charset="0"/>
        </a:defRPr>
      </a:lvl6pPr>
      <a:lvl7pPr marL="914400" algn="ctr" rtl="0" fontAlgn="base">
        <a:spcBef>
          <a:spcPct val="0"/>
        </a:spcBef>
        <a:spcAft>
          <a:spcPct val="0"/>
        </a:spcAft>
        <a:defRPr sz="4400" b="1" i="1">
          <a:solidFill>
            <a:schemeClr val="tx1"/>
          </a:solidFill>
          <a:latin typeface="Arial" charset="0"/>
        </a:defRPr>
      </a:lvl7pPr>
      <a:lvl8pPr marL="1371600" algn="ctr" rtl="0" fontAlgn="base">
        <a:spcBef>
          <a:spcPct val="0"/>
        </a:spcBef>
        <a:spcAft>
          <a:spcPct val="0"/>
        </a:spcAft>
        <a:defRPr sz="4400" b="1" i="1">
          <a:solidFill>
            <a:schemeClr val="tx1"/>
          </a:solidFill>
          <a:latin typeface="Arial" charset="0"/>
        </a:defRPr>
      </a:lvl8pPr>
      <a:lvl9pPr marL="1828800" algn="ctr" rtl="0" fontAlgn="base">
        <a:spcBef>
          <a:spcPct val="0"/>
        </a:spcBef>
        <a:spcAft>
          <a:spcPct val="0"/>
        </a:spcAft>
        <a:defRPr sz="4400" b="1" i="1">
          <a:solidFill>
            <a:schemeClr val="tx1"/>
          </a:solidFill>
          <a:latin typeface="Arial" charset="0"/>
        </a:defRPr>
      </a:lvl9pPr>
    </p:titleStyle>
    <p:bodyStyle>
      <a:lvl1pPr marL="342900" indent="-342900" algn="l" rtl="0" fontAlgn="base">
        <a:spcBef>
          <a:spcPct val="20000"/>
        </a:spcBef>
        <a:spcAft>
          <a:spcPct val="0"/>
        </a:spcAft>
        <a:buChar char="•"/>
        <a:defRPr sz="3200" b="1">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ü"/>
        <a:defRPr sz="2800" b="1">
          <a:solidFill>
            <a:schemeClr val="bg1"/>
          </a:solidFill>
          <a:latin typeface="+mn-lt"/>
        </a:defRPr>
      </a:lvl2pPr>
      <a:lvl3pPr marL="1143000" indent="-228600" algn="l" rtl="0" fontAlgn="base">
        <a:spcBef>
          <a:spcPct val="20000"/>
        </a:spcBef>
        <a:spcAft>
          <a:spcPct val="0"/>
        </a:spcAft>
        <a:buChar char="•"/>
        <a:defRPr sz="2400" b="1">
          <a:solidFill>
            <a:schemeClr val="hlink"/>
          </a:solidFill>
          <a:latin typeface="+mn-lt"/>
        </a:defRPr>
      </a:lvl3pPr>
      <a:lvl4pPr marL="1600200" indent="-228600" algn="l" rtl="0" fontAlgn="base">
        <a:spcBef>
          <a:spcPct val="20000"/>
        </a:spcBef>
        <a:spcAft>
          <a:spcPct val="0"/>
        </a:spcAft>
        <a:buChar char="–"/>
        <a:defRPr sz="2000" b="1">
          <a:solidFill>
            <a:schemeClr val="bg1"/>
          </a:solidFill>
          <a:latin typeface="+mn-lt"/>
        </a:defRPr>
      </a:lvl4pPr>
      <a:lvl5pPr marL="2057400" indent="-228600" algn="l" rtl="0" fontAlgn="base">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CF3F4-0D80-41AC-BCD3-26863AB8DEF0}" type="datetimeFigureOut">
              <a:rPr lang="en-US" smtClean="0"/>
              <a:pPr/>
              <a:t>5/29/2023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37228-A6A5-4B23-A718-18897D99D1B3}" type="slidenum">
              <a:rPr lang="en-US" smtClean="0"/>
              <a:pPr/>
              <a:t>‹#›</a:t>
            </a:fld>
            <a:endParaRPr lang="en-US"/>
          </a:p>
        </p:txBody>
      </p:sp>
    </p:spTree>
    <p:extLst>
      <p:ext uri="{BB962C8B-B14F-4D97-AF65-F5344CB8AC3E}">
        <p14:creationId xmlns:p14="http://schemas.microsoft.com/office/powerpoint/2010/main" val="2161629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Aft>
                <a:spcPct val="0"/>
              </a:spcAft>
            </a:pPr>
            <a:endParaRPr lang="en-US">
              <a:solidFill>
                <a:srgbClr val="000000"/>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Aft>
                <a:spcPct val="0"/>
              </a:spcAft>
            </a:pPr>
            <a:fld id="{AC55F804-BE3F-492D-A2A0-9C6346C436C8}" type="slidenum">
              <a:rPr lang="en-US" smtClean="0">
                <a:solidFill>
                  <a:srgbClr val="000000"/>
                </a:solidFill>
              </a:rPr>
              <a:pPr fontAlgn="base">
                <a:spcAft>
                  <a:spcPct val="0"/>
                </a:spcAft>
              </a:pPr>
              <a:t>‹#›</a:t>
            </a:fld>
            <a:endParaRPr lang="en-US">
              <a:solidFill>
                <a:srgbClr val="000000"/>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087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91439" y="404664"/>
            <a:ext cx="8185017" cy="3816424"/>
          </a:xfrm>
        </p:spPr>
        <p:txBody>
          <a:bodyPr>
            <a:normAutofit/>
          </a:bodyPr>
          <a:lstStyle/>
          <a:p>
            <a:pPr algn="ctr" rtl="0"/>
            <a:r>
              <a:rPr lang="en-US" sz="4800" b="1" dirty="0">
                <a:latin typeface="Comic Sans MS" panose="030F0702030302020204" pitchFamily="66" charset="0"/>
              </a:rPr>
              <a:t>Medical Microbiology</a:t>
            </a:r>
            <a:br>
              <a:rPr lang="en-US" sz="4800" b="1" dirty="0">
                <a:latin typeface="Comic Sans MS" panose="030F0702030302020204" pitchFamily="66" charset="0"/>
              </a:rPr>
            </a:br>
            <a:r>
              <a:rPr lang="en-US" sz="4800" b="1" dirty="0" err="1">
                <a:latin typeface="Comic Sans MS" panose="030F0702030302020204" pitchFamily="66" charset="0"/>
              </a:rPr>
              <a:t>Lec</a:t>
            </a:r>
            <a:r>
              <a:rPr lang="en-US" sz="4800" b="1" dirty="0">
                <a:latin typeface="Comic Sans MS" panose="030F0702030302020204" pitchFamily="66" charset="0"/>
              </a:rPr>
              <a:t>. 5</a:t>
            </a:r>
            <a:br>
              <a:rPr lang="en-US" sz="4800" b="1" dirty="0">
                <a:latin typeface="Comic Sans MS" panose="030F0702030302020204" pitchFamily="66" charset="0"/>
              </a:rPr>
            </a:br>
            <a:r>
              <a:rPr lang="en-US" sz="4800" b="1" dirty="0">
                <a:latin typeface="Comic Sans MS" panose="030F0702030302020204" pitchFamily="66" charset="0"/>
              </a:rPr>
              <a:t>Gram-positive cocci</a:t>
            </a:r>
            <a:br>
              <a:rPr lang="en-US" sz="4800" b="1" dirty="0">
                <a:latin typeface="Comic Sans MS" panose="030F0702030302020204" pitchFamily="66" charset="0"/>
              </a:rPr>
            </a:br>
            <a:br>
              <a:rPr lang="en-US" sz="4800" b="1" dirty="0">
                <a:latin typeface="Comic Sans MS" panose="030F0702030302020204" pitchFamily="66" charset="0"/>
              </a:rPr>
            </a:br>
            <a:r>
              <a:rPr lang="en-US" sz="4800" b="1" dirty="0">
                <a:solidFill>
                  <a:srgbClr val="FF0000"/>
                </a:solidFill>
                <a:latin typeface="Comic Sans MS" panose="030F0702030302020204" pitchFamily="66" charset="0"/>
              </a:rPr>
              <a:t>Staphylococcus </a:t>
            </a:r>
          </a:p>
        </p:txBody>
      </p:sp>
      <p:sp>
        <p:nvSpPr>
          <p:cNvPr id="3" name="عنوان فرعي 2"/>
          <p:cNvSpPr>
            <a:spLocks noGrp="1"/>
          </p:cNvSpPr>
          <p:nvPr>
            <p:ph type="subTitle" idx="1"/>
          </p:nvPr>
        </p:nvSpPr>
        <p:spPr>
          <a:xfrm>
            <a:off x="491438" y="4797152"/>
            <a:ext cx="7968993" cy="1080120"/>
          </a:xfrm>
        </p:spPr>
        <p:txBody>
          <a:bodyPr>
            <a:normAutofit/>
          </a:bodyPr>
          <a:lstStyle/>
          <a:p>
            <a:pPr algn="ctr"/>
            <a:r>
              <a:rPr lang="en-US" b="1" dirty="0">
                <a:solidFill>
                  <a:srgbClr val="FF0000"/>
                </a:solidFill>
                <a:latin typeface="Comic Sans MS" panose="030F0702030302020204" pitchFamily="66" charset="0"/>
              </a:rPr>
              <a:t>By:</a:t>
            </a:r>
          </a:p>
          <a:p>
            <a:pPr algn="ctr"/>
            <a:r>
              <a:rPr lang="en-US" b="1" dirty="0">
                <a:solidFill>
                  <a:srgbClr val="FF0000"/>
                </a:solidFill>
                <a:latin typeface="Comic Sans MS" panose="030F0702030302020204" pitchFamily="66" charset="0"/>
              </a:rPr>
              <a:t>Asst. Prof. Dr. </a:t>
            </a:r>
            <a:r>
              <a:rPr lang="en-US" b="1" dirty="0" err="1">
                <a:solidFill>
                  <a:srgbClr val="FF0000"/>
                </a:solidFill>
                <a:latin typeface="Comic Sans MS" panose="030F0702030302020204" pitchFamily="66" charset="0"/>
              </a:rPr>
              <a:t>Shaima’a</a:t>
            </a:r>
            <a:r>
              <a:rPr lang="en-US" b="1" dirty="0">
                <a:solidFill>
                  <a:srgbClr val="FF0000"/>
                </a:solidFill>
                <a:latin typeface="Comic Sans MS" panose="030F0702030302020204" pitchFamily="66" charset="0"/>
              </a:rPr>
              <a:t> Al-</a:t>
            </a:r>
            <a:r>
              <a:rPr lang="en-US" b="1" dirty="0" err="1">
                <a:solidFill>
                  <a:srgbClr val="FF0000"/>
                </a:solidFill>
                <a:latin typeface="Comic Sans MS" panose="030F0702030302020204" pitchFamily="66" charset="0"/>
              </a:rPr>
              <a:t>Salihy</a:t>
            </a:r>
            <a:r>
              <a:rPr lang="en-US" b="1"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282157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7440" y="750714"/>
            <a:ext cx="4832592" cy="4647426"/>
          </a:xfrm>
          <a:prstGeom prst="rect">
            <a:avLst/>
          </a:prstGeom>
        </p:spPr>
        <p:txBody>
          <a:bodyPr wrap="square">
            <a:spAutoFit/>
          </a:bodyPr>
          <a:lstStyle/>
          <a:p>
            <a:pPr algn="just"/>
            <a:r>
              <a:rPr lang="en-US" sz="2400" b="1" dirty="0">
                <a:solidFill>
                  <a:srgbClr val="0070C0"/>
                </a:solidFill>
                <a:latin typeface="Times New Roman" pitchFamily="18" charset="0"/>
                <a:ea typeface="+mj-ea"/>
                <a:cs typeface="Times New Roman" pitchFamily="18" charset="0"/>
              </a:rPr>
              <a:t>1. Toxins and enzymes:</a:t>
            </a:r>
          </a:p>
          <a:p>
            <a:pPr marL="457200" indent="-457200" algn="just">
              <a:buFontTx/>
              <a:buChar char="-"/>
            </a:pPr>
            <a:r>
              <a:rPr lang="en-US" sz="2400" b="1" dirty="0" err="1">
                <a:solidFill>
                  <a:srgbClr val="00B050"/>
                </a:solidFill>
                <a:latin typeface="Times New Roman" pitchFamily="18" charset="0"/>
                <a:cs typeface="Times New Roman" pitchFamily="18" charset="0"/>
              </a:rPr>
              <a:t>Superantigens</a:t>
            </a:r>
            <a:r>
              <a:rPr lang="en-US" sz="2400" b="1" dirty="0">
                <a:solidFill>
                  <a:srgbClr val="00B050"/>
                </a:solidFill>
                <a:latin typeface="Times New Roman" pitchFamily="18" charset="0"/>
                <a:cs typeface="Times New Roman" pitchFamily="18" charset="0"/>
              </a:rPr>
              <a:t>:</a:t>
            </a:r>
          </a:p>
          <a:p>
            <a:pPr marL="914400" lvl="1" indent="-457200" algn="just">
              <a:buFontTx/>
              <a:buChar char="-"/>
            </a:pPr>
            <a:r>
              <a:rPr lang="en-US" sz="2000" b="1" dirty="0" err="1">
                <a:solidFill>
                  <a:prstClr val="black"/>
                </a:solidFill>
                <a:latin typeface="Times New Roman" pitchFamily="18" charset="0"/>
                <a:cs typeface="Times New Roman" pitchFamily="18" charset="0"/>
              </a:rPr>
              <a:t>Exfoliative</a:t>
            </a:r>
            <a:r>
              <a:rPr lang="en-US" sz="2000" b="1" dirty="0">
                <a:solidFill>
                  <a:prstClr val="black"/>
                </a:solidFill>
                <a:latin typeface="Times New Roman" pitchFamily="18" charset="0"/>
                <a:cs typeface="Times New Roman" pitchFamily="18" charset="0"/>
              </a:rPr>
              <a:t> toxins: </a:t>
            </a:r>
            <a:r>
              <a:rPr lang="en-US" sz="2000" dirty="0" err="1">
                <a:solidFill>
                  <a:prstClr val="black"/>
                </a:solidFill>
                <a:latin typeface="Times New Roman" pitchFamily="18" charset="0"/>
                <a:cs typeface="Times New Roman" pitchFamily="18" charset="0"/>
              </a:rPr>
              <a:t>superantigen</a:t>
            </a:r>
            <a:r>
              <a:rPr lang="en-US" sz="2000" dirty="0">
                <a:solidFill>
                  <a:prstClr val="black"/>
                </a:solidFill>
                <a:latin typeface="Times New Roman" pitchFamily="18" charset="0"/>
                <a:cs typeface="Times New Roman" pitchFamily="18" charset="0"/>
              </a:rPr>
              <a:t>, causes the generalized desquamation of the staphylococcal scalded skin syndrome by dissolving the </a:t>
            </a:r>
            <a:r>
              <a:rPr lang="en-US" sz="2000" dirty="0" err="1">
                <a:solidFill>
                  <a:prstClr val="black"/>
                </a:solidFill>
                <a:latin typeface="Times New Roman" pitchFamily="18" charset="0"/>
                <a:cs typeface="Times New Roman" pitchFamily="18" charset="0"/>
              </a:rPr>
              <a:t>mucopolysaccharide</a:t>
            </a:r>
            <a:r>
              <a:rPr lang="en-US" sz="2000" dirty="0">
                <a:solidFill>
                  <a:prstClr val="black"/>
                </a:solidFill>
                <a:latin typeface="Times New Roman" pitchFamily="18" charset="0"/>
                <a:cs typeface="Times New Roman" pitchFamily="18" charset="0"/>
              </a:rPr>
              <a:t> matrix of the epidermis.</a:t>
            </a:r>
            <a:r>
              <a:rPr lang="en-US" sz="2000" dirty="0"/>
              <a:t> </a:t>
            </a:r>
          </a:p>
          <a:p>
            <a:pPr marL="914400" lvl="1" indent="-457200" algn="just">
              <a:buFontTx/>
              <a:buChar char="-"/>
            </a:pPr>
            <a:r>
              <a:rPr lang="en-US" sz="2000" b="1" dirty="0">
                <a:solidFill>
                  <a:prstClr val="black"/>
                </a:solidFill>
                <a:latin typeface="Times New Roman" pitchFamily="18" charset="0"/>
                <a:cs typeface="Times New Roman" pitchFamily="18" charset="0"/>
              </a:rPr>
              <a:t>Toxic shock syndrome toxin: </a:t>
            </a:r>
            <a:r>
              <a:rPr lang="en-US" sz="2000" dirty="0" err="1">
                <a:solidFill>
                  <a:prstClr val="black"/>
                </a:solidFill>
                <a:latin typeface="Times New Roman" pitchFamily="18" charset="0"/>
                <a:cs typeface="Times New Roman" pitchFamily="18" charset="0"/>
              </a:rPr>
              <a:t>superantigen</a:t>
            </a:r>
            <a:r>
              <a:rPr lang="en-US" sz="2000" dirty="0">
                <a:solidFill>
                  <a:prstClr val="black"/>
                </a:solidFill>
                <a:latin typeface="Times New Roman" pitchFamily="18" charset="0"/>
                <a:cs typeface="Times New Roman" pitchFamily="18" charset="0"/>
              </a:rPr>
              <a:t>.</a:t>
            </a:r>
          </a:p>
          <a:p>
            <a:pPr marL="914400" lvl="1" indent="-457200" algn="just">
              <a:buFontTx/>
              <a:buChar char="-"/>
            </a:pPr>
            <a:r>
              <a:rPr lang="en-US" sz="2000" b="1" dirty="0">
                <a:solidFill>
                  <a:prstClr val="black"/>
                </a:solidFill>
                <a:latin typeface="Times New Roman" pitchFamily="18" charset="0"/>
                <a:cs typeface="Times New Roman" pitchFamily="18" charset="0"/>
              </a:rPr>
              <a:t>Enterotoxin:</a:t>
            </a:r>
            <a:r>
              <a:rPr lang="en-US" sz="2000" dirty="0">
                <a:solidFill>
                  <a:prstClr val="black"/>
                </a:solidFill>
                <a:latin typeface="Times New Roman" pitchFamily="18" charset="0"/>
                <a:cs typeface="Times New Roman" pitchFamily="18" charset="0"/>
              </a:rPr>
              <a:t> It is a heat-stable toxin responsible for food intoxication of </a:t>
            </a:r>
            <a:r>
              <a:rPr lang="en-US" sz="2000" i="1" dirty="0">
                <a:solidFill>
                  <a:prstClr val="black"/>
                </a:solidFill>
                <a:latin typeface="Times New Roman" pitchFamily="18" charset="0"/>
                <a:cs typeface="Times New Roman" pitchFamily="18" charset="0"/>
              </a:rPr>
              <a:t>S. aureus</a:t>
            </a:r>
            <a:br>
              <a:rPr lang="en-US" sz="2800" i="1" dirty="0">
                <a:solidFill>
                  <a:prstClr val="black"/>
                </a:solidFill>
                <a:latin typeface="Times New Roman" pitchFamily="18" charset="0"/>
                <a:cs typeface="Times New Roman" pitchFamily="18" charset="0"/>
              </a:rPr>
            </a:br>
            <a:endParaRPr lang="en-US" sz="2800" dirty="0">
              <a:latin typeface="Times New Roman" panose="02020603050405020304" pitchFamily="18" charset="0"/>
              <a:cs typeface="Times New Roman" panose="02020603050405020304" pitchFamily="18" charset="0"/>
            </a:endParaRPr>
          </a:p>
        </p:txBody>
      </p:sp>
      <p:sp>
        <p:nvSpPr>
          <p:cNvPr id="2" name="عنوان 1"/>
          <p:cNvSpPr>
            <a:spLocks noGrp="1"/>
          </p:cNvSpPr>
          <p:nvPr>
            <p:ph type="title"/>
          </p:nvPr>
        </p:nvSpPr>
        <p:spPr>
          <a:xfrm>
            <a:off x="203536" y="188640"/>
            <a:ext cx="8229600" cy="562074"/>
          </a:xfrm>
        </p:spPr>
        <p:txBody>
          <a:bodyPr>
            <a:noAutofit/>
          </a:bodyPr>
          <a:lstStyle/>
          <a:p>
            <a:pPr algn="just"/>
            <a:r>
              <a:rPr lang="en-US" sz="3200" b="1" dirty="0">
                <a:solidFill>
                  <a:srgbClr val="F79646"/>
                </a:solidFill>
                <a:latin typeface="Times New Roman" pitchFamily="18" charset="0"/>
                <a:cs typeface="Times New Roman" pitchFamily="18" charset="0"/>
              </a:rPr>
              <a:t>Virulence factors:</a:t>
            </a:r>
            <a:endParaRPr lang="en-US" sz="3200" dirty="0"/>
          </a:p>
        </p:txBody>
      </p:sp>
      <p:pic>
        <p:nvPicPr>
          <p:cNvPr id="3" name="صورة 2"/>
          <p:cNvPicPr>
            <a:picLocks noChangeAspect="1"/>
          </p:cNvPicPr>
          <p:nvPr/>
        </p:nvPicPr>
        <p:blipFill>
          <a:blip r:embed="rId3"/>
          <a:stretch>
            <a:fillRect/>
          </a:stretch>
        </p:blipFill>
        <p:spPr>
          <a:xfrm>
            <a:off x="5076056" y="1052736"/>
            <a:ext cx="3816424" cy="3816424"/>
          </a:xfrm>
          <a:prstGeom prst="rect">
            <a:avLst/>
          </a:prstGeom>
        </p:spPr>
      </p:pic>
    </p:spTree>
    <p:extLst>
      <p:ext uri="{BB962C8B-B14F-4D97-AF65-F5344CB8AC3E}">
        <p14:creationId xmlns:p14="http://schemas.microsoft.com/office/powerpoint/2010/main" val="88553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28604"/>
            <a:ext cx="5190340" cy="6129107"/>
          </a:xfrm>
        </p:spPr>
        <p:txBody>
          <a:bodyPr anchor="t">
            <a:normAutofit/>
          </a:bodyPr>
          <a:lstStyle/>
          <a:p>
            <a:pPr algn="l">
              <a:tabLst>
                <a:tab pos="227013" algn="l"/>
                <a:tab pos="344488" algn="l"/>
              </a:tabLst>
            </a:pPr>
            <a:r>
              <a:rPr lang="en-US" sz="2800" b="1" dirty="0">
                <a:solidFill>
                  <a:srgbClr val="0070C0"/>
                </a:solidFill>
                <a:latin typeface="Times New Roman" pitchFamily="18" charset="0"/>
                <a:cs typeface="Times New Roman" pitchFamily="18" charset="0"/>
              </a:rPr>
              <a:t>2. Protein A: </a:t>
            </a:r>
            <a:r>
              <a:rPr lang="en-US" sz="2800" dirty="0">
                <a:latin typeface="Times New Roman" pitchFamily="18" charset="0"/>
                <a:cs typeface="Times New Roman" pitchFamily="18" charset="0"/>
              </a:rPr>
              <a:t>cell wall component, binds to the fc portion of IgG molecules at the complement binding site it considered as a virulence factor (protects the organism from opsonization and phagocytosis).</a:t>
            </a:r>
            <a:br>
              <a:rPr lang="en-US" sz="2800" dirty="0">
                <a:latin typeface="Times New Roman" pitchFamily="18" charset="0"/>
                <a:cs typeface="Times New Roman" pitchFamily="18" charset="0"/>
              </a:rPr>
            </a:br>
            <a:r>
              <a:rPr lang="en-US" sz="1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b="1" dirty="0">
                <a:solidFill>
                  <a:srgbClr val="0070C0"/>
                </a:solidFill>
                <a:latin typeface="Times New Roman" pitchFamily="18" charset="0"/>
                <a:cs typeface="Times New Roman" pitchFamily="18" charset="0"/>
              </a:rPr>
              <a:t>3. Capsule: </a:t>
            </a:r>
            <a:r>
              <a:rPr lang="en-US" sz="2800" dirty="0">
                <a:solidFill>
                  <a:prstClr val="black"/>
                </a:solidFill>
                <a:latin typeface="Times New Roman" pitchFamily="18" charset="0"/>
                <a:cs typeface="Times New Roman" pitchFamily="18" charset="0"/>
              </a:rPr>
              <a:t>inhibit phagocytosis, Promote adherence</a:t>
            </a:r>
            <a:br>
              <a:rPr lang="en-US" sz="2800" dirty="0">
                <a:solidFill>
                  <a:prstClr val="black"/>
                </a:solidFill>
                <a:latin typeface="Times New Roman" pitchFamily="18" charset="0"/>
                <a:cs typeface="Times New Roman" pitchFamily="18" charset="0"/>
              </a:rPr>
            </a:br>
            <a:r>
              <a:rPr lang="en-US" sz="1800" dirty="0">
                <a:solidFill>
                  <a:prstClr val="black"/>
                </a:solidFill>
                <a:latin typeface="Times New Roman" pitchFamily="18" charset="0"/>
                <a:cs typeface="Times New Roman" pitchFamily="18" charset="0"/>
              </a:rPr>
              <a:t> </a:t>
            </a:r>
            <a:br>
              <a:rPr lang="en-US" sz="2800" dirty="0">
                <a:solidFill>
                  <a:prstClr val="black"/>
                </a:solidFill>
                <a:latin typeface="Times New Roman" pitchFamily="18" charset="0"/>
                <a:cs typeface="Times New Roman" pitchFamily="18" charset="0"/>
              </a:rPr>
            </a:br>
            <a:r>
              <a:rPr lang="en-US" sz="2800" b="1" dirty="0">
                <a:solidFill>
                  <a:srgbClr val="0070C0"/>
                </a:solidFill>
                <a:latin typeface="Times New Roman" pitchFamily="18" charset="0"/>
                <a:cs typeface="Times New Roman" pitchFamily="18" charset="0"/>
              </a:rPr>
              <a:t>4. Peptidoglycan: </a:t>
            </a:r>
            <a:r>
              <a:rPr lang="en-US" sz="2800" dirty="0">
                <a:solidFill>
                  <a:prstClr val="black"/>
                </a:solidFill>
                <a:latin typeface="Times New Roman" pitchFamily="18" charset="0"/>
                <a:cs typeface="Times New Roman" pitchFamily="18" charset="0"/>
              </a:rPr>
              <a:t>leukocyte </a:t>
            </a:r>
            <a:r>
              <a:rPr lang="en-US" sz="2800" dirty="0" err="1">
                <a:solidFill>
                  <a:prstClr val="black"/>
                </a:solidFill>
                <a:latin typeface="Times New Roman" pitchFamily="18" charset="0"/>
                <a:cs typeface="Times New Roman" pitchFamily="18" charset="0"/>
              </a:rPr>
              <a:t>chemoatractant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decomplementation</a:t>
            </a:r>
            <a:r>
              <a:rPr lang="en-US" sz="2800" dirty="0">
                <a:solidFill>
                  <a:prstClr val="black"/>
                </a:solidFill>
                <a:latin typeface="Times New Roman" pitchFamily="18" charset="0"/>
                <a:cs typeface="Times New Roman" pitchFamily="18" charset="0"/>
              </a:rPr>
              <a:t>. </a:t>
            </a:r>
            <a:endParaRPr lang="ar-IQ" sz="2800" dirty="0"/>
          </a:p>
        </p:txBody>
      </p:sp>
      <p:sp>
        <p:nvSpPr>
          <p:cNvPr id="5" name="Text Placeholder 4"/>
          <p:cNvSpPr>
            <a:spLocks noGrp="1"/>
          </p:cNvSpPr>
          <p:nvPr>
            <p:ph type="body" idx="1"/>
          </p:nvPr>
        </p:nvSpPr>
        <p:spPr>
          <a:xfrm>
            <a:off x="6286512" y="428605"/>
            <a:ext cx="2500330" cy="1285883"/>
          </a:xfrm>
        </p:spPr>
        <p:txBody>
          <a:bodyPr anchor="ctr">
            <a:normAutofit/>
          </a:bodyPr>
          <a:lstStyle/>
          <a:p>
            <a:pPr algn="ctr"/>
            <a:r>
              <a:rPr lang="en-US" dirty="0"/>
              <a:t> S. </a:t>
            </a:r>
            <a:r>
              <a:rPr lang="en-US" dirty="0" err="1"/>
              <a:t>aurus</a:t>
            </a:r>
            <a:r>
              <a:rPr lang="en-US" dirty="0"/>
              <a:t> virulence factors</a:t>
            </a:r>
            <a:endParaRPr lang="ar-IQ" dirty="0"/>
          </a:p>
        </p:txBody>
      </p:sp>
      <p:pic>
        <p:nvPicPr>
          <p:cNvPr id="3" name="صورة 2"/>
          <p:cNvPicPr>
            <a:picLocks noChangeAspect="1"/>
          </p:cNvPicPr>
          <p:nvPr/>
        </p:nvPicPr>
        <p:blipFill>
          <a:blip r:embed="rId2"/>
          <a:stretch>
            <a:fillRect/>
          </a:stretch>
        </p:blipFill>
        <p:spPr>
          <a:xfrm>
            <a:off x="5441861" y="1412776"/>
            <a:ext cx="3522628" cy="46805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8928"/>
            <a:ext cx="8640960" cy="3588144"/>
          </a:xfrm>
        </p:spPr>
        <p:txBody>
          <a:bodyPr anchor="t">
            <a:normAutofit/>
          </a:bodyPr>
          <a:lstStyle/>
          <a:p>
            <a:pPr algn="just">
              <a:tabLst>
                <a:tab pos="227013" algn="l"/>
                <a:tab pos="344488" algn="l"/>
              </a:tabLst>
            </a:pPr>
            <a:r>
              <a:rPr lang="en-US" sz="2400" b="1" dirty="0">
                <a:solidFill>
                  <a:srgbClr val="0070C0"/>
                </a:solidFill>
                <a:latin typeface="Times New Roman" pitchFamily="18" charset="0"/>
                <a:cs typeface="Times New Roman" pitchFamily="18" charset="0"/>
              </a:rPr>
              <a:t>4- B-lactamase production: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 majority of </a:t>
            </a:r>
            <a:r>
              <a:rPr lang="en-US" sz="2400" i="1" dirty="0">
                <a:latin typeface="Times New Roman" pitchFamily="18" charset="0"/>
                <a:cs typeface="Times New Roman" pitchFamily="18" charset="0"/>
              </a:rPr>
              <a:t>S. </a:t>
            </a:r>
            <a:r>
              <a:rPr lang="en-US" sz="2400" i="1" dirty="0" err="1">
                <a:latin typeface="Times New Roman" pitchFamily="18" charset="0"/>
                <a:cs typeface="Times New Roman" pitchFamily="18" charset="0"/>
              </a:rPr>
              <a:t>aureus</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isolates produce the B-</a:t>
            </a:r>
            <a:r>
              <a:rPr lang="en-US" sz="2400" dirty="0" err="1">
                <a:latin typeface="Times New Roman" pitchFamily="18" charset="0"/>
                <a:cs typeface="Times New Roman" pitchFamily="18" charset="0"/>
              </a:rPr>
              <a:t>lactamase</a:t>
            </a:r>
            <a:r>
              <a:rPr lang="en-US" sz="2400" dirty="0">
                <a:latin typeface="Times New Roman" pitchFamily="18" charset="0"/>
                <a:cs typeface="Times New Roman" pitchFamily="18" charset="0"/>
              </a:rPr>
              <a:t> enzyme which break down the B-</a:t>
            </a:r>
            <a:r>
              <a:rPr lang="en-US" sz="2400" dirty="0" err="1">
                <a:latin typeface="Times New Roman" pitchFamily="18" charset="0"/>
                <a:cs typeface="Times New Roman" pitchFamily="18" charset="0"/>
              </a:rPr>
              <a:t>lactam</a:t>
            </a:r>
            <a:r>
              <a:rPr lang="en-US" sz="2400" dirty="0">
                <a:latin typeface="Times New Roman" pitchFamily="18" charset="0"/>
                <a:cs typeface="Times New Roman" pitchFamily="18" charset="0"/>
              </a:rPr>
              <a:t> ring, &amp; thus it is responsible for the resistance of </a:t>
            </a:r>
            <a:r>
              <a:rPr lang="en-US" sz="2400" i="1" dirty="0">
                <a:latin typeface="Times New Roman" pitchFamily="18" charset="0"/>
                <a:cs typeface="Times New Roman" pitchFamily="18" charset="0"/>
              </a:rPr>
              <a:t>S. </a:t>
            </a:r>
            <a:r>
              <a:rPr lang="en-US" sz="2400" i="1" dirty="0" err="1">
                <a:latin typeface="Times New Roman" pitchFamily="18" charset="0"/>
                <a:cs typeface="Times New Roman" pitchFamily="18" charset="0"/>
              </a:rPr>
              <a:t>aureus</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against </a:t>
            </a:r>
            <a:r>
              <a:rPr lang="en-US" sz="2400" dirty="0" err="1">
                <a:latin typeface="Times New Roman" pitchFamily="18" charset="0"/>
                <a:cs typeface="Times New Roman" pitchFamily="18" charset="0"/>
              </a:rPr>
              <a:t>penicillins</a:t>
            </a:r>
            <a:r>
              <a:rPr lang="en-US" sz="2400" dirty="0">
                <a:latin typeface="Times New Roman" pitchFamily="18" charset="0"/>
                <a:cs typeface="Times New Roman" pitchFamily="18" charset="0"/>
              </a:rPr>
              <a:t> &amp; </a:t>
            </a:r>
            <a:r>
              <a:rPr lang="en-US" sz="2400" dirty="0" err="1">
                <a:latin typeface="Times New Roman" pitchFamily="18" charset="0"/>
                <a:cs typeface="Times New Roman" pitchFamily="18" charset="0"/>
              </a:rPr>
              <a:t>cephalosporines</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br>
              <a:rPr lang="en-US" sz="2400" dirty="0">
                <a:latin typeface="Times New Roman" pitchFamily="18" charset="0"/>
                <a:cs typeface="Times New Roman" pitchFamily="18" charset="0"/>
              </a:rPr>
            </a:br>
            <a:r>
              <a:rPr lang="en-US" sz="2400" b="1" dirty="0">
                <a:solidFill>
                  <a:srgbClr val="0070C0"/>
                </a:solidFill>
                <a:latin typeface="Times New Roman" pitchFamily="18" charset="0"/>
                <a:cs typeface="Times New Roman" pitchFamily="18" charset="0"/>
              </a:rPr>
              <a:t>5- Biofilm formation: </a:t>
            </a:r>
            <a:r>
              <a:rPr lang="en-US" sz="2400" dirty="0">
                <a:latin typeface="Times New Roman" pitchFamily="18" charset="0"/>
                <a:cs typeface="Times New Roman" pitchFamily="18" charset="0"/>
              </a:rPr>
              <a:t>A biofilm is an aggregate of microbe</a:t>
            </a:r>
            <a:r>
              <a:rPr lang="en-US" sz="2400" u="sng" dirty="0">
                <a:latin typeface="Times New Roman" pitchFamily="18" charset="0"/>
                <a:cs typeface="Times New Roman" pitchFamily="18" charset="0"/>
              </a:rPr>
              <a:t>s</a:t>
            </a:r>
            <a:r>
              <a:rPr lang="en-US" sz="2400" dirty="0">
                <a:latin typeface="Times New Roman" pitchFamily="18" charset="0"/>
                <a:cs typeface="Times New Roman" pitchFamily="18" charset="0"/>
              </a:rPr>
              <a:t> in which cells adhere to each other and/or to a surface. It  protects the microbe from the immune response &amp; increase the antimicrobial resistance. High percentage of </a:t>
            </a:r>
            <a:r>
              <a:rPr lang="en-US" sz="2400" i="1" dirty="0">
                <a:latin typeface="Times New Roman" pitchFamily="18" charset="0"/>
                <a:cs typeface="Times New Roman" pitchFamily="18" charset="0"/>
              </a:rPr>
              <a:t>S. </a:t>
            </a:r>
            <a:r>
              <a:rPr lang="en-US" sz="2400" i="1" dirty="0" err="1">
                <a:latin typeface="Times New Roman" pitchFamily="18" charset="0"/>
                <a:cs typeface="Times New Roman" pitchFamily="18" charset="0"/>
              </a:rPr>
              <a:t>aures</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are biofilm former</a:t>
            </a:r>
            <a:endParaRPr lang="ar-IQ" sz="2400" dirty="0"/>
          </a:p>
        </p:txBody>
      </p:sp>
      <p:pic>
        <p:nvPicPr>
          <p:cNvPr id="4" name="صورة 3"/>
          <p:cNvPicPr>
            <a:picLocks noChangeAspect="1"/>
          </p:cNvPicPr>
          <p:nvPr/>
        </p:nvPicPr>
        <p:blipFill>
          <a:blip r:embed="rId2"/>
          <a:stretch>
            <a:fillRect/>
          </a:stretch>
        </p:blipFill>
        <p:spPr>
          <a:xfrm>
            <a:off x="971600" y="4087823"/>
            <a:ext cx="7344816" cy="2592288"/>
          </a:xfrm>
          <a:prstGeom prst="rect">
            <a:avLst/>
          </a:prstGeom>
        </p:spPr>
      </p:pic>
    </p:spTree>
    <p:extLst>
      <p:ext uri="{BB962C8B-B14F-4D97-AF65-F5344CB8AC3E}">
        <p14:creationId xmlns:p14="http://schemas.microsoft.com/office/powerpoint/2010/main" val="90976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43702" y="214290"/>
            <a:ext cx="1936743" cy="1785950"/>
          </a:xfrm>
        </p:spPr>
        <p:txBody>
          <a:bodyPr anchor="ctr">
            <a:normAutofit/>
          </a:bodyPr>
          <a:lstStyle/>
          <a:p>
            <a:pPr algn="ctr"/>
            <a:r>
              <a:rPr lang="en-US" sz="2800" dirty="0"/>
              <a:t>clinical findings</a:t>
            </a:r>
            <a:endParaRPr lang="ar-IQ" sz="2800" dirty="0"/>
          </a:p>
        </p:txBody>
      </p:sp>
      <p:pic>
        <p:nvPicPr>
          <p:cNvPr id="10" name="Content Placeholder 5" descr="image 7.bmp"/>
          <p:cNvPicPr>
            <a:picLocks noGrp="1" noChangeAspect="1"/>
          </p:cNvPicPr>
          <p:nvPr>
            <p:ph idx="1"/>
          </p:nvPr>
        </p:nvPicPr>
        <p:blipFill>
          <a:blip r:embed="rId3" cstate="print"/>
          <a:stretch>
            <a:fillRect/>
          </a:stretch>
        </p:blipFill>
        <p:spPr>
          <a:xfrm>
            <a:off x="6516216" y="3416460"/>
            <a:ext cx="2145989" cy="1342171"/>
          </a:xfrm>
        </p:spPr>
      </p:pic>
      <p:sp>
        <p:nvSpPr>
          <p:cNvPr id="9" name="Text Placeholder 8"/>
          <p:cNvSpPr>
            <a:spLocks noGrp="1"/>
          </p:cNvSpPr>
          <p:nvPr>
            <p:ph type="body" sz="half" idx="2"/>
          </p:nvPr>
        </p:nvSpPr>
        <p:spPr>
          <a:xfrm>
            <a:off x="214282" y="214290"/>
            <a:ext cx="6301934" cy="6429420"/>
          </a:xfrm>
        </p:spPr>
        <p:txBody>
          <a:bodyPr>
            <a:noAutofit/>
          </a:bodyPr>
          <a:lstStyle/>
          <a:p>
            <a:pPr indent="404813"/>
            <a:r>
              <a:rPr lang="en-US" sz="2000" b="1" dirty="0">
                <a:latin typeface="Times New Roman" pitchFamily="18" charset="0"/>
                <a:cs typeface="Times New Roman" pitchFamily="18" charset="0"/>
              </a:rPr>
              <a:t>Clinical infections caused by </a:t>
            </a:r>
            <a:r>
              <a:rPr lang="en-US" sz="2000" b="1" i="1" dirty="0">
                <a:latin typeface="Times New Roman" pitchFamily="18" charset="0"/>
                <a:cs typeface="Times New Roman" pitchFamily="18" charset="0"/>
              </a:rPr>
              <a:t>S. </a:t>
            </a:r>
            <a:r>
              <a:rPr lang="en-US" sz="2000" b="1" i="1" dirty="0" err="1">
                <a:latin typeface="Times New Roman" pitchFamily="18" charset="0"/>
                <a:cs typeface="Times New Roman" pitchFamily="18" charset="0"/>
              </a:rPr>
              <a:t>aureus</a:t>
            </a:r>
            <a:r>
              <a:rPr lang="en-US" sz="2000" b="1" dirty="0">
                <a:latin typeface="Times New Roman" pitchFamily="18" charset="0"/>
                <a:cs typeface="Times New Roman" pitchFamily="18" charset="0"/>
              </a:rPr>
              <a:t>: </a:t>
            </a:r>
            <a:br>
              <a:rPr lang="en-US" sz="2000" b="1" dirty="0">
                <a:latin typeface="Times New Roman" pitchFamily="18" charset="0"/>
                <a:cs typeface="Times New Roman" pitchFamily="18" charset="0"/>
              </a:rPr>
            </a:br>
            <a:r>
              <a:rPr lang="en-US" sz="2000" i="1" dirty="0">
                <a:latin typeface="Times New Roman" pitchFamily="18" charset="0"/>
                <a:cs typeface="Times New Roman" pitchFamily="18" charset="0"/>
              </a:rPr>
              <a:t>S. </a:t>
            </a:r>
            <a:r>
              <a:rPr lang="en-US" sz="2000" i="1" dirty="0" err="1">
                <a:latin typeface="Times New Roman" pitchFamily="18" charset="0"/>
                <a:cs typeface="Times New Roman" pitchFamily="18" charset="0"/>
              </a:rPr>
              <a:t>aureus</a:t>
            </a:r>
            <a:r>
              <a:rPr lang="en-US" sz="2000" dirty="0">
                <a:latin typeface="Times New Roman" pitchFamily="18" charset="0"/>
                <a:cs typeface="Times New Roman" pitchFamily="18" charset="0"/>
              </a:rPr>
              <a:t> can cause a wide range of medical illnesses, from minor skin infections to life-threatening generalized. It is still one of the five most common causes of hospital- acquired infections, and is often the cause of postsurgical wound infections.</a:t>
            </a:r>
            <a:r>
              <a:rPr lang="en-US" sz="2000" b="1" dirty="0">
                <a:latin typeface="Times New Roman" pitchFamily="18" charset="0"/>
                <a:cs typeface="Times New Roman" pitchFamily="18" charset="0"/>
              </a:rPr>
              <a:t> </a:t>
            </a:r>
          </a:p>
          <a:p>
            <a:pPr indent="404813"/>
            <a:r>
              <a:rPr lang="en-US" sz="2000" b="1" dirty="0">
                <a:latin typeface="Times New Roman" pitchFamily="18" charset="0"/>
                <a:cs typeface="Times New Roman" pitchFamily="18" charset="0"/>
              </a:rPr>
              <a:t>Clinical findings can be divided to: </a:t>
            </a:r>
            <a:endParaRPr lang="en-US" sz="2000" dirty="0">
              <a:latin typeface="Times New Roman" pitchFamily="18" charset="0"/>
              <a:cs typeface="Times New Roman" pitchFamily="18" charset="0"/>
            </a:endParaRPr>
          </a:p>
          <a:p>
            <a:pPr marL="342900" lvl="0" indent="-342900">
              <a:lnSpc>
                <a:spcPct val="80000"/>
              </a:lnSpc>
              <a:buFont typeface="Arial" pitchFamily="34" charset="0"/>
              <a:buChar char="•"/>
            </a:pPr>
            <a:r>
              <a:rPr lang="en-US" sz="2000" dirty="0">
                <a:solidFill>
                  <a:srgbClr val="0070C0"/>
                </a:solidFill>
                <a:latin typeface="Times New Roman" pitchFamily="18" charset="0"/>
                <a:cs typeface="Times New Roman" pitchFamily="18" charset="0"/>
              </a:rPr>
              <a:t>Cutaneous infections:</a:t>
            </a:r>
            <a:r>
              <a:rPr lang="en-US" sz="2000" dirty="0">
                <a:solidFill>
                  <a:prstClr val="black"/>
                </a:solidFill>
                <a:latin typeface="Times New Roman" pitchFamily="18" charset="0"/>
                <a:cs typeface="Times New Roman" pitchFamily="18" charset="0"/>
              </a:rPr>
              <a:t> </a:t>
            </a:r>
          </a:p>
          <a:p>
            <a:pPr marL="0" lvl="1" indent="404813">
              <a:lnSpc>
                <a:spcPct val="80000"/>
              </a:lnSpc>
              <a:buFont typeface="Arial" pitchFamily="34" charset="0"/>
              <a:buChar char="–"/>
            </a:pPr>
            <a:r>
              <a:rPr lang="en-US" sz="2000" dirty="0">
                <a:solidFill>
                  <a:prstClr val="black"/>
                </a:solidFill>
                <a:latin typeface="Times New Roman" pitchFamily="18" charset="0"/>
                <a:cs typeface="Times New Roman" pitchFamily="18" charset="0"/>
              </a:rPr>
              <a:t>impetigo, acne, folliculitis and furuncles (boils), mastitis. </a:t>
            </a:r>
          </a:p>
          <a:p>
            <a:pPr lvl="0" indent="404813">
              <a:lnSpc>
                <a:spcPct val="80000"/>
              </a:lnSpc>
              <a:buFont typeface="Arial" pitchFamily="34" charset="0"/>
              <a:buChar char="•"/>
            </a:pPr>
            <a:r>
              <a:rPr lang="en-US" sz="2000" dirty="0">
                <a:solidFill>
                  <a:srgbClr val="0070C0"/>
                </a:solidFill>
                <a:latin typeface="Times New Roman" pitchFamily="18" charset="0"/>
                <a:cs typeface="Times New Roman" pitchFamily="18" charset="0"/>
              </a:rPr>
              <a:t>Invasive infections:</a:t>
            </a:r>
            <a:r>
              <a:rPr lang="en-US" sz="2000" dirty="0">
                <a:solidFill>
                  <a:prstClr val="black"/>
                </a:solidFill>
                <a:latin typeface="Times New Roman" pitchFamily="18" charset="0"/>
                <a:cs typeface="Times New Roman" pitchFamily="18" charset="0"/>
              </a:rPr>
              <a:t> </a:t>
            </a:r>
          </a:p>
          <a:p>
            <a:pPr marL="0" lvl="1" indent="404813">
              <a:lnSpc>
                <a:spcPct val="80000"/>
              </a:lnSpc>
              <a:buFont typeface="Arial" pitchFamily="34" charset="0"/>
              <a:buChar char="–"/>
            </a:pPr>
            <a:r>
              <a:rPr lang="en-US" sz="2000" dirty="0">
                <a:solidFill>
                  <a:prstClr val="black"/>
                </a:solidFill>
                <a:latin typeface="Times New Roman" pitchFamily="18" charset="0"/>
                <a:cs typeface="Times New Roman" pitchFamily="18" charset="0"/>
              </a:rPr>
              <a:t>bacteremia, meningitis, acute endocarditis, and osteomyelitis, hospital-acquired pneumonia.</a:t>
            </a:r>
          </a:p>
          <a:p>
            <a:pPr lvl="0" indent="404813">
              <a:lnSpc>
                <a:spcPct val="80000"/>
              </a:lnSpc>
              <a:buFont typeface="Arial" pitchFamily="34" charset="0"/>
              <a:buChar char="•"/>
            </a:pPr>
            <a:r>
              <a:rPr lang="en-US" sz="2000" dirty="0">
                <a:solidFill>
                  <a:srgbClr val="0070C0"/>
                </a:solidFill>
                <a:latin typeface="Times New Roman" pitchFamily="18" charset="0"/>
                <a:cs typeface="Times New Roman" pitchFamily="18" charset="0"/>
              </a:rPr>
              <a:t>Toxin mediated infections:</a:t>
            </a:r>
            <a:endParaRPr lang="en-US" sz="2000" dirty="0">
              <a:solidFill>
                <a:prstClr val="black"/>
              </a:solidFill>
              <a:latin typeface="Times New Roman" pitchFamily="18" charset="0"/>
              <a:cs typeface="Times New Roman" pitchFamily="18" charset="0"/>
            </a:endParaRPr>
          </a:p>
          <a:p>
            <a:pPr marL="0" lvl="1" indent="404813">
              <a:lnSpc>
                <a:spcPct val="80000"/>
              </a:lnSpc>
              <a:buFont typeface="Arial" pitchFamily="34" charset="0"/>
              <a:buChar char="–"/>
            </a:pPr>
            <a:r>
              <a:rPr lang="en-US" sz="2000" dirty="0">
                <a:solidFill>
                  <a:prstClr val="black"/>
                </a:solidFill>
                <a:latin typeface="Times New Roman" pitchFamily="18" charset="0"/>
                <a:cs typeface="Times New Roman" pitchFamily="18" charset="0"/>
              </a:rPr>
              <a:t>Staphylococcal scalded skin syndrome (SSSS),</a:t>
            </a:r>
          </a:p>
          <a:p>
            <a:pPr marL="0" lvl="1" indent="404813">
              <a:lnSpc>
                <a:spcPct val="80000"/>
              </a:lnSpc>
              <a:buFont typeface="Arial" pitchFamily="34" charset="0"/>
              <a:buChar char="–"/>
            </a:pPr>
            <a:r>
              <a:rPr lang="en-US" sz="2000" dirty="0">
                <a:solidFill>
                  <a:prstClr val="black"/>
                </a:solidFill>
                <a:latin typeface="Times New Roman" pitchFamily="18" charset="0"/>
                <a:cs typeface="Times New Roman" pitchFamily="18" charset="0"/>
              </a:rPr>
              <a:t>Toxic Shock Syndrome (TSS), </a:t>
            </a:r>
          </a:p>
          <a:p>
            <a:pPr marL="0" lvl="1" indent="404813">
              <a:lnSpc>
                <a:spcPct val="80000"/>
              </a:lnSpc>
              <a:buFont typeface="Arial" pitchFamily="34" charset="0"/>
              <a:buChar char="–"/>
            </a:pPr>
            <a:r>
              <a:rPr lang="en-US" sz="2000" dirty="0">
                <a:solidFill>
                  <a:prstClr val="black"/>
                </a:solidFill>
                <a:latin typeface="Times New Roman" pitchFamily="18" charset="0"/>
                <a:cs typeface="Times New Roman" pitchFamily="18" charset="0"/>
              </a:rPr>
              <a:t>Food intoxication (in 1-8hr, vomiting ,diarrhea, nausea, self limited)</a:t>
            </a:r>
          </a:p>
        </p:txBody>
      </p:sp>
      <p:pic>
        <p:nvPicPr>
          <p:cNvPr id="11" name="Content Placeholder 5" descr="ex skin.bmp"/>
          <p:cNvPicPr>
            <a:picLocks noChangeAspect="1"/>
          </p:cNvPicPr>
          <p:nvPr/>
        </p:nvPicPr>
        <p:blipFill>
          <a:blip r:embed="rId4" cstate="print"/>
          <a:stretch>
            <a:fillRect/>
          </a:stretch>
        </p:blipFill>
        <p:spPr>
          <a:xfrm>
            <a:off x="6516216" y="1628800"/>
            <a:ext cx="2145989" cy="1787660"/>
          </a:xfrm>
          <a:prstGeom prst="rect">
            <a:avLst/>
          </a:prstGeom>
        </p:spPr>
      </p:pic>
      <p:pic>
        <p:nvPicPr>
          <p:cNvPr id="6146" name="Picture 2" descr="C:\Users\DELL_XPS\Desktop\impeti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4725144"/>
            <a:ext cx="214598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8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427168" cy="347638"/>
          </a:xfrm>
        </p:spPr>
        <p:txBody>
          <a:bodyPr>
            <a:noAutofit/>
          </a:bodyPr>
          <a:lstStyle/>
          <a:p>
            <a:r>
              <a:rPr lang="en-US" sz="2400" dirty="0">
                <a:solidFill>
                  <a:srgbClr val="0070C0"/>
                </a:solidFill>
                <a:latin typeface="Times New Roman" panose="02020603050405020304" pitchFamily="18" charset="0"/>
                <a:cs typeface="Times New Roman" panose="02020603050405020304" pitchFamily="18" charset="0"/>
              </a:rPr>
              <a:t>Diseases caused by Staphylococcus aureus:</a:t>
            </a:r>
          </a:p>
        </p:txBody>
      </p:sp>
      <p:pic>
        <p:nvPicPr>
          <p:cNvPr id="5" name="صورة 4"/>
          <p:cNvPicPr>
            <a:picLocks noChangeAspect="1"/>
          </p:cNvPicPr>
          <p:nvPr/>
        </p:nvPicPr>
        <p:blipFill>
          <a:blip r:embed="rId2"/>
          <a:stretch>
            <a:fillRect/>
          </a:stretch>
        </p:blipFill>
        <p:spPr>
          <a:xfrm>
            <a:off x="251520" y="637856"/>
            <a:ext cx="8568952" cy="5959496"/>
          </a:xfrm>
          <a:prstGeom prst="rect">
            <a:avLst/>
          </a:prstGeom>
        </p:spPr>
      </p:pic>
    </p:spTree>
    <p:extLst>
      <p:ext uri="{BB962C8B-B14F-4D97-AF65-F5344CB8AC3E}">
        <p14:creationId xmlns:p14="http://schemas.microsoft.com/office/powerpoint/2010/main" val="752179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2" y="273050"/>
            <a:ext cx="2500330" cy="1162050"/>
          </a:xfrm>
        </p:spPr>
        <p:txBody>
          <a:bodyPr anchor="ctr">
            <a:noAutofit/>
          </a:bodyPr>
          <a:lstStyle/>
          <a:p>
            <a:pPr algn="ctr"/>
            <a:r>
              <a:rPr lang="en-US" sz="2400" i="1" dirty="0"/>
              <a:t>S. </a:t>
            </a:r>
            <a:r>
              <a:rPr lang="en-US" sz="2400" i="1" dirty="0" err="1"/>
              <a:t>aureus</a:t>
            </a:r>
            <a:r>
              <a:rPr lang="en-US" sz="2400" i="1" dirty="0"/>
              <a:t> </a:t>
            </a:r>
            <a:r>
              <a:rPr lang="en-US" sz="2400" dirty="0"/>
              <a:t>Infections in human</a:t>
            </a:r>
            <a:endParaRPr lang="ar-IQ" sz="2400" dirty="0"/>
          </a:p>
        </p:txBody>
      </p:sp>
      <p:pic>
        <p:nvPicPr>
          <p:cNvPr id="5" name="Content Placeholder 4" descr="12.bmp"/>
          <p:cNvPicPr>
            <a:picLocks noGrp="1" noChangeAspect="1"/>
          </p:cNvPicPr>
          <p:nvPr>
            <p:ph idx="1"/>
          </p:nvPr>
        </p:nvPicPr>
        <p:blipFill>
          <a:blip r:embed="rId2" cstate="print"/>
          <a:stretch>
            <a:fillRect/>
          </a:stretch>
        </p:blipFill>
        <p:spPr>
          <a:xfrm>
            <a:off x="6786578" y="1857364"/>
            <a:ext cx="2071702" cy="1500198"/>
          </a:xfrm>
        </p:spPr>
      </p:pic>
      <p:sp>
        <p:nvSpPr>
          <p:cNvPr id="4" name="Text Placeholder 3"/>
          <p:cNvSpPr>
            <a:spLocks noGrp="1"/>
          </p:cNvSpPr>
          <p:nvPr>
            <p:ph type="body" sz="half" idx="2"/>
          </p:nvPr>
        </p:nvSpPr>
        <p:spPr>
          <a:xfrm>
            <a:off x="457200" y="357167"/>
            <a:ext cx="4757742" cy="3643338"/>
          </a:xfrm>
        </p:spPr>
        <p:txBody>
          <a:bodyPr>
            <a:normAutofit/>
          </a:bodyPr>
          <a:lstStyle/>
          <a:p>
            <a:pPr marL="514350" indent="-514350">
              <a:buAutoNum type="arabicPeriod"/>
            </a:pPr>
            <a:r>
              <a:rPr lang="en-US" sz="1800" dirty="0"/>
              <a:t>Skin &amp; soft tissue infection (impetigo in children)</a:t>
            </a:r>
          </a:p>
          <a:p>
            <a:pPr marL="514350" indent="-514350">
              <a:buAutoNum type="arabicPeriod"/>
            </a:pPr>
            <a:r>
              <a:rPr lang="en-US" sz="1800" dirty="0"/>
              <a:t>Upper &amp; lower respiratory tract infection</a:t>
            </a:r>
          </a:p>
          <a:p>
            <a:pPr marL="514350" indent="-514350">
              <a:buAutoNum type="arabicPeriod"/>
            </a:pPr>
            <a:r>
              <a:rPr lang="en-US" sz="1800" dirty="0"/>
              <a:t>Urinary &amp; genital tract infections</a:t>
            </a:r>
          </a:p>
          <a:p>
            <a:pPr marL="514350" indent="-514350">
              <a:buAutoNum type="arabicPeriod"/>
            </a:pPr>
            <a:r>
              <a:rPr lang="en-US" sz="1800" dirty="0"/>
              <a:t>Food intoxication</a:t>
            </a:r>
          </a:p>
          <a:p>
            <a:pPr marL="514350" indent="-514350">
              <a:buAutoNum type="arabicPeriod"/>
            </a:pPr>
            <a:r>
              <a:rPr lang="en-US" sz="1800" dirty="0"/>
              <a:t>Bone &amp; joint infections</a:t>
            </a:r>
          </a:p>
          <a:p>
            <a:pPr marL="514350" indent="-514350">
              <a:buAutoNum type="arabicPeriod"/>
            </a:pPr>
            <a:r>
              <a:rPr lang="en-US" sz="1800" dirty="0"/>
              <a:t>Septicemia</a:t>
            </a:r>
          </a:p>
          <a:p>
            <a:pPr marL="514350" indent="-514350">
              <a:buAutoNum type="arabicPeriod"/>
            </a:pPr>
            <a:r>
              <a:rPr lang="en-US" sz="1800" dirty="0"/>
              <a:t>Eye infection</a:t>
            </a:r>
          </a:p>
          <a:p>
            <a:pPr marL="514350" indent="-514350">
              <a:buAutoNum type="arabicPeriod"/>
            </a:pPr>
            <a:r>
              <a:rPr lang="en-US" sz="1800" dirty="0"/>
              <a:t>CNS infections</a:t>
            </a:r>
          </a:p>
          <a:p>
            <a:pPr marL="514350" indent="-514350">
              <a:buAutoNum type="arabicPeriod"/>
            </a:pPr>
            <a:r>
              <a:rPr lang="en-US" sz="1800" dirty="0"/>
              <a:t>Nosocomial infections</a:t>
            </a:r>
          </a:p>
          <a:p>
            <a:pPr marL="514350" indent="-514350">
              <a:buAutoNum type="arabicPeriod"/>
            </a:pPr>
            <a:r>
              <a:rPr lang="en-US" sz="1800" dirty="0"/>
              <a:t>Burn infections</a:t>
            </a:r>
            <a:endParaRPr lang="ar-IQ" sz="1800" dirty="0"/>
          </a:p>
        </p:txBody>
      </p:sp>
      <p:pic>
        <p:nvPicPr>
          <p:cNvPr id="6" name="Content Placeholder 5" descr="image 4.bmp"/>
          <p:cNvPicPr>
            <a:picLocks noChangeAspect="1"/>
          </p:cNvPicPr>
          <p:nvPr/>
        </p:nvPicPr>
        <p:blipFill>
          <a:blip r:embed="rId3" cstate="print"/>
          <a:stretch>
            <a:fillRect/>
          </a:stretch>
        </p:blipFill>
        <p:spPr>
          <a:xfrm>
            <a:off x="6715140" y="3643314"/>
            <a:ext cx="2143140" cy="1785950"/>
          </a:xfrm>
          <a:prstGeom prst="rect">
            <a:avLst/>
          </a:prstGeom>
        </p:spPr>
      </p:pic>
      <p:pic>
        <p:nvPicPr>
          <p:cNvPr id="7" name="Content Placeholder 5" descr="11.bmp"/>
          <p:cNvPicPr>
            <a:picLocks noChangeAspect="1"/>
          </p:cNvPicPr>
          <p:nvPr/>
        </p:nvPicPr>
        <p:blipFill>
          <a:blip r:embed="rId4" cstate="print"/>
          <a:stretch>
            <a:fillRect/>
          </a:stretch>
        </p:blipFill>
        <p:spPr>
          <a:xfrm>
            <a:off x="4071934" y="4429132"/>
            <a:ext cx="2500330" cy="2143140"/>
          </a:xfrm>
          <a:prstGeom prst="rect">
            <a:avLst/>
          </a:prstGeom>
        </p:spPr>
      </p:pic>
      <p:pic>
        <p:nvPicPr>
          <p:cNvPr id="8" name="Content Placeholder 5" descr="impetigo 2.bmp"/>
          <p:cNvPicPr>
            <a:picLocks noChangeAspect="1"/>
          </p:cNvPicPr>
          <p:nvPr/>
        </p:nvPicPr>
        <p:blipFill>
          <a:blip r:embed="rId5" cstate="print"/>
          <a:stretch>
            <a:fillRect/>
          </a:stretch>
        </p:blipFill>
        <p:spPr>
          <a:xfrm>
            <a:off x="4071934" y="2285992"/>
            <a:ext cx="2571768" cy="1928826"/>
          </a:xfrm>
          <a:prstGeom prst="rect">
            <a:avLst/>
          </a:prstGeom>
        </p:spPr>
      </p:pic>
      <p:pic>
        <p:nvPicPr>
          <p:cNvPr id="9" name="Content Placeholder 4" descr="impetigo 1.bmp"/>
          <p:cNvPicPr>
            <a:picLocks noChangeAspect="1"/>
          </p:cNvPicPr>
          <p:nvPr/>
        </p:nvPicPr>
        <p:blipFill>
          <a:blip r:embed="rId6" cstate="print"/>
          <a:stretch>
            <a:fillRect/>
          </a:stretch>
        </p:blipFill>
        <p:spPr>
          <a:xfrm>
            <a:off x="785786" y="4286256"/>
            <a:ext cx="3000396" cy="19288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424936" cy="864096"/>
          </a:xfrm>
        </p:spPr>
        <p:txBody>
          <a:bodyPr anchor="t">
            <a:noAutofit/>
          </a:bodyPr>
          <a:lstStyle/>
          <a:p>
            <a:pPr lvl="0" algn="l">
              <a:spcBef>
                <a:spcPct val="20000"/>
              </a:spcBef>
            </a:pPr>
            <a:r>
              <a:rPr lang="en-US" sz="2800" dirty="0">
                <a:latin typeface="Times New Roman" panose="02020603050405020304" pitchFamily="18" charset="0"/>
                <a:cs typeface="Times New Roman" pitchFamily="18" charset="0"/>
              </a:rPr>
              <a:t>- Do not produce exotoxins.</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Both are coagulase-negative.</a:t>
            </a:r>
            <a:endParaRPr lang="ar-IQ" sz="2800" dirty="0">
              <a:solidFill>
                <a:prstClr val="black"/>
              </a:solidFill>
              <a:latin typeface="Times New Roman" pitchFamily="18" charset="0"/>
              <a:ea typeface="+mn-ea"/>
              <a:cs typeface="Times New Roman" pitchFamily="18" charset="0"/>
            </a:endParaRPr>
          </a:p>
        </p:txBody>
      </p:sp>
      <p:sp>
        <p:nvSpPr>
          <p:cNvPr id="5" name="Text Placeholder 4"/>
          <p:cNvSpPr>
            <a:spLocks noGrp="1"/>
          </p:cNvSpPr>
          <p:nvPr>
            <p:ph type="body" idx="1"/>
          </p:nvPr>
        </p:nvSpPr>
        <p:spPr>
          <a:xfrm>
            <a:off x="467544" y="260648"/>
            <a:ext cx="8064896" cy="864095"/>
          </a:xfrm>
        </p:spPr>
        <p:txBody>
          <a:bodyPr anchor="ctr">
            <a:noAutofit/>
          </a:bodyPr>
          <a:lstStyle/>
          <a:p>
            <a:pPr algn="ctr"/>
            <a:r>
              <a:rPr lang="en-US" sz="3200" i="1" dirty="0">
                <a:solidFill>
                  <a:srgbClr val="0070C0"/>
                </a:solidFill>
                <a:latin typeface="Times New Roman" pitchFamily="18" charset="0"/>
                <a:cs typeface="Times New Roman" pitchFamily="18" charset="0"/>
              </a:rPr>
              <a:t> </a:t>
            </a:r>
            <a:r>
              <a:rPr lang="en-US" sz="2800" i="1" dirty="0">
                <a:solidFill>
                  <a:srgbClr val="0070C0"/>
                </a:solidFill>
                <a:latin typeface="Times New Roman" pitchFamily="18" charset="0"/>
                <a:cs typeface="Times New Roman" pitchFamily="18" charset="0"/>
              </a:rPr>
              <a:t>Staphylococcus epidermidis </a:t>
            </a:r>
            <a:r>
              <a:rPr lang="en-US" sz="2800" dirty="0">
                <a:solidFill>
                  <a:srgbClr val="0070C0"/>
                </a:solidFill>
                <a:latin typeface="Times New Roman" pitchFamily="18" charset="0"/>
                <a:cs typeface="Times New Roman" pitchFamily="18" charset="0"/>
              </a:rPr>
              <a:t>&amp; </a:t>
            </a:r>
            <a:r>
              <a:rPr lang="en-US" sz="2800" i="1" dirty="0">
                <a:solidFill>
                  <a:srgbClr val="0070C0"/>
                </a:solidFill>
                <a:latin typeface="Times New Roman" pitchFamily="18" charset="0"/>
                <a:cs typeface="Times New Roman" pitchFamily="18" charset="0"/>
              </a:rPr>
              <a:t>Staphylococcus </a:t>
            </a:r>
            <a:r>
              <a:rPr lang="en-US" sz="2800" i="1" dirty="0" err="1">
                <a:solidFill>
                  <a:srgbClr val="0070C0"/>
                </a:solidFill>
                <a:latin typeface="Times New Roman" pitchFamily="18" charset="0"/>
                <a:cs typeface="Times New Roman" pitchFamily="18" charset="0"/>
              </a:rPr>
              <a:t>saprophyticus</a:t>
            </a:r>
            <a:endParaRPr lang="ar-IQ" sz="2800" i="1" dirty="0">
              <a:solidFill>
                <a:srgbClr val="0070C0"/>
              </a:solidFill>
              <a:latin typeface="Times New Roman" pitchFamily="18" charset="0"/>
              <a:cs typeface="Times New Roman" pitchFamily="18" charset="0"/>
            </a:endParaRPr>
          </a:p>
        </p:txBody>
      </p:sp>
      <p:sp>
        <p:nvSpPr>
          <p:cNvPr id="3" name="مستطيل 2"/>
          <p:cNvSpPr/>
          <p:nvPr/>
        </p:nvSpPr>
        <p:spPr>
          <a:xfrm>
            <a:off x="395536" y="2136339"/>
            <a:ext cx="8640960" cy="3539430"/>
          </a:xfrm>
          <a:prstGeom prst="rect">
            <a:avLst/>
          </a:prstGeom>
        </p:spPr>
        <p:txBody>
          <a:bodyPr wrap="square">
            <a:spAutoFit/>
          </a:bodyPr>
          <a:lstStyle/>
          <a:p>
            <a:r>
              <a:rPr lang="en-US" sz="2800" b="1" i="1" dirty="0">
                <a:solidFill>
                  <a:srgbClr val="0070C0"/>
                </a:solidFill>
                <a:latin typeface="Times New Roman" panose="02020603050405020304" pitchFamily="18" charset="0"/>
                <a:cs typeface="Times New Roman" panose="02020603050405020304" pitchFamily="18" charset="0"/>
              </a:rPr>
              <a:t>S. epidermidis:</a:t>
            </a:r>
            <a:br>
              <a:rPr lang="en-US" sz="2800" b="1" i="1" dirty="0">
                <a:solidFill>
                  <a:srgbClr val="0070C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Normal bacterial flora of the human skin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Infections are almost always are hospital acquired.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Major cause of sepsis in neonates and peritonitis in patients with renal failure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The most frequent organism isolated from infected indwelling prosthetic devices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3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424936" cy="864096"/>
          </a:xfrm>
        </p:spPr>
        <p:txBody>
          <a:bodyPr anchor="t">
            <a:noAutofit/>
          </a:bodyPr>
          <a:lstStyle/>
          <a:p>
            <a:pPr lvl="0" algn="l">
              <a:spcBef>
                <a:spcPct val="20000"/>
              </a:spcBef>
            </a:pPr>
            <a:r>
              <a:rPr lang="en-US" sz="2800" dirty="0">
                <a:latin typeface="Times New Roman" panose="02020603050405020304" pitchFamily="18" charset="0"/>
                <a:cs typeface="Times New Roman" pitchFamily="18" charset="0"/>
              </a:rPr>
              <a:t>- Do not produce exotoxins.</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Both are coagulase-negative.</a:t>
            </a:r>
            <a:endParaRPr lang="ar-IQ" sz="2800" dirty="0">
              <a:solidFill>
                <a:prstClr val="black"/>
              </a:solidFill>
              <a:latin typeface="Times New Roman" pitchFamily="18" charset="0"/>
              <a:ea typeface="+mn-ea"/>
              <a:cs typeface="Times New Roman" pitchFamily="18" charset="0"/>
            </a:endParaRPr>
          </a:p>
        </p:txBody>
      </p:sp>
      <p:sp>
        <p:nvSpPr>
          <p:cNvPr id="5" name="Text Placeholder 4"/>
          <p:cNvSpPr>
            <a:spLocks noGrp="1"/>
          </p:cNvSpPr>
          <p:nvPr>
            <p:ph type="body" idx="1"/>
          </p:nvPr>
        </p:nvSpPr>
        <p:spPr>
          <a:xfrm>
            <a:off x="467544" y="260648"/>
            <a:ext cx="8064896" cy="864095"/>
          </a:xfrm>
        </p:spPr>
        <p:txBody>
          <a:bodyPr anchor="ctr">
            <a:noAutofit/>
          </a:bodyPr>
          <a:lstStyle/>
          <a:p>
            <a:pPr algn="ctr"/>
            <a:r>
              <a:rPr lang="en-US" sz="3200" i="1" dirty="0">
                <a:solidFill>
                  <a:srgbClr val="0070C0"/>
                </a:solidFill>
                <a:latin typeface="Times New Roman" pitchFamily="18" charset="0"/>
                <a:cs typeface="Times New Roman" pitchFamily="18" charset="0"/>
              </a:rPr>
              <a:t> </a:t>
            </a:r>
            <a:r>
              <a:rPr lang="en-US" sz="2800" i="1" dirty="0">
                <a:solidFill>
                  <a:srgbClr val="0070C0"/>
                </a:solidFill>
                <a:latin typeface="Times New Roman" pitchFamily="18" charset="0"/>
                <a:cs typeface="Times New Roman" pitchFamily="18" charset="0"/>
              </a:rPr>
              <a:t>Staphylococcus epidermidis </a:t>
            </a:r>
            <a:r>
              <a:rPr lang="en-US" sz="2800" dirty="0">
                <a:solidFill>
                  <a:srgbClr val="0070C0"/>
                </a:solidFill>
                <a:latin typeface="Times New Roman" pitchFamily="18" charset="0"/>
                <a:cs typeface="Times New Roman" pitchFamily="18" charset="0"/>
              </a:rPr>
              <a:t>&amp; </a:t>
            </a:r>
            <a:r>
              <a:rPr lang="en-US" sz="2800" i="1" dirty="0">
                <a:solidFill>
                  <a:srgbClr val="0070C0"/>
                </a:solidFill>
                <a:latin typeface="Times New Roman" pitchFamily="18" charset="0"/>
                <a:cs typeface="Times New Roman" pitchFamily="18" charset="0"/>
              </a:rPr>
              <a:t>Staphylococcus </a:t>
            </a:r>
            <a:r>
              <a:rPr lang="en-US" sz="2800" i="1" dirty="0" err="1">
                <a:solidFill>
                  <a:srgbClr val="0070C0"/>
                </a:solidFill>
                <a:latin typeface="Times New Roman" pitchFamily="18" charset="0"/>
                <a:cs typeface="Times New Roman" pitchFamily="18" charset="0"/>
              </a:rPr>
              <a:t>saprophyticus</a:t>
            </a:r>
            <a:endParaRPr lang="ar-IQ" sz="2800" i="1" dirty="0">
              <a:solidFill>
                <a:srgbClr val="0070C0"/>
              </a:solidFill>
              <a:latin typeface="Times New Roman" pitchFamily="18" charset="0"/>
              <a:cs typeface="Times New Roman" pitchFamily="18" charset="0"/>
            </a:endParaRPr>
          </a:p>
        </p:txBody>
      </p:sp>
      <p:sp>
        <p:nvSpPr>
          <p:cNvPr id="3" name="مستطيل 2"/>
          <p:cNvSpPr/>
          <p:nvPr/>
        </p:nvSpPr>
        <p:spPr>
          <a:xfrm>
            <a:off x="395536" y="2136339"/>
            <a:ext cx="8640960" cy="4401205"/>
          </a:xfrm>
          <a:prstGeom prst="rect">
            <a:avLst/>
          </a:prstGeom>
        </p:spPr>
        <p:txBody>
          <a:bodyPr wrap="square">
            <a:spAutoFit/>
          </a:bodyPr>
          <a:lstStyle/>
          <a:p>
            <a:r>
              <a:rPr lang="en-US" sz="2800" b="1" i="1" dirty="0">
                <a:solidFill>
                  <a:srgbClr val="0070C0"/>
                </a:solidFill>
                <a:latin typeface="Times New Roman" panose="02020603050405020304" pitchFamily="18" charset="0"/>
                <a:cs typeface="Times New Roman" panose="02020603050405020304" pitchFamily="18" charset="0"/>
              </a:rPr>
              <a:t>S. epidermidis:</a:t>
            </a:r>
            <a:br>
              <a:rPr lang="en-US" sz="2800" b="1" i="1" dirty="0">
                <a:solidFill>
                  <a:srgbClr val="0070C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Normal bacterial flora of the human skin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Infections are almost always are hospital acquired.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Major cause of sepsis in neonates and peritonitis in patients with renal failure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The most frequent organism isolated from infected indwelling prosthetic devices</a:t>
            </a:r>
          </a:p>
          <a:p>
            <a:r>
              <a:rPr lang="en-US" sz="2800" dirty="0">
                <a:latin typeface="Times New Roman" panose="02020603050405020304" pitchFamily="18" charset="0"/>
                <a:cs typeface="Times New Roman" panose="02020603050405020304" pitchFamily="18" charset="0"/>
              </a:rPr>
              <a:t>- Highly antibiotic resistant. Most strains produce - lactamase and many are methicillin-/</a:t>
            </a:r>
            <a:r>
              <a:rPr lang="en-US" sz="2800" dirty="0" err="1">
                <a:latin typeface="Times New Roman" panose="02020603050405020304" pitchFamily="18" charset="0"/>
                <a:cs typeface="Times New Roman" panose="02020603050405020304" pitchFamily="18" charset="0"/>
              </a:rPr>
              <a:t>nafcillin</a:t>
            </a:r>
            <a:r>
              <a:rPr lang="en-US" sz="2800" dirty="0">
                <a:latin typeface="Times New Roman" panose="02020603050405020304" pitchFamily="18" charset="0"/>
                <a:cs typeface="Times New Roman" panose="02020603050405020304" pitchFamily="18" charset="0"/>
              </a:rPr>
              <a:t>-resistant. The drug of choice is vancomycin. </a:t>
            </a:r>
          </a:p>
        </p:txBody>
      </p:sp>
    </p:spTree>
    <p:extLst>
      <p:ext uri="{BB962C8B-B14F-4D97-AF65-F5344CB8AC3E}">
        <p14:creationId xmlns:p14="http://schemas.microsoft.com/office/powerpoint/2010/main" val="400478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424936" cy="864096"/>
          </a:xfrm>
        </p:spPr>
        <p:txBody>
          <a:bodyPr anchor="t">
            <a:noAutofit/>
          </a:bodyPr>
          <a:lstStyle/>
          <a:p>
            <a:pPr lvl="0" algn="l">
              <a:spcBef>
                <a:spcPct val="20000"/>
              </a:spcBef>
            </a:pPr>
            <a:r>
              <a:rPr lang="en-US" sz="2800" dirty="0">
                <a:latin typeface="Times New Roman" panose="02020603050405020304" pitchFamily="18" charset="0"/>
                <a:cs typeface="Times New Roman" pitchFamily="18" charset="0"/>
              </a:rPr>
              <a:t>- Do not produce exotoxins.</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Both are coagulase-negative.</a:t>
            </a:r>
            <a:endParaRPr lang="ar-IQ" sz="2800" dirty="0">
              <a:solidFill>
                <a:prstClr val="black"/>
              </a:solidFill>
              <a:latin typeface="Times New Roman" pitchFamily="18" charset="0"/>
              <a:ea typeface="+mn-ea"/>
              <a:cs typeface="Times New Roman" pitchFamily="18" charset="0"/>
            </a:endParaRPr>
          </a:p>
        </p:txBody>
      </p:sp>
      <p:sp>
        <p:nvSpPr>
          <p:cNvPr id="5" name="Text Placeholder 4"/>
          <p:cNvSpPr>
            <a:spLocks noGrp="1"/>
          </p:cNvSpPr>
          <p:nvPr>
            <p:ph type="body" idx="1"/>
          </p:nvPr>
        </p:nvSpPr>
        <p:spPr>
          <a:xfrm>
            <a:off x="467544" y="260648"/>
            <a:ext cx="8064896" cy="864095"/>
          </a:xfrm>
        </p:spPr>
        <p:txBody>
          <a:bodyPr anchor="ctr">
            <a:noAutofit/>
          </a:bodyPr>
          <a:lstStyle/>
          <a:p>
            <a:pPr algn="ctr"/>
            <a:r>
              <a:rPr lang="en-US" sz="3200" i="1" dirty="0">
                <a:solidFill>
                  <a:srgbClr val="0070C0"/>
                </a:solidFill>
                <a:latin typeface="Times New Roman" pitchFamily="18" charset="0"/>
                <a:cs typeface="Times New Roman" pitchFamily="18" charset="0"/>
              </a:rPr>
              <a:t> </a:t>
            </a:r>
            <a:r>
              <a:rPr lang="en-US" sz="2800" i="1" dirty="0">
                <a:solidFill>
                  <a:srgbClr val="0070C0"/>
                </a:solidFill>
                <a:latin typeface="Times New Roman" pitchFamily="18" charset="0"/>
                <a:cs typeface="Times New Roman" pitchFamily="18" charset="0"/>
              </a:rPr>
              <a:t>Staphylococcus epidermidis </a:t>
            </a:r>
            <a:r>
              <a:rPr lang="en-US" sz="2800" dirty="0">
                <a:solidFill>
                  <a:srgbClr val="0070C0"/>
                </a:solidFill>
                <a:latin typeface="Times New Roman" pitchFamily="18" charset="0"/>
                <a:cs typeface="Times New Roman" pitchFamily="18" charset="0"/>
              </a:rPr>
              <a:t>&amp; </a:t>
            </a:r>
            <a:r>
              <a:rPr lang="en-US" sz="2800" i="1" dirty="0">
                <a:solidFill>
                  <a:srgbClr val="0070C0"/>
                </a:solidFill>
                <a:latin typeface="Times New Roman" pitchFamily="18" charset="0"/>
                <a:cs typeface="Times New Roman" pitchFamily="18" charset="0"/>
              </a:rPr>
              <a:t>Staphylococcus </a:t>
            </a:r>
            <a:r>
              <a:rPr lang="en-US" sz="2800" i="1" dirty="0" err="1">
                <a:solidFill>
                  <a:srgbClr val="0070C0"/>
                </a:solidFill>
                <a:latin typeface="Times New Roman" pitchFamily="18" charset="0"/>
                <a:cs typeface="Times New Roman" pitchFamily="18" charset="0"/>
              </a:rPr>
              <a:t>saprophyticus</a:t>
            </a:r>
            <a:endParaRPr lang="ar-IQ" sz="2800" i="1" dirty="0">
              <a:solidFill>
                <a:srgbClr val="0070C0"/>
              </a:solidFill>
              <a:latin typeface="Times New Roman" pitchFamily="18" charset="0"/>
              <a:cs typeface="Times New Roman" pitchFamily="18" charset="0"/>
            </a:endParaRPr>
          </a:p>
        </p:txBody>
      </p:sp>
      <p:sp>
        <p:nvSpPr>
          <p:cNvPr id="3" name="مستطيل 2"/>
          <p:cNvSpPr/>
          <p:nvPr/>
        </p:nvSpPr>
        <p:spPr>
          <a:xfrm>
            <a:off x="179512" y="2136339"/>
            <a:ext cx="8856984" cy="3970318"/>
          </a:xfrm>
          <a:prstGeom prst="rect">
            <a:avLst/>
          </a:prstGeom>
        </p:spPr>
        <p:txBody>
          <a:bodyPr wrap="square">
            <a:spAutoFit/>
          </a:bodyPr>
          <a:lstStyle/>
          <a:p>
            <a:r>
              <a:rPr lang="en-US" sz="2800" b="1" i="1" dirty="0">
                <a:solidFill>
                  <a:srgbClr val="0070C0"/>
                </a:solidFill>
                <a:latin typeface="Times New Roman" panose="02020603050405020304" pitchFamily="18" charset="0"/>
                <a:cs typeface="Times New Roman" panose="02020603050405020304" pitchFamily="18" charset="0"/>
              </a:rPr>
              <a:t>S. </a:t>
            </a:r>
            <a:r>
              <a:rPr lang="en-US" sz="2800" b="1" i="1" dirty="0" err="1">
                <a:solidFill>
                  <a:srgbClr val="0070C0"/>
                </a:solidFill>
                <a:latin typeface="Times New Roman" pitchFamily="18" charset="0"/>
                <a:cs typeface="Times New Roman" pitchFamily="18" charset="0"/>
              </a:rPr>
              <a:t>saprophyticus</a:t>
            </a:r>
            <a:r>
              <a:rPr lang="en-US" sz="2800" b="1" i="1" dirty="0">
                <a:solidFill>
                  <a:srgbClr val="0070C0"/>
                </a:solidFill>
                <a:latin typeface="Times New Roman" panose="02020603050405020304" pitchFamily="18" charset="0"/>
                <a:cs typeface="Times New Roman" panose="02020603050405020304" pitchFamily="18" charset="0"/>
              </a:rPr>
              <a:t>:</a:t>
            </a:r>
            <a:br>
              <a:rPr lang="en-US" sz="2800" b="1" i="1" dirty="0">
                <a:solidFill>
                  <a:srgbClr val="0070C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This organism is a leading cause (second only to E.coli) of urinary tract infections (UTI) in sexually active young women "Honeymoon cystitis". </a:t>
            </a:r>
          </a:p>
          <a:p>
            <a:pPr marL="457200" indent="-457200">
              <a:buFontTx/>
              <a:buChar char="-"/>
            </a:pPr>
            <a:r>
              <a:rPr lang="en-US" sz="2800" dirty="0">
                <a:latin typeface="Times New Roman" panose="02020603050405020304" pitchFamily="18" charset="0"/>
                <a:cs typeface="Times New Roman" panose="02020603050405020304" pitchFamily="18" charset="0"/>
              </a:rPr>
              <a:t>It is most commonly acquired by females in the community (NOT in the hospital).</a:t>
            </a:r>
          </a:p>
          <a:p>
            <a:pPr marL="457200" indent="-457200">
              <a:buFontTx/>
              <a:buChar char="-"/>
            </a:pPr>
            <a:r>
              <a:rPr lang="en-US" sz="2800" dirty="0">
                <a:latin typeface="Times New Roman" panose="02020603050405020304" pitchFamily="18" charset="0"/>
                <a:cs typeface="Times New Roman" panose="02020603050405020304" pitchFamily="18" charset="0"/>
              </a:rPr>
              <a:t>Urinary tract infections can be treated with a quinolone, such as </a:t>
            </a:r>
            <a:r>
              <a:rPr lang="en-US" sz="2800" dirty="0" err="1">
                <a:latin typeface="Times New Roman" panose="02020603050405020304" pitchFamily="18" charset="0"/>
                <a:cs typeface="Times New Roman" panose="02020603050405020304" pitchFamily="18" charset="0"/>
              </a:rPr>
              <a:t>norfloxacin</a:t>
            </a:r>
            <a:r>
              <a:rPr lang="en-US" sz="2800" dirty="0">
                <a:latin typeface="Times New Roman" panose="02020603050405020304" pitchFamily="18" charset="0"/>
                <a:cs typeface="Times New Roman" panose="02020603050405020304" pitchFamily="18" charset="0"/>
              </a:rPr>
              <a:t>, or with trimethoprim-sulfamethoxazole</a:t>
            </a:r>
          </a:p>
        </p:txBody>
      </p:sp>
    </p:spTree>
    <p:extLst>
      <p:ext uri="{BB962C8B-B14F-4D97-AF65-F5344CB8AC3E}">
        <p14:creationId xmlns:p14="http://schemas.microsoft.com/office/powerpoint/2010/main" val="12543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511" y="116632"/>
            <a:ext cx="7469188" cy="706437"/>
          </a:xfrm>
        </p:spPr>
        <p:txBody>
          <a:bodyPr/>
          <a:lstStyle/>
          <a:p>
            <a:pPr algn="l" eaLnBrk="1" hangingPunct="1"/>
            <a:r>
              <a:rPr lang="en-US" sz="3600" b="1" dirty="0">
                <a:solidFill>
                  <a:srgbClr val="FF0000"/>
                </a:solidFill>
                <a:latin typeface="Times New Roman" panose="02020603050405020304" pitchFamily="18" charset="0"/>
                <a:cs typeface="Times New Roman" panose="02020603050405020304" pitchFamily="18" charset="0"/>
              </a:rPr>
              <a:t>Lab diagnosis :</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idx="1"/>
          </p:nvPr>
        </p:nvSpPr>
        <p:spPr>
          <a:xfrm>
            <a:off x="179511" y="823069"/>
            <a:ext cx="8507289" cy="4046091"/>
          </a:xfrm>
        </p:spPr>
        <p:txBody>
          <a:bodyPr>
            <a:normAutofit fontScale="92500" lnSpcReduction="20000"/>
          </a:bodyPr>
          <a:lstStyle/>
          <a:p>
            <a:pPr algn="just" eaLnBrk="1" hangingPunct="1"/>
            <a:r>
              <a:rPr lang="en-US" sz="2800" dirty="0">
                <a:solidFill>
                  <a:srgbClr val="00B050"/>
                </a:solidFill>
                <a:latin typeface="Times New Roman" panose="02020603050405020304" pitchFamily="18" charset="0"/>
                <a:cs typeface="Times New Roman" pitchFamily="18" charset="0"/>
              </a:rPr>
              <a:t>Specimens: </a:t>
            </a:r>
            <a:r>
              <a:rPr lang="en-US" sz="2800" dirty="0">
                <a:latin typeface="Times New Roman" pitchFamily="18" charset="0"/>
                <a:cs typeface="Times New Roman" pitchFamily="18" charset="0"/>
              </a:rPr>
              <a:t>wound swab, pus, sputum, blood, urine CSF. </a:t>
            </a:r>
          </a:p>
          <a:p>
            <a:pPr algn="just"/>
            <a:r>
              <a:rPr lang="en-US" sz="2800" dirty="0">
                <a:solidFill>
                  <a:srgbClr val="00B050"/>
                </a:solidFill>
                <a:latin typeface="Times New Roman" panose="02020603050405020304" pitchFamily="18" charset="0"/>
                <a:cs typeface="Times New Roman" pitchFamily="18" charset="0"/>
              </a:rPr>
              <a:t>Slide</a:t>
            </a:r>
            <a:r>
              <a:rPr lang="en-US" sz="2800" dirty="0">
                <a:latin typeface="Times New Roman" panose="02020603050405020304" pitchFamily="18" charset="0"/>
                <a:cs typeface="Times New Roman" pitchFamily="18" charset="0"/>
              </a:rPr>
              <a:t> (microscopic characteristics):</a:t>
            </a:r>
          </a:p>
          <a:p>
            <a:pPr marL="0" indent="0" algn="just">
              <a:buNone/>
            </a:pPr>
            <a:r>
              <a:rPr lang="en-US" sz="2800" dirty="0">
                <a:latin typeface="Times New Roman" panose="02020603050405020304" pitchFamily="18" charset="0"/>
                <a:cs typeface="Times New Roman" panose="02020603050405020304" pitchFamily="18" charset="0"/>
              </a:rPr>
              <a:t>- Gram stain - GPC in clusters </a:t>
            </a:r>
          </a:p>
          <a:p>
            <a:pPr algn="just"/>
            <a:r>
              <a:rPr lang="en-US" sz="2800" dirty="0">
                <a:solidFill>
                  <a:srgbClr val="00B050"/>
                </a:solidFill>
                <a:latin typeface="Times New Roman" pitchFamily="18" charset="0"/>
                <a:cs typeface="Times New Roman" pitchFamily="18" charset="0"/>
              </a:rPr>
              <a:t>Culture </a:t>
            </a:r>
            <a:r>
              <a:rPr lang="en-US" sz="2800" dirty="0">
                <a:latin typeface="Times New Roman" panose="02020603050405020304" pitchFamily="18" charset="0"/>
                <a:cs typeface="Times New Roman" panose="02020603050405020304" pitchFamily="18" charset="0"/>
              </a:rPr>
              <a:t>(macroscopic characteristics): </a:t>
            </a:r>
            <a:endParaRPr lang="en-US" sz="2800" dirty="0">
              <a:solidFill>
                <a:srgbClr val="00B050"/>
              </a:solidFill>
              <a:latin typeface="Times New Roman" pitchFamily="18" charset="0"/>
              <a:cs typeface="Times New Roman" pitchFamily="18" charset="0"/>
            </a:endParaRPr>
          </a:p>
          <a:p>
            <a:pPr lvl="1" algn="just" eaLnBrk="1" hangingPunct="1"/>
            <a:r>
              <a:rPr lang="en-US" dirty="0">
                <a:latin typeface="Times New Roman" panose="02020603050405020304" pitchFamily="18" charset="0"/>
                <a:cs typeface="Times New Roman" panose="02020603050405020304" pitchFamily="18" charset="0"/>
              </a:rPr>
              <a:t>Only </a:t>
            </a:r>
            <a:r>
              <a:rPr lang="en-US" i="1" dirty="0">
                <a:latin typeface="Times New Roman" panose="02020603050405020304" pitchFamily="18" charset="0"/>
                <a:cs typeface="Times New Roman" panose="02020603050405020304" pitchFamily="18" charset="0"/>
              </a:rPr>
              <a:t>S. aureus </a:t>
            </a:r>
            <a:r>
              <a:rPr lang="en-US" dirty="0">
                <a:latin typeface="Times New Roman" panose="02020603050405020304" pitchFamily="18" charset="0"/>
                <a:cs typeface="Times New Roman" panose="02020603050405020304" pitchFamily="18" charset="0"/>
              </a:rPr>
              <a:t>produces β-hemolysis, a zone of β-hemolysis will appear as clear zone around the colony on blood agar. </a:t>
            </a:r>
          </a:p>
          <a:p>
            <a:pPr lvl="1" algn="just" eaLnBrk="1" hangingPunct="1"/>
            <a:r>
              <a:rPr lang="en-US" dirty="0">
                <a:latin typeface="Times New Roman" panose="02020603050405020304" pitchFamily="18" charset="0"/>
                <a:cs typeface="Times New Roman" panose="02020603050405020304" pitchFamily="18" charset="0"/>
              </a:rPr>
              <a:t>Only </a:t>
            </a:r>
            <a:r>
              <a:rPr lang="en-US" i="1" dirty="0">
                <a:latin typeface="Times New Roman" panose="02020603050405020304" pitchFamily="18" charset="0"/>
                <a:cs typeface="Times New Roman" panose="02020603050405020304" pitchFamily="18" charset="0"/>
              </a:rPr>
              <a:t>S. aureus</a:t>
            </a:r>
            <a:r>
              <a:rPr lang="en-US" dirty="0">
                <a:latin typeface="Times New Roman" panose="02020603050405020304" pitchFamily="18" charset="0"/>
                <a:cs typeface="Times New Roman" panose="02020603050405020304" pitchFamily="18" charset="0"/>
              </a:rPr>
              <a:t> can ferment mannitol.</a:t>
            </a:r>
          </a:p>
          <a:p>
            <a:pPr lvl="1" algn="just" eaLnBrk="1" hangingPunct="1"/>
            <a:r>
              <a:rPr lang="en-US" dirty="0">
                <a:latin typeface="Times New Roman" panose="02020603050405020304" pitchFamily="18" charset="0"/>
                <a:cs typeface="Times New Roman" panose="02020603050405020304" pitchFamily="18" charset="0"/>
              </a:rPr>
              <a:t>Biochemical tests:</a:t>
            </a:r>
          </a:p>
          <a:p>
            <a:pPr lvl="1" algn="just" eaLnBrk="1" hangingPunct="1"/>
            <a:r>
              <a:rPr lang="en-US" dirty="0">
                <a:latin typeface="Times New Roman" panose="02020603050405020304" pitchFamily="18" charset="0"/>
                <a:cs typeface="Times New Roman" panose="02020603050405020304" pitchFamily="18" charset="0"/>
              </a:rPr>
              <a:t>Catalase all are positive</a:t>
            </a:r>
          </a:p>
          <a:p>
            <a:pPr lvl="1" algn="just" eaLnBrk="1" hangingPunct="1"/>
            <a:endParaRPr lang="en-US" dirty="0">
              <a:latin typeface="Times New Roman" pitchFamily="18" charset="0"/>
              <a:cs typeface="Times New Roman" pitchFamily="18" charset="0"/>
            </a:endParaRPr>
          </a:p>
        </p:txBody>
      </p:sp>
      <p:sp>
        <p:nvSpPr>
          <p:cNvPr id="17414" name="عنصر نائب للتاريخ 8"/>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36EF4C19-5F9C-4478-8601-5BA1704BA110}" type="datetime5">
              <a:rPr lang="en-US" smtClean="0">
                <a:solidFill>
                  <a:srgbClr val="F8F8F8"/>
                </a:solidFill>
              </a:rPr>
              <a:pPr/>
              <a:t>29-May-23</a:t>
            </a:fld>
            <a:endParaRPr lang="en-US">
              <a:solidFill>
                <a:srgbClr val="F8F8F8"/>
              </a:solidFill>
            </a:endParaRPr>
          </a:p>
        </p:txBody>
      </p:sp>
      <p:sp>
        <p:nvSpPr>
          <p:cNvPr id="17415" name="عنصر نائب لرقم الشريحة 9"/>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C9AD6977-63D6-4905-99F0-E7C0B00B950F}" type="slidenum">
              <a:rPr lang="en-US" smtClean="0">
                <a:solidFill>
                  <a:srgbClr val="F8F8F8"/>
                </a:solidFill>
              </a:rPr>
              <a:pPr/>
              <a:t>19</a:t>
            </a:fld>
            <a:endParaRPr lang="en-US">
              <a:solidFill>
                <a:srgbClr val="F8F8F8"/>
              </a:solidFill>
            </a:endParaRPr>
          </a:p>
        </p:txBody>
      </p:sp>
      <p:pic>
        <p:nvPicPr>
          <p:cNvPr id="2" name="صورة 1"/>
          <p:cNvPicPr>
            <a:picLocks noChangeAspect="1"/>
          </p:cNvPicPr>
          <p:nvPr/>
        </p:nvPicPr>
        <p:blipFill rotWithShape="1">
          <a:blip r:embed="rId2"/>
          <a:srcRect t="14000"/>
          <a:stretch/>
        </p:blipFill>
        <p:spPr>
          <a:xfrm>
            <a:off x="4211960" y="4156571"/>
            <a:ext cx="4754103" cy="2564904"/>
          </a:xfrm>
          <a:prstGeom prst="rect">
            <a:avLst/>
          </a:prstGeom>
        </p:spPr>
      </p:pic>
    </p:spTree>
    <p:extLst>
      <p:ext uri="{BB962C8B-B14F-4D97-AF65-F5344CB8AC3E}">
        <p14:creationId xmlns:p14="http://schemas.microsoft.com/office/powerpoint/2010/main" val="7968400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1000"/>
                                        <p:tgtEl>
                                          <p:spTgt spid="20482"/>
                                        </p:tgtEl>
                                      </p:cBhvr>
                                    </p:animEffect>
                                  </p:childTnLst>
                                </p:cTn>
                              </p:par>
                            </p:childTnLst>
                          </p:cTn>
                        </p:par>
                        <p:par>
                          <p:cTn id="8" fill="hold" nodeType="withGroup">
                            <p:stCondLst>
                              <p:cond delay="1000"/>
                            </p:stCondLst>
                            <p:childTnLst>
                              <p:par>
                                <p:cTn id="9" presetID="49" presetClass="entr" presetSubtype="0" decel="100000" fill="hold" nodeType="afterEffect">
                                  <p:stCondLst>
                                    <p:cond delay="50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p:cTn id="11"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20483">
                                            <p:txEl>
                                              <p:pRg st="0" end="0"/>
                                            </p:txEl>
                                          </p:spTgt>
                                        </p:tgtEl>
                                        <p:attrNameLst>
                                          <p:attrName>style.rotation</p:attrName>
                                        </p:attrNameLst>
                                      </p:cBhvr>
                                      <p:tavLst>
                                        <p:tav tm="0">
                                          <p:val>
                                            <p:fltVal val="360"/>
                                          </p:val>
                                        </p:tav>
                                        <p:tav tm="100000">
                                          <p:val>
                                            <p:fltVal val="0"/>
                                          </p:val>
                                        </p:tav>
                                      </p:tavLst>
                                    </p:anim>
                                    <p:animEffect transition="in" filter="fade">
                                      <p:cBhvr>
                                        <p:cTn id="14" dur="500"/>
                                        <p:tgtEl>
                                          <p:spTgt spid="20483">
                                            <p:txEl>
                                              <p:pRg st="0" end="0"/>
                                            </p:txEl>
                                          </p:spTgt>
                                        </p:tgtEl>
                                      </p:cBhvr>
                                    </p:animEffect>
                                  </p:childTnLst>
                                </p:cTn>
                              </p:par>
                            </p:childTnLst>
                          </p:cTn>
                        </p:par>
                        <p:par>
                          <p:cTn id="15" fill="hold">
                            <p:stCondLst>
                              <p:cond delay="2000"/>
                            </p:stCondLst>
                            <p:childTnLst>
                              <p:par>
                                <p:cTn id="16" presetID="49" presetClass="entr" presetSubtype="0" decel="100000" fill="hold" nodeType="afterEffect">
                                  <p:stCondLst>
                                    <p:cond delay="500"/>
                                  </p:stCondLst>
                                  <p:childTnLst>
                                    <p:set>
                                      <p:cBhvr>
                                        <p:cTn id="17" dur="1" fill="hold">
                                          <p:stCondLst>
                                            <p:cond delay="0"/>
                                          </p:stCondLst>
                                        </p:cTn>
                                        <p:tgtEl>
                                          <p:spTgt spid="20483">
                                            <p:txEl>
                                              <p:pRg st="1" end="1"/>
                                            </p:txEl>
                                          </p:spTgt>
                                        </p:tgtEl>
                                        <p:attrNameLst>
                                          <p:attrName>style.visibility</p:attrName>
                                        </p:attrNameLst>
                                      </p:cBhvr>
                                      <p:to>
                                        <p:strVal val="visible"/>
                                      </p:to>
                                    </p:set>
                                    <p:anim calcmode="lin" valueType="num">
                                      <p:cBhvr>
                                        <p:cTn id="18"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20483">
                                            <p:txEl>
                                              <p:pRg st="1" end="1"/>
                                            </p:txEl>
                                          </p:spTgt>
                                        </p:tgtEl>
                                        <p:attrNameLst>
                                          <p:attrName>style.rotation</p:attrName>
                                        </p:attrNameLst>
                                      </p:cBhvr>
                                      <p:tavLst>
                                        <p:tav tm="0">
                                          <p:val>
                                            <p:fltVal val="360"/>
                                          </p:val>
                                        </p:tav>
                                        <p:tav tm="100000">
                                          <p:val>
                                            <p:fltVal val="0"/>
                                          </p:val>
                                        </p:tav>
                                      </p:tavLst>
                                    </p:anim>
                                    <p:animEffect transition="in" filter="fade">
                                      <p:cBhvr>
                                        <p:cTn id="21" dur="500"/>
                                        <p:tgtEl>
                                          <p:spTgt spid="20483">
                                            <p:txEl>
                                              <p:pRg st="1" end="1"/>
                                            </p:txEl>
                                          </p:spTgt>
                                        </p:tgtEl>
                                      </p:cBhvr>
                                    </p:animEffect>
                                  </p:childTnLst>
                                </p:cTn>
                              </p:par>
                            </p:childTnLst>
                          </p:cTn>
                        </p:par>
                        <p:par>
                          <p:cTn id="22" fill="hold">
                            <p:stCondLst>
                              <p:cond delay="3000"/>
                            </p:stCondLst>
                            <p:childTnLst>
                              <p:par>
                                <p:cTn id="23" presetID="49" presetClass="entr" presetSubtype="0" decel="100000" fill="hold" nodeType="afterEffect">
                                  <p:stCondLst>
                                    <p:cond delay="500"/>
                                  </p:stCondLst>
                                  <p:childTnLst>
                                    <p:set>
                                      <p:cBhvr>
                                        <p:cTn id="24" dur="1" fill="hold">
                                          <p:stCondLst>
                                            <p:cond delay="0"/>
                                          </p:stCondLst>
                                        </p:cTn>
                                        <p:tgtEl>
                                          <p:spTgt spid="20483">
                                            <p:txEl>
                                              <p:pRg st="2" end="2"/>
                                            </p:txEl>
                                          </p:spTgt>
                                        </p:tgtEl>
                                        <p:attrNameLst>
                                          <p:attrName>style.visibility</p:attrName>
                                        </p:attrNameLst>
                                      </p:cBhvr>
                                      <p:to>
                                        <p:strVal val="visible"/>
                                      </p:to>
                                    </p:set>
                                    <p:anim calcmode="lin" valueType="num">
                                      <p:cBhvr>
                                        <p:cTn id="25"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20483">
                                            <p:txEl>
                                              <p:pRg st="2" end="2"/>
                                            </p:txEl>
                                          </p:spTgt>
                                        </p:tgtEl>
                                        <p:attrNameLst>
                                          <p:attrName>style.rotation</p:attrName>
                                        </p:attrNameLst>
                                      </p:cBhvr>
                                      <p:tavLst>
                                        <p:tav tm="0">
                                          <p:val>
                                            <p:fltVal val="360"/>
                                          </p:val>
                                        </p:tav>
                                        <p:tav tm="100000">
                                          <p:val>
                                            <p:fltVal val="0"/>
                                          </p:val>
                                        </p:tav>
                                      </p:tavLst>
                                    </p:anim>
                                    <p:animEffect transition="in" filter="fade">
                                      <p:cBhvr>
                                        <p:cTn id="28" dur="500"/>
                                        <p:tgtEl>
                                          <p:spTgt spid="20483">
                                            <p:txEl>
                                              <p:pRg st="2" end="2"/>
                                            </p:txEl>
                                          </p:spTgt>
                                        </p:tgtEl>
                                      </p:cBhvr>
                                    </p:animEffect>
                                  </p:childTnLst>
                                </p:cTn>
                              </p:par>
                            </p:childTnLst>
                          </p:cTn>
                        </p:par>
                        <p:par>
                          <p:cTn id="29" fill="hold" nodeType="withGroup">
                            <p:stCondLst>
                              <p:cond delay="4000"/>
                            </p:stCondLst>
                            <p:childTnLst>
                              <p:par>
                                <p:cTn id="30" presetID="56" presetClass="entr" presetSubtype="0" fill="hold" nodeType="afterEffect">
                                  <p:stCondLst>
                                    <p:cond delay="500"/>
                                  </p:stCondLst>
                                  <p:iterate type="lt">
                                    <p:tmPct val="10000"/>
                                  </p:iterate>
                                  <p:childTnLst>
                                    <p:set>
                                      <p:cBhvr>
                                        <p:cTn id="31" dur="1" fill="hold">
                                          <p:stCondLst>
                                            <p:cond delay="0"/>
                                          </p:stCondLst>
                                        </p:cTn>
                                        <p:tgtEl>
                                          <p:spTgt spid="20483">
                                            <p:txEl>
                                              <p:pRg st="3" end="3"/>
                                            </p:txEl>
                                          </p:spTgt>
                                        </p:tgtEl>
                                        <p:attrNameLst>
                                          <p:attrName>style.visibility</p:attrName>
                                        </p:attrNameLst>
                                      </p:cBhvr>
                                      <p:to>
                                        <p:strVal val="visible"/>
                                      </p:to>
                                    </p:set>
                                    <p:anim by="(-#ppt_w*2)" calcmode="lin" valueType="num">
                                      <p:cBhvr rctx="PPT">
                                        <p:cTn id="32" dur="250" autoRev="1" fill="hold">
                                          <p:stCondLst>
                                            <p:cond delay="0"/>
                                          </p:stCondLst>
                                        </p:cTn>
                                        <p:tgtEl>
                                          <p:spTgt spid="20483">
                                            <p:txEl>
                                              <p:pRg st="3" end="3"/>
                                            </p:txEl>
                                          </p:spTgt>
                                        </p:tgtEl>
                                        <p:attrNameLst>
                                          <p:attrName>ppt_w</p:attrName>
                                        </p:attrNameLst>
                                      </p:cBhvr>
                                    </p:anim>
                                    <p:anim by="(#ppt_w*0.50)" calcmode="lin" valueType="num">
                                      <p:cBhvr>
                                        <p:cTn id="33" dur="250" decel="50000" autoRev="1" fill="hold">
                                          <p:stCondLst>
                                            <p:cond delay="0"/>
                                          </p:stCondLst>
                                        </p:cTn>
                                        <p:tgtEl>
                                          <p:spTgt spid="20483">
                                            <p:txEl>
                                              <p:pRg st="3" end="3"/>
                                            </p:txEl>
                                          </p:spTgt>
                                        </p:tgtEl>
                                        <p:attrNameLst>
                                          <p:attrName>ppt_x</p:attrName>
                                        </p:attrNameLst>
                                      </p:cBhvr>
                                    </p:anim>
                                    <p:anim from="(-#ppt_h/2)" to="(#ppt_y)" calcmode="lin" valueType="num">
                                      <p:cBhvr>
                                        <p:cTn id="34" dur="500" fill="hold">
                                          <p:stCondLst>
                                            <p:cond delay="0"/>
                                          </p:stCondLst>
                                        </p:cTn>
                                        <p:tgtEl>
                                          <p:spTgt spid="20483">
                                            <p:txEl>
                                              <p:pRg st="3" end="3"/>
                                            </p:txEl>
                                          </p:spTgt>
                                        </p:tgtEl>
                                        <p:attrNameLst>
                                          <p:attrName>ppt_y</p:attrName>
                                        </p:attrNameLst>
                                      </p:cBhvr>
                                    </p:anim>
                                    <p:animRot by="21600000">
                                      <p:cBhvr>
                                        <p:cTn id="35" dur="500" fill="hold">
                                          <p:stCondLst>
                                            <p:cond delay="0"/>
                                          </p:stCondLst>
                                        </p:cTn>
                                        <p:tgtEl>
                                          <p:spTgt spid="20483">
                                            <p:txEl>
                                              <p:pRg st="3" end="3"/>
                                            </p:txEl>
                                          </p:spTgt>
                                        </p:tgtEl>
                                        <p:attrNameLst>
                                          <p:attrName>r</p:attrName>
                                        </p:attrNameLst>
                                      </p:cBhvr>
                                    </p:animRot>
                                  </p:childTnLst>
                                </p:cTn>
                              </p:par>
                            </p:childTnLst>
                          </p:cTn>
                        </p:par>
                        <p:par>
                          <p:cTn id="36" fill="hold">
                            <p:stCondLst>
                              <p:cond delay="6750"/>
                            </p:stCondLst>
                            <p:childTnLst>
                              <p:par>
                                <p:cTn id="37" presetID="56" presetClass="entr" presetSubtype="0" fill="hold" nodeType="afterEffect">
                                  <p:stCondLst>
                                    <p:cond delay="500"/>
                                  </p:stCondLst>
                                  <p:iterate type="lt">
                                    <p:tmPct val="10000"/>
                                  </p:iterate>
                                  <p:childTnLst>
                                    <p:set>
                                      <p:cBhvr>
                                        <p:cTn id="38" dur="1" fill="hold">
                                          <p:stCondLst>
                                            <p:cond delay="0"/>
                                          </p:stCondLst>
                                        </p:cTn>
                                        <p:tgtEl>
                                          <p:spTgt spid="20483">
                                            <p:txEl>
                                              <p:pRg st="4" end="4"/>
                                            </p:txEl>
                                          </p:spTgt>
                                        </p:tgtEl>
                                        <p:attrNameLst>
                                          <p:attrName>style.visibility</p:attrName>
                                        </p:attrNameLst>
                                      </p:cBhvr>
                                      <p:to>
                                        <p:strVal val="visible"/>
                                      </p:to>
                                    </p:set>
                                    <p:anim by="(-#ppt_w*2)" calcmode="lin" valueType="num">
                                      <p:cBhvr rctx="PPT">
                                        <p:cTn id="39" dur="250" autoRev="1" fill="hold">
                                          <p:stCondLst>
                                            <p:cond delay="0"/>
                                          </p:stCondLst>
                                        </p:cTn>
                                        <p:tgtEl>
                                          <p:spTgt spid="20483">
                                            <p:txEl>
                                              <p:pRg st="4" end="4"/>
                                            </p:txEl>
                                          </p:spTgt>
                                        </p:tgtEl>
                                        <p:attrNameLst>
                                          <p:attrName>ppt_w</p:attrName>
                                        </p:attrNameLst>
                                      </p:cBhvr>
                                    </p:anim>
                                    <p:anim by="(#ppt_w*0.50)" calcmode="lin" valueType="num">
                                      <p:cBhvr>
                                        <p:cTn id="40" dur="250" decel="50000" autoRev="1" fill="hold">
                                          <p:stCondLst>
                                            <p:cond delay="0"/>
                                          </p:stCondLst>
                                        </p:cTn>
                                        <p:tgtEl>
                                          <p:spTgt spid="20483">
                                            <p:txEl>
                                              <p:pRg st="4" end="4"/>
                                            </p:txEl>
                                          </p:spTgt>
                                        </p:tgtEl>
                                        <p:attrNameLst>
                                          <p:attrName>ppt_x</p:attrName>
                                        </p:attrNameLst>
                                      </p:cBhvr>
                                    </p:anim>
                                    <p:anim from="(-#ppt_h/2)" to="(#ppt_y)" calcmode="lin" valueType="num">
                                      <p:cBhvr>
                                        <p:cTn id="41" dur="500" fill="hold">
                                          <p:stCondLst>
                                            <p:cond delay="0"/>
                                          </p:stCondLst>
                                        </p:cTn>
                                        <p:tgtEl>
                                          <p:spTgt spid="20483">
                                            <p:txEl>
                                              <p:pRg st="4" end="4"/>
                                            </p:txEl>
                                          </p:spTgt>
                                        </p:tgtEl>
                                        <p:attrNameLst>
                                          <p:attrName>ppt_y</p:attrName>
                                        </p:attrNameLst>
                                      </p:cBhvr>
                                    </p:anim>
                                    <p:animRot by="21600000">
                                      <p:cBhvr>
                                        <p:cTn id="42" dur="500" fill="hold">
                                          <p:stCondLst>
                                            <p:cond delay="0"/>
                                          </p:stCondLst>
                                        </p:cTn>
                                        <p:tgtEl>
                                          <p:spTgt spid="20483">
                                            <p:txEl>
                                              <p:pRg st="4" end="4"/>
                                            </p:txEl>
                                          </p:spTgt>
                                        </p:tgtEl>
                                        <p:attrNameLst>
                                          <p:attrName>r</p:attrName>
                                        </p:attrNameLst>
                                      </p:cBhvr>
                                    </p:animRot>
                                  </p:childTnLst>
                                </p:cTn>
                              </p:par>
                            </p:childTnLst>
                          </p:cTn>
                        </p:par>
                        <p:par>
                          <p:cTn id="43" fill="hold">
                            <p:stCondLst>
                              <p:cond delay="12600"/>
                            </p:stCondLst>
                            <p:childTnLst>
                              <p:par>
                                <p:cTn id="44" presetID="56" presetClass="entr" presetSubtype="0" fill="hold" nodeType="afterEffect">
                                  <p:stCondLst>
                                    <p:cond delay="500"/>
                                  </p:stCondLst>
                                  <p:iterate type="lt">
                                    <p:tmPct val="10000"/>
                                  </p:iterate>
                                  <p:childTnLst>
                                    <p:set>
                                      <p:cBhvr>
                                        <p:cTn id="45" dur="1" fill="hold">
                                          <p:stCondLst>
                                            <p:cond delay="0"/>
                                          </p:stCondLst>
                                        </p:cTn>
                                        <p:tgtEl>
                                          <p:spTgt spid="20483">
                                            <p:txEl>
                                              <p:pRg st="5" end="5"/>
                                            </p:txEl>
                                          </p:spTgt>
                                        </p:tgtEl>
                                        <p:attrNameLst>
                                          <p:attrName>style.visibility</p:attrName>
                                        </p:attrNameLst>
                                      </p:cBhvr>
                                      <p:to>
                                        <p:strVal val="visible"/>
                                      </p:to>
                                    </p:set>
                                    <p:anim by="(-#ppt_w*2)" calcmode="lin" valueType="num">
                                      <p:cBhvr rctx="PPT">
                                        <p:cTn id="46" dur="250" autoRev="1" fill="hold">
                                          <p:stCondLst>
                                            <p:cond delay="0"/>
                                          </p:stCondLst>
                                        </p:cTn>
                                        <p:tgtEl>
                                          <p:spTgt spid="20483">
                                            <p:txEl>
                                              <p:pRg st="5" end="5"/>
                                            </p:txEl>
                                          </p:spTgt>
                                        </p:tgtEl>
                                        <p:attrNameLst>
                                          <p:attrName>ppt_w</p:attrName>
                                        </p:attrNameLst>
                                      </p:cBhvr>
                                    </p:anim>
                                    <p:anim by="(#ppt_w*0.50)" calcmode="lin" valueType="num">
                                      <p:cBhvr>
                                        <p:cTn id="47" dur="250" decel="50000" autoRev="1" fill="hold">
                                          <p:stCondLst>
                                            <p:cond delay="0"/>
                                          </p:stCondLst>
                                        </p:cTn>
                                        <p:tgtEl>
                                          <p:spTgt spid="20483">
                                            <p:txEl>
                                              <p:pRg st="5" end="5"/>
                                            </p:txEl>
                                          </p:spTgt>
                                        </p:tgtEl>
                                        <p:attrNameLst>
                                          <p:attrName>ppt_x</p:attrName>
                                        </p:attrNameLst>
                                      </p:cBhvr>
                                    </p:anim>
                                    <p:anim from="(-#ppt_h/2)" to="(#ppt_y)" calcmode="lin" valueType="num">
                                      <p:cBhvr>
                                        <p:cTn id="48" dur="500" fill="hold">
                                          <p:stCondLst>
                                            <p:cond delay="0"/>
                                          </p:stCondLst>
                                        </p:cTn>
                                        <p:tgtEl>
                                          <p:spTgt spid="20483">
                                            <p:txEl>
                                              <p:pRg st="5" end="5"/>
                                            </p:txEl>
                                          </p:spTgt>
                                        </p:tgtEl>
                                        <p:attrNameLst>
                                          <p:attrName>ppt_y</p:attrName>
                                        </p:attrNameLst>
                                      </p:cBhvr>
                                    </p:anim>
                                    <p:animRot by="21600000">
                                      <p:cBhvr>
                                        <p:cTn id="49" dur="500" fill="hold">
                                          <p:stCondLst>
                                            <p:cond delay="0"/>
                                          </p:stCondLst>
                                        </p:cTn>
                                        <p:tgtEl>
                                          <p:spTgt spid="20483">
                                            <p:txEl>
                                              <p:pRg st="5" end="5"/>
                                            </p:txEl>
                                          </p:spTgt>
                                        </p:tgtEl>
                                        <p:attrNameLst>
                                          <p:attrName>r</p:attrName>
                                        </p:attrNameLst>
                                      </p:cBhvr>
                                    </p:animRot>
                                  </p:childTnLst>
                                </p:cTn>
                              </p:par>
                            </p:childTnLst>
                          </p:cTn>
                        </p:par>
                        <p:par>
                          <p:cTn id="50" fill="hold">
                            <p:stCondLst>
                              <p:cond delay="15100"/>
                            </p:stCondLst>
                            <p:childTnLst>
                              <p:par>
                                <p:cTn id="51" presetID="56" presetClass="entr" presetSubtype="0" fill="hold" nodeType="afterEffect">
                                  <p:stCondLst>
                                    <p:cond delay="500"/>
                                  </p:stCondLst>
                                  <p:iterate type="lt">
                                    <p:tmPct val="10000"/>
                                  </p:iterate>
                                  <p:childTnLst>
                                    <p:set>
                                      <p:cBhvr>
                                        <p:cTn id="52" dur="1" fill="hold">
                                          <p:stCondLst>
                                            <p:cond delay="0"/>
                                          </p:stCondLst>
                                        </p:cTn>
                                        <p:tgtEl>
                                          <p:spTgt spid="20483">
                                            <p:txEl>
                                              <p:pRg st="6" end="6"/>
                                            </p:txEl>
                                          </p:spTgt>
                                        </p:tgtEl>
                                        <p:attrNameLst>
                                          <p:attrName>style.visibility</p:attrName>
                                        </p:attrNameLst>
                                      </p:cBhvr>
                                      <p:to>
                                        <p:strVal val="visible"/>
                                      </p:to>
                                    </p:set>
                                    <p:anim by="(-#ppt_w*2)" calcmode="lin" valueType="num">
                                      <p:cBhvr rctx="PPT">
                                        <p:cTn id="53" dur="250" autoRev="1" fill="hold">
                                          <p:stCondLst>
                                            <p:cond delay="0"/>
                                          </p:stCondLst>
                                        </p:cTn>
                                        <p:tgtEl>
                                          <p:spTgt spid="20483">
                                            <p:txEl>
                                              <p:pRg st="6" end="6"/>
                                            </p:txEl>
                                          </p:spTgt>
                                        </p:tgtEl>
                                        <p:attrNameLst>
                                          <p:attrName>ppt_w</p:attrName>
                                        </p:attrNameLst>
                                      </p:cBhvr>
                                    </p:anim>
                                    <p:anim by="(#ppt_w*0.50)" calcmode="lin" valueType="num">
                                      <p:cBhvr>
                                        <p:cTn id="54" dur="250" decel="50000" autoRev="1" fill="hold">
                                          <p:stCondLst>
                                            <p:cond delay="0"/>
                                          </p:stCondLst>
                                        </p:cTn>
                                        <p:tgtEl>
                                          <p:spTgt spid="20483">
                                            <p:txEl>
                                              <p:pRg st="6" end="6"/>
                                            </p:txEl>
                                          </p:spTgt>
                                        </p:tgtEl>
                                        <p:attrNameLst>
                                          <p:attrName>ppt_x</p:attrName>
                                        </p:attrNameLst>
                                      </p:cBhvr>
                                    </p:anim>
                                    <p:anim from="(-#ppt_h/2)" to="(#ppt_y)" calcmode="lin" valueType="num">
                                      <p:cBhvr>
                                        <p:cTn id="55" dur="500" fill="hold">
                                          <p:stCondLst>
                                            <p:cond delay="0"/>
                                          </p:stCondLst>
                                        </p:cTn>
                                        <p:tgtEl>
                                          <p:spTgt spid="20483">
                                            <p:txEl>
                                              <p:pRg st="6" end="6"/>
                                            </p:txEl>
                                          </p:spTgt>
                                        </p:tgtEl>
                                        <p:attrNameLst>
                                          <p:attrName>ppt_y</p:attrName>
                                        </p:attrNameLst>
                                      </p:cBhvr>
                                    </p:anim>
                                    <p:animRot by="21600000">
                                      <p:cBhvr>
                                        <p:cTn id="56" dur="500" fill="hold">
                                          <p:stCondLst>
                                            <p:cond delay="0"/>
                                          </p:stCondLst>
                                        </p:cTn>
                                        <p:tgtEl>
                                          <p:spTgt spid="20483">
                                            <p:txEl>
                                              <p:pRg st="6" end="6"/>
                                            </p:txEl>
                                          </p:spTgt>
                                        </p:tgtEl>
                                        <p:attrNameLst>
                                          <p:attrName>r</p:attrName>
                                        </p:attrNameLst>
                                      </p:cBhvr>
                                    </p:animRot>
                                  </p:childTnLst>
                                </p:cTn>
                              </p:par>
                            </p:childTnLst>
                          </p:cTn>
                        </p:par>
                        <p:par>
                          <p:cTn id="57" fill="hold">
                            <p:stCondLst>
                              <p:cond delay="16900"/>
                            </p:stCondLst>
                            <p:childTnLst>
                              <p:par>
                                <p:cTn id="58" presetID="56" presetClass="entr" presetSubtype="0" fill="hold" nodeType="afterEffect">
                                  <p:stCondLst>
                                    <p:cond delay="500"/>
                                  </p:stCondLst>
                                  <p:iterate type="lt">
                                    <p:tmPct val="10000"/>
                                  </p:iterate>
                                  <p:childTnLst>
                                    <p:set>
                                      <p:cBhvr>
                                        <p:cTn id="59" dur="1" fill="hold">
                                          <p:stCondLst>
                                            <p:cond delay="0"/>
                                          </p:stCondLst>
                                        </p:cTn>
                                        <p:tgtEl>
                                          <p:spTgt spid="20483">
                                            <p:txEl>
                                              <p:pRg st="7" end="7"/>
                                            </p:txEl>
                                          </p:spTgt>
                                        </p:tgtEl>
                                        <p:attrNameLst>
                                          <p:attrName>style.visibility</p:attrName>
                                        </p:attrNameLst>
                                      </p:cBhvr>
                                      <p:to>
                                        <p:strVal val="visible"/>
                                      </p:to>
                                    </p:set>
                                    <p:anim by="(-#ppt_w*2)" calcmode="lin" valueType="num">
                                      <p:cBhvr rctx="PPT">
                                        <p:cTn id="60" dur="250" autoRev="1" fill="hold">
                                          <p:stCondLst>
                                            <p:cond delay="0"/>
                                          </p:stCondLst>
                                        </p:cTn>
                                        <p:tgtEl>
                                          <p:spTgt spid="20483">
                                            <p:txEl>
                                              <p:pRg st="7" end="7"/>
                                            </p:txEl>
                                          </p:spTgt>
                                        </p:tgtEl>
                                        <p:attrNameLst>
                                          <p:attrName>ppt_w</p:attrName>
                                        </p:attrNameLst>
                                      </p:cBhvr>
                                    </p:anim>
                                    <p:anim by="(#ppt_w*0.50)" calcmode="lin" valueType="num">
                                      <p:cBhvr>
                                        <p:cTn id="61" dur="250" decel="50000" autoRev="1" fill="hold">
                                          <p:stCondLst>
                                            <p:cond delay="0"/>
                                          </p:stCondLst>
                                        </p:cTn>
                                        <p:tgtEl>
                                          <p:spTgt spid="20483">
                                            <p:txEl>
                                              <p:pRg st="7" end="7"/>
                                            </p:txEl>
                                          </p:spTgt>
                                        </p:tgtEl>
                                        <p:attrNameLst>
                                          <p:attrName>ppt_x</p:attrName>
                                        </p:attrNameLst>
                                      </p:cBhvr>
                                    </p:anim>
                                    <p:anim from="(-#ppt_h/2)" to="(#ppt_y)" calcmode="lin" valueType="num">
                                      <p:cBhvr>
                                        <p:cTn id="62" dur="500" fill="hold">
                                          <p:stCondLst>
                                            <p:cond delay="0"/>
                                          </p:stCondLst>
                                        </p:cTn>
                                        <p:tgtEl>
                                          <p:spTgt spid="20483">
                                            <p:txEl>
                                              <p:pRg st="7" end="7"/>
                                            </p:txEl>
                                          </p:spTgt>
                                        </p:tgtEl>
                                        <p:attrNameLst>
                                          <p:attrName>ppt_y</p:attrName>
                                        </p:attrNameLst>
                                      </p:cBhvr>
                                    </p:anim>
                                    <p:animRot by="21600000">
                                      <p:cBhvr>
                                        <p:cTn id="63" dur="500" fill="hold">
                                          <p:stCondLst>
                                            <p:cond delay="0"/>
                                          </p:stCondLst>
                                        </p:cTn>
                                        <p:tgtEl>
                                          <p:spTgt spid="2048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15913"/>
            <a:ext cx="7835900" cy="952847"/>
          </a:xfrm>
        </p:spPr>
        <p:txBody>
          <a:bodyPr/>
          <a:lstStyle/>
          <a:p>
            <a:pPr algn="l"/>
            <a:r>
              <a:rPr lang="en-US" sz="3600" b="1" dirty="0">
                <a:solidFill>
                  <a:srgbClr val="FF0000"/>
                </a:solidFill>
              </a:rPr>
              <a:t>Learning Objectives: </a:t>
            </a:r>
            <a:endParaRPr lang="ar-IQ" sz="3600" b="1" dirty="0">
              <a:solidFill>
                <a:srgbClr val="FF0000"/>
              </a:solidFill>
            </a:endParaRPr>
          </a:p>
        </p:txBody>
      </p:sp>
      <p:sp>
        <p:nvSpPr>
          <p:cNvPr id="3" name="عنصر نائب للمحتوى 2"/>
          <p:cNvSpPr>
            <a:spLocks noGrp="1"/>
          </p:cNvSpPr>
          <p:nvPr>
            <p:ph idx="1"/>
          </p:nvPr>
        </p:nvSpPr>
        <p:spPr>
          <a:xfrm>
            <a:off x="395536" y="1052736"/>
            <a:ext cx="8352928" cy="5328591"/>
          </a:xfrm>
        </p:spPr>
        <p:txBody>
          <a:bodyPr>
            <a:normAutofit/>
          </a:bodyPr>
          <a:lstStyle/>
          <a:p>
            <a:pPr marL="0" indent="0" algn="just">
              <a:buNone/>
            </a:pPr>
            <a:r>
              <a:rPr lang="en-US" dirty="0">
                <a:latin typeface="Times New Roman" pitchFamily="18" charset="0"/>
                <a:cs typeface="Times New Roman" pitchFamily="18" charset="0"/>
              </a:rPr>
              <a:t>After this </a:t>
            </a:r>
            <a:r>
              <a:rPr lang="en-US" dirty="0" err="1">
                <a:latin typeface="Times New Roman" pitchFamily="18" charset="0"/>
                <a:cs typeface="Times New Roman" pitchFamily="18" charset="0"/>
              </a:rPr>
              <a:t>Lec</a:t>
            </a:r>
            <a:r>
              <a:rPr lang="en-US" dirty="0">
                <a:latin typeface="Times New Roman" pitchFamily="18" charset="0"/>
                <a:cs typeface="Times New Roman" pitchFamily="18" charset="0"/>
              </a:rPr>
              <a:t>. You must be able to:</a:t>
            </a:r>
          </a:p>
          <a:p>
            <a:pPr marL="514350" indent="-514350" algn="just">
              <a:buFont typeface="+mj-lt"/>
              <a:buAutoNum type="arabicPeriod"/>
            </a:pPr>
            <a:r>
              <a:rPr lang="en-US" dirty="0">
                <a:latin typeface="Times New Roman" pitchFamily="18" charset="0"/>
                <a:cs typeface="Times New Roman" pitchFamily="18" charset="0"/>
              </a:rPr>
              <a:t>List clinically important gram positive bacteria.</a:t>
            </a:r>
          </a:p>
          <a:p>
            <a:pPr marL="514350" indent="-514350" algn="just">
              <a:buFont typeface="+mj-lt"/>
              <a:buAutoNum type="arabicPeriod"/>
            </a:pPr>
            <a:r>
              <a:rPr lang="en-US" dirty="0">
                <a:latin typeface="Times New Roman" pitchFamily="18" charset="0"/>
                <a:cs typeface="Times New Roman" pitchFamily="18" charset="0"/>
              </a:rPr>
              <a:t>Differentiate among staphylococci species Describe staphylococci under microscope.</a:t>
            </a:r>
          </a:p>
          <a:p>
            <a:pPr marL="514350" indent="-514350" algn="just">
              <a:buFont typeface="+mj-lt"/>
              <a:buAutoNum type="arabicPeriod"/>
            </a:pPr>
            <a:r>
              <a:rPr lang="en-US" dirty="0">
                <a:latin typeface="Times New Roman" pitchFamily="18" charset="0"/>
                <a:cs typeface="Times New Roman" pitchFamily="18" charset="0"/>
              </a:rPr>
              <a:t>List diseases caused by each spp. of staphylococci. </a:t>
            </a:r>
          </a:p>
          <a:p>
            <a:pPr marL="514350" indent="-514350" algn="just">
              <a:buFont typeface="+mj-lt"/>
              <a:buAutoNum type="arabicPeriod"/>
            </a:pPr>
            <a:r>
              <a:rPr lang="en-US" dirty="0">
                <a:latin typeface="Times New Roman" pitchFamily="18" charset="0"/>
                <a:cs typeface="Times New Roman" pitchFamily="18" charset="0"/>
              </a:rPr>
              <a:t>Predict staphylococcal causative agents causing clinical cases.</a:t>
            </a:r>
            <a:endParaRPr lang="ar-IQ" dirty="0">
              <a:latin typeface="Times New Roman" pitchFamily="18" charset="0"/>
              <a:cs typeface="Times New Roman" pitchFamily="18" charset="0"/>
            </a:endParaRPr>
          </a:p>
        </p:txBody>
      </p:sp>
      <p:sp>
        <p:nvSpPr>
          <p:cNvPr id="4" name="عنصر نائب للتاريخ 3"/>
          <p:cNvSpPr>
            <a:spLocks noGrp="1"/>
          </p:cNvSpPr>
          <p:nvPr>
            <p:ph type="dt" sz="half" idx="10"/>
          </p:nvPr>
        </p:nvSpPr>
        <p:spPr/>
        <p:txBody>
          <a:bodyPr/>
          <a:lstStyle/>
          <a:p>
            <a:pPr>
              <a:defRPr/>
            </a:pPr>
            <a:fld id="{9AD4869F-D408-400D-9CB2-CD971CB1F549}" type="datetime5">
              <a:rPr lang="en-US" smtClean="0">
                <a:solidFill>
                  <a:schemeClr val="bg1"/>
                </a:solidFill>
              </a:rPr>
              <a:pPr>
                <a:defRPr/>
              </a:pPr>
              <a:t>29-May-23</a:t>
            </a:fld>
            <a:endParaRPr lang="en-US" dirty="0">
              <a:solidFill>
                <a:schemeClr val="bg1"/>
              </a:solidFill>
            </a:endParaRPr>
          </a:p>
        </p:txBody>
      </p:sp>
      <p:sp>
        <p:nvSpPr>
          <p:cNvPr id="5" name="عنصر نائب لرقم الشريحة 4"/>
          <p:cNvSpPr>
            <a:spLocks noGrp="1"/>
          </p:cNvSpPr>
          <p:nvPr>
            <p:ph type="sldNum" sz="quarter" idx="12"/>
          </p:nvPr>
        </p:nvSpPr>
        <p:spPr/>
        <p:txBody>
          <a:bodyPr/>
          <a:lstStyle/>
          <a:p>
            <a:pPr>
              <a:defRPr/>
            </a:pPr>
            <a:fld id="{31E8D36B-05E1-48A9-A297-5AF02432FAAB}" type="slidenum">
              <a:rPr lang="en-US" smtClean="0">
                <a:solidFill>
                  <a:srgbClr val="F8F8F8"/>
                </a:solidFill>
              </a:rPr>
              <a:pPr>
                <a:defRPr/>
              </a:pPr>
              <a:t>2</a:t>
            </a:fld>
            <a:endParaRPr lang="en-US">
              <a:solidFill>
                <a:srgbClr val="F8F8F8"/>
              </a:solidFill>
            </a:endParaRPr>
          </a:p>
        </p:txBody>
      </p:sp>
    </p:spTree>
    <p:extLst>
      <p:ext uri="{BB962C8B-B14F-4D97-AF65-F5344CB8AC3E}">
        <p14:creationId xmlns:p14="http://schemas.microsoft.com/office/powerpoint/2010/main" val="109897220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58" y="548680"/>
            <a:ext cx="8784976" cy="1008112"/>
          </a:xfrm>
        </p:spPr>
        <p:txBody>
          <a:bodyPr anchor="ctr">
            <a:noAutofit/>
          </a:bodyPr>
          <a:lstStyle/>
          <a:p>
            <a:r>
              <a:rPr lang="en-US" sz="2800" dirty="0">
                <a:solidFill>
                  <a:srgbClr val="FF0000"/>
                </a:solidFill>
                <a:latin typeface="Times New Roman" pitchFamily="18" charset="0"/>
                <a:cs typeface="Times New Roman" pitchFamily="18" charset="0"/>
              </a:rPr>
              <a:t>Table 1: summarized the points of differences between 3 medically important Staphylococci species</a:t>
            </a:r>
            <a:endParaRPr lang="en-US" sz="2800" b="1" dirty="0">
              <a:solidFill>
                <a:srgbClr val="FF0000"/>
              </a:solidFill>
              <a:latin typeface="Times New Roman" pitchFamily="18" charset="0"/>
              <a:cs typeface="Times New Roman" pitchFamily="18" charset="0"/>
            </a:endParaRPr>
          </a:p>
        </p:txBody>
      </p:sp>
      <p:pic>
        <p:nvPicPr>
          <p:cNvPr id="5" name="صورة 4"/>
          <p:cNvPicPr>
            <a:picLocks noChangeAspect="1"/>
          </p:cNvPicPr>
          <p:nvPr/>
        </p:nvPicPr>
        <p:blipFill>
          <a:blip r:embed="rId2"/>
          <a:stretch>
            <a:fillRect/>
          </a:stretch>
        </p:blipFill>
        <p:spPr>
          <a:xfrm>
            <a:off x="251520" y="2190750"/>
            <a:ext cx="8568952" cy="3110458"/>
          </a:xfrm>
          <a:prstGeom prst="rect">
            <a:avLst/>
          </a:prstGeom>
        </p:spPr>
      </p:pic>
    </p:spTree>
    <p:extLst>
      <p:ext uri="{BB962C8B-B14F-4D97-AF65-F5344CB8AC3E}">
        <p14:creationId xmlns:p14="http://schemas.microsoft.com/office/powerpoint/2010/main" val="321553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4" y="273050"/>
            <a:ext cx="2643206" cy="1162050"/>
          </a:xfrm>
        </p:spPr>
        <p:txBody>
          <a:bodyPr anchor="ctr">
            <a:normAutofit/>
          </a:bodyPr>
          <a:lstStyle/>
          <a:p>
            <a:pPr algn="ctr"/>
            <a:r>
              <a:rPr lang="en-US" sz="2400" b="1" dirty="0">
                <a:latin typeface="Times New Roman" pitchFamily="18" charset="0"/>
                <a:cs typeface="Times New Roman" pitchFamily="18" charset="0"/>
              </a:rPr>
              <a:t>Epidemiology</a:t>
            </a:r>
          </a:p>
        </p:txBody>
      </p:sp>
      <p:pic>
        <p:nvPicPr>
          <p:cNvPr id="5" name="Content Placeholder 4" descr="15868_THUMB_IPAD.jpg"/>
          <p:cNvPicPr>
            <a:picLocks noGrp="1" noChangeAspect="1"/>
          </p:cNvPicPr>
          <p:nvPr>
            <p:ph idx="1"/>
          </p:nvPr>
        </p:nvPicPr>
        <p:blipFill>
          <a:blip r:embed="rId2"/>
          <a:stretch>
            <a:fillRect/>
          </a:stretch>
        </p:blipFill>
        <p:spPr>
          <a:xfrm>
            <a:off x="5364088" y="1124744"/>
            <a:ext cx="3779912" cy="5184575"/>
          </a:xfrm>
        </p:spPr>
      </p:pic>
      <p:sp>
        <p:nvSpPr>
          <p:cNvPr id="4" name="Text Placeholder 3"/>
          <p:cNvSpPr>
            <a:spLocks noGrp="1"/>
          </p:cNvSpPr>
          <p:nvPr>
            <p:ph type="body" sz="half" idx="2"/>
          </p:nvPr>
        </p:nvSpPr>
        <p:spPr>
          <a:xfrm>
            <a:off x="285720" y="285728"/>
            <a:ext cx="4929222" cy="6286544"/>
          </a:xfrm>
        </p:spPr>
        <p:txBody>
          <a:bodyPr>
            <a:normAutofit lnSpcReduction="10000"/>
          </a:bodyPr>
          <a:lstStyle/>
          <a:p>
            <a:pPr algn="just"/>
            <a:r>
              <a:rPr lang="en-US" sz="1800" i="1" dirty="0">
                <a:latin typeface="Times New Roman" pitchFamily="18" charset="0"/>
                <a:cs typeface="Times New Roman" pitchFamily="18" charset="0"/>
              </a:rPr>
              <a:t>S. </a:t>
            </a:r>
            <a:r>
              <a:rPr lang="en-US" sz="1800" i="1" dirty="0" err="1">
                <a:latin typeface="Times New Roman" pitchFamily="18" charset="0"/>
                <a:cs typeface="Times New Roman" pitchFamily="18" charset="0"/>
              </a:rPr>
              <a:t>aureus</a:t>
            </a:r>
            <a:r>
              <a:rPr lang="en-US" sz="1800" dirty="0">
                <a:latin typeface="Times New Roman" pitchFamily="18" charset="0"/>
                <a:cs typeface="Times New Roman" pitchFamily="18" charset="0"/>
              </a:rPr>
              <a:t> is widely distributed in the nature and causing a wide range of </a:t>
            </a:r>
            <a:r>
              <a:rPr lang="en-US" sz="1800" dirty="0" err="1">
                <a:latin typeface="Times New Roman" pitchFamily="18" charset="0"/>
                <a:cs typeface="Times New Roman" pitchFamily="18" charset="0"/>
              </a:rPr>
              <a:t>pyogenic</a:t>
            </a:r>
            <a:r>
              <a:rPr lang="en-US" sz="1800" dirty="0">
                <a:latin typeface="Times New Roman" pitchFamily="18" charset="0"/>
                <a:cs typeface="Times New Roman" pitchFamily="18" charset="0"/>
              </a:rPr>
              <a:t> infections. Furthermore it is responsible for </a:t>
            </a:r>
            <a:r>
              <a:rPr lang="en-US" sz="1800" b="1" dirty="0">
                <a:latin typeface="Times New Roman" pitchFamily="18" charset="0"/>
                <a:cs typeface="Times New Roman" pitchFamily="18" charset="0"/>
              </a:rPr>
              <a:t>community acquired as well as nosocomial infections </a:t>
            </a:r>
            <a:r>
              <a:rPr lang="en-US" sz="1800" dirty="0">
                <a:latin typeface="Times New Roman" pitchFamily="18" charset="0"/>
                <a:cs typeface="Times New Roman" pitchFamily="18" charset="0"/>
              </a:rPr>
              <a:t>(Hospital infections particularly among immunocompromised patients) due to its wide distribution in hospital settings including health care workers. On the other hand, </a:t>
            </a:r>
            <a:r>
              <a:rPr lang="en-US" sz="1800" i="1" dirty="0">
                <a:latin typeface="Times New Roman" pitchFamily="18" charset="0"/>
                <a:cs typeface="Times New Roman" pitchFamily="18" charset="0"/>
              </a:rPr>
              <a:t>S. </a:t>
            </a:r>
            <a:r>
              <a:rPr lang="en-US" sz="1800" i="1" dirty="0" err="1">
                <a:latin typeface="Times New Roman" pitchFamily="18" charset="0"/>
                <a:cs typeface="Times New Roman" pitchFamily="18" charset="0"/>
              </a:rPr>
              <a:t>aureus</a:t>
            </a:r>
            <a:r>
              <a:rPr lang="en-US" sz="1800" dirty="0">
                <a:latin typeface="Times New Roman" pitchFamily="18" charset="0"/>
                <a:cs typeface="Times New Roman" pitchFamily="18" charset="0"/>
              </a:rPr>
              <a:t> is one of the well-known bacteria that develop multiple antibiotic resistance.</a:t>
            </a:r>
          </a:p>
          <a:p>
            <a:pPr algn="just"/>
            <a:r>
              <a:rPr lang="en-US" sz="1800" b="1" dirty="0" err="1">
                <a:latin typeface="Times New Roman" pitchFamily="18" charset="0"/>
                <a:cs typeface="Times New Roman" pitchFamily="18" charset="0"/>
              </a:rPr>
              <a:t>Methicillin</a:t>
            </a:r>
            <a:r>
              <a:rPr lang="en-US" sz="1800" b="1" dirty="0">
                <a:latin typeface="Times New Roman" pitchFamily="18" charset="0"/>
                <a:cs typeface="Times New Roman" pitchFamily="18" charset="0"/>
              </a:rPr>
              <a:t> resistant </a:t>
            </a:r>
            <a:r>
              <a:rPr lang="en-US" sz="1800" b="1" i="1" dirty="0">
                <a:latin typeface="Times New Roman" pitchFamily="18" charset="0"/>
                <a:cs typeface="Times New Roman" pitchFamily="18" charset="0"/>
              </a:rPr>
              <a:t>S. </a:t>
            </a:r>
            <a:r>
              <a:rPr lang="en-US" sz="1800" b="1" i="1" dirty="0" err="1">
                <a:latin typeface="Times New Roman" pitchFamily="18" charset="0"/>
                <a:cs typeface="Times New Roman" pitchFamily="18" charset="0"/>
              </a:rPr>
              <a:t>aureus</a:t>
            </a:r>
            <a:r>
              <a:rPr lang="en-US" sz="1800" b="1" i="1" dirty="0">
                <a:latin typeface="Times New Roman" pitchFamily="18" charset="0"/>
                <a:cs typeface="Times New Roman" pitchFamily="18" charset="0"/>
              </a:rPr>
              <a:t> </a:t>
            </a:r>
            <a:r>
              <a:rPr lang="en-US" sz="1800" b="1" dirty="0">
                <a:latin typeface="Times New Roman" pitchFamily="18" charset="0"/>
                <a:cs typeface="Times New Roman" pitchFamily="18" charset="0"/>
              </a:rPr>
              <a:t>(MRSA):</a:t>
            </a:r>
          </a:p>
          <a:p>
            <a:r>
              <a:rPr lang="en-US" sz="1800" b="1" dirty="0">
                <a:latin typeface="Times New Roman" pitchFamily="18" charset="0"/>
                <a:cs typeface="Times New Roman" pitchFamily="18" charset="0"/>
              </a:rPr>
              <a:t>According to its susceptibility to </a:t>
            </a:r>
            <a:r>
              <a:rPr lang="en-US" sz="1800" b="1" dirty="0" err="1">
                <a:latin typeface="Times New Roman" pitchFamily="18" charset="0"/>
                <a:cs typeface="Times New Roman" pitchFamily="18" charset="0"/>
              </a:rPr>
              <a:t>Methicillin</a:t>
            </a:r>
            <a:r>
              <a:rPr lang="en-US" sz="1800" b="1" dirty="0">
                <a:latin typeface="Times New Roman" pitchFamily="18" charset="0"/>
                <a:cs typeface="Times New Roman" pitchFamily="18" charset="0"/>
              </a:rPr>
              <a:t>, </a:t>
            </a:r>
            <a:r>
              <a:rPr lang="en-US" sz="1800" b="1" i="1" dirty="0">
                <a:latin typeface="Times New Roman" pitchFamily="18" charset="0"/>
                <a:cs typeface="Times New Roman" pitchFamily="18" charset="0"/>
              </a:rPr>
              <a:t>S. </a:t>
            </a:r>
            <a:r>
              <a:rPr lang="en-US" sz="1800" b="1" i="1" dirty="0" err="1">
                <a:latin typeface="Times New Roman" pitchFamily="18" charset="0"/>
                <a:cs typeface="Times New Roman" pitchFamily="18" charset="0"/>
              </a:rPr>
              <a:t>aureus</a:t>
            </a:r>
            <a:r>
              <a:rPr lang="en-US" sz="1800" b="1" i="1" dirty="0">
                <a:latin typeface="Times New Roman" pitchFamily="18" charset="0"/>
                <a:cs typeface="Times New Roman" pitchFamily="18" charset="0"/>
              </a:rPr>
              <a:t> </a:t>
            </a:r>
            <a:r>
              <a:rPr lang="en-US" sz="1800" b="1" dirty="0">
                <a:latin typeface="Times New Roman" pitchFamily="18" charset="0"/>
                <a:cs typeface="Times New Roman" pitchFamily="18" charset="0"/>
              </a:rPr>
              <a:t>was divided into:</a:t>
            </a:r>
          </a:p>
          <a:p>
            <a:pPr marL="457200" indent="-457200" algn="just">
              <a:buAutoNum type="arabicPeriod"/>
            </a:pPr>
            <a:r>
              <a:rPr lang="en-US" sz="1800" b="1" dirty="0" err="1">
                <a:latin typeface="Times New Roman" pitchFamily="18" charset="0"/>
                <a:cs typeface="Times New Roman" pitchFamily="18" charset="0"/>
              </a:rPr>
              <a:t>Methicillin</a:t>
            </a:r>
            <a:r>
              <a:rPr lang="en-US" sz="1800" b="1" dirty="0">
                <a:latin typeface="Times New Roman" pitchFamily="18" charset="0"/>
                <a:cs typeface="Times New Roman" pitchFamily="18" charset="0"/>
              </a:rPr>
              <a:t> resistant (MRSA): </a:t>
            </a:r>
            <a:r>
              <a:rPr lang="en-US" sz="1800" dirty="0">
                <a:latin typeface="Times New Roman" pitchFamily="18" charset="0"/>
                <a:cs typeface="Times New Roman" pitchFamily="18" charset="0"/>
              </a:rPr>
              <a:t>which is highly prevalent in the community (CA-MRSA) causing a wide range of infection including community acquired pneumonia . Beside that it is highly distributed in the hospitals  Hospital environment and </a:t>
            </a:r>
            <a:r>
              <a:rPr lang="en-US" sz="1800" dirty="0" err="1">
                <a:latin typeface="Times New Roman" pitchFamily="18" charset="0"/>
                <a:cs typeface="Times New Roman" pitchFamily="18" charset="0"/>
              </a:rPr>
              <a:t>fomites</a:t>
            </a:r>
            <a:r>
              <a:rPr lang="en-US" sz="1800" dirty="0">
                <a:latin typeface="Times New Roman" pitchFamily="18" charset="0"/>
                <a:cs typeface="Times New Roman" pitchFamily="18" charset="0"/>
              </a:rPr>
              <a:t>) causing (HA-MRSA) infections among patients. MRSA isolates usually multi-drug resistant.       High prevalence of MRSA was found among HCWs</a:t>
            </a:r>
          </a:p>
          <a:p>
            <a:pPr marL="457200" indent="-457200"/>
            <a:r>
              <a:rPr lang="en-US" sz="1800" b="1" dirty="0">
                <a:latin typeface="Times New Roman" pitchFamily="18" charset="0"/>
                <a:cs typeface="Times New Roman" pitchFamily="18" charset="0"/>
              </a:rPr>
              <a:t>2. </a:t>
            </a:r>
            <a:r>
              <a:rPr lang="en-US" sz="1800" b="1" dirty="0" err="1">
                <a:latin typeface="Times New Roman" pitchFamily="18" charset="0"/>
                <a:cs typeface="Times New Roman" pitchFamily="18" charset="0"/>
              </a:rPr>
              <a:t>Methicillin</a:t>
            </a:r>
            <a:r>
              <a:rPr lang="en-US" sz="1800" b="1" dirty="0">
                <a:latin typeface="Times New Roman" pitchFamily="18" charset="0"/>
                <a:cs typeface="Times New Roman" pitchFamily="18" charset="0"/>
              </a:rPr>
              <a:t> sensitive </a:t>
            </a:r>
            <a:r>
              <a:rPr lang="en-US" sz="1800" b="1" i="1" dirty="0">
                <a:latin typeface="Times New Roman" pitchFamily="18" charset="0"/>
                <a:cs typeface="Times New Roman" pitchFamily="18" charset="0"/>
              </a:rPr>
              <a:t>S. </a:t>
            </a:r>
            <a:r>
              <a:rPr lang="en-US" sz="1800" b="1" i="1" dirty="0" err="1">
                <a:latin typeface="Times New Roman" pitchFamily="18" charset="0"/>
                <a:cs typeface="Times New Roman" pitchFamily="18" charset="0"/>
              </a:rPr>
              <a:t>aureus</a:t>
            </a:r>
            <a:r>
              <a:rPr lang="en-US" sz="1800" b="1" i="1"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r>
              <a:rPr lang="en-US" sz="1800" b="1">
                <a:latin typeface="Times New Roman" pitchFamily="18" charset="0"/>
                <a:cs typeface="Times New Roman" pitchFamily="18" charset="0"/>
              </a:rPr>
              <a:t>MSSA</a:t>
            </a:r>
            <a:r>
              <a:rPr lang="en-US" sz="1800">
                <a:latin typeface="Times New Roman" pitchFamily="18" charset="0"/>
                <a:cs typeface="Times New Roman" pitchFamily="18" charset="0"/>
              </a:rPr>
              <a:t>)</a:t>
            </a:r>
            <a:r>
              <a:rPr lang="en-US" sz="1800" dirty="0">
                <a:latin typeface="Times New Roman" pitchFamily="18" charset="0"/>
                <a:cs typeface="Times New Roman"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0474"/>
            <a:ext cx="9144000" cy="6787526"/>
          </a:xfrm>
        </p:spPr>
      </p:pic>
    </p:spTree>
    <p:extLst>
      <p:ext uri="{BB962C8B-B14F-4D97-AF65-F5344CB8AC3E}">
        <p14:creationId xmlns:p14="http://schemas.microsoft.com/office/powerpoint/2010/main" val="197099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صورة 3"/>
          <p:cNvPicPr>
            <a:picLocks noChangeAspect="1"/>
          </p:cNvPicPr>
          <p:nvPr/>
        </p:nvPicPr>
        <p:blipFill>
          <a:blip r:embed="rId2"/>
          <a:stretch>
            <a:fillRect/>
          </a:stretch>
        </p:blipFill>
        <p:spPr>
          <a:xfrm>
            <a:off x="200789" y="389880"/>
            <a:ext cx="8742422" cy="6078239"/>
          </a:xfrm>
          <a:prstGeom prst="rect">
            <a:avLst/>
          </a:prstGeom>
        </p:spPr>
      </p:pic>
    </p:spTree>
    <p:extLst>
      <p:ext uri="{BB962C8B-B14F-4D97-AF65-F5344CB8AC3E}">
        <p14:creationId xmlns:p14="http://schemas.microsoft.com/office/powerpoint/2010/main" val="206383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4" name="Rectangle 8"/>
          <p:cNvSpPr>
            <a:spLocks noGrp="1" noChangeArrowheads="1"/>
          </p:cNvSpPr>
          <p:nvPr>
            <p:ph type="title"/>
          </p:nvPr>
        </p:nvSpPr>
        <p:spPr/>
        <p:txBody>
          <a:bodyPr/>
          <a:lstStyle/>
          <a:p>
            <a:r>
              <a:rPr lang="en-US" dirty="0">
                <a:solidFill>
                  <a:srgbClr val="1808AC"/>
                </a:solidFill>
              </a:rPr>
              <a:t>Classification</a:t>
            </a:r>
          </a:p>
        </p:txBody>
      </p:sp>
      <p:sp>
        <p:nvSpPr>
          <p:cNvPr id="19465" name="Rectangle 9"/>
          <p:cNvSpPr>
            <a:spLocks noGrp="1" noChangeArrowheads="1"/>
          </p:cNvSpPr>
          <p:nvPr>
            <p:ph type="body" idx="1"/>
          </p:nvPr>
        </p:nvSpPr>
        <p:spPr/>
        <p:txBody>
          <a:bodyPr/>
          <a:lstStyle/>
          <a:p>
            <a:r>
              <a:rPr lang="en-US" dirty="0">
                <a:solidFill>
                  <a:schemeClr val="tx1"/>
                </a:solidFill>
              </a:rPr>
              <a:t>Family</a:t>
            </a:r>
          </a:p>
          <a:p>
            <a:endParaRPr lang="en-US" dirty="0">
              <a:solidFill>
                <a:schemeClr val="tx1"/>
              </a:solidFill>
            </a:endParaRPr>
          </a:p>
          <a:p>
            <a:r>
              <a:rPr lang="en-US" dirty="0">
                <a:solidFill>
                  <a:schemeClr val="tx1"/>
                </a:solidFill>
              </a:rPr>
              <a:t>Genus</a:t>
            </a:r>
          </a:p>
          <a:p>
            <a:endParaRPr lang="en-US" dirty="0">
              <a:solidFill>
                <a:schemeClr val="tx1"/>
              </a:solidFill>
            </a:endParaRPr>
          </a:p>
          <a:p>
            <a:r>
              <a:rPr lang="en-US" dirty="0">
                <a:solidFill>
                  <a:schemeClr val="tx1"/>
                </a:solidFill>
              </a:rPr>
              <a:t>Species</a:t>
            </a:r>
          </a:p>
          <a:p>
            <a:endParaRPr lang="en-US" dirty="0">
              <a:solidFill>
                <a:schemeClr val="tx1"/>
              </a:solidFill>
            </a:endParaRPr>
          </a:p>
        </p:txBody>
      </p:sp>
      <p:sp>
        <p:nvSpPr>
          <p:cNvPr id="19460" name="Text Box 4"/>
          <p:cNvSpPr txBox="1">
            <a:spLocks noChangeArrowheads="1"/>
          </p:cNvSpPr>
          <p:nvPr/>
        </p:nvSpPr>
        <p:spPr bwMode="auto">
          <a:xfrm>
            <a:off x="2971800" y="2057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a:solidFill>
                  <a:srgbClr val="000000"/>
                </a:solidFill>
              </a:rPr>
              <a:t>Micrococcaceae</a:t>
            </a:r>
          </a:p>
        </p:txBody>
      </p:sp>
      <p:sp>
        <p:nvSpPr>
          <p:cNvPr id="19461" name="Text Box 5"/>
          <p:cNvSpPr txBox="1">
            <a:spLocks noChangeArrowheads="1"/>
          </p:cNvSpPr>
          <p:nvPr/>
        </p:nvSpPr>
        <p:spPr bwMode="auto">
          <a:xfrm>
            <a:off x="2971800" y="3200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i="1">
                <a:solidFill>
                  <a:srgbClr val="000000"/>
                </a:solidFill>
              </a:rPr>
              <a:t>Micrococcus and Staphylococcus</a:t>
            </a:r>
            <a:endParaRPr lang="en-US" sz="2400" b="1">
              <a:solidFill>
                <a:srgbClr val="000000"/>
              </a:solidFill>
            </a:endParaRPr>
          </a:p>
        </p:txBody>
      </p:sp>
      <p:sp>
        <p:nvSpPr>
          <p:cNvPr id="19462" name="Text Box 6"/>
          <p:cNvSpPr txBox="1">
            <a:spLocks noChangeArrowheads="1"/>
          </p:cNvSpPr>
          <p:nvPr/>
        </p:nvSpPr>
        <p:spPr bwMode="auto">
          <a:xfrm>
            <a:off x="3048000" y="4038600"/>
            <a:ext cx="320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i="1">
                <a:solidFill>
                  <a:srgbClr val="000000"/>
                </a:solidFill>
              </a:rPr>
              <a:t>S. aureus</a:t>
            </a:r>
          </a:p>
          <a:p>
            <a:pPr fontAlgn="base">
              <a:spcBef>
                <a:spcPct val="0"/>
              </a:spcBef>
              <a:spcAft>
                <a:spcPct val="0"/>
              </a:spcAft>
            </a:pPr>
            <a:r>
              <a:rPr lang="en-US" sz="2400" b="1" i="1">
                <a:solidFill>
                  <a:srgbClr val="000000"/>
                </a:solidFill>
              </a:rPr>
              <a:t>S. saprophyticus</a:t>
            </a:r>
          </a:p>
          <a:p>
            <a:pPr fontAlgn="base">
              <a:spcBef>
                <a:spcPct val="0"/>
              </a:spcBef>
              <a:spcAft>
                <a:spcPct val="0"/>
              </a:spcAft>
            </a:pPr>
            <a:r>
              <a:rPr lang="en-US" sz="2400" b="1" i="1">
                <a:solidFill>
                  <a:srgbClr val="000000"/>
                </a:solidFill>
              </a:rPr>
              <a:t>S. epidermidis</a:t>
            </a:r>
          </a:p>
          <a:p>
            <a:pPr fontAlgn="base">
              <a:spcBef>
                <a:spcPct val="0"/>
              </a:spcBef>
              <a:spcAft>
                <a:spcPct val="0"/>
              </a:spcAft>
            </a:pPr>
            <a:r>
              <a:rPr lang="en-US" sz="2400" b="1" i="1">
                <a:solidFill>
                  <a:srgbClr val="000000"/>
                </a:solidFill>
              </a:rPr>
              <a:t>M. luteus</a:t>
            </a:r>
          </a:p>
        </p:txBody>
      </p:sp>
      <p:sp>
        <p:nvSpPr>
          <p:cNvPr id="19463" name="AutoShape 7"/>
          <p:cNvSpPr>
            <a:spLocks noChangeArrowheads="1"/>
          </p:cNvSpPr>
          <p:nvPr/>
        </p:nvSpPr>
        <p:spPr bwMode="auto">
          <a:xfrm>
            <a:off x="685800" y="4953000"/>
            <a:ext cx="1828800" cy="1600200"/>
          </a:xfrm>
          <a:prstGeom prst="wedgeEllipseCallout">
            <a:avLst>
              <a:gd name="adj1" fmla="val 77431"/>
              <a:gd name="adj2" fmla="val -5238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sz="2200" b="1" dirty="0">
                <a:solidFill>
                  <a:srgbClr val="000000"/>
                </a:solidFill>
              </a:rPr>
              <a:t>more than 30 species</a:t>
            </a:r>
          </a:p>
        </p:txBody>
      </p:sp>
    </p:spTree>
    <p:extLst>
      <p:ext uri="{BB962C8B-B14F-4D97-AF65-F5344CB8AC3E}">
        <p14:creationId xmlns:p14="http://schemas.microsoft.com/office/powerpoint/2010/main" val="1301259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0-#ppt_w/2"/>
                                          </p:val>
                                        </p:tav>
                                        <p:tav tm="100000">
                                          <p:val>
                                            <p:strVal val="#ppt_x"/>
                                          </p:val>
                                        </p:tav>
                                      </p:tavLst>
                                    </p:anim>
                                    <p:anim calcmode="lin" valueType="num">
                                      <p:cBhvr additive="base">
                                        <p:cTn id="8" dur="500" fill="hold"/>
                                        <p:tgtEl>
                                          <p:spTgt spid="194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260648"/>
            <a:ext cx="2664297" cy="720080"/>
          </a:xfrm>
        </p:spPr>
        <p:txBody>
          <a:bodyPr anchor="ctr">
            <a:noAutofit/>
          </a:bodyPr>
          <a:lstStyle/>
          <a:p>
            <a:pPr algn="ctr"/>
            <a:r>
              <a:rPr lang="en-US" sz="3200" dirty="0">
                <a:solidFill>
                  <a:srgbClr val="FF0000"/>
                </a:solidFill>
                <a:latin typeface="Times New Roman" pitchFamily="18" charset="0"/>
                <a:cs typeface="Times New Roman" pitchFamily="18" charset="0"/>
              </a:rPr>
              <a:t>Staphylococci</a:t>
            </a:r>
            <a:endParaRPr lang="en-US" sz="3200" b="1" dirty="0">
              <a:solidFill>
                <a:srgbClr val="FF0000"/>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a:off x="107504" y="260648"/>
            <a:ext cx="4752528" cy="6311624"/>
          </a:xfrm>
        </p:spPr>
        <p:txBody>
          <a:bodyPr>
            <a:normAutofit/>
          </a:bodyPr>
          <a:lstStyle/>
          <a:p>
            <a:pPr marL="342900" indent="-342900" algn="just">
              <a:buFont typeface="Wingdings" panose="05000000000000000000" pitchFamily="2" charset="2"/>
              <a:buChar char="Ø"/>
            </a:pPr>
            <a:r>
              <a:rPr lang="en-US" sz="2200" b="1" dirty="0">
                <a:solidFill>
                  <a:srgbClr val="7030A0"/>
                </a:solidFill>
                <a:latin typeface="Times New Roman" pitchFamily="18" charset="0"/>
                <a:cs typeface="Times New Roman" pitchFamily="18" charset="0"/>
              </a:rPr>
              <a:t>Morphology:</a:t>
            </a:r>
            <a:r>
              <a:rPr lang="en-US" sz="2200" dirty="0">
                <a:latin typeface="Times New Roman" pitchFamily="18" charset="0"/>
                <a:cs typeface="Times New Roman" pitchFamily="18" charset="0"/>
              </a:rPr>
              <a:t> </a:t>
            </a:r>
            <a:endParaRPr lang="ar-IQ" sz="2200" dirty="0">
              <a:latin typeface="Times New Roman" pitchFamily="18" charset="0"/>
              <a:cs typeface="Times New Roman" pitchFamily="18" charset="0"/>
            </a:endParaRPr>
          </a:p>
          <a:p>
            <a:pPr marL="342900" indent="-342900" algn="just">
              <a:buFontTx/>
              <a:buChar char="-"/>
            </a:pPr>
            <a:r>
              <a:rPr lang="en-US" sz="2200" dirty="0">
                <a:latin typeface="Times New Roman" pitchFamily="18" charset="0"/>
                <a:cs typeface="Times New Roman" pitchFamily="18" charset="0"/>
              </a:rPr>
              <a:t>Gram-positive, spherical bacteria, about 1 µm in diameter</a:t>
            </a:r>
          </a:p>
          <a:p>
            <a:pPr marL="342900" indent="-342900" algn="just">
              <a:buFontTx/>
              <a:buChar char="-"/>
            </a:pPr>
            <a:r>
              <a:rPr lang="en-US" sz="2200" dirty="0">
                <a:latin typeface="Times New Roman" pitchFamily="18" charset="0"/>
                <a:cs typeface="Times New Roman" pitchFamily="18" charset="0"/>
              </a:rPr>
              <a:t>arranged in grape-like irregular clusters, but single or pairs may also found</a:t>
            </a:r>
          </a:p>
          <a:p>
            <a:pPr marL="342900" indent="-342900" algn="just">
              <a:buFontTx/>
              <a:buChar char="-"/>
            </a:pPr>
            <a:r>
              <a:rPr lang="en-US" sz="2200" dirty="0">
                <a:latin typeface="Times New Roman" pitchFamily="18" charset="0"/>
                <a:cs typeface="Times New Roman" pitchFamily="18" charset="0"/>
              </a:rPr>
              <a:t>non motile, non spore-forming and occasionally capsulated. </a:t>
            </a:r>
          </a:p>
          <a:p>
            <a:pPr marL="457200" indent="-457200" algn="just">
              <a:buFont typeface="Wingdings" panose="05000000000000000000" pitchFamily="2" charset="2"/>
              <a:buChar char="Ø"/>
            </a:pPr>
            <a:r>
              <a:rPr lang="en-US" sz="2200" b="1" dirty="0">
                <a:solidFill>
                  <a:srgbClr val="7030A0"/>
                </a:solidFill>
                <a:latin typeface="Times New Roman" pitchFamily="18" charset="0"/>
                <a:cs typeface="Times New Roman" pitchFamily="18" charset="0"/>
              </a:rPr>
              <a:t>Biochemical: </a:t>
            </a:r>
          </a:p>
          <a:p>
            <a:pPr marL="342900" indent="-342900" algn="just">
              <a:buFontTx/>
              <a:buChar char="-"/>
            </a:pPr>
            <a:r>
              <a:rPr lang="en-US" sz="2200" b="1" dirty="0">
                <a:latin typeface="Times New Roman" pitchFamily="18" charset="0"/>
                <a:cs typeface="Times New Roman" pitchFamily="18" charset="0"/>
              </a:rPr>
              <a:t>Catalase-positive</a:t>
            </a:r>
            <a:r>
              <a:rPr lang="en-US" sz="2200" dirty="0">
                <a:latin typeface="Times New Roman" pitchFamily="18" charset="0"/>
                <a:cs typeface="Times New Roman" pitchFamily="18" charset="0"/>
              </a:rPr>
              <a:t> which can differentiate them from Streptococci which are catalase-negative (Its degradation limits the ability of neutrophils to kill).</a:t>
            </a:r>
          </a:p>
          <a:p>
            <a:pPr marL="342900" indent="-342900" algn="just">
              <a:buFontTx/>
              <a:buChar char="-"/>
            </a:pPr>
            <a:r>
              <a:rPr lang="en-US" sz="2200" dirty="0">
                <a:latin typeface="Times New Roman" pitchFamily="18" charset="0"/>
                <a:cs typeface="Times New Roman" pitchFamily="18" charset="0"/>
              </a:rPr>
              <a:t>Staphylococci tolerate high salt concentration (9.5% </a:t>
            </a:r>
            <a:r>
              <a:rPr lang="en-US" sz="2200" dirty="0" err="1">
                <a:latin typeface="Times New Roman" pitchFamily="18" charset="0"/>
                <a:cs typeface="Times New Roman" pitchFamily="18" charset="0"/>
              </a:rPr>
              <a:t>Nacl</a:t>
            </a:r>
            <a:r>
              <a:rPr lang="en-US" sz="2200" dirty="0">
                <a:latin typeface="Times New Roman" pitchFamily="18" charset="0"/>
                <a:cs typeface="Times New Roman" pitchFamily="18" charset="0"/>
              </a:rPr>
              <a:t>).  </a:t>
            </a:r>
          </a:p>
        </p:txBody>
      </p:sp>
      <p:pic>
        <p:nvPicPr>
          <p:cNvPr id="7" name="صورة 6"/>
          <p:cNvPicPr>
            <a:picLocks noChangeAspect="1"/>
          </p:cNvPicPr>
          <p:nvPr/>
        </p:nvPicPr>
        <p:blipFill>
          <a:blip r:embed="rId2"/>
          <a:stretch>
            <a:fillRect/>
          </a:stretch>
        </p:blipFill>
        <p:spPr>
          <a:xfrm>
            <a:off x="5076056" y="1412776"/>
            <a:ext cx="3816424" cy="37444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18" y="620688"/>
            <a:ext cx="2664297" cy="720080"/>
          </a:xfrm>
        </p:spPr>
        <p:txBody>
          <a:bodyPr anchor="ctr">
            <a:noAutofit/>
          </a:bodyPr>
          <a:lstStyle/>
          <a:p>
            <a:pPr algn="ctr"/>
            <a:r>
              <a:rPr lang="en-US" sz="3200" dirty="0">
                <a:solidFill>
                  <a:srgbClr val="FF0000"/>
                </a:solidFill>
                <a:latin typeface="Times New Roman" pitchFamily="18" charset="0"/>
                <a:cs typeface="Times New Roman" pitchFamily="18" charset="0"/>
              </a:rPr>
              <a:t>Staphylococci</a:t>
            </a:r>
            <a:endParaRPr lang="en-US" sz="3200" b="1" dirty="0">
              <a:solidFill>
                <a:srgbClr val="FF0000"/>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a:off x="107504" y="548680"/>
            <a:ext cx="4896544" cy="6023592"/>
          </a:xfrm>
        </p:spPr>
        <p:txBody>
          <a:bodyPr>
            <a:normAutofit/>
          </a:bodyPr>
          <a:lstStyle/>
          <a:p>
            <a:pPr marL="342900" indent="-342900" algn="just">
              <a:buFont typeface="Wingdings" panose="05000000000000000000" pitchFamily="2" charset="2"/>
              <a:buChar char="Ø"/>
            </a:pPr>
            <a:r>
              <a:rPr lang="en-US" sz="2400" b="1" dirty="0">
                <a:solidFill>
                  <a:srgbClr val="7030A0"/>
                </a:solidFill>
                <a:latin typeface="Times New Roman" pitchFamily="18" charset="0"/>
                <a:cs typeface="Times New Roman" pitchFamily="18" charset="0"/>
              </a:rPr>
              <a:t>Culture: </a:t>
            </a:r>
            <a:r>
              <a:rPr lang="en-US" sz="2400" dirty="0">
                <a:solidFill>
                  <a:prstClr val="black"/>
                </a:solidFill>
                <a:latin typeface="Times New Roman" pitchFamily="18" charset="0"/>
                <a:cs typeface="Times New Roman" pitchFamily="18" charset="0"/>
              </a:rPr>
              <a:t>They grow readily on many types of media under aerobic or microaerophilic conditions at 37°C, and produce pigments that vary from white to golden yellow, ferment carbohydrates Colonies on solid media are entire, smooth and glistening. </a:t>
            </a:r>
          </a:p>
          <a:p>
            <a:pPr algn="just"/>
            <a:endParaRPr lang="en-US" sz="2400" dirty="0">
              <a:latin typeface="Times New Roman" pitchFamily="18" charset="0"/>
              <a:cs typeface="Times New Roman" pitchFamily="18" charset="0"/>
            </a:endParaRPr>
          </a:p>
          <a:p>
            <a:pPr marL="342900" indent="-342900" algn="just">
              <a:buFont typeface="Wingdings" panose="05000000000000000000" pitchFamily="2" charset="2"/>
              <a:buChar char="Ø"/>
            </a:pPr>
            <a:r>
              <a:rPr lang="en-US" sz="2400" b="1" dirty="0">
                <a:solidFill>
                  <a:srgbClr val="7030A0"/>
                </a:solidFill>
                <a:latin typeface="Times New Roman" pitchFamily="18" charset="0"/>
                <a:cs typeface="Times New Roman" pitchFamily="18" charset="0"/>
              </a:rPr>
              <a:t>Pathogenicity:</a:t>
            </a:r>
            <a:r>
              <a:rPr lang="en-US" sz="2400" dirty="0">
                <a:latin typeface="Times New Roman" pitchFamily="18" charset="0"/>
                <a:cs typeface="Times New Roman" pitchFamily="18" charset="0"/>
              </a:rPr>
              <a:t> Some are normal flora of the skin and mucous membrane of human. Other causes suppuration, abscesses formation and a variety of pyogenic infections and even fatal septicemia. </a:t>
            </a:r>
          </a:p>
        </p:txBody>
      </p:sp>
      <p:pic>
        <p:nvPicPr>
          <p:cNvPr id="3" name="صورة 2"/>
          <p:cNvPicPr>
            <a:picLocks noChangeAspect="1"/>
          </p:cNvPicPr>
          <p:nvPr/>
        </p:nvPicPr>
        <p:blipFill>
          <a:blip r:embed="rId2"/>
          <a:stretch>
            <a:fillRect/>
          </a:stretch>
        </p:blipFill>
        <p:spPr>
          <a:xfrm>
            <a:off x="5148064" y="1772816"/>
            <a:ext cx="3816427" cy="3743268"/>
          </a:xfrm>
          <a:prstGeom prst="rect">
            <a:avLst/>
          </a:prstGeom>
        </p:spPr>
      </p:pic>
    </p:spTree>
    <p:extLst>
      <p:ext uri="{BB962C8B-B14F-4D97-AF65-F5344CB8AC3E}">
        <p14:creationId xmlns:p14="http://schemas.microsoft.com/office/powerpoint/2010/main" val="366387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117173"/>
            <a:ext cx="3206160" cy="719539"/>
          </a:xfrm>
        </p:spPr>
        <p:txBody>
          <a:bodyPr anchor="ctr">
            <a:norm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Staph. </a:t>
            </a:r>
            <a:r>
              <a:rPr lang="en-US" sz="2400" i="1" dirty="0" err="1">
                <a:solidFill>
                  <a:srgbClr val="FF0000"/>
                </a:solidFill>
                <a:latin typeface="Times New Roman" panose="02020603050405020304" pitchFamily="18" charset="0"/>
                <a:cs typeface="Times New Roman" panose="02020603050405020304" pitchFamily="18" charset="0"/>
              </a:rPr>
              <a:t>aureus</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107504" y="187476"/>
            <a:ext cx="5256584" cy="6670524"/>
          </a:xfrm>
        </p:spPr>
        <p:txBody>
          <a:bodyPr>
            <a:noAutofit/>
          </a:bodyPr>
          <a:lstStyle/>
          <a:p>
            <a:pPr marL="342900" lvl="0" indent="-342900" algn="just">
              <a:buFontTx/>
              <a:buChar char="-"/>
            </a:pPr>
            <a:r>
              <a:rPr lang="en-US" sz="1700" dirty="0">
                <a:solidFill>
                  <a:prstClr val="black"/>
                </a:solidFill>
                <a:latin typeface="Times New Roman" pitchFamily="18" charset="0"/>
                <a:cs typeface="Times New Roman" pitchFamily="18" charset="0"/>
              </a:rPr>
              <a:t>The main 3 medically important species of staphylococci are:</a:t>
            </a:r>
          </a:p>
          <a:p>
            <a:pPr marL="342900" lvl="0" indent="-342900" algn="just">
              <a:buFontTx/>
              <a:buChar char="-"/>
            </a:pPr>
            <a:r>
              <a:rPr lang="en-US" sz="1700" b="1" i="1" dirty="0">
                <a:solidFill>
                  <a:srgbClr val="0070C0"/>
                </a:solidFill>
                <a:latin typeface="Times New Roman" pitchFamily="18" charset="0"/>
                <a:cs typeface="Times New Roman" pitchFamily="18" charset="0"/>
              </a:rPr>
              <a:t>Staphylococcus aureus</a:t>
            </a:r>
          </a:p>
          <a:p>
            <a:pPr marL="342900" lvl="0" indent="-342900" algn="just">
              <a:buFontTx/>
              <a:buChar char="-"/>
            </a:pPr>
            <a:r>
              <a:rPr lang="en-US" sz="1700" b="1" i="1" dirty="0">
                <a:solidFill>
                  <a:srgbClr val="0070C0"/>
                </a:solidFill>
                <a:latin typeface="Times New Roman" pitchFamily="18" charset="0"/>
                <a:cs typeface="Times New Roman" pitchFamily="18" charset="0"/>
              </a:rPr>
              <a:t>Staphylococcus epidermidis (</a:t>
            </a:r>
            <a:r>
              <a:rPr lang="en-US" sz="1700" b="1" i="1" dirty="0" err="1">
                <a:solidFill>
                  <a:srgbClr val="0070C0"/>
                </a:solidFill>
                <a:latin typeface="Times New Roman" pitchFamily="18" charset="0"/>
                <a:cs typeface="Times New Roman" pitchFamily="18" charset="0"/>
              </a:rPr>
              <a:t>albus</a:t>
            </a:r>
            <a:r>
              <a:rPr lang="en-US" sz="1700" b="1" i="1" dirty="0">
                <a:solidFill>
                  <a:srgbClr val="0070C0"/>
                </a:solidFill>
                <a:latin typeface="Times New Roman" pitchFamily="18" charset="0"/>
                <a:cs typeface="Times New Roman" pitchFamily="18" charset="0"/>
              </a:rPr>
              <a:t>)</a:t>
            </a:r>
            <a:endParaRPr lang="en-US" sz="1700" b="1" dirty="0">
              <a:solidFill>
                <a:srgbClr val="0070C0"/>
              </a:solidFill>
              <a:latin typeface="Times New Roman" pitchFamily="18" charset="0"/>
              <a:cs typeface="Times New Roman" pitchFamily="18" charset="0"/>
            </a:endParaRPr>
          </a:p>
          <a:p>
            <a:pPr marL="342900" lvl="0" indent="-342900" algn="just">
              <a:buFontTx/>
              <a:buChar char="-"/>
            </a:pPr>
            <a:r>
              <a:rPr lang="en-US" sz="1700" b="1" i="1" dirty="0">
                <a:solidFill>
                  <a:srgbClr val="0070C0"/>
                </a:solidFill>
                <a:latin typeface="Times New Roman" pitchFamily="18" charset="0"/>
                <a:cs typeface="Times New Roman" pitchFamily="18" charset="0"/>
              </a:rPr>
              <a:t>Staphylococcus </a:t>
            </a:r>
            <a:r>
              <a:rPr lang="en-US" sz="1700" b="1" i="1" dirty="0" err="1">
                <a:solidFill>
                  <a:srgbClr val="0070C0"/>
                </a:solidFill>
                <a:latin typeface="Times New Roman" pitchFamily="18" charset="0"/>
                <a:cs typeface="Times New Roman" pitchFamily="18" charset="0"/>
              </a:rPr>
              <a:t>saprophyticus</a:t>
            </a:r>
            <a:endParaRPr lang="en-US" sz="1700" dirty="0">
              <a:solidFill>
                <a:prstClr val="black"/>
              </a:solidFill>
              <a:latin typeface="Times New Roman" pitchFamily="18" charset="0"/>
              <a:cs typeface="Times New Roman" pitchFamily="18" charset="0"/>
            </a:endParaRPr>
          </a:p>
          <a:p>
            <a:pPr lvl="0" algn="just"/>
            <a:r>
              <a:rPr lang="en-US" sz="1700" b="1" i="1" dirty="0">
                <a:solidFill>
                  <a:schemeClr val="accent6">
                    <a:lumMod val="75000"/>
                  </a:schemeClr>
                </a:solidFill>
                <a:latin typeface="Times New Roman" pitchFamily="18" charset="0"/>
                <a:cs typeface="Times New Roman" pitchFamily="18" charset="0"/>
              </a:rPr>
              <a:t>S. aureus</a:t>
            </a:r>
            <a:r>
              <a:rPr lang="en-US" sz="1700" b="1" dirty="0">
                <a:solidFill>
                  <a:schemeClr val="accent6">
                    <a:lumMod val="75000"/>
                  </a:schemeClr>
                </a:solidFill>
                <a:latin typeface="Times New Roman" pitchFamily="18" charset="0"/>
                <a:cs typeface="Times New Roman" pitchFamily="18" charset="0"/>
              </a:rPr>
              <a:t> </a:t>
            </a:r>
            <a:r>
              <a:rPr lang="en-US" sz="1700" dirty="0">
                <a:solidFill>
                  <a:prstClr val="black"/>
                </a:solidFill>
                <a:latin typeface="Times New Roman" pitchFamily="18" charset="0"/>
                <a:cs typeface="Times New Roman" pitchFamily="18" charset="0"/>
              </a:rPr>
              <a:t>is coagulase positive which differentiate them from other species.</a:t>
            </a:r>
            <a:endParaRPr lang="en-US" sz="1700" b="1" i="1" dirty="0">
              <a:solidFill>
                <a:srgbClr val="0070C0"/>
              </a:solidFill>
              <a:latin typeface="Times New Roman" pitchFamily="18" charset="0"/>
              <a:cs typeface="Times New Roman" pitchFamily="18" charset="0"/>
            </a:endParaRPr>
          </a:p>
          <a:p>
            <a:pPr marL="342900" lvl="0" indent="-342900" algn="just">
              <a:buFont typeface="Wingdings" pitchFamily="2" charset="2"/>
              <a:buChar char="q"/>
            </a:pPr>
            <a:r>
              <a:rPr lang="en-US" sz="1700" b="1" i="1" dirty="0">
                <a:solidFill>
                  <a:srgbClr val="FF0000"/>
                </a:solidFill>
                <a:latin typeface="Times New Roman" pitchFamily="18" charset="0"/>
                <a:cs typeface="Times New Roman" pitchFamily="18" charset="0"/>
              </a:rPr>
              <a:t>Staphylococcus aureus: </a:t>
            </a:r>
          </a:p>
          <a:p>
            <a:pPr marL="342900" lvl="0" indent="-342900" algn="just">
              <a:buFont typeface="Wingdings" panose="05000000000000000000" pitchFamily="2" charset="2"/>
              <a:buChar char="§"/>
            </a:pPr>
            <a:r>
              <a:rPr lang="en-US" sz="1700" b="1" dirty="0">
                <a:solidFill>
                  <a:srgbClr val="00B050"/>
                </a:solidFill>
                <a:latin typeface="Times New Roman" panose="02020603050405020304" pitchFamily="18" charset="0"/>
                <a:cs typeface="Times New Roman" panose="02020603050405020304" pitchFamily="18" charset="0"/>
              </a:rPr>
              <a:t>Distinguishing Features: </a:t>
            </a:r>
          </a:p>
          <a:p>
            <a:pPr marL="342900" lvl="0" indent="-342900" algn="just">
              <a:lnSpc>
                <a:spcPct val="120000"/>
              </a:lnSpc>
              <a:buFontTx/>
              <a:buChar char="-"/>
            </a:pPr>
            <a:r>
              <a:rPr lang="en-US" sz="1700" dirty="0">
                <a:latin typeface="Times New Roman" panose="02020603050405020304" pitchFamily="18" charset="0"/>
                <a:cs typeface="Times New Roman" panose="02020603050405020304" pitchFamily="18" charset="0"/>
              </a:rPr>
              <a:t>Small, yellow(golden color) colonies on blood agar. </a:t>
            </a:r>
          </a:p>
          <a:p>
            <a:pPr marL="342900" lvl="0" indent="-342900" algn="just">
              <a:lnSpc>
                <a:spcPct val="120000"/>
              </a:lnSpc>
              <a:buFontTx/>
              <a:buChar char="-"/>
            </a:pPr>
            <a:r>
              <a:rPr lang="el-GR" sz="1700" dirty="0">
                <a:latin typeface="Times New Roman" panose="02020603050405020304" pitchFamily="18" charset="0"/>
                <a:cs typeface="Times New Roman" panose="02020603050405020304" pitchFamily="18" charset="0"/>
              </a:rPr>
              <a:t>β-</a:t>
            </a:r>
            <a:r>
              <a:rPr lang="en-US" sz="1700" dirty="0">
                <a:latin typeface="Times New Roman" panose="02020603050405020304" pitchFamily="18" charset="0"/>
                <a:cs typeface="Times New Roman" panose="02020603050405020304" pitchFamily="18" charset="0"/>
              </a:rPr>
              <a:t>hemolytic on blood agar (complete destruction of RBC). </a:t>
            </a:r>
          </a:p>
          <a:p>
            <a:pPr marL="342900" lvl="0" indent="-342900" algn="just">
              <a:lnSpc>
                <a:spcPct val="120000"/>
              </a:lnSpc>
              <a:buFontTx/>
              <a:buChar char="-"/>
            </a:pPr>
            <a:r>
              <a:rPr lang="en-US" sz="1700" dirty="0">
                <a:latin typeface="Times New Roman" panose="02020603050405020304" pitchFamily="18" charset="0"/>
                <a:cs typeface="Times New Roman" panose="02020603050405020304" pitchFamily="18" charset="0"/>
              </a:rPr>
              <a:t>Coagulase positive (all other Staphylococcus species are negative). </a:t>
            </a:r>
          </a:p>
          <a:p>
            <a:pPr marL="342900" lvl="0" indent="-342900" algn="just">
              <a:lnSpc>
                <a:spcPct val="120000"/>
              </a:lnSpc>
              <a:buFontTx/>
              <a:buChar char="-"/>
            </a:pPr>
            <a:r>
              <a:rPr lang="en-US" sz="1700" dirty="0">
                <a:latin typeface="Times New Roman" panose="02020603050405020304" pitchFamily="18" charset="0"/>
                <a:cs typeface="Times New Roman" panose="02020603050405020304" pitchFamily="18" charset="0"/>
              </a:rPr>
              <a:t>Ferments mannitol on mannitol salt agar.</a:t>
            </a:r>
          </a:p>
          <a:p>
            <a:pPr marL="342900" lvl="0" indent="-342900" algn="just">
              <a:buFont typeface="Wingdings" panose="05000000000000000000" pitchFamily="2" charset="2"/>
              <a:buChar char="§"/>
            </a:pPr>
            <a:r>
              <a:rPr lang="en-US" sz="1700" b="1" dirty="0">
                <a:solidFill>
                  <a:srgbClr val="00B050"/>
                </a:solidFill>
                <a:latin typeface="Times New Roman" panose="02020603050405020304" pitchFamily="18" charset="0"/>
                <a:cs typeface="Times New Roman" panose="02020603050405020304" pitchFamily="18" charset="0"/>
              </a:rPr>
              <a:t>Reservoir:</a:t>
            </a:r>
            <a:r>
              <a:rPr lang="en-US" sz="1700" dirty="0"/>
              <a:t> </a:t>
            </a:r>
          </a:p>
          <a:p>
            <a:pPr lvl="0" algn="just"/>
            <a:r>
              <a:rPr lang="en-US" sz="1700" dirty="0"/>
              <a:t>• </a:t>
            </a:r>
            <a:r>
              <a:rPr lang="en-US" sz="1700" dirty="0">
                <a:latin typeface="Times New Roman" panose="02020603050405020304" pitchFamily="18" charset="0"/>
                <a:cs typeface="Times New Roman" panose="02020603050405020304" pitchFamily="18" charset="0"/>
              </a:rPr>
              <a:t>Normal flora:</a:t>
            </a:r>
          </a:p>
          <a:p>
            <a:pPr marL="342900" lvl="0" indent="-342900" algn="just">
              <a:buFontTx/>
              <a:buChar char="-"/>
            </a:pPr>
            <a:r>
              <a:rPr lang="en-US" sz="1700" dirty="0">
                <a:latin typeface="Times New Roman" panose="02020603050405020304" pitchFamily="18" charset="0"/>
                <a:cs typeface="Times New Roman" panose="02020603050405020304" pitchFamily="18" charset="0"/>
              </a:rPr>
              <a:t>Nasal mucosa ( 20-50% of population are carriers)</a:t>
            </a:r>
          </a:p>
          <a:p>
            <a:pPr marL="342900" lvl="0" indent="-342900" algn="just">
              <a:buFontTx/>
              <a:buChar char="-"/>
            </a:pPr>
            <a:r>
              <a:rPr lang="en-US" sz="1700" dirty="0">
                <a:latin typeface="Times New Roman" panose="02020603050405020304" pitchFamily="18" charset="0"/>
                <a:cs typeface="Times New Roman" panose="02020603050405020304" pitchFamily="18" charset="0"/>
              </a:rPr>
              <a:t>Skin </a:t>
            </a:r>
          </a:p>
          <a:p>
            <a:pPr marL="342900" lvl="0" indent="-34290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Transmission: (Hands, Sneezing, Surgical wounds, Contaminated food)</a:t>
            </a:r>
          </a:p>
        </p:txBody>
      </p:sp>
      <p:pic>
        <p:nvPicPr>
          <p:cNvPr id="3" name="صورة 2"/>
          <p:cNvPicPr>
            <a:picLocks noChangeAspect="1"/>
          </p:cNvPicPr>
          <p:nvPr/>
        </p:nvPicPr>
        <p:blipFill>
          <a:blip r:embed="rId2"/>
          <a:stretch>
            <a:fillRect/>
          </a:stretch>
        </p:blipFill>
        <p:spPr>
          <a:xfrm>
            <a:off x="5364088" y="692696"/>
            <a:ext cx="3566200" cy="3578662"/>
          </a:xfrm>
          <a:prstGeom prst="rect">
            <a:avLst/>
          </a:prstGeom>
        </p:spPr>
      </p:pic>
      <p:sp>
        <p:nvSpPr>
          <p:cNvPr id="7" name="مستطيل 6"/>
          <p:cNvSpPr/>
          <p:nvPr/>
        </p:nvSpPr>
        <p:spPr>
          <a:xfrm>
            <a:off x="5436096" y="4394152"/>
            <a:ext cx="3494192" cy="2462213"/>
          </a:xfrm>
          <a:prstGeom prst="rect">
            <a:avLst/>
          </a:prstGeom>
        </p:spPr>
        <p:txBody>
          <a:bodyPr wrap="square">
            <a:spAutoFit/>
          </a:bodyPr>
          <a:lstStyle/>
          <a:p>
            <a:pPr algn="just"/>
            <a:r>
              <a:rPr lang="en-US" sz="1400" dirty="0"/>
              <a:t>Staphylococci lie in grape-like clusters (notice this cluster of hospital staff posing for a group photo. Staphylococcus aureus is catalase-positive, thus explaining the cats in the group photo. Staphylococcus aureus (aureus means "gold"). Notice that our hospital Staff (Staph) all proudly wear gold medals around their necks. Note how all the Gold-Medalists (Staph. aureus) hang out together to show each other their gold medals. You can think of them as coagulating together.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79512" y="980728"/>
            <a:ext cx="8712968" cy="5693866"/>
          </a:xfrm>
          <a:prstGeom prst="rect">
            <a:avLst/>
          </a:prstGeom>
        </p:spPr>
        <p:txBody>
          <a:bodyPr wrap="square">
            <a:spAutoFit/>
          </a:bodyPr>
          <a:lstStyle/>
          <a:p>
            <a:pPr algn="just"/>
            <a:r>
              <a:rPr lang="en-US" sz="2800" b="1" dirty="0">
                <a:solidFill>
                  <a:srgbClr val="0070C0"/>
                </a:solidFill>
                <a:latin typeface="Times New Roman" pitchFamily="18" charset="0"/>
                <a:ea typeface="+mj-ea"/>
                <a:cs typeface="Times New Roman" pitchFamily="18" charset="0"/>
              </a:rPr>
              <a:t>1- Toxins and enzymes:</a:t>
            </a:r>
          </a:p>
          <a:p>
            <a:pPr algn="just"/>
            <a:r>
              <a:rPr lang="en-US" sz="2800" dirty="0">
                <a:solidFill>
                  <a:prstClr val="black"/>
                </a:solidFill>
                <a:latin typeface="Times New Roman" pitchFamily="18" charset="0"/>
                <a:ea typeface="+mj-ea"/>
                <a:cs typeface="Times New Roman" pitchFamily="18" charset="0"/>
              </a:rPr>
              <a:t>Staphylococci can produce many extracellular enzymes and toxins. These substances enable the bacteria for multiplying and spread widely in the tissues.</a:t>
            </a:r>
          </a:p>
          <a:p>
            <a:pPr marL="457200" indent="-457200" algn="just">
              <a:buFontTx/>
              <a:buChar char="-"/>
            </a:pPr>
            <a:r>
              <a:rPr lang="en-US" sz="2800" b="1" dirty="0">
                <a:solidFill>
                  <a:srgbClr val="00B050"/>
                </a:solidFill>
                <a:latin typeface="Times New Roman" pitchFamily="18" charset="0"/>
                <a:ea typeface="+mj-ea"/>
                <a:cs typeface="Times New Roman" pitchFamily="18" charset="0"/>
              </a:rPr>
              <a:t>Catalase:</a:t>
            </a:r>
            <a:r>
              <a:rPr lang="en-US" sz="2800" dirty="0">
                <a:solidFill>
                  <a:prstClr val="black"/>
                </a:solidFill>
                <a:latin typeface="Times New Roman" pitchFamily="18" charset="0"/>
                <a:ea typeface="+mj-ea"/>
                <a:cs typeface="Times New Roman" pitchFamily="18" charset="0"/>
              </a:rPr>
              <a:t> which convert hydrogen peroxide into water and oxygen.</a:t>
            </a:r>
          </a:p>
          <a:p>
            <a:pPr marL="457200" indent="-457200" algn="just">
              <a:buFontTx/>
              <a:buChar char="-"/>
            </a:pPr>
            <a:r>
              <a:rPr lang="en-US" sz="2800" b="1" dirty="0">
                <a:solidFill>
                  <a:srgbClr val="00B050"/>
                </a:solidFill>
                <a:latin typeface="Times New Roman" pitchFamily="18" charset="0"/>
                <a:ea typeface="+mj-ea"/>
                <a:cs typeface="Times New Roman" pitchFamily="18" charset="0"/>
              </a:rPr>
              <a:t>Coagulase:</a:t>
            </a:r>
            <a:r>
              <a:rPr lang="en-US" sz="2800" dirty="0">
                <a:solidFill>
                  <a:prstClr val="black"/>
                </a:solidFill>
                <a:latin typeface="Times New Roman" pitchFamily="18" charset="0"/>
                <a:ea typeface="+mj-ea"/>
                <a:cs typeface="Times New Roman" pitchFamily="18" charset="0"/>
              </a:rPr>
              <a:t> causes plasma to clot by activating prothrombin to form thrombin. Thrombin then catalyzes the activation of fibrinogen to form the fibrin around the bacteria, protecting it from phagocytosis.</a:t>
            </a:r>
          </a:p>
          <a:p>
            <a:pPr marL="457200" indent="-457200" algn="just">
              <a:buFontTx/>
              <a:buChar char="-"/>
            </a:pPr>
            <a:r>
              <a:rPr lang="en-US" sz="2800" b="1" dirty="0" err="1">
                <a:solidFill>
                  <a:srgbClr val="00B050"/>
                </a:solidFill>
                <a:latin typeface="Times New Roman" pitchFamily="18" charset="0"/>
                <a:ea typeface="+mj-ea"/>
                <a:cs typeface="Times New Roman" pitchFamily="18" charset="0"/>
              </a:rPr>
              <a:t>Hemolysins</a:t>
            </a:r>
            <a:r>
              <a:rPr lang="en-US" sz="2800" b="1" dirty="0">
                <a:solidFill>
                  <a:srgbClr val="00B050"/>
                </a:solidFill>
                <a:latin typeface="Times New Roman" pitchFamily="18" charset="0"/>
                <a:ea typeface="+mj-ea"/>
                <a:cs typeface="Times New Roman" pitchFamily="18" charset="0"/>
              </a:rPr>
              <a:t>:</a:t>
            </a:r>
            <a:r>
              <a:rPr lang="en-US" sz="2800" dirty="0">
                <a:solidFill>
                  <a:prstClr val="black"/>
                </a:solidFill>
                <a:latin typeface="Times New Roman" pitchFamily="18" charset="0"/>
                <a:ea typeface="+mj-ea"/>
                <a:cs typeface="Times New Roman" pitchFamily="18" charset="0"/>
              </a:rPr>
              <a:t> Cytolytic exotoxins (4 types) </a:t>
            </a:r>
            <a:r>
              <a:rPr lang="el-GR" sz="2800" dirty="0">
                <a:solidFill>
                  <a:prstClr val="black"/>
                </a:solidFill>
                <a:latin typeface="Times New Roman" pitchFamily="18" charset="0"/>
                <a:ea typeface="+mj-ea"/>
                <a:cs typeface="Times New Roman" pitchFamily="18" charset="0"/>
              </a:rPr>
              <a:t>α, β, γ, </a:t>
            </a:r>
            <a:r>
              <a:rPr lang="en-US" sz="2800" dirty="0">
                <a:solidFill>
                  <a:prstClr val="black"/>
                </a:solidFill>
                <a:latin typeface="Times New Roman" pitchFamily="18" charset="0"/>
                <a:ea typeface="+mj-ea"/>
                <a:cs typeface="Times New Roman" pitchFamily="18" charset="0"/>
              </a:rPr>
              <a:t>and </a:t>
            </a:r>
            <a:r>
              <a:rPr lang="el-GR" sz="2800" dirty="0">
                <a:solidFill>
                  <a:prstClr val="black"/>
                </a:solidFill>
                <a:latin typeface="Times New Roman" pitchFamily="18" charset="0"/>
                <a:ea typeface="+mj-ea"/>
                <a:cs typeface="Times New Roman" pitchFamily="18" charset="0"/>
              </a:rPr>
              <a:t>δ </a:t>
            </a:r>
            <a:r>
              <a:rPr lang="en-US" sz="2800" dirty="0">
                <a:solidFill>
                  <a:prstClr val="black"/>
                </a:solidFill>
                <a:latin typeface="Times New Roman" pitchFamily="18" charset="0"/>
                <a:ea typeface="+mj-ea"/>
                <a:cs typeface="Times New Roman" pitchFamily="18" charset="0"/>
              </a:rPr>
              <a:t>Toxins attack mammalian cell(including red blood cell) membranes</a:t>
            </a:r>
          </a:p>
        </p:txBody>
      </p:sp>
      <p:sp>
        <p:nvSpPr>
          <p:cNvPr id="2" name="عنوان 1"/>
          <p:cNvSpPr>
            <a:spLocks noGrp="1"/>
          </p:cNvSpPr>
          <p:nvPr>
            <p:ph type="title"/>
          </p:nvPr>
        </p:nvSpPr>
        <p:spPr>
          <a:xfrm>
            <a:off x="318356" y="260648"/>
            <a:ext cx="8229600" cy="562074"/>
          </a:xfrm>
        </p:spPr>
        <p:txBody>
          <a:bodyPr>
            <a:noAutofit/>
          </a:bodyPr>
          <a:lstStyle/>
          <a:p>
            <a:pPr algn="just"/>
            <a:r>
              <a:rPr lang="en-US" sz="3200" b="1" dirty="0">
                <a:solidFill>
                  <a:srgbClr val="F79646"/>
                </a:solidFill>
                <a:latin typeface="Times New Roman" pitchFamily="18" charset="0"/>
                <a:cs typeface="Times New Roman" pitchFamily="18" charset="0"/>
              </a:rPr>
              <a:t>Virulence factors:</a:t>
            </a:r>
            <a:endParaRPr lang="en-US" sz="3200" dirty="0"/>
          </a:p>
        </p:txBody>
      </p:sp>
    </p:spTree>
    <p:extLst>
      <p:ext uri="{BB962C8B-B14F-4D97-AF65-F5344CB8AC3E}">
        <p14:creationId xmlns:p14="http://schemas.microsoft.com/office/powerpoint/2010/main" val="361742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79512" y="980728"/>
            <a:ext cx="8507288" cy="4401205"/>
          </a:xfrm>
          <a:prstGeom prst="rect">
            <a:avLst/>
          </a:prstGeom>
        </p:spPr>
        <p:txBody>
          <a:bodyPr wrap="square">
            <a:spAutoFit/>
          </a:bodyPr>
          <a:lstStyle/>
          <a:p>
            <a:pPr algn="just"/>
            <a:r>
              <a:rPr lang="en-US" sz="2800" b="1" dirty="0">
                <a:solidFill>
                  <a:srgbClr val="0070C0"/>
                </a:solidFill>
                <a:latin typeface="Times New Roman" panose="02020603050405020304" pitchFamily="18" charset="0"/>
                <a:ea typeface="+mj-ea"/>
                <a:cs typeface="Times New Roman" pitchFamily="18" charset="0"/>
              </a:rPr>
              <a:t>1. Toxins and enzymes:</a:t>
            </a:r>
          </a:p>
          <a:p>
            <a:pPr marL="457200" indent="-457200" algn="just">
              <a:buFontTx/>
              <a:buChar char="-"/>
            </a:pPr>
            <a:r>
              <a:rPr lang="en-US" sz="2800" b="1" dirty="0">
                <a:solidFill>
                  <a:srgbClr val="00B050"/>
                </a:solidFill>
                <a:latin typeface="Times New Roman" panose="02020603050405020304" pitchFamily="18" charset="0"/>
                <a:cs typeface="Times New Roman" panose="02020603050405020304" pitchFamily="18" charset="0"/>
              </a:rPr>
              <a:t>Hyaluronidase ("Spreading Factor"): </a:t>
            </a:r>
            <a:r>
              <a:rPr lang="en-US" sz="2800" dirty="0">
                <a:latin typeface="Times New Roman" panose="02020603050405020304" pitchFamily="18" charset="0"/>
                <a:cs typeface="Times New Roman" panose="02020603050405020304" pitchFamily="18" charset="0"/>
              </a:rPr>
              <a:t>breaks down proteoglycans in connective tissue. </a:t>
            </a:r>
          </a:p>
          <a:p>
            <a:pPr marL="457200" indent="-457200" algn="just">
              <a:buFontTx/>
              <a:buChar char="-"/>
            </a:pPr>
            <a:r>
              <a:rPr lang="en-US" sz="2800" b="1" dirty="0" err="1">
                <a:solidFill>
                  <a:srgbClr val="00B050"/>
                </a:solidFill>
                <a:latin typeface="Times New Roman" panose="02020603050405020304" pitchFamily="18" charset="0"/>
                <a:cs typeface="Times New Roman" panose="02020603050405020304" pitchFamily="18" charset="0"/>
              </a:rPr>
              <a:t>Staphylokinase</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 protein lyses formed fibrin clots (like streptokinase).</a:t>
            </a:r>
          </a:p>
          <a:p>
            <a:pPr marL="457200" indent="-457200" algn="just">
              <a:buFontTx/>
              <a:buChar char="-"/>
            </a:pPr>
            <a:r>
              <a:rPr lang="en-US" sz="2800" b="1" dirty="0">
                <a:solidFill>
                  <a:srgbClr val="00B050"/>
                </a:solidFill>
                <a:latin typeface="Times New Roman" panose="02020603050405020304" pitchFamily="18" charset="0"/>
                <a:cs typeface="Times New Roman" panose="02020603050405020304" pitchFamily="18" charset="0"/>
              </a:rPr>
              <a:t>Lipase:</a:t>
            </a:r>
            <a:r>
              <a:rPr lang="en-US" sz="2800" dirty="0">
                <a:latin typeface="Times New Roman" panose="02020603050405020304" pitchFamily="18" charset="0"/>
                <a:cs typeface="Times New Roman" panose="02020603050405020304" pitchFamily="18" charset="0"/>
              </a:rPr>
              <a:t> This enzyme degrades fats and oils, which often accumulate on the surface of our body. This degradation facilitates Staphylococcus aureus colonization of sebaceous glands. </a:t>
            </a:r>
          </a:p>
          <a:p>
            <a:pPr marL="457200" indent="-457200" algn="just">
              <a:buFontTx/>
              <a:buChar char="-"/>
            </a:pPr>
            <a:r>
              <a:rPr lang="en-US" sz="2800" b="1" dirty="0">
                <a:solidFill>
                  <a:srgbClr val="00B050"/>
                </a:solidFill>
                <a:latin typeface="Times New Roman" panose="02020603050405020304" pitchFamily="18" charset="0"/>
                <a:cs typeface="Times New Roman" panose="02020603050405020304" pitchFamily="18" charset="0"/>
              </a:rPr>
              <a:t>Protease:</a:t>
            </a:r>
            <a:r>
              <a:rPr lang="en-US" sz="2800" dirty="0">
                <a:latin typeface="Times New Roman" panose="02020603050405020304" pitchFamily="18" charset="0"/>
                <a:cs typeface="Times New Roman" panose="02020603050405020304" pitchFamily="18" charset="0"/>
              </a:rPr>
              <a:t> destroys tissue proteins </a:t>
            </a:r>
          </a:p>
        </p:txBody>
      </p:sp>
      <p:sp>
        <p:nvSpPr>
          <p:cNvPr id="2" name="عنوان 1"/>
          <p:cNvSpPr>
            <a:spLocks noGrp="1"/>
          </p:cNvSpPr>
          <p:nvPr>
            <p:ph type="title"/>
          </p:nvPr>
        </p:nvSpPr>
        <p:spPr>
          <a:xfrm>
            <a:off x="457200" y="274638"/>
            <a:ext cx="8229600" cy="562074"/>
          </a:xfrm>
        </p:spPr>
        <p:txBody>
          <a:bodyPr>
            <a:noAutofit/>
          </a:bodyPr>
          <a:lstStyle/>
          <a:p>
            <a:pPr algn="just"/>
            <a:r>
              <a:rPr lang="en-US" sz="3200" b="1" dirty="0">
                <a:solidFill>
                  <a:srgbClr val="F79646"/>
                </a:solidFill>
                <a:latin typeface="Times New Roman" pitchFamily="18" charset="0"/>
                <a:cs typeface="Times New Roman" pitchFamily="18" charset="0"/>
              </a:rPr>
              <a:t>Virulence factors:</a:t>
            </a:r>
            <a:endParaRPr lang="en-US" sz="3200" dirty="0"/>
          </a:p>
        </p:txBody>
      </p:sp>
    </p:spTree>
  </p:cSld>
  <p:clrMapOvr>
    <a:masterClrMapping/>
  </p:clrMapOvr>
</p:sld>
</file>

<file path=ppt/theme/theme1.xml><?xml version="1.0" encoding="utf-8"?>
<a:theme xmlns:a="http://schemas.openxmlformats.org/drawingml/2006/main" name="Pathogens">
  <a:themeElements>
    <a:clrScheme name="Pathoge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hog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Pathoge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hoge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hoge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hoge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hoge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hoge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hoge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5831</TotalTime>
  <Words>1758</Words>
  <Application>Microsoft Office PowerPoint</Application>
  <PresentationFormat>On-screen Show (4:3)</PresentationFormat>
  <Paragraphs>140</Paragraphs>
  <Slides>22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Comic Sans MS</vt:lpstr>
      <vt:lpstr>Times New Roman</vt:lpstr>
      <vt:lpstr>Wingdings</vt:lpstr>
      <vt:lpstr>Pathogens</vt:lpstr>
      <vt:lpstr>نسق Office</vt:lpstr>
      <vt:lpstr>أثر رجعي</vt:lpstr>
      <vt:lpstr>Medical Microbiology Lec. 5 Gram-positive cocci  Staphylococcus </vt:lpstr>
      <vt:lpstr>Learning Objectives: </vt:lpstr>
      <vt:lpstr>PowerPoint Presentation</vt:lpstr>
      <vt:lpstr>Classification</vt:lpstr>
      <vt:lpstr>Staphylococci</vt:lpstr>
      <vt:lpstr>Staphylococci</vt:lpstr>
      <vt:lpstr>Staph. aureus</vt:lpstr>
      <vt:lpstr>Virulence factors:</vt:lpstr>
      <vt:lpstr>Virulence factors:</vt:lpstr>
      <vt:lpstr>Virulence factors:</vt:lpstr>
      <vt:lpstr>2. Protein A: cell wall component, binds to the fc portion of IgG molecules at the complement binding site it considered as a virulence factor (protects the organism from opsonization and phagocytosis).   3. Capsule: inhibit phagocytosis, Promote adherence   4. Peptidoglycan: leukocyte chemoatractant, decomplementation. </vt:lpstr>
      <vt:lpstr>4- B-lactamase production: The majority of S. aureus isolates produce the B-lactamase enzyme which break down the B-lactam ring, &amp; thus it is responsible for the resistance of S. aureus against penicillins &amp; cephalosporines.  5- Biofilm formation: A biofilm is an aggregate of microbes in which cells adhere to each other and/or to a surface. It  protects the microbe from the immune response &amp; increase the antimicrobial resistance. High percentage of S. aures are biofilm former</vt:lpstr>
      <vt:lpstr>clinical findings</vt:lpstr>
      <vt:lpstr>Diseases caused by Staphylococcus aureus:</vt:lpstr>
      <vt:lpstr>S. aureus Infections in human</vt:lpstr>
      <vt:lpstr>- Do not produce exotoxins. Both are coagulase-negative.</vt:lpstr>
      <vt:lpstr>- Do not produce exotoxins. Both are coagulase-negative.</vt:lpstr>
      <vt:lpstr>- Do not produce exotoxins. Both are coagulase-negative.</vt:lpstr>
      <vt:lpstr>Lab diagnosis :</vt:lpstr>
      <vt:lpstr>Table 1: summarized the points of differences between 3 medically important Staphylococci species</vt:lpstr>
      <vt:lpstr>Epidemiology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Gram’s positive cocci Staphylococci</dc:title>
  <dc:creator>safa</dc:creator>
  <cp:lastModifiedBy>Taqwa</cp:lastModifiedBy>
  <cp:revision>131</cp:revision>
  <dcterms:created xsi:type="dcterms:W3CDTF">2010-11-05T21:28:18Z</dcterms:created>
  <dcterms:modified xsi:type="dcterms:W3CDTF">2023-05-29T03:27:06Z</dcterms:modified>
</cp:coreProperties>
</file>