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3" r:id="rId3"/>
  </p:sldMasterIdLst>
  <p:notesMasterIdLst>
    <p:notesMasterId r:id="rId29"/>
  </p:notesMasterIdLst>
  <p:sldIdLst>
    <p:sldId id="263" r:id="rId4"/>
    <p:sldId id="280" r:id="rId5"/>
    <p:sldId id="256" r:id="rId6"/>
    <p:sldId id="264" r:id="rId7"/>
    <p:sldId id="281" r:id="rId8"/>
    <p:sldId id="257" r:id="rId9"/>
    <p:sldId id="258" r:id="rId10"/>
    <p:sldId id="283" r:id="rId11"/>
    <p:sldId id="284" r:id="rId12"/>
    <p:sldId id="285" r:id="rId13"/>
    <p:sldId id="286" r:id="rId14"/>
    <p:sldId id="262" r:id="rId15"/>
    <p:sldId id="265" r:id="rId16"/>
    <p:sldId id="267" r:id="rId17"/>
    <p:sldId id="270" r:id="rId18"/>
    <p:sldId id="287" r:id="rId19"/>
    <p:sldId id="272" r:id="rId20"/>
    <p:sldId id="271" r:id="rId21"/>
    <p:sldId id="273" r:id="rId22"/>
    <p:sldId id="274" r:id="rId23"/>
    <p:sldId id="275" r:id="rId24"/>
    <p:sldId id="276" r:id="rId25"/>
    <p:sldId id="277" r:id="rId26"/>
    <p:sldId id="288" r:id="rId27"/>
    <p:sldId id="278"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62" autoAdjust="0"/>
    <p:restoredTop sz="89295" autoAdjust="0"/>
  </p:normalViewPr>
  <p:slideViewPr>
    <p:cSldViewPr>
      <p:cViewPr varScale="1">
        <p:scale>
          <a:sx n="76" d="100"/>
          <a:sy n="76" d="100"/>
        </p:scale>
        <p:origin x="1838" y="67"/>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EF7BD-545E-412D-92FC-EB715BA05D38}" type="datetimeFigureOut">
              <a:rPr lang="en-US" smtClean="0"/>
              <a:t>5/29/2023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778B8-C85B-48A5-B07B-55620EA2B954}" type="slidenum">
              <a:rPr lang="en-US" smtClean="0"/>
              <a:t>‹#›</a:t>
            </a:fld>
            <a:endParaRPr lang="en-US"/>
          </a:p>
        </p:txBody>
      </p:sp>
    </p:spTree>
    <p:extLst>
      <p:ext uri="{BB962C8B-B14F-4D97-AF65-F5344CB8AC3E}">
        <p14:creationId xmlns:p14="http://schemas.microsoft.com/office/powerpoint/2010/main" val="11779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SimSun" pitchFamily="2" charset="-122"/>
              </a:defRPr>
            </a:lvl1pPr>
            <a:lvl2pPr marL="742950" indent="-285750">
              <a:defRPr>
                <a:solidFill>
                  <a:schemeClr val="tx1"/>
                </a:solidFill>
                <a:latin typeface="Verdana" pitchFamily="34" charset="0"/>
                <a:ea typeface="SimSun" pitchFamily="2" charset="-122"/>
              </a:defRPr>
            </a:lvl2pPr>
            <a:lvl3pPr marL="1143000" indent="-228600">
              <a:defRPr>
                <a:solidFill>
                  <a:schemeClr val="tx1"/>
                </a:solidFill>
                <a:latin typeface="Verdana" pitchFamily="34" charset="0"/>
                <a:ea typeface="SimSun" pitchFamily="2" charset="-122"/>
              </a:defRPr>
            </a:lvl3pPr>
            <a:lvl4pPr marL="1600200" indent="-228600">
              <a:defRPr>
                <a:solidFill>
                  <a:schemeClr val="tx1"/>
                </a:solidFill>
                <a:latin typeface="Verdana" pitchFamily="34" charset="0"/>
                <a:ea typeface="SimSun" pitchFamily="2" charset="-122"/>
              </a:defRPr>
            </a:lvl4pPr>
            <a:lvl5pPr marL="2057400" indent="-228600">
              <a:defRPr>
                <a:solidFill>
                  <a:schemeClr val="tx1"/>
                </a:solidFill>
                <a:latin typeface="Verdana" pitchFamily="34" charset="0"/>
                <a:ea typeface="SimSun" pitchFamily="2" charset="-122"/>
              </a:defRPr>
            </a:lvl5pPr>
            <a:lvl6pPr marL="2514600" indent="-228600" eaLnBrk="0" fontAlgn="base" hangingPunct="0">
              <a:spcBef>
                <a:spcPct val="0"/>
              </a:spcBef>
              <a:spcAft>
                <a:spcPct val="0"/>
              </a:spcAft>
              <a:defRPr>
                <a:solidFill>
                  <a:schemeClr val="tx1"/>
                </a:solidFill>
                <a:latin typeface="Verdana" pitchFamily="34" charset="0"/>
                <a:ea typeface="SimSun" pitchFamily="2" charset="-122"/>
              </a:defRPr>
            </a:lvl6pPr>
            <a:lvl7pPr marL="2971800" indent="-228600" eaLnBrk="0" fontAlgn="base" hangingPunct="0">
              <a:spcBef>
                <a:spcPct val="0"/>
              </a:spcBef>
              <a:spcAft>
                <a:spcPct val="0"/>
              </a:spcAft>
              <a:defRPr>
                <a:solidFill>
                  <a:schemeClr val="tx1"/>
                </a:solidFill>
                <a:latin typeface="Verdana" pitchFamily="34" charset="0"/>
                <a:ea typeface="SimSun" pitchFamily="2" charset="-122"/>
              </a:defRPr>
            </a:lvl7pPr>
            <a:lvl8pPr marL="3429000" indent="-228600" eaLnBrk="0" fontAlgn="base" hangingPunct="0">
              <a:spcBef>
                <a:spcPct val="0"/>
              </a:spcBef>
              <a:spcAft>
                <a:spcPct val="0"/>
              </a:spcAft>
              <a:defRPr>
                <a:solidFill>
                  <a:schemeClr val="tx1"/>
                </a:solidFill>
                <a:latin typeface="Verdana" pitchFamily="34" charset="0"/>
                <a:ea typeface="SimSun" pitchFamily="2" charset="-122"/>
              </a:defRPr>
            </a:lvl8pPr>
            <a:lvl9pPr marL="3886200" indent="-228600" eaLnBrk="0" fontAlgn="base" hangingPunct="0">
              <a:spcBef>
                <a:spcPct val="0"/>
              </a:spcBef>
              <a:spcAft>
                <a:spcPct val="0"/>
              </a:spcAft>
              <a:defRPr>
                <a:solidFill>
                  <a:schemeClr val="tx1"/>
                </a:solidFill>
                <a:latin typeface="Verdana" pitchFamily="34" charset="0"/>
                <a:ea typeface="SimSun" pitchFamily="2" charset="-122"/>
              </a:defRPr>
            </a:lvl9pPr>
          </a:lstStyle>
          <a:p>
            <a:fld id="{47336920-E09A-40C2-82CC-DABA628C024F}" type="slidenum">
              <a:rPr lang="en-US">
                <a:solidFill>
                  <a:srgbClr val="000000"/>
                </a:solidFill>
                <a:latin typeface="Arial" pitchFamily="34" charset="0"/>
              </a:rPr>
              <a:pPr/>
              <a:t>1</a:t>
            </a:fld>
            <a:endParaRPr lang="en-US">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The genus </a:t>
            </a:r>
            <a:r>
              <a:rPr lang="en-US" dirty="0" err="1"/>
              <a:t>Corynebacterium</a:t>
            </a:r>
            <a:r>
              <a:rPr lang="en-US" dirty="0"/>
              <a:t> consists of a diverse group of bacteria including animal and plant pathogens, as well as saprophytes.</a:t>
            </a:r>
          </a:p>
        </p:txBody>
      </p:sp>
      <p:sp>
        <p:nvSpPr>
          <p:cNvPr id="4" name="عنصر نائب لرقم الشريحة 3"/>
          <p:cNvSpPr>
            <a:spLocks noGrp="1"/>
          </p:cNvSpPr>
          <p:nvPr>
            <p:ph type="sldNum" sz="quarter" idx="10"/>
          </p:nvPr>
        </p:nvSpPr>
        <p:spPr/>
        <p:txBody>
          <a:bodyPr/>
          <a:lstStyle/>
          <a:p>
            <a:fld id="{D08778B8-C85B-48A5-B07B-55620EA2B954}" type="slidenum">
              <a:rPr lang="en-US" smtClean="0"/>
              <a:t>2</a:t>
            </a:fld>
            <a:endParaRPr lang="en-US"/>
          </a:p>
        </p:txBody>
      </p:sp>
    </p:spTree>
    <p:extLst>
      <p:ext uri="{BB962C8B-B14F-4D97-AF65-F5344CB8AC3E}">
        <p14:creationId xmlns:p14="http://schemas.microsoft.com/office/powerpoint/2010/main" val="428104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This Chinese letter pattern formation or cuneiform arrangement is caused by the incomplete separation of the daughter cells during division when the organism is grown on nutritionally inadequate media</a:t>
            </a:r>
          </a:p>
        </p:txBody>
      </p:sp>
      <p:sp>
        <p:nvSpPr>
          <p:cNvPr id="4" name="عنصر نائب لرقم الشريحة 3"/>
          <p:cNvSpPr>
            <a:spLocks noGrp="1"/>
          </p:cNvSpPr>
          <p:nvPr>
            <p:ph type="sldNum" sz="quarter" idx="10"/>
          </p:nvPr>
        </p:nvSpPr>
        <p:spPr/>
        <p:txBody>
          <a:bodyPr/>
          <a:lstStyle/>
          <a:p>
            <a:fld id="{D08778B8-C85B-48A5-B07B-55620EA2B954}" type="slidenum">
              <a:rPr lang="en-US" smtClean="0"/>
              <a:t>3</a:t>
            </a:fld>
            <a:endParaRPr lang="en-US"/>
          </a:p>
        </p:txBody>
      </p:sp>
    </p:spTree>
    <p:extLst>
      <p:ext uri="{BB962C8B-B14F-4D97-AF65-F5344CB8AC3E}">
        <p14:creationId xmlns:p14="http://schemas.microsoft.com/office/powerpoint/2010/main" val="121255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Loeffler’s</a:t>
            </a:r>
            <a:r>
              <a:rPr lang="en-US" dirty="0"/>
              <a:t> serum slope does not support the growth of streptococci and pneumococci.</a:t>
            </a:r>
          </a:p>
          <a:p>
            <a:r>
              <a:rPr lang="en-US" dirty="0"/>
              <a:t>reduces tellurite to metallic tellurium, which is incorporated in the colonies, thereby giving them a characteristic gray or black color</a:t>
            </a:r>
          </a:p>
        </p:txBody>
      </p:sp>
      <p:sp>
        <p:nvSpPr>
          <p:cNvPr id="4" name="عنصر نائب لرقم الشريحة 3"/>
          <p:cNvSpPr>
            <a:spLocks noGrp="1"/>
          </p:cNvSpPr>
          <p:nvPr>
            <p:ph type="sldNum" sz="quarter" idx="10"/>
          </p:nvPr>
        </p:nvSpPr>
        <p:spPr/>
        <p:txBody>
          <a:bodyPr/>
          <a:lstStyle/>
          <a:p>
            <a:fld id="{D08778B8-C85B-48A5-B07B-55620EA2B954}" type="slidenum">
              <a:rPr lang="en-US" smtClean="0"/>
              <a:t>4</a:t>
            </a:fld>
            <a:endParaRPr lang="en-US"/>
          </a:p>
        </p:txBody>
      </p:sp>
    </p:spTree>
    <p:extLst>
      <p:ext uri="{BB962C8B-B14F-4D97-AF65-F5344CB8AC3E}">
        <p14:creationId xmlns:p14="http://schemas.microsoft.com/office/powerpoint/2010/main" val="294553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These morphological types of the strains were initially </a:t>
            </a:r>
            <a:r>
              <a:rPr lang="en-US" dirty="0" err="1"/>
              <a:t>correlated</a:t>
            </a:r>
            <a:r>
              <a:rPr lang="en-US" dirty="0"/>
              <a:t> with severity of the disease. Mitis strains were thought to produce mildest variety, gravis to produce the most serious disease, while the </a:t>
            </a:r>
            <a:r>
              <a:rPr lang="en-US" dirty="0" err="1"/>
              <a:t>intermedius</a:t>
            </a:r>
            <a:r>
              <a:rPr lang="en-US" dirty="0"/>
              <a:t> to produce the disease of </a:t>
            </a:r>
            <a:r>
              <a:rPr lang="en-US" dirty="0" err="1"/>
              <a:t>intermediate</a:t>
            </a:r>
            <a:r>
              <a:rPr lang="en-US" dirty="0"/>
              <a:t> severity, but now these distinctions are not considered valid. These morphological types, however, are useful for the epidemiological classification of C. </a:t>
            </a:r>
            <a:r>
              <a:rPr lang="en-US" dirty="0" err="1"/>
              <a:t>diphtheriae</a:t>
            </a:r>
            <a:r>
              <a:rPr lang="en-US" dirty="0"/>
              <a:t> isolates.</a:t>
            </a:r>
          </a:p>
        </p:txBody>
      </p:sp>
      <p:sp>
        <p:nvSpPr>
          <p:cNvPr id="4" name="عنصر نائب لرقم الشريحة 3"/>
          <p:cNvSpPr>
            <a:spLocks noGrp="1"/>
          </p:cNvSpPr>
          <p:nvPr>
            <p:ph type="sldNum" sz="quarter" idx="10"/>
          </p:nvPr>
        </p:nvSpPr>
        <p:spPr/>
        <p:txBody>
          <a:bodyPr/>
          <a:lstStyle/>
          <a:p>
            <a:fld id="{D08778B8-C85B-48A5-B07B-55620EA2B954}" type="slidenum">
              <a:rPr lang="en-US" smtClean="0"/>
              <a:t>5</a:t>
            </a:fld>
            <a:endParaRPr lang="en-US"/>
          </a:p>
        </p:txBody>
      </p:sp>
    </p:spTree>
    <p:extLst>
      <p:ext uri="{BB962C8B-B14F-4D97-AF65-F5344CB8AC3E}">
        <p14:creationId xmlns:p14="http://schemas.microsoft.com/office/powerpoint/2010/main" val="6676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just" rtl="0"/>
            <a:r>
              <a:rPr lang="en-US" sz="1200" dirty="0">
                <a:latin typeface="Comic Sans MS" pitchFamily="66" charset="0"/>
              </a:rPr>
              <a:t>C. </a:t>
            </a:r>
            <a:r>
              <a:rPr lang="en-US" sz="1200" dirty="0" err="1">
                <a:latin typeface="Comic Sans MS" pitchFamily="66" charset="0"/>
              </a:rPr>
              <a:t>Diphtheriae</a:t>
            </a:r>
            <a:r>
              <a:rPr lang="en-US" sz="1200" dirty="0">
                <a:latin typeface="Comic Sans MS" pitchFamily="66" charset="0"/>
              </a:rPr>
              <a:t> that are lysogenized with bacteriophages that contain the structural gene (</a:t>
            </a:r>
            <a:r>
              <a:rPr lang="en-US" sz="1200" dirty="0" err="1">
                <a:latin typeface="Comic Sans MS" pitchFamily="66" charset="0"/>
              </a:rPr>
              <a:t>tox</a:t>
            </a:r>
            <a:r>
              <a:rPr lang="en-US" sz="1200" dirty="0">
                <a:latin typeface="Comic Sans MS" pitchFamily="66" charset="0"/>
              </a:rPr>
              <a:t> gene) for the toxin molecule (</a:t>
            </a:r>
            <a:r>
              <a:rPr lang="en-US" sz="1200" dirty="0" err="1">
                <a:latin typeface="Comic Sans MS" pitchFamily="66" charset="0"/>
              </a:rPr>
              <a:t>tox</a:t>
            </a:r>
            <a:r>
              <a:rPr lang="en-US" sz="1200" dirty="0">
                <a:latin typeface="Comic Sans MS" pitchFamily="66" charset="0"/>
              </a:rPr>
              <a:t> strains). When DNA of the phage becomes  integrated into the genetic material of C. </a:t>
            </a:r>
            <a:r>
              <a:rPr lang="en-US" sz="1200" dirty="0" err="1">
                <a:latin typeface="Comic Sans MS" pitchFamily="66" charset="0"/>
              </a:rPr>
              <a:t>diphtheriae</a:t>
            </a:r>
            <a:r>
              <a:rPr lang="en-US" sz="1200" dirty="0">
                <a:latin typeface="Comic Sans MS" pitchFamily="66" charset="0"/>
              </a:rPr>
              <a:t>, the bacteria develop the capability of producing the polypeptide toxin. The gene for toxin production occurs on the chromosome of the </a:t>
            </a:r>
            <a:r>
              <a:rPr lang="en-US" sz="1200" dirty="0" err="1">
                <a:latin typeface="Comic Sans MS" pitchFamily="66" charset="0"/>
              </a:rPr>
              <a:t>prophage</a:t>
            </a:r>
            <a:r>
              <a:rPr lang="en-US" sz="1200" dirty="0">
                <a:latin typeface="Comic Sans MS" pitchFamily="66" charset="0"/>
              </a:rPr>
              <a:t>, but a bacterial repressor protein controls the expression of this gene. The repressor is activated by iron, and it is in this way that iron influences toxin production. High yields of toxin are synthesized only by lysogenic bacteria under conditions of iron deficiency.</a:t>
            </a:r>
          </a:p>
          <a:p>
            <a:pPr marL="171450" indent="-171450" algn="just" rtl="0">
              <a:buFontTx/>
              <a:buChar char="-"/>
            </a:pPr>
            <a:r>
              <a:rPr lang="en-US" sz="1200" dirty="0">
                <a:latin typeface="Comic Sans MS" pitchFamily="66" charset="0"/>
              </a:rPr>
              <a:t>Fragment B is required for transport of fragment A into the cell. Fragment A inhibits protein synthesis through inhibition of polypeptide chain elongation factor leading to necrosis and neurotoxic effects.</a:t>
            </a:r>
          </a:p>
        </p:txBody>
      </p:sp>
      <p:sp>
        <p:nvSpPr>
          <p:cNvPr id="4" name="عنصر نائب لرقم الشريحة 3"/>
          <p:cNvSpPr>
            <a:spLocks noGrp="1"/>
          </p:cNvSpPr>
          <p:nvPr>
            <p:ph type="sldNum" sz="quarter" idx="10"/>
          </p:nvPr>
        </p:nvSpPr>
        <p:spPr/>
        <p:txBody>
          <a:bodyPr/>
          <a:lstStyle/>
          <a:p>
            <a:fld id="{D08778B8-C85B-48A5-B07B-55620EA2B954}" type="slidenum">
              <a:rPr lang="en-US" smtClean="0"/>
              <a:t>6</a:t>
            </a:fld>
            <a:endParaRPr lang="en-US"/>
          </a:p>
        </p:txBody>
      </p:sp>
    </p:spTree>
    <p:extLst>
      <p:ext uri="{BB962C8B-B14F-4D97-AF65-F5344CB8AC3E}">
        <p14:creationId xmlns:p14="http://schemas.microsoft.com/office/powerpoint/2010/main" val="401007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buFontTx/>
              <a:buChar char="-"/>
            </a:pPr>
            <a:r>
              <a:rPr lang="en-US" dirty="0"/>
              <a:t>The combination of cell debris and exudative inflammatory response (leading to accumulation of red blood cells, </a:t>
            </a:r>
            <a:r>
              <a:rPr lang="en-US" dirty="0" err="1"/>
              <a:t>necrosed</a:t>
            </a:r>
            <a:r>
              <a:rPr lang="en-US" dirty="0"/>
              <a:t> cells, bacteria, fibrin, and lymphocytes) result in the formation of the characteristic </a:t>
            </a:r>
            <a:r>
              <a:rPr lang="en-US" dirty="0" err="1"/>
              <a:t>pseudomembrane</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Toxin causes local tissue destruction at the site of membrane formation (the upper respiratory tract), facilitating replication and transmission. If absorbed into the blood stream and distributed, resulting in systemic complications of diphtheria including demyelinating peripheral neuritis and myocarditis.</a:t>
            </a:r>
            <a:endParaRPr lang="en-US" sz="1200" dirty="0">
              <a:latin typeface="Comic Sans MS" pitchFamily="66" charset="0"/>
            </a:endParaRPr>
          </a:p>
          <a:p>
            <a:pPr marL="171450" indent="-171450">
              <a:buFontTx/>
              <a:buChar char="-"/>
            </a:pPr>
            <a:endParaRPr lang="en-US" dirty="0"/>
          </a:p>
        </p:txBody>
      </p:sp>
      <p:sp>
        <p:nvSpPr>
          <p:cNvPr id="4" name="عنصر نائب لرقم الشريحة 3"/>
          <p:cNvSpPr>
            <a:spLocks noGrp="1"/>
          </p:cNvSpPr>
          <p:nvPr>
            <p:ph type="sldNum" sz="quarter" idx="10"/>
          </p:nvPr>
        </p:nvSpPr>
        <p:spPr/>
        <p:txBody>
          <a:bodyPr/>
          <a:lstStyle/>
          <a:p>
            <a:fld id="{D08778B8-C85B-48A5-B07B-55620EA2B954}" type="slidenum">
              <a:rPr lang="en-US" smtClean="0"/>
              <a:t>7</a:t>
            </a:fld>
            <a:endParaRPr lang="en-US"/>
          </a:p>
        </p:txBody>
      </p:sp>
    </p:spTree>
    <p:extLst>
      <p:ext uri="{BB962C8B-B14F-4D97-AF65-F5344CB8AC3E}">
        <p14:creationId xmlns:p14="http://schemas.microsoft.com/office/powerpoint/2010/main" val="221217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itchFamily="66" charset="0"/>
              </a:rPr>
              <a:t>Untreated patients may continue shed the bacilli in the environment for weeks or months after recovery (Convalescent carriers).</a:t>
            </a:r>
            <a:endParaRPr lang="en-US" sz="1200" b="1" dirty="0">
              <a:latin typeface="Comic Sans MS" pitchFamily="66" charset="0"/>
            </a:endParaRPr>
          </a:p>
          <a:p>
            <a:endParaRPr lang="en-US" dirty="0"/>
          </a:p>
        </p:txBody>
      </p:sp>
      <p:sp>
        <p:nvSpPr>
          <p:cNvPr id="4" name="عنصر نائب لرقم الشريحة 3"/>
          <p:cNvSpPr>
            <a:spLocks noGrp="1"/>
          </p:cNvSpPr>
          <p:nvPr>
            <p:ph type="sldNum" sz="quarter" idx="10"/>
          </p:nvPr>
        </p:nvSpPr>
        <p:spPr/>
        <p:txBody>
          <a:bodyPr/>
          <a:lstStyle/>
          <a:p>
            <a:fld id="{D08778B8-C85B-48A5-B07B-55620EA2B954}" type="slidenum">
              <a:rPr lang="en-US" smtClean="0"/>
              <a:t>8</a:t>
            </a:fld>
            <a:endParaRPr lang="en-US"/>
          </a:p>
        </p:txBody>
      </p:sp>
    </p:spTree>
    <p:extLst>
      <p:ext uri="{BB962C8B-B14F-4D97-AF65-F5344CB8AC3E}">
        <p14:creationId xmlns:p14="http://schemas.microsoft.com/office/powerpoint/2010/main" val="283582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63537" marR="0" lvl="0" indent="0" algn="just" defTabSz="914400" rtl="0" eaLnBrk="1" fontAlgn="auto" latinLnBrk="0" hangingPunct="1">
              <a:lnSpc>
                <a:spcPct val="100000"/>
              </a:lnSpc>
              <a:spcBef>
                <a:spcPts val="600"/>
              </a:spcBef>
              <a:spcAft>
                <a:spcPts val="0"/>
              </a:spcAft>
              <a:buClr>
                <a:srgbClr val="3891A7"/>
              </a:buClr>
              <a:buSzPct val="80000"/>
              <a:buFont typeface="Wingdings 2"/>
              <a:buNone/>
              <a:tabLst/>
              <a:defRPr/>
            </a:pPr>
            <a:r>
              <a:rPr lang="en-US" sz="2400" dirty="0"/>
              <a:t>Initial treatment of diphtheria is based on the high clinical suspicion or the clinical diagnosis of the condition. Treatment is started without waiting for the result of the laboratory test because definitive results take as long as a week. Hence, laboratory diagnosis is carried out not for treatment of individual cases, but for the epidemiological purposes and for the initiation of control measures of the disease</a:t>
            </a:r>
            <a:endParaRPr lang="ar-IQ" dirty="0"/>
          </a:p>
        </p:txBody>
      </p:sp>
      <p:sp>
        <p:nvSpPr>
          <p:cNvPr id="4" name="عنصر نائب لرقم الشريحة 3"/>
          <p:cNvSpPr>
            <a:spLocks noGrp="1"/>
          </p:cNvSpPr>
          <p:nvPr>
            <p:ph type="sldNum" sz="quarter" idx="10"/>
          </p:nvPr>
        </p:nvSpPr>
        <p:spPr/>
        <p:txBody>
          <a:bodyPr/>
          <a:lstStyle/>
          <a:p>
            <a:fld id="{6AA98345-1507-4932-B3A4-E455505BF8C0}" type="slidenum">
              <a:rPr lang="ar-IQ" smtClean="0"/>
              <a:t>9</a:t>
            </a:fld>
            <a:endParaRPr lang="ar-IQ"/>
          </a:p>
        </p:txBody>
      </p:sp>
    </p:spTree>
    <p:extLst>
      <p:ext uri="{BB962C8B-B14F-4D97-AF65-F5344CB8AC3E}">
        <p14:creationId xmlns:p14="http://schemas.microsoft.com/office/powerpoint/2010/main" val="233716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grpSp>
      <p:sp>
        <p:nvSpPr>
          <p:cNvPr id="11472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zh-CN" altLang="en-US" noProof="0"/>
              <a:t>单击此处编辑母版标题样式</a:t>
            </a:r>
          </a:p>
        </p:txBody>
      </p:sp>
      <p:sp>
        <p:nvSpPr>
          <p:cNvPr id="11472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41" name="Rectangle 41"/>
          <p:cNvSpPr>
            <a:spLocks noGrp="1" noChangeArrowheads="1"/>
          </p:cNvSpPr>
          <p:nvPr>
            <p:ph type="dt" sz="quarter" idx="10"/>
          </p:nvPr>
        </p:nvSpPr>
        <p:spPr/>
        <p:txBody>
          <a:bodyPr/>
          <a:lstStyle>
            <a:lvl1pPr>
              <a:defRPr/>
            </a:lvl1pPr>
          </a:lstStyle>
          <a:p>
            <a:pPr>
              <a:defRPr/>
            </a:pPr>
            <a:endParaRPr lang="en-US" altLang="zh-CN">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86B624D6-09D4-427D-AD99-419D476B1C6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6339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1353FD4B-A92B-46CF-A1BB-F9F52BD3BB93}"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15969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ar-IQ"/>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9C9F6422-CAF6-4598-A4D0-9D63DAEFFB6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73357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635C5187-0DB2-4BE9-B59F-AF7C4AE5AC22}"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17529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251CDF51-D422-4153-B01F-9E2C1B5A2FE9}"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96790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B6D0B543-FC76-4BA4-8DCE-C7E0B4B6BE71}"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23884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DA520232-83B9-4A65-B112-D0F89D854C7A}"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648334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IQ"/>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75624449-0608-4793-B7BE-6C311F7C4A9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3146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IQ"/>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1CDFB178-8B21-496F-92F1-1656341DE976}"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820959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6610B9A2-7548-4387-A13D-BDAC0BCF9C32}"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321831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0AE1D1BD-8305-4462-A183-F625D5E996CA}"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629220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ar-IQ"/>
          </a:p>
        </p:txBody>
      </p:sp>
      <p:sp>
        <p:nvSpPr>
          <p:cNvPr id="3" name="Chart Placeholder 2"/>
          <p:cNvSpPr>
            <a:spLocks noGrp="1"/>
          </p:cNvSpPr>
          <p:nvPr>
            <p:ph type="chart" sz="half" idx="1"/>
          </p:nvPr>
        </p:nvSpPr>
        <p:spPr>
          <a:xfrm>
            <a:off x="457200" y="1600200"/>
            <a:ext cx="4038600" cy="4530725"/>
          </a:xfrm>
        </p:spPr>
        <p:txBody>
          <a:bodyPr/>
          <a:lstStyle/>
          <a:p>
            <a:pPr lvl="0"/>
            <a:endParaRPr lang="ar-IQ"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6B109E64-7A18-4C7E-86D5-0F1C74705E1B}"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52147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5" name="عنصر نائب للتذييل 4"/>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6" name="عنصر نائب لرقم الشريحة 5"/>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4047769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5" name="عنصر نائب للتذييل 4"/>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6" name="عنصر نائب لرقم الشريحة 5"/>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1599850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5" name="عنصر نائب للتذييل 4"/>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6" name="عنصر نائب لرقم الشريحة 5"/>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2034676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6" name="عنصر نائب للتذييل 5"/>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7" name="عنصر نائب لرقم الشريحة 6"/>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222252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8" name="عنصر نائب للتذييل 7"/>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9" name="عنصر نائب لرقم الشريحة 8"/>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1756497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4" name="عنصر نائب للتذييل 3"/>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5" name="عنصر نائب لرقم الشريحة 4"/>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171744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3" name="عنصر نائب للتذييل 2"/>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4" name="عنصر نائب لرقم الشريحة 3"/>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3127447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6" name="عنصر نائب للتذييل 5"/>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7" name="عنصر نائب لرقم الشريحة 6"/>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4144942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6" name="عنصر نائب للتذييل 5"/>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7" name="عنصر نائب لرقم الشريحة 6"/>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1767285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5" name="عنصر نائب للتذييل 4"/>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6" name="عنصر نائب لرقم الشريحة 5"/>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2011853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algn="l" rtl="0" fontAlgn="base">
              <a:spcBef>
                <a:spcPct val="0"/>
              </a:spcBef>
              <a:spcAft>
                <a:spcPct val="0"/>
              </a:spcAft>
              <a:defRPr/>
            </a:pPr>
            <a:endParaRPr lang="en-US" altLang="zh-CN">
              <a:solidFill>
                <a:srgbClr val="FFFFFF"/>
              </a:solidFill>
            </a:endParaRPr>
          </a:p>
        </p:txBody>
      </p:sp>
      <p:sp>
        <p:nvSpPr>
          <p:cNvPr id="5" name="عنصر نائب للتذييل 4"/>
          <p:cNvSpPr>
            <a:spLocks noGrp="1"/>
          </p:cNvSpPr>
          <p:nvPr>
            <p:ph type="ftr" sz="quarter" idx="11"/>
          </p:nvPr>
        </p:nvSpPr>
        <p:spPr/>
        <p:txBody>
          <a:bodyPr/>
          <a:lstStyle/>
          <a:p>
            <a:pPr rtl="0" fontAlgn="base">
              <a:spcBef>
                <a:spcPct val="0"/>
              </a:spcBef>
              <a:spcAft>
                <a:spcPct val="0"/>
              </a:spcAft>
              <a:defRPr/>
            </a:pPr>
            <a:endParaRPr lang="en-US" altLang="zh-CN">
              <a:solidFill>
                <a:srgbClr val="FFFFFF"/>
              </a:solidFill>
            </a:endParaRPr>
          </a:p>
        </p:txBody>
      </p:sp>
      <p:sp>
        <p:nvSpPr>
          <p:cNvPr id="6" name="عنصر نائب لرقم الشريحة 5"/>
          <p:cNvSpPr>
            <a:spLocks noGrp="1"/>
          </p:cNvSpPr>
          <p:nvPr>
            <p:ph type="sldNum" sz="quarter" idx="12"/>
          </p:nvPr>
        </p:nvSpPr>
        <p:spPr/>
        <p:txBody>
          <a:body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420430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0523C-F462-472B-A22F-A8065142FFDC}" type="datetimeFigureOut">
              <a:rPr lang="ar-IQ" smtClean="0"/>
              <a:pPr/>
              <a:t>10/11/1444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A0BBD2E-6B6D-41DA-BC3F-D68886B982D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A10523C-F462-472B-A22F-A8065142FFDC}" type="datetimeFigureOut">
              <a:rPr lang="ar-IQ" smtClean="0"/>
              <a:pPr/>
              <a:t>10/11/1444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0BBD2E-6B6D-41DA-BC3F-D68886B982D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1366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6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6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11367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7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8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8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8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8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grpSp>
        <p:sp>
          <p:nvSpPr>
            <p:cNvPr id="11368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8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1368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1368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ar-IQ">
                <a:solidFill>
                  <a:srgbClr val="FFFFFF"/>
                </a:solidFill>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en-US">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FFFFFF"/>
                </a:solidFill>
              </a:endParaRPr>
            </a:p>
          </p:txBody>
        </p:sp>
      </p:grpSp>
      <p:sp>
        <p:nvSpPr>
          <p:cNvPr id="11370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zh-CN" altLang="en-US"/>
              <a:t>单击此处编辑母版标题样式</a:t>
            </a:r>
          </a:p>
        </p:txBody>
      </p:sp>
      <p:sp>
        <p:nvSpPr>
          <p:cNvPr id="11370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宋体" panose="02010600030101010101" pitchFamily="2" charset="-122"/>
              </a:defRPr>
            </a:lvl1pPr>
          </a:lstStyle>
          <a:p>
            <a:pPr algn="l" rtl="0" fontAlgn="base">
              <a:spcBef>
                <a:spcPct val="0"/>
              </a:spcBef>
              <a:spcAft>
                <a:spcPct val="0"/>
              </a:spcAft>
              <a:defRPr/>
            </a:pPr>
            <a:endParaRPr lang="en-US" altLang="zh-CN">
              <a:solidFill>
                <a:srgbClr val="FFFFFF"/>
              </a:solidFill>
            </a:endParaRPr>
          </a:p>
        </p:txBody>
      </p:sp>
      <p:sp>
        <p:nvSpPr>
          <p:cNvPr id="11370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宋体" panose="02010600030101010101" pitchFamily="2" charset="-122"/>
              </a:defRPr>
            </a:lvl1pPr>
          </a:lstStyle>
          <a:p>
            <a:pPr rtl="0" fontAlgn="base">
              <a:spcBef>
                <a:spcPct val="0"/>
              </a:spcBef>
              <a:spcAft>
                <a:spcPct val="0"/>
              </a:spcAft>
              <a:defRPr/>
            </a:pPr>
            <a:endParaRPr lang="en-US" altLang="zh-CN">
              <a:solidFill>
                <a:srgbClr val="FFFFFF"/>
              </a:solidFill>
            </a:endParaRPr>
          </a:p>
        </p:txBody>
      </p:sp>
      <p:sp>
        <p:nvSpPr>
          <p:cNvPr id="11370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rtl="0" fontAlgn="base">
              <a:spcBef>
                <a:spcPct val="0"/>
              </a:spcBef>
              <a:spcAft>
                <a:spcPct val="0"/>
              </a:spcAft>
            </a:pPr>
            <a:fld id="{1A8EEAD7-1924-49C4-98C4-5ADADD1296F2}" type="slidenum">
              <a:rPr lang="zh-CN" altLang="en-US" smtClean="0">
                <a:solidFill>
                  <a:srgbClr val="FFFFFF"/>
                </a:solidFill>
              </a:rPr>
              <a:pPr rtl="0" fontAlgn="base">
                <a:spcBef>
                  <a:spcPct val="0"/>
                </a:spcBef>
                <a:spcAft>
                  <a:spcPct val="0"/>
                </a:spcAft>
              </a:pPr>
              <a:t>‹#›</a:t>
            </a:fld>
            <a:endParaRPr lang="en-US" altLang="zh-CN">
              <a:solidFill>
                <a:srgbClr val="FFFFFF"/>
              </a:solidFill>
            </a:endParaRPr>
          </a:p>
        </p:txBody>
      </p:sp>
      <p:sp>
        <p:nvSpPr>
          <p:cNvPr id="1137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0098278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SimSun"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SimSun"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SimSun"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kern="1200">
          <a:solidFill>
            <a:schemeClr val="tx1"/>
          </a:solidFill>
          <a:effectLst>
            <a:outerShdw blurRad="38100" dist="38100" dir="2700000" algn="tl">
              <a:srgbClr val="000000"/>
            </a:outerShdw>
          </a:effectLst>
          <a:latin typeface="+mn-lt"/>
          <a:ea typeface="SimSun" panose="02010600030101010101" pitchFamily="2" charset="-122"/>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SimSun" panose="02010600030101010101" pitchFamily="2" charset="-122"/>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kern="1200">
          <a:solidFill>
            <a:schemeClr val="tx1"/>
          </a:solidFill>
          <a:effectLst>
            <a:outerShdw blurRad="38100" dist="38100" dir="2700000" algn="tl">
              <a:srgbClr val="000000"/>
            </a:outerShdw>
          </a:effectLst>
          <a:latin typeface="+mn-lt"/>
          <a:ea typeface="SimSun" panose="02010600030101010101" pitchFamily="2" charset="-122"/>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SimSun" panose="02010600030101010101" pitchFamily="2" charset="-122"/>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SimSun" panose="02010600030101010101" pitchFamily="2" charset="-122"/>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8A10523C-F462-472B-A22F-A8065142FFDC}" type="datetimeFigureOut">
              <a:rPr lang="ar-IQ" smtClean="0"/>
              <a:pPr/>
              <a:t>10/11/1444</a:t>
            </a:fld>
            <a:endParaRPr lang="ar-IQ"/>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AA0BBD2E-6B6D-41DA-BC3F-D68886B982DC}" type="slidenum">
              <a:rPr lang="ar-IQ" smtClean="0"/>
              <a:pPr/>
              <a:t>‹#›</a:t>
            </a:fld>
            <a:endParaRPr lang="ar-IQ"/>
          </a:p>
        </p:txBody>
      </p:sp>
    </p:spTree>
    <p:extLst>
      <p:ext uri="{BB962C8B-B14F-4D97-AF65-F5344CB8AC3E}">
        <p14:creationId xmlns:p14="http://schemas.microsoft.com/office/powerpoint/2010/main" val="15852063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97152"/>
            <a:ext cx="7489825" cy="954107"/>
          </a:xfrm>
          <a:prstGeom prst="rect">
            <a:avLst/>
          </a:prstGeom>
          <a:noFill/>
        </p:spPr>
        <p:txBody>
          <a:bodyPr rtlCol="1">
            <a:spAutoFit/>
          </a:bodyPr>
          <a:lstStyle/>
          <a:p>
            <a:pPr algn="ctr" rtl="0" eaLnBrk="0" fontAlgn="base" hangingPunct="0">
              <a:spcBef>
                <a:spcPct val="0"/>
              </a:spcBef>
              <a:spcAft>
                <a:spcPct val="0"/>
              </a:spcAft>
              <a:defRPr/>
            </a:pPr>
            <a:r>
              <a:rPr lang="en-US" sz="2800" b="1" dirty="0">
                <a:solidFill>
                  <a:srgbClr val="92D050"/>
                </a:solidFill>
                <a:effectLst>
                  <a:outerShdw blurRad="38100" dist="38100" dir="2700000" algn="tl">
                    <a:srgbClr val="000000">
                      <a:alpha val="43137"/>
                    </a:srgbClr>
                  </a:outerShdw>
                </a:effectLst>
                <a:latin typeface="Palatino Linotype" pitchFamily="18" charset="0"/>
              </a:rPr>
              <a:t>By:</a:t>
            </a:r>
          </a:p>
          <a:p>
            <a:pPr algn="ctr" rtl="0" eaLnBrk="0" fontAlgn="base" hangingPunct="0">
              <a:spcBef>
                <a:spcPct val="0"/>
              </a:spcBef>
              <a:spcAft>
                <a:spcPct val="0"/>
              </a:spcAft>
              <a:defRPr/>
            </a:pPr>
            <a:r>
              <a:rPr lang="en-US" sz="2800" b="1" dirty="0">
                <a:solidFill>
                  <a:srgbClr val="92D050"/>
                </a:solidFill>
                <a:effectLst>
                  <a:outerShdw blurRad="38100" dist="38100" dir="2700000" algn="tl">
                    <a:srgbClr val="000000">
                      <a:alpha val="43137"/>
                    </a:srgbClr>
                  </a:outerShdw>
                </a:effectLst>
                <a:latin typeface="Palatino Linotype" pitchFamily="18" charset="0"/>
              </a:rPr>
              <a:t>Lect. Shaima’a Al-</a:t>
            </a:r>
            <a:r>
              <a:rPr lang="en-US" sz="2800" b="1" dirty="0" err="1">
                <a:solidFill>
                  <a:srgbClr val="92D050"/>
                </a:solidFill>
                <a:effectLst>
                  <a:outerShdw blurRad="38100" dist="38100" dir="2700000" algn="tl">
                    <a:srgbClr val="000000">
                      <a:alpha val="43137"/>
                    </a:srgbClr>
                  </a:outerShdw>
                </a:effectLst>
                <a:latin typeface="Palatino Linotype" pitchFamily="18" charset="0"/>
              </a:rPr>
              <a:t>Salihy</a:t>
            </a:r>
            <a:endParaRPr lang="ar-IQ" sz="2800" b="1" dirty="0">
              <a:solidFill>
                <a:srgbClr val="92D050"/>
              </a:solidFill>
              <a:latin typeface="Palatino Linotype" pitchFamily="18" charset="0"/>
            </a:endParaRPr>
          </a:p>
        </p:txBody>
      </p:sp>
      <p:sp>
        <p:nvSpPr>
          <p:cNvPr id="5" name="Rectangle 2"/>
          <p:cNvSpPr txBox="1">
            <a:spLocks noChangeArrowheads="1"/>
          </p:cNvSpPr>
          <p:nvPr/>
        </p:nvSpPr>
        <p:spPr>
          <a:xfrm>
            <a:off x="288465" y="332656"/>
            <a:ext cx="8568952" cy="2667068"/>
          </a:xfrm>
          <a:prstGeom prst="rect">
            <a:avLst/>
          </a:prstGeom>
        </p:spPr>
        <p:txBody>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a:defRPr/>
            </a:pPr>
            <a:r>
              <a:rPr lang="en-US" altLang="zh-CN" b="1" dirty="0">
                <a:solidFill>
                  <a:srgbClr val="FFFFFF"/>
                </a:solidFill>
                <a:effectLst/>
                <a:latin typeface="Palatino Linotype" pitchFamily="18" charset="0"/>
              </a:rPr>
              <a:t>Medical microbiology</a:t>
            </a:r>
          </a:p>
          <a:p>
            <a:pPr>
              <a:defRPr/>
            </a:pPr>
            <a:r>
              <a:rPr lang="en-US" altLang="zh-CN" b="1" dirty="0" err="1">
                <a:solidFill>
                  <a:srgbClr val="FFFFFF"/>
                </a:solidFill>
                <a:effectLst/>
                <a:latin typeface="Palatino Linotype" pitchFamily="18" charset="0"/>
              </a:rPr>
              <a:t>Lec</a:t>
            </a:r>
            <a:r>
              <a:rPr lang="en-US" altLang="zh-CN" b="1" dirty="0">
                <a:solidFill>
                  <a:srgbClr val="FFFFFF"/>
                </a:solidFill>
                <a:effectLst/>
                <a:latin typeface="Palatino Linotype" pitchFamily="18" charset="0"/>
              </a:rPr>
              <a:t>. 8</a:t>
            </a:r>
          </a:p>
          <a:p>
            <a:pPr>
              <a:defRPr/>
            </a:pPr>
            <a:r>
              <a:rPr lang="en-US" altLang="zh-CN" b="1" dirty="0">
                <a:solidFill>
                  <a:srgbClr val="FFFFFF"/>
                </a:solidFill>
                <a:effectLst/>
                <a:latin typeface="Palatino Linotype" pitchFamily="18" charset="0"/>
              </a:rPr>
              <a:t>Non-spore forming Gram-positive rods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318" y="2636912"/>
            <a:ext cx="170815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3991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55576" y="373473"/>
            <a:ext cx="7920880" cy="4462760"/>
          </a:xfrm>
          <a:prstGeom prst="rect">
            <a:avLst/>
          </a:prstGeom>
        </p:spPr>
        <p:txBody>
          <a:bodyPr wrap="square">
            <a:spAutoFit/>
          </a:bodyPr>
          <a:lstStyle/>
          <a:p>
            <a:pPr marL="457200" indent="-457200" algn="just" rtl="0">
              <a:buFont typeface="Arial" panose="020B0604020202020204" pitchFamily="34" charset="0"/>
              <a:buChar char="•"/>
            </a:pPr>
            <a:r>
              <a:rPr lang="en-US" sz="2800" b="1" dirty="0">
                <a:solidFill>
                  <a:srgbClr val="92D050"/>
                </a:solidFill>
                <a:latin typeface="Comic Sans MS" pitchFamily="66" charset="0"/>
                <a:cs typeface="Andalus" pitchFamily="18" charset="-78"/>
              </a:rPr>
              <a:t>16S ribosomal ribonucleic acid (</a:t>
            </a:r>
            <a:r>
              <a:rPr lang="en-US" sz="2800" b="1" dirty="0" err="1">
                <a:solidFill>
                  <a:srgbClr val="92D050"/>
                </a:solidFill>
                <a:latin typeface="Comic Sans MS" pitchFamily="66" charset="0"/>
                <a:cs typeface="Andalus" pitchFamily="18" charset="-78"/>
              </a:rPr>
              <a:t>rRNA</a:t>
            </a:r>
            <a:r>
              <a:rPr lang="en-US" sz="2800" b="1" dirty="0">
                <a:solidFill>
                  <a:srgbClr val="92D050"/>
                </a:solidFill>
                <a:latin typeface="Comic Sans MS" pitchFamily="66" charset="0"/>
                <a:cs typeface="Andalus" pitchFamily="18" charset="-78"/>
              </a:rPr>
              <a:t>) </a:t>
            </a:r>
            <a:r>
              <a:rPr lang="en-US" sz="2800" dirty="0">
                <a:latin typeface="Comic Sans MS" pitchFamily="66" charset="0"/>
                <a:cs typeface="Andalus" pitchFamily="18" charset="-78"/>
              </a:rPr>
              <a:t>probes have been designed for the identification of genus and species of </a:t>
            </a:r>
            <a:r>
              <a:rPr lang="en-US" sz="2800" dirty="0" err="1">
                <a:latin typeface="Comic Sans MS" pitchFamily="66" charset="0"/>
                <a:cs typeface="Andalus" pitchFamily="18" charset="-78"/>
              </a:rPr>
              <a:t>Corynebacteria</a:t>
            </a:r>
            <a:r>
              <a:rPr lang="en-US" sz="2800" dirty="0">
                <a:latin typeface="Comic Sans MS" pitchFamily="66" charset="0"/>
                <a:cs typeface="Andalus" pitchFamily="18" charset="-78"/>
              </a:rPr>
              <a:t>. </a:t>
            </a:r>
          </a:p>
          <a:p>
            <a:pPr marL="457200" indent="-457200" algn="just" rtl="0">
              <a:buFont typeface="Arial" panose="020B0604020202020204" pitchFamily="34" charset="0"/>
              <a:buChar char="•"/>
            </a:pPr>
            <a:r>
              <a:rPr lang="en-US" sz="2800" b="1" dirty="0" err="1">
                <a:solidFill>
                  <a:srgbClr val="92D050"/>
                </a:solidFill>
                <a:latin typeface="Comic Sans MS" pitchFamily="66" charset="0"/>
                <a:cs typeface="Andalus" pitchFamily="18" charset="-78"/>
              </a:rPr>
              <a:t>Toxigenicity</a:t>
            </a:r>
            <a:r>
              <a:rPr lang="en-US" sz="2800" b="1" dirty="0">
                <a:solidFill>
                  <a:srgbClr val="92D050"/>
                </a:solidFill>
                <a:latin typeface="Comic Sans MS" pitchFamily="66" charset="0"/>
                <a:cs typeface="Andalus" pitchFamily="18" charset="-78"/>
              </a:rPr>
              <a:t> test: </a:t>
            </a:r>
          </a:p>
          <a:p>
            <a:pPr algn="just" rtl="0">
              <a:buNone/>
            </a:pPr>
            <a:r>
              <a:rPr lang="en-US" sz="2400" b="1" dirty="0">
                <a:solidFill>
                  <a:srgbClr val="FF0000"/>
                </a:solidFill>
                <a:latin typeface="Andalus" pitchFamily="18" charset="-78"/>
                <a:cs typeface="Andalus" pitchFamily="18" charset="-78"/>
              </a:rPr>
              <a:t>1- in vivo: </a:t>
            </a:r>
            <a:r>
              <a:rPr lang="en-US" sz="2400" dirty="0">
                <a:latin typeface="Andalus" pitchFamily="18" charset="-78"/>
                <a:cs typeface="Andalus" pitchFamily="18" charset="-78"/>
              </a:rPr>
              <a:t>animal inoculation, Schick test.</a:t>
            </a:r>
          </a:p>
          <a:p>
            <a:pPr algn="just" rtl="0">
              <a:buNone/>
            </a:pPr>
            <a:r>
              <a:rPr lang="en-US" sz="2400" b="1" dirty="0">
                <a:solidFill>
                  <a:srgbClr val="FF0000"/>
                </a:solidFill>
                <a:latin typeface="Andalus" pitchFamily="18" charset="-78"/>
                <a:cs typeface="Andalus" pitchFamily="18" charset="-78"/>
              </a:rPr>
              <a:t>2- in vitro: </a:t>
            </a:r>
            <a:r>
              <a:rPr lang="en-US" sz="2400" dirty="0">
                <a:latin typeface="Andalus" pitchFamily="18" charset="-78"/>
                <a:cs typeface="Andalus" pitchFamily="18" charset="-78"/>
              </a:rPr>
              <a:t>(</a:t>
            </a:r>
            <a:r>
              <a:rPr lang="en-US" sz="2400" dirty="0" err="1">
                <a:latin typeface="Andalus" pitchFamily="18" charset="-78"/>
                <a:cs typeface="Andalus" pitchFamily="18" charset="-78"/>
              </a:rPr>
              <a:t>Elek’s</a:t>
            </a:r>
            <a:r>
              <a:rPr lang="en-US" sz="2400" dirty="0">
                <a:latin typeface="Andalus" pitchFamily="18" charset="-78"/>
                <a:cs typeface="Andalus" pitchFamily="18" charset="-78"/>
              </a:rPr>
              <a:t> test) antibody-based gel diffusion precipitation test to confirm toxin production. </a:t>
            </a:r>
          </a:p>
          <a:p>
            <a:pPr algn="just" rtl="0">
              <a:buNone/>
            </a:pPr>
            <a:r>
              <a:rPr lang="en-US" sz="2400" b="1" dirty="0">
                <a:solidFill>
                  <a:srgbClr val="FF0000"/>
                </a:solidFill>
                <a:latin typeface="Andalus" pitchFamily="18" charset="-78"/>
                <a:cs typeface="Andalus" pitchFamily="18" charset="-78"/>
              </a:rPr>
              <a:t>3- tissue culture </a:t>
            </a:r>
            <a:r>
              <a:rPr lang="en-US" sz="2400" dirty="0">
                <a:latin typeface="Andalus" pitchFamily="18" charset="-78"/>
                <a:cs typeface="Andalus" pitchFamily="18" charset="-78"/>
              </a:rPr>
              <a:t>neutralization assay.</a:t>
            </a:r>
          </a:p>
          <a:p>
            <a:pPr algn="just" rtl="0">
              <a:buNone/>
            </a:pPr>
            <a:r>
              <a:rPr lang="en-US" sz="2400" b="1" dirty="0">
                <a:solidFill>
                  <a:srgbClr val="FF0000"/>
                </a:solidFill>
                <a:latin typeface="Andalus" pitchFamily="18" charset="-78"/>
                <a:cs typeface="Andalus" pitchFamily="18" charset="-78"/>
              </a:rPr>
              <a:t>4- PCR assay: </a:t>
            </a:r>
            <a:r>
              <a:rPr lang="en-US" sz="2400" dirty="0">
                <a:latin typeface="Andalus" pitchFamily="18" charset="-78"/>
                <a:cs typeface="Andalus" pitchFamily="18" charset="-78"/>
              </a:rPr>
              <a:t>for the presence of toxin gene in the organism isolated from the patient.</a:t>
            </a:r>
          </a:p>
        </p:txBody>
      </p:sp>
    </p:spTree>
    <p:extLst>
      <p:ext uri="{BB962C8B-B14F-4D97-AF65-F5344CB8AC3E}">
        <p14:creationId xmlns:p14="http://schemas.microsoft.com/office/powerpoint/2010/main" val="303392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94620"/>
            <a:ext cx="8229600" cy="634082"/>
          </a:xfrm>
        </p:spPr>
        <p:txBody>
          <a:bodyPr>
            <a:normAutofit/>
          </a:bodyPr>
          <a:lstStyle/>
          <a:p>
            <a:pPr marL="342900" indent="-342900" algn="just" rtl="0">
              <a:spcBef>
                <a:spcPct val="20000"/>
              </a:spcBef>
              <a:buFont typeface="Wingdings" pitchFamily="2" charset="2"/>
              <a:buChar char="v"/>
            </a:pPr>
            <a:r>
              <a:rPr lang="en-US" sz="2800" b="1" dirty="0">
                <a:solidFill>
                  <a:srgbClr val="00B0F0"/>
                </a:solidFill>
                <a:latin typeface="Comic Sans MS" pitchFamily="66" charset="0"/>
                <a:ea typeface="+mn-ea"/>
                <a:cs typeface="+mn-cs"/>
              </a:rPr>
              <a:t>Treatment:</a:t>
            </a:r>
          </a:p>
        </p:txBody>
      </p:sp>
      <p:sp>
        <p:nvSpPr>
          <p:cNvPr id="3" name="عنصر نائب للمحتوى 2"/>
          <p:cNvSpPr>
            <a:spLocks noGrp="1"/>
          </p:cNvSpPr>
          <p:nvPr>
            <p:ph idx="1"/>
          </p:nvPr>
        </p:nvSpPr>
        <p:spPr>
          <a:xfrm>
            <a:off x="323528" y="728702"/>
            <a:ext cx="8229600" cy="2448272"/>
          </a:xfrm>
        </p:spPr>
        <p:txBody>
          <a:bodyPr>
            <a:normAutofit/>
          </a:bodyPr>
          <a:lstStyle/>
          <a:p>
            <a:pPr algn="just" rtl="0"/>
            <a:r>
              <a:rPr lang="en-US" sz="2800" dirty="0">
                <a:latin typeface="Comic Sans MS" panose="030F0702030302020204" pitchFamily="66" charset="0"/>
              </a:rPr>
              <a:t>Treatment should be </a:t>
            </a:r>
            <a:r>
              <a:rPr lang="en-US" sz="2800" b="1" dirty="0">
                <a:latin typeface="Comic Sans MS" panose="030F0702030302020204" pitchFamily="66" charset="0"/>
              </a:rPr>
              <a:t>started immediately </a:t>
            </a:r>
            <a:r>
              <a:rPr lang="en-US" sz="2800" dirty="0">
                <a:latin typeface="Comic Sans MS" panose="030F0702030302020204" pitchFamily="66" charset="0"/>
              </a:rPr>
              <a:t>after the clinical diagnosis of diphtheria. Treatment of diphtheria is based on: </a:t>
            </a:r>
          </a:p>
          <a:p>
            <a:pPr algn="just" rtl="0"/>
            <a:r>
              <a:rPr lang="en-US" sz="2800" dirty="0">
                <a:latin typeface="Comic Sans MS" panose="030F0702030302020204" pitchFamily="66" charset="0"/>
              </a:rPr>
              <a:t>1. Antitoxin therapy</a:t>
            </a:r>
          </a:p>
          <a:p>
            <a:pPr algn="just" rtl="0"/>
            <a:r>
              <a:rPr lang="en-US" sz="2800" dirty="0">
                <a:latin typeface="Comic Sans MS" panose="030F0702030302020204" pitchFamily="66" charset="0"/>
              </a:rPr>
              <a:t>2. Antibiotics therapy</a:t>
            </a:r>
          </a:p>
        </p:txBody>
      </p:sp>
      <p:sp>
        <p:nvSpPr>
          <p:cNvPr id="4" name="مستطيل 3"/>
          <p:cNvSpPr/>
          <p:nvPr/>
        </p:nvSpPr>
        <p:spPr>
          <a:xfrm>
            <a:off x="230260" y="3645024"/>
            <a:ext cx="8734228" cy="1815882"/>
          </a:xfrm>
          <a:prstGeom prst="rect">
            <a:avLst/>
          </a:prstGeom>
        </p:spPr>
        <p:txBody>
          <a:bodyPr wrap="square">
            <a:spAutoFit/>
          </a:bodyPr>
          <a:lstStyle/>
          <a:p>
            <a:pPr marL="342900" indent="-342900" algn="just" rtl="0">
              <a:spcBef>
                <a:spcPct val="20000"/>
              </a:spcBef>
              <a:buFont typeface="Arial" pitchFamily="34" charset="0"/>
              <a:buChar char="•"/>
            </a:pPr>
            <a:r>
              <a:rPr lang="en-US" sz="2800" dirty="0">
                <a:latin typeface="Comic Sans MS" panose="030F0702030302020204" pitchFamily="66" charset="0"/>
              </a:rPr>
              <a:t>Active immunization by vaccination with </a:t>
            </a:r>
            <a:r>
              <a:rPr lang="en-US" sz="2800" b="1" dirty="0">
                <a:solidFill>
                  <a:srgbClr val="92D050"/>
                </a:solidFill>
                <a:latin typeface="Comic Sans MS" panose="030F0702030302020204" pitchFamily="66" charset="0"/>
              </a:rPr>
              <a:t>diphtheria toxoid</a:t>
            </a:r>
            <a:r>
              <a:rPr lang="en-US" sz="2800" dirty="0">
                <a:latin typeface="Comic Sans MS" panose="030F0702030302020204" pitchFamily="66" charset="0"/>
              </a:rPr>
              <a:t> (</a:t>
            </a:r>
            <a:r>
              <a:rPr lang="en-US" sz="2800" dirty="0"/>
              <a:t>combined with tetanus toxoid and acellular pertussis (triple </a:t>
            </a:r>
            <a:r>
              <a:rPr lang="en-US" sz="2800" dirty="0" err="1"/>
              <a:t>DTaP</a:t>
            </a:r>
            <a:r>
              <a:rPr lang="en-US" sz="2800" dirty="0"/>
              <a:t> vaccine) </a:t>
            </a:r>
            <a:r>
              <a:rPr lang="en-US" sz="2800" dirty="0">
                <a:latin typeface="Comic Sans MS" panose="030F0702030302020204" pitchFamily="66" charset="0"/>
              </a:rPr>
              <a:t>is the key in preventing diphtheria. </a:t>
            </a:r>
          </a:p>
        </p:txBody>
      </p:sp>
      <p:sp>
        <p:nvSpPr>
          <p:cNvPr id="5" name="مستطيل 4"/>
          <p:cNvSpPr/>
          <p:nvPr/>
        </p:nvSpPr>
        <p:spPr>
          <a:xfrm>
            <a:off x="325433" y="3239043"/>
            <a:ext cx="4599336" cy="523220"/>
          </a:xfrm>
          <a:prstGeom prst="rect">
            <a:avLst/>
          </a:prstGeom>
        </p:spPr>
        <p:txBody>
          <a:bodyPr wrap="none">
            <a:spAutoFit/>
          </a:bodyPr>
          <a:lstStyle/>
          <a:p>
            <a:pPr marL="342900" indent="-342900" algn="just" rtl="0">
              <a:spcBef>
                <a:spcPct val="20000"/>
              </a:spcBef>
              <a:buFont typeface="Wingdings" pitchFamily="2" charset="2"/>
              <a:buChar char="v"/>
            </a:pPr>
            <a:r>
              <a:rPr lang="en-US" sz="2800" b="1" dirty="0">
                <a:solidFill>
                  <a:srgbClr val="00B0F0"/>
                </a:solidFill>
                <a:latin typeface="Comic Sans MS" pitchFamily="66" charset="0"/>
              </a:rPr>
              <a:t>Prevention and Control:</a:t>
            </a:r>
          </a:p>
        </p:txBody>
      </p:sp>
    </p:spTree>
    <p:extLst>
      <p:ext uri="{BB962C8B-B14F-4D97-AF65-F5344CB8AC3E}">
        <p14:creationId xmlns:p14="http://schemas.microsoft.com/office/powerpoint/2010/main" val="378554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15853" y="332656"/>
            <a:ext cx="2808312" cy="720080"/>
          </a:xfrm>
        </p:spPr>
        <p:txBody>
          <a:bodyPr anchor="ctr">
            <a:normAutofit/>
          </a:bodyPr>
          <a:lstStyle/>
          <a:p>
            <a:pPr algn="ctr" rtl="0"/>
            <a:r>
              <a:rPr lang="en-US" sz="2700" i="1" dirty="0"/>
              <a:t>C. diphtheria</a:t>
            </a:r>
            <a:endParaRPr lang="ar-IQ" sz="3200" dirty="0"/>
          </a:p>
        </p:txBody>
      </p:sp>
      <p:pic>
        <p:nvPicPr>
          <p:cNvPr id="7" name="Content Placeholder 6" descr="Diphtheria_vaccination_poster.jpg"/>
          <p:cNvPicPr>
            <a:picLocks noGrp="1" noChangeAspect="1"/>
          </p:cNvPicPr>
          <p:nvPr>
            <p:ph idx="1"/>
          </p:nvPr>
        </p:nvPicPr>
        <p:blipFill>
          <a:blip r:embed="rId2" cstate="print"/>
          <a:stretch>
            <a:fillRect/>
          </a:stretch>
        </p:blipFill>
        <p:spPr>
          <a:xfrm>
            <a:off x="5715008" y="2500306"/>
            <a:ext cx="2857520" cy="3786214"/>
          </a:xfrm>
        </p:spPr>
      </p:pic>
      <p:sp>
        <p:nvSpPr>
          <p:cNvPr id="6" name="Text Placeholder 5"/>
          <p:cNvSpPr>
            <a:spLocks noGrp="1"/>
          </p:cNvSpPr>
          <p:nvPr>
            <p:ph type="body" sz="half" idx="2"/>
          </p:nvPr>
        </p:nvSpPr>
        <p:spPr>
          <a:xfrm>
            <a:off x="214282" y="285728"/>
            <a:ext cx="5000660" cy="6286544"/>
          </a:xfrm>
        </p:spPr>
        <p:txBody>
          <a:bodyPr>
            <a:normAutofit fontScale="92500" lnSpcReduction="10000"/>
          </a:bodyPr>
          <a:lstStyle/>
          <a:p>
            <a:pPr algn="just" rtl="0"/>
            <a:r>
              <a:rPr lang="en-US" sz="2000" b="1" dirty="0"/>
              <a:t>Epidemiology:</a:t>
            </a:r>
          </a:p>
          <a:p>
            <a:pPr algn="just" rtl="0"/>
            <a:r>
              <a:rPr lang="en-US" sz="2000" b="1" dirty="0"/>
              <a:t>	</a:t>
            </a:r>
            <a:r>
              <a:rPr lang="en-US" sz="2000" dirty="0"/>
              <a:t>Either clinical or subclinical infection at an early age yield </a:t>
            </a:r>
            <a:r>
              <a:rPr lang="en-US" sz="2000" b="1" dirty="0"/>
              <a:t>protective levels of antitoxin. </a:t>
            </a:r>
            <a:r>
              <a:rPr lang="en-US" sz="2000" dirty="0"/>
              <a:t>Thus most members of the population, except children are immune. By age 6-8 years about 75% of children in developing countries where skin infection with diphtheria are common have protective serum antitoxin. Absorption of small amount of </a:t>
            </a:r>
            <a:r>
              <a:rPr lang="en-US" sz="2000" i="1" dirty="0"/>
              <a:t>C. diphtheria</a:t>
            </a:r>
            <a:r>
              <a:rPr lang="en-US" sz="2000" dirty="0"/>
              <a:t> toxin does not produce a disease, but it can serve as antigenic stimulus for immune system to produce antitoxin.</a:t>
            </a:r>
            <a:endParaRPr lang="en-US" sz="2000" b="1" dirty="0"/>
          </a:p>
          <a:p>
            <a:pPr algn="just" rtl="0"/>
            <a:r>
              <a:rPr lang="en-US" sz="2000" dirty="0"/>
              <a:t>	</a:t>
            </a:r>
            <a:r>
              <a:rPr lang="en-US" sz="2000" b="1" dirty="0"/>
              <a:t>Active immunization </a:t>
            </a:r>
            <a:r>
              <a:rPr lang="en-US" sz="2000" dirty="0"/>
              <a:t>with </a:t>
            </a:r>
            <a:r>
              <a:rPr lang="en-US" sz="2000" i="1" dirty="0"/>
              <a:t>C. diphtheria </a:t>
            </a:r>
            <a:r>
              <a:rPr lang="en-US" sz="2000" b="1" dirty="0" err="1"/>
              <a:t>toxoid</a:t>
            </a:r>
            <a:r>
              <a:rPr lang="en-US" sz="2000" dirty="0"/>
              <a:t> during childhood yield antitoxin levels that generally adequate until adulthood. Young adults in developed countries (Non </a:t>
            </a:r>
            <a:r>
              <a:rPr lang="en-US" sz="2000" b="1" dirty="0"/>
              <a:t>endemic</a:t>
            </a:r>
            <a:r>
              <a:rPr lang="en-US" sz="2000" dirty="0"/>
              <a:t> areas) should receive a booster dose because diphtheria bacilli are not sufficiently prevalent to provide a stimulus of subclinical infection. </a:t>
            </a:r>
            <a:r>
              <a:rPr lang="en-US" sz="2000" b="1" dirty="0"/>
              <a:t>DPT</a:t>
            </a:r>
            <a:r>
              <a:rPr lang="en-US" sz="2000" dirty="0"/>
              <a:t> is the combined of </a:t>
            </a:r>
            <a:r>
              <a:rPr lang="en-US" sz="2000" b="1" dirty="0"/>
              <a:t>diphtheria </a:t>
            </a:r>
            <a:r>
              <a:rPr lang="en-US" sz="2000" b="1" dirty="0" err="1"/>
              <a:t>toxoid</a:t>
            </a:r>
            <a:r>
              <a:rPr lang="en-US" sz="2000" dirty="0"/>
              <a:t>, </a:t>
            </a:r>
            <a:r>
              <a:rPr lang="en-US" sz="2000" b="1" dirty="0"/>
              <a:t>tetanus </a:t>
            </a:r>
            <a:r>
              <a:rPr lang="en-US" sz="2000" b="1" dirty="0" err="1"/>
              <a:t>toxoid</a:t>
            </a:r>
            <a:r>
              <a:rPr lang="en-US" sz="2000" dirty="0"/>
              <a:t> &amp; </a:t>
            </a:r>
            <a:r>
              <a:rPr lang="en-US" sz="2000" b="1" dirty="0" err="1"/>
              <a:t>pertussis</a:t>
            </a:r>
            <a:r>
              <a:rPr lang="en-US" sz="2000" b="1" dirty="0"/>
              <a:t> vaccine </a:t>
            </a:r>
            <a:r>
              <a:rPr lang="en-US" sz="2000" dirty="0"/>
              <a:t>used as a single injection for immunization of children. For booster dose in adults only </a:t>
            </a:r>
            <a:r>
              <a:rPr lang="en-US" sz="2000" b="1" dirty="0"/>
              <a:t>TD</a:t>
            </a:r>
            <a:r>
              <a:rPr lang="en-US" sz="2000" dirty="0"/>
              <a:t> is used.</a:t>
            </a:r>
            <a:endParaRPr lang="en-US" sz="2000" b="1" dirty="0"/>
          </a:p>
          <a:p>
            <a:pPr algn="l" rtl="0"/>
            <a:endParaRPr lang="ar-IQ"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323528" y="332656"/>
            <a:ext cx="842493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20650" algn="ctr" rtl="0">
              <a:spcBef>
                <a:spcPct val="0"/>
              </a:spcBef>
            </a:pPr>
            <a:r>
              <a:rPr lang="en-US" sz="2400" b="1" i="1" dirty="0" err="1">
                <a:solidFill>
                  <a:srgbClr val="CC0000"/>
                </a:solidFill>
                <a:latin typeface="Comic Sans MS" pitchFamily="66" charset="0"/>
              </a:rPr>
              <a:t>Corynebacterium</a:t>
            </a:r>
            <a:r>
              <a:rPr lang="en-US" sz="2400" b="1" i="1" dirty="0">
                <a:solidFill>
                  <a:srgbClr val="CC0000"/>
                </a:solidFill>
                <a:latin typeface="Comic Sans MS" pitchFamily="66" charset="0"/>
              </a:rPr>
              <a:t> </a:t>
            </a:r>
            <a:r>
              <a:rPr lang="en-US" sz="2400" b="1" i="1" dirty="0" err="1">
                <a:solidFill>
                  <a:srgbClr val="CC0000"/>
                </a:solidFill>
                <a:latin typeface="Comic Sans MS" pitchFamily="66" charset="0"/>
              </a:rPr>
              <a:t>jeikeium</a:t>
            </a:r>
            <a:endParaRPr lang="en-US" sz="2400" b="1" i="1" dirty="0">
              <a:solidFill>
                <a:srgbClr val="CC0000"/>
              </a:solidFill>
              <a:latin typeface="Comic Sans MS" pitchFamily="66" charset="0"/>
            </a:endParaRPr>
          </a:p>
          <a:p>
            <a:pPr marL="463550" lvl="1" indent="-342900" algn="just" rtl="0">
              <a:spcBef>
                <a:spcPct val="0"/>
              </a:spcBef>
              <a:buFont typeface="Wingdings" pitchFamily="2" charset="2"/>
              <a:buChar char="v"/>
            </a:pPr>
            <a:r>
              <a:rPr lang="en-US" sz="2400" dirty="0">
                <a:solidFill>
                  <a:srgbClr val="000000"/>
                </a:solidFill>
                <a:latin typeface="Comic Sans MS" pitchFamily="66" charset="0"/>
              </a:rPr>
              <a:t>Opportunistic</a:t>
            </a:r>
            <a:r>
              <a:rPr lang="en-US" sz="2400" b="0" dirty="0">
                <a:solidFill>
                  <a:srgbClr val="000000"/>
                </a:solidFill>
                <a:latin typeface="Comic Sans MS" pitchFamily="66" charset="0"/>
              </a:rPr>
              <a:t> infections (</a:t>
            </a:r>
            <a:r>
              <a:rPr lang="en-US" sz="2400" dirty="0">
                <a:solidFill>
                  <a:srgbClr val="000000"/>
                </a:solidFill>
                <a:latin typeface="Comic Sans MS" pitchFamily="66" charset="0"/>
              </a:rPr>
              <a:t> sepsis, endocarditis) </a:t>
            </a:r>
            <a:r>
              <a:rPr lang="en-US" sz="2400" b="0" dirty="0">
                <a:solidFill>
                  <a:srgbClr val="000000"/>
                </a:solidFill>
                <a:latin typeface="Comic Sans MS" pitchFamily="66" charset="0"/>
              </a:rPr>
              <a:t>in </a:t>
            </a:r>
            <a:r>
              <a:rPr lang="en-US" sz="2400" dirty="0">
                <a:solidFill>
                  <a:srgbClr val="000000"/>
                </a:solidFill>
                <a:latin typeface="Comic Sans MS" pitchFamily="66" charset="0"/>
              </a:rPr>
              <a:t>immunocompromised</a:t>
            </a:r>
            <a:r>
              <a:rPr lang="en-US" sz="2400" b="0" dirty="0">
                <a:solidFill>
                  <a:srgbClr val="000000"/>
                </a:solidFill>
                <a:latin typeface="Comic Sans MS" pitchFamily="66" charset="0"/>
              </a:rPr>
              <a:t> (e.g., patients with blood disorders, bone marrow transplants, intravenous catheters)</a:t>
            </a:r>
          </a:p>
          <a:p>
            <a:pPr marL="463550" lvl="1" indent="-342900" algn="just" rtl="0">
              <a:spcBef>
                <a:spcPct val="0"/>
              </a:spcBef>
              <a:buFont typeface="Wingdings" pitchFamily="2" charset="2"/>
              <a:buChar char="v"/>
            </a:pPr>
            <a:r>
              <a:rPr lang="en-US" sz="2400" dirty="0">
                <a:solidFill>
                  <a:srgbClr val="000000"/>
                </a:solidFill>
                <a:latin typeface="Comic Sans MS" pitchFamily="66" charset="0"/>
              </a:rPr>
              <a:t>Multiple antibiotic resistance</a:t>
            </a:r>
            <a:r>
              <a:rPr lang="en-US" sz="2400" b="0" dirty="0">
                <a:solidFill>
                  <a:srgbClr val="000000"/>
                </a:solidFill>
                <a:latin typeface="Comic Sans MS" pitchFamily="66" charset="0"/>
              </a:rPr>
              <a:t> common (</a:t>
            </a:r>
            <a:r>
              <a:rPr lang="en-US" sz="2400" dirty="0">
                <a:solidFill>
                  <a:srgbClr val="000000"/>
                </a:solidFill>
                <a:latin typeface="Comic Sans MS" pitchFamily="66" charset="0"/>
              </a:rPr>
              <a:t>MDR</a:t>
            </a:r>
            <a:r>
              <a:rPr lang="en-US" sz="2400" b="0" dirty="0">
                <a:solidFill>
                  <a:srgbClr val="000000"/>
                </a:solidFill>
                <a:latin typeface="Comic Sans MS" pitchFamily="66" charset="0"/>
              </a:rPr>
              <a:t>)</a:t>
            </a:r>
          </a:p>
          <a:p>
            <a:pPr marL="463550" lvl="1" indent="-342900" algn="just" rtl="0">
              <a:spcBef>
                <a:spcPct val="0"/>
              </a:spcBef>
              <a:buFont typeface="Wingdings" pitchFamily="2" charset="2"/>
              <a:buChar char="v"/>
            </a:pPr>
            <a:r>
              <a:rPr lang="en-US" sz="2400" dirty="0">
                <a:solidFill>
                  <a:srgbClr val="000000"/>
                </a:solidFill>
                <a:latin typeface="Comic Sans MS" pitchFamily="66" charset="0"/>
              </a:rPr>
              <a:t>Carriage on skin</a:t>
            </a:r>
            <a:r>
              <a:rPr lang="en-US" sz="2400" b="0" dirty="0">
                <a:solidFill>
                  <a:srgbClr val="000000"/>
                </a:solidFill>
                <a:latin typeface="Comic Sans MS" pitchFamily="66" charset="0"/>
              </a:rPr>
              <a:t> of up to 40% of hospitalized patients (e.g., marrow t-plants)</a:t>
            </a:r>
          </a:p>
          <a:p>
            <a:pPr marL="120650" lvl="1" algn="just" rtl="0">
              <a:spcBef>
                <a:spcPct val="0"/>
              </a:spcBef>
            </a:pPr>
            <a:r>
              <a:rPr lang="en-US" sz="2400" b="0" dirty="0">
                <a:solidFill>
                  <a:srgbClr val="000000"/>
                </a:solidFill>
                <a:latin typeface="Comic Sans MS" pitchFamily="66" charset="0"/>
              </a:rPr>
              <a:t> </a:t>
            </a:r>
          </a:p>
          <a:p>
            <a:pPr marL="120650" algn="ctr" rtl="0">
              <a:spcBef>
                <a:spcPct val="0"/>
              </a:spcBef>
            </a:pPr>
            <a:r>
              <a:rPr lang="en-US" sz="2400" b="1" i="1" dirty="0" err="1">
                <a:solidFill>
                  <a:srgbClr val="CC0000"/>
                </a:solidFill>
                <a:latin typeface="Comic Sans MS" pitchFamily="66" charset="0"/>
              </a:rPr>
              <a:t>Corynebacterium</a:t>
            </a:r>
            <a:r>
              <a:rPr lang="en-US" sz="2400" b="1" i="1" dirty="0">
                <a:solidFill>
                  <a:srgbClr val="CC0000"/>
                </a:solidFill>
                <a:latin typeface="Comic Sans MS" pitchFamily="66" charset="0"/>
              </a:rPr>
              <a:t> </a:t>
            </a:r>
            <a:r>
              <a:rPr lang="en-US" sz="2400" b="1" i="1" dirty="0" err="1">
                <a:solidFill>
                  <a:srgbClr val="CC0000"/>
                </a:solidFill>
                <a:latin typeface="Comic Sans MS" pitchFamily="66" charset="0"/>
              </a:rPr>
              <a:t>urealyticum</a:t>
            </a:r>
            <a:endParaRPr lang="en-US" sz="2400" b="1" i="1" dirty="0">
              <a:solidFill>
                <a:srgbClr val="CC0000"/>
              </a:solidFill>
              <a:latin typeface="Comic Sans MS" pitchFamily="66" charset="0"/>
            </a:endParaRPr>
          </a:p>
          <a:p>
            <a:pPr marL="463550" lvl="1" indent="-342900" algn="just" rtl="0">
              <a:spcBef>
                <a:spcPct val="0"/>
              </a:spcBef>
              <a:buFont typeface="Wingdings" pitchFamily="2" charset="2"/>
              <a:buChar char="v"/>
            </a:pPr>
            <a:r>
              <a:rPr lang="en-US" sz="2400" dirty="0">
                <a:solidFill>
                  <a:srgbClr val="000000"/>
                </a:solidFill>
                <a:latin typeface="Comic Sans MS" pitchFamily="66" charset="0"/>
              </a:rPr>
              <a:t>Urinary tract infections (UTI’s); cause chronic or recurrent cystitis, bladder stones, and pyelonephritis rare but important</a:t>
            </a:r>
          </a:p>
          <a:p>
            <a:pPr marL="463550" lvl="1" indent="-342900" algn="just" rtl="0">
              <a:spcBef>
                <a:spcPct val="0"/>
              </a:spcBef>
              <a:buFont typeface="Wingdings" pitchFamily="2" charset="2"/>
              <a:buChar char="v"/>
            </a:pPr>
            <a:r>
              <a:rPr lang="en-US" sz="2400" dirty="0">
                <a:solidFill>
                  <a:srgbClr val="000000"/>
                </a:solidFill>
                <a:latin typeface="Comic Sans MS" pitchFamily="66" charset="0"/>
              </a:rPr>
              <a:t>Urease hydrolyzes urea; release of NH</a:t>
            </a:r>
            <a:r>
              <a:rPr lang="en-US" sz="2400" baseline="-25000" dirty="0">
                <a:solidFill>
                  <a:srgbClr val="000000"/>
                </a:solidFill>
                <a:latin typeface="Comic Sans MS" pitchFamily="66" charset="0"/>
              </a:rPr>
              <a:t>4</a:t>
            </a:r>
            <a:r>
              <a:rPr lang="en-US" sz="2400" baseline="30000" dirty="0">
                <a:solidFill>
                  <a:srgbClr val="000000"/>
                </a:solidFill>
                <a:latin typeface="Comic Sans MS" pitchFamily="66" charset="0"/>
              </a:rPr>
              <a:t>+</a:t>
            </a:r>
            <a:r>
              <a:rPr lang="en-US" sz="2400" dirty="0">
                <a:solidFill>
                  <a:srgbClr val="000000"/>
                </a:solidFill>
                <a:latin typeface="Comic Sans MS" pitchFamily="66" charset="0"/>
              </a:rPr>
              <a:t>, increase in pH, alkaline urine, renal stones</a:t>
            </a:r>
          </a:p>
          <a:p>
            <a:pPr marL="120650" lvl="1" algn="just" rtl="0">
              <a:spcBef>
                <a:spcPct val="0"/>
              </a:spcBef>
            </a:pPr>
            <a:endParaRPr lang="en-US" sz="2400" b="0" dirty="0">
              <a:solidFill>
                <a:srgbClr val="000000"/>
              </a:solidFill>
              <a:latin typeface="Comic Sans MS" pitchFamily="66" charset="0"/>
            </a:endParaRPr>
          </a:p>
        </p:txBody>
      </p:sp>
      <p:sp>
        <p:nvSpPr>
          <p:cNvPr id="156675" name="Text Box 3"/>
          <p:cNvSpPr txBox="1">
            <a:spLocks noChangeArrowheads="1"/>
          </p:cNvSpPr>
          <p:nvPr/>
        </p:nvSpPr>
        <p:spPr bwMode="auto">
          <a:xfrm>
            <a:off x="7924800" y="64912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REVIEW</a:t>
            </a:r>
            <a:endParaRPr lang="en-US"/>
          </a:p>
        </p:txBody>
      </p:sp>
    </p:spTree>
    <p:extLst>
      <p:ext uri="{BB962C8B-B14F-4D97-AF65-F5344CB8AC3E}">
        <p14:creationId xmlns:p14="http://schemas.microsoft.com/office/powerpoint/2010/main" val="29751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0192" y="548679"/>
            <a:ext cx="2702104" cy="1562485"/>
          </a:xfrm>
        </p:spPr>
        <p:txBody>
          <a:bodyPr anchor="ctr">
            <a:normAutofit/>
          </a:bodyPr>
          <a:lstStyle/>
          <a:p>
            <a:pPr algn="ctr" rtl="0"/>
            <a:r>
              <a:rPr lang="en-US" sz="2800" i="1" dirty="0">
                <a:latin typeface="Comic Sans MS" pitchFamily="66" charset="0"/>
              </a:rPr>
              <a:t>Listeria </a:t>
            </a:r>
            <a:r>
              <a:rPr lang="en-US" sz="2800" i="1" dirty="0" err="1">
                <a:latin typeface="Comic Sans MS" pitchFamily="66" charset="0"/>
              </a:rPr>
              <a:t>monocytogenes</a:t>
            </a:r>
            <a:endParaRPr lang="ar-IQ" sz="2800" i="1" dirty="0">
              <a:latin typeface="Comic Sans MS" pitchFamily="66" charset="0"/>
            </a:endParaRPr>
          </a:p>
        </p:txBody>
      </p:sp>
      <p:sp>
        <p:nvSpPr>
          <p:cNvPr id="6" name="Text Placeholder 5"/>
          <p:cNvSpPr>
            <a:spLocks noGrp="1"/>
          </p:cNvSpPr>
          <p:nvPr>
            <p:ph type="body" sz="half" idx="2"/>
          </p:nvPr>
        </p:nvSpPr>
        <p:spPr>
          <a:xfrm>
            <a:off x="357158" y="357166"/>
            <a:ext cx="5727010" cy="6072230"/>
          </a:xfrm>
        </p:spPr>
        <p:txBody>
          <a:bodyPr>
            <a:normAutofit lnSpcReduction="10000"/>
          </a:bodyPr>
          <a:lstStyle/>
          <a:p>
            <a:pPr marL="342900" indent="-342900" algn="l" rtl="0">
              <a:buClr>
                <a:srgbClr val="C00000"/>
              </a:buClr>
              <a:buFont typeface="Wingdings" pitchFamily="2" charset="2"/>
              <a:buChar char="["/>
            </a:pPr>
            <a:r>
              <a:rPr lang="en-US" sz="2800" b="1" i="1" dirty="0">
                <a:solidFill>
                  <a:srgbClr val="FF0000"/>
                </a:solidFill>
                <a:latin typeface="Comic Sans MS" pitchFamily="66" charset="0"/>
              </a:rPr>
              <a:t>Listeria </a:t>
            </a:r>
            <a:r>
              <a:rPr lang="en-US" sz="2800" b="1" i="1" dirty="0" err="1">
                <a:solidFill>
                  <a:srgbClr val="FF0000"/>
                </a:solidFill>
                <a:latin typeface="Comic Sans MS" pitchFamily="66" charset="0"/>
              </a:rPr>
              <a:t>monocytogenes</a:t>
            </a:r>
            <a:endParaRPr lang="en-US" sz="2800" b="1" dirty="0">
              <a:solidFill>
                <a:srgbClr val="FF0000"/>
              </a:solidFill>
              <a:latin typeface="Comic Sans MS" pitchFamily="66" charset="0"/>
            </a:endParaRPr>
          </a:p>
          <a:p>
            <a:pPr marL="342900" indent="-342900" algn="just" rtl="0">
              <a:buFont typeface="Wingdings" pitchFamily="2" charset="2"/>
              <a:buChar char="v"/>
            </a:pPr>
            <a:r>
              <a:rPr lang="en-US" sz="2400" b="1" dirty="0">
                <a:solidFill>
                  <a:srgbClr val="00B0F0"/>
                </a:solidFill>
                <a:latin typeface="Comic Sans MS" pitchFamily="66" charset="0"/>
              </a:rPr>
              <a:t>Morphology &amp; identification:</a:t>
            </a:r>
          </a:p>
          <a:p>
            <a:pPr marL="342900" indent="-342900" algn="just" rtl="0">
              <a:buFontTx/>
              <a:buChar char="-"/>
            </a:pPr>
            <a:r>
              <a:rPr lang="en-US" sz="2400" dirty="0">
                <a:latin typeface="Comic Sans MS" pitchFamily="66" charset="0"/>
              </a:rPr>
              <a:t>short G+ rods (</a:t>
            </a:r>
            <a:r>
              <a:rPr lang="en-US" sz="2400" dirty="0" err="1">
                <a:latin typeface="Comic Sans MS" pitchFamily="66" charset="0"/>
              </a:rPr>
              <a:t>coccobacilli</a:t>
            </a:r>
            <a:r>
              <a:rPr lang="en-US" sz="2400" dirty="0">
                <a:latin typeface="Comic Sans MS" pitchFamily="66" charset="0"/>
              </a:rPr>
              <a:t>), </a:t>
            </a:r>
            <a:r>
              <a:rPr lang="en-US" sz="2400" dirty="0">
                <a:solidFill>
                  <a:prstClr val="black"/>
                </a:solidFill>
                <a:latin typeface="Comic Sans MS" pitchFamily="66" charset="0"/>
              </a:rPr>
              <a:t>frequently occurs in chains.</a:t>
            </a:r>
          </a:p>
          <a:p>
            <a:pPr marL="342900" indent="-342900" algn="just" rtl="0">
              <a:buFontTx/>
              <a:buChar char="-"/>
            </a:pPr>
            <a:r>
              <a:rPr lang="en-US" sz="2400" dirty="0">
                <a:solidFill>
                  <a:prstClr val="black"/>
                </a:solidFill>
                <a:latin typeface="Comic Sans MS" pitchFamily="66" charset="0"/>
              </a:rPr>
              <a:t>Non-spore forming.</a:t>
            </a:r>
          </a:p>
          <a:p>
            <a:pPr marL="342900" lvl="1" indent="-342900" algn="just" rtl="0">
              <a:buFontTx/>
              <a:buChar char="-"/>
            </a:pPr>
            <a:r>
              <a:rPr lang="en-US" sz="2400" dirty="0">
                <a:latin typeface="Comic Sans MS" pitchFamily="66" charset="0"/>
                <a:sym typeface="Wingdings" pitchFamily="2" charset="2"/>
              </a:rPr>
              <a:t>Multiply at refrigerator temperatures (4</a:t>
            </a:r>
            <a:r>
              <a:rPr lang="en-US" sz="2400" baseline="30000" dirty="0">
                <a:latin typeface="Comic Sans MS" pitchFamily="66" charset="0"/>
                <a:sym typeface="Wingdings" pitchFamily="2" charset="2"/>
              </a:rPr>
              <a:t>o</a:t>
            </a:r>
            <a:r>
              <a:rPr lang="en-US" sz="2400" dirty="0">
                <a:latin typeface="Comic Sans MS" pitchFamily="66" charset="0"/>
                <a:sym typeface="Wingdings" pitchFamily="2" charset="2"/>
              </a:rPr>
              <a:t>C)</a:t>
            </a:r>
            <a:endParaRPr lang="en-US" sz="2400" dirty="0">
              <a:latin typeface="Comic Sans MS" pitchFamily="66" charset="0"/>
            </a:endParaRPr>
          </a:p>
          <a:p>
            <a:pPr marL="342900" indent="-342900" algn="just" rtl="0">
              <a:buFontTx/>
              <a:buChar char="-"/>
            </a:pPr>
            <a:r>
              <a:rPr lang="en-US" sz="2400" dirty="0">
                <a:latin typeface="Comic Sans MS" pitchFamily="66" charset="0"/>
              </a:rPr>
              <a:t> It has a tumbling end-over-end motility at room temp., but not at 37 C. </a:t>
            </a:r>
          </a:p>
          <a:p>
            <a:pPr marL="342900" indent="-342900" algn="just" rtl="0">
              <a:buFontTx/>
              <a:buChar char="-"/>
            </a:pPr>
            <a:r>
              <a:rPr lang="en-US" sz="2400" dirty="0">
                <a:latin typeface="Comic Sans MS" pitchFamily="66" charset="0"/>
              </a:rPr>
              <a:t>It is facultative anaerobe, catalase positive, CAMP positive.</a:t>
            </a:r>
            <a:endParaRPr lang="en-US" sz="2400" b="1" dirty="0">
              <a:latin typeface="Comic Sans MS" pitchFamily="66" charset="0"/>
            </a:endParaRPr>
          </a:p>
          <a:p>
            <a:pPr marL="342900" indent="-342900" algn="just" rtl="0">
              <a:buFont typeface="Wingdings" pitchFamily="2" charset="2"/>
              <a:buChar char="v"/>
            </a:pPr>
            <a:r>
              <a:rPr lang="en-US" sz="2400" b="1" dirty="0">
                <a:solidFill>
                  <a:srgbClr val="00B0F0"/>
                </a:solidFill>
                <a:latin typeface="Comic Sans MS" pitchFamily="66" charset="0"/>
              </a:rPr>
              <a:t>Culture &amp; growth :</a:t>
            </a:r>
          </a:p>
          <a:p>
            <a:pPr marL="342900" indent="-342900" algn="just" rtl="0">
              <a:buFontTx/>
              <a:buChar char="-"/>
            </a:pPr>
            <a:r>
              <a:rPr lang="en-US" sz="2400" dirty="0">
                <a:latin typeface="Comic Sans MS" pitchFamily="66" charset="0"/>
              </a:rPr>
              <a:t>Muller-Hinton agar.</a:t>
            </a:r>
          </a:p>
          <a:p>
            <a:pPr marL="342900" indent="-342900" algn="just" rtl="0">
              <a:buFontTx/>
              <a:buChar char="-"/>
            </a:pPr>
            <a:r>
              <a:rPr lang="en-US" sz="2400" dirty="0">
                <a:latin typeface="Comic Sans MS" pitchFamily="66" charset="0"/>
              </a:rPr>
              <a:t>On blood agar (sheep RBCs) small zone of hemolysis may be observed.</a:t>
            </a:r>
            <a:endParaRPr lang="en-US" sz="2400" b="1" dirty="0">
              <a:latin typeface="Comic Sans MS" pitchFamily="66" charset="0"/>
            </a:endParaRPr>
          </a:p>
        </p:txBody>
      </p:sp>
      <p:pic>
        <p:nvPicPr>
          <p:cNvPr id="7" name="Content Placeholder 4" descr="Listeria_EMfla.jpg"/>
          <p:cNvPicPr>
            <a:picLocks noGrp="1" noChangeAspect="1"/>
          </p:cNvPicPr>
          <p:nvPr>
            <p:ph idx="1"/>
          </p:nvPr>
        </p:nvPicPr>
        <p:blipFill>
          <a:blip r:embed="rId2" cstate="print"/>
          <a:stretch>
            <a:fillRect/>
          </a:stretch>
        </p:blipFill>
        <p:spPr>
          <a:xfrm>
            <a:off x="6228184" y="2492896"/>
            <a:ext cx="2629526" cy="3306668"/>
          </a:xfrm>
        </p:spPr>
      </p:pic>
    </p:spTree>
    <p:extLst>
      <p:ext uri="{BB962C8B-B14F-4D97-AF65-F5344CB8AC3E}">
        <p14:creationId xmlns:p14="http://schemas.microsoft.com/office/powerpoint/2010/main" val="391316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0192" y="836712"/>
            <a:ext cx="2702104" cy="923702"/>
          </a:xfrm>
        </p:spPr>
        <p:txBody>
          <a:bodyPr anchor="ctr">
            <a:noAutofit/>
          </a:bodyPr>
          <a:lstStyle/>
          <a:p>
            <a:pPr algn="ctr" rtl="0"/>
            <a:r>
              <a:rPr lang="en-US" sz="2800" i="1" dirty="0">
                <a:latin typeface="Comic Sans MS" pitchFamily="66" charset="0"/>
              </a:rPr>
              <a:t>Listeria </a:t>
            </a:r>
            <a:r>
              <a:rPr lang="en-US" sz="2800" i="1" dirty="0" err="1">
                <a:latin typeface="Comic Sans MS" pitchFamily="66" charset="0"/>
              </a:rPr>
              <a:t>monocytogenes</a:t>
            </a:r>
            <a:endParaRPr lang="ar-IQ" sz="2800" i="1" dirty="0">
              <a:latin typeface="Comic Sans MS" pitchFamily="66" charset="0"/>
            </a:endParaRPr>
          </a:p>
        </p:txBody>
      </p:sp>
      <p:sp>
        <p:nvSpPr>
          <p:cNvPr id="6" name="Text Placeholder 5"/>
          <p:cNvSpPr>
            <a:spLocks noGrp="1"/>
          </p:cNvSpPr>
          <p:nvPr>
            <p:ph type="body" sz="half" idx="2"/>
          </p:nvPr>
        </p:nvSpPr>
        <p:spPr>
          <a:xfrm>
            <a:off x="357158" y="357166"/>
            <a:ext cx="5727010" cy="6072230"/>
          </a:xfrm>
        </p:spPr>
        <p:txBody>
          <a:bodyPr>
            <a:normAutofit/>
          </a:bodyPr>
          <a:lstStyle/>
          <a:p>
            <a:pPr marL="342900" indent="-342900" algn="just" rtl="0">
              <a:buFont typeface="Wingdings" pitchFamily="2" charset="2"/>
              <a:buChar char="v"/>
            </a:pPr>
            <a:r>
              <a:rPr lang="en-US" sz="2400" b="1" dirty="0">
                <a:solidFill>
                  <a:srgbClr val="00B0F0"/>
                </a:solidFill>
                <a:latin typeface="Comic Sans MS" pitchFamily="66" charset="0"/>
              </a:rPr>
              <a:t>Pathogenesis:</a:t>
            </a:r>
          </a:p>
          <a:p>
            <a:pPr marL="342900" indent="-342900" algn="just" rtl="0">
              <a:buFontTx/>
              <a:buChar char="-"/>
            </a:pPr>
            <a:r>
              <a:rPr lang="en-US" sz="2400" dirty="0">
                <a:latin typeface="Comic Sans MS" pitchFamily="66" charset="0"/>
              </a:rPr>
              <a:t>route of transmission is eating food </a:t>
            </a:r>
            <a:r>
              <a:rPr lang="en-US" sz="2400" dirty="0" err="1">
                <a:latin typeface="Comic Sans MS" pitchFamily="66" charset="0"/>
              </a:rPr>
              <a:t>cntaminated</a:t>
            </a:r>
            <a:r>
              <a:rPr lang="en-US" sz="2400" dirty="0">
                <a:latin typeface="Comic Sans MS" pitchFamily="66" charset="0"/>
              </a:rPr>
              <a:t> with the bacteria.</a:t>
            </a:r>
          </a:p>
          <a:p>
            <a:pPr marL="342900" indent="-342900" algn="just" rtl="0">
              <a:buFontTx/>
              <a:buChar char="-"/>
            </a:pPr>
            <a:r>
              <a:rPr lang="en-US" sz="2400" dirty="0">
                <a:latin typeface="Comic Sans MS" pitchFamily="66" charset="0"/>
              </a:rPr>
              <a:t>Group at risk are primarily pregnant women, newborns, &amp; adults with weakened immune systems.</a:t>
            </a:r>
          </a:p>
          <a:p>
            <a:pPr marL="342900" indent="-342900" algn="just" rtl="0">
              <a:buFontTx/>
              <a:buChar char="-"/>
            </a:pPr>
            <a:r>
              <a:rPr lang="en-US" sz="2400" i="1" dirty="0">
                <a:latin typeface="Comic Sans MS" pitchFamily="66" charset="0"/>
                <a:cs typeface="Times New Roman" pitchFamily="18" charset="0"/>
              </a:rPr>
              <a:t>L. </a:t>
            </a:r>
            <a:r>
              <a:rPr lang="en-US" sz="2400" i="1" dirty="0" err="1">
                <a:latin typeface="Comic Sans MS" pitchFamily="66" charset="0"/>
                <a:cs typeface="Times New Roman" pitchFamily="18" charset="0"/>
              </a:rPr>
              <a:t>monocytogenes</a:t>
            </a:r>
            <a:r>
              <a:rPr lang="en-US" sz="2400" dirty="0">
                <a:latin typeface="Comic Sans MS" pitchFamily="66" charset="0"/>
                <a:cs typeface="Times New Roman" pitchFamily="18" charset="0"/>
              </a:rPr>
              <a:t> enters the body through the GIT with the contaminated food e.g. Cheese or vegetables.</a:t>
            </a:r>
          </a:p>
          <a:p>
            <a:pPr marL="342900" indent="-342900" algn="just" rtl="0">
              <a:buFontTx/>
              <a:buChar char="-"/>
            </a:pPr>
            <a:r>
              <a:rPr lang="en-US" sz="2400" dirty="0">
                <a:latin typeface="Comic Sans MS" pitchFamily="66" charset="0"/>
                <a:cs typeface="Times New Roman" pitchFamily="18" charset="0"/>
              </a:rPr>
              <a:t>Enters the epithelial cells </a:t>
            </a:r>
            <a:r>
              <a:rPr lang="en-US" sz="2400" dirty="0"/>
              <a:t>by induced phagocytosis. </a:t>
            </a:r>
            <a:r>
              <a:rPr lang="en-US" sz="2400" dirty="0">
                <a:latin typeface="Comic Sans MS" pitchFamily="66" charset="0"/>
                <a:cs typeface="Times New Roman" pitchFamily="18" charset="0"/>
              </a:rPr>
              <a:t>and start to produce </a:t>
            </a:r>
            <a:r>
              <a:rPr lang="en-US" sz="2400" b="1" dirty="0" err="1">
                <a:latin typeface="Comic Sans MS" pitchFamily="66" charset="0"/>
                <a:cs typeface="Times New Roman" pitchFamily="18" charset="0"/>
              </a:rPr>
              <a:t>listeriolysin</a:t>
            </a:r>
            <a:r>
              <a:rPr lang="en-US" sz="2400" b="1" dirty="0">
                <a:latin typeface="Comic Sans MS" pitchFamily="66" charset="0"/>
                <a:cs typeface="Times New Roman" pitchFamily="18" charset="0"/>
              </a:rPr>
              <a:t> O.</a:t>
            </a:r>
          </a:p>
          <a:p>
            <a:pPr marL="342900" indent="-342900" algn="just" rtl="0">
              <a:buFontTx/>
              <a:buChar char="-"/>
            </a:pPr>
            <a:endParaRPr lang="en-US" sz="2000" b="1" dirty="0">
              <a:latin typeface="Comic Sans MS" pitchFamily="66" charset="0"/>
              <a:cs typeface="Times New Roman" pitchFamily="18" charset="0"/>
            </a:endParaRPr>
          </a:p>
        </p:txBody>
      </p:sp>
      <p:pic>
        <p:nvPicPr>
          <p:cNvPr id="8" name="Content Placeholder 4" descr="2l.jpg"/>
          <p:cNvPicPr>
            <a:picLocks noGrp="1" noChangeAspect="1"/>
          </p:cNvPicPr>
          <p:nvPr>
            <p:ph idx="1"/>
          </p:nvPr>
        </p:nvPicPr>
        <p:blipFill>
          <a:blip r:embed="rId2" cstate="print"/>
          <a:stretch>
            <a:fillRect/>
          </a:stretch>
        </p:blipFill>
        <p:spPr>
          <a:xfrm>
            <a:off x="6143604" y="2204864"/>
            <a:ext cx="3000396" cy="3697295"/>
          </a:xfrm>
        </p:spPr>
      </p:pic>
    </p:spTree>
    <p:extLst>
      <p:ext uri="{BB962C8B-B14F-4D97-AF65-F5344CB8AC3E}">
        <p14:creationId xmlns:p14="http://schemas.microsoft.com/office/powerpoint/2010/main" val="397255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2750" y="476672"/>
            <a:ext cx="2702104" cy="923702"/>
          </a:xfrm>
        </p:spPr>
        <p:txBody>
          <a:bodyPr anchor="ctr">
            <a:noAutofit/>
          </a:bodyPr>
          <a:lstStyle/>
          <a:p>
            <a:pPr algn="ctr" rtl="0"/>
            <a:r>
              <a:rPr lang="en-US" sz="2800" i="1" dirty="0">
                <a:latin typeface="Comic Sans MS" pitchFamily="66" charset="0"/>
              </a:rPr>
              <a:t>Listeria </a:t>
            </a:r>
            <a:r>
              <a:rPr lang="en-US" sz="2800" i="1" dirty="0" err="1">
                <a:latin typeface="Comic Sans MS" pitchFamily="66" charset="0"/>
              </a:rPr>
              <a:t>monocytogenes</a:t>
            </a:r>
            <a:endParaRPr lang="ar-IQ" sz="2800" i="1" dirty="0">
              <a:latin typeface="Comic Sans MS" pitchFamily="66" charset="0"/>
            </a:endParaRPr>
          </a:p>
        </p:txBody>
      </p:sp>
      <p:sp>
        <p:nvSpPr>
          <p:cNvPr id="6" name="Text Placeholder 5"/>
          <p:cNvSpPr>
            <a:spLocks noGrp="1"/>
          </p:cNvSpPr>
          <p:nvPr>
            <p:ph type="body" sz="half" idx="2"/>
          </p:nvPr>
        </p:nvSpPr>
        <p:spPr>
          <a:xfrm>
            <a:off x="357158" y="620688"/>
            <a:ext cx="5727010" cy="5808708"/>
          </a:xfrm>
        </p:spPr>
        <p:txBody>
          <a:bodyPr>
            <a:normAutofit/>
          </a:bodyPr>
          <a:lstStyle/>
          <a:p>
            <a:pPr marL="342900" indent="-342900" algn="l" rtl="0">
              <a:buFont typeface="Wingdings" pitchFamily="2" charset="2"/>
              <a:buChar char="v"/>
            </a:pPr>
            <a:r>
              <a:rPr lang="en-US" sz="2400" b="1" dirty="0">
                <a:solidFill>
                  <a:srgbClr val="00B0F0"/>
                </a:solidFill>
                <a:latin typeface="Comic Sans MS" pitchFamily="66" charset="0"/>
                <a:cs typeface="Times New Roman" pitchFamily="18" charset="0"/>
              </a:rPr>
              <a:t>Clinical findings:</a:t>
            </a:r>
            <a:endParaRPr lang="en-US" sz="2400" dirty="0">
              <a:solidFill>
                <a:srgbClr val="00B0F0"/>
              </a:solidFill>
              <a:latin typeface="Comic Sans MS" pitchFamily="66" charset="0"/>
              <a:cs typeface="Times New Roman" pitchFamily="18" charset="0"/>
            </a:endParaRPr>
          </a:p>
          <a:p>
            <a:pPr marL="342900" indent="-342900" algn="l" rtl="0">
              <a:buFontTx/>
              <a:buChar char="-"/>
            </a:pPr>
            <a:r>
              <a:rPr lang="en-US" sz="2400" dirty="0">
                <a:latin typeface="Comic Sans MS" pitchFamily="66" charset="0"/>
              </a:rPr>
              <a:t>Intrauterine infection results in </a:t>
            </a:r>
            <a:r>
              <a:rPr lang="en-US" sz="2400" b="1" dirty="0">
                <a:latin typeface="Comic Sans MS" pitchFamily="66" charset="0"/>
              </a:rPr>
              <a:t>sepsis</a:t>
            </a:r>
            <a:r>
              <a:rPr lang="en-US" sz="2400" dirty="0">
                <a:latin typeface="Comic Sans MS" pitchFamily="66" charset="0"/>
              </a:rPr>
              <a:t> and death before or after delivery.</a:t>
            </a:r>
          </a:p>
          <a:p>
            <a:pPr marL="342900" indent="-342900" algn="l" rtl="0">
              <a:buFontTx/>
              <a:buChar char="-"/>
            </a:pPr>
            <a:r>
              <a:rPr lang="en-US" sz="2400" b="1" dirty="0">
                <a:latin typeface="Comic Sans MS" pitchFamily="66" charset="0"/>
              </a:rPr>
              <a:t>Meningitis</a:t>
            </a:r>
            <a:r>
              <a:rPr lang="en-US" sz="2400" dirty="0">
                <a:latin typeface="Comic Sans MS" pitchFamily="66" charset="0"/>
              </a:rPr>
              <a:t>: between the birth and the 3</a:t>
            </a:r>
            <a:r>
              <a:rPr lang="en-US" sz="2400" baseline="30000" dirty="0">
                <a:latin typeface="Comic Sans MS" pitchFamily="66" charset="0"/>
              </a:rPr>
              <a:t>rd</a:t>
            </a:r>
            <a:r>
              <a:rPr lang="en-US" sz="2400" dirty="0">
                <a:latin typeface="Comic Sans MS" pitchFamily="66" charset="0"/>
              </a:rPr>
              <a:t>. week of life.</a:t>
            </a:r>
            <a:endParaRPr lang="en-US" sz="2400" b="1" dirty="0">
              <a:latin typeface="Comic Sans MS" pitchFamily="66" charset="0"/>
            </a:endParaRPr>
          </a:p>
          <a:p>
            <a:pPr marL="342900" indent="-342900" algn="just" rtl="0">
              <a:buFontTx/>
              <a:buChar char="-"/>
            </a:pPr>
            <a:r>
              <a:rPr lang="en-US" sz="2400" dirty="0">
                <a:latin typeface="Comic Sans MS" pitchFamily="66" charset="0"/>
                <a:cs typeface="Times New Roman" pitchFamily="18" charset="0"/>
              </a:rPr>
              <a:t>Meningitis is often complicated by encephalitis, a pathology that is unusual for bacterial infections.</a:t>
            </a:r>
          </a:p>
        </p:txBody>
      </p:sp>
      <p:pic>
        <p:nvPicPr>
          <p:cNvPr id="8" name="Content Placeholder 4" descr="2l.jpg"/>
          <p:cNvPicPr>
            <a:picLocks noGrp="1" noChangeAspect="1"/>
          </p:cNvPicPr>
          <p:nvPr>
            <p:ph idx="1"/>
          </p:nvPr>
        </p:nvPicPr>
        <p:blipFill>
          <a:blip r:embed="rId2" cstate="print"/>
          <a:stretch>
            <a:fillRect/>
          </a:stretch>
        </p:blipFill>
        <p:spPr>
          <a:xfrm>
            <a:off x="6084168" y="1556792"/>
            <a:ext cx="3000396" cy="3697295"/>
          </a:xfrm>
        </p:spPr>
      </p:pic>
    </p:spTree>
    <p:extLst>
      <p:ext uri="{BB962C8B-B14F-4D97-AF65-F5344CB8AC3E}">
        <p14:creationId xmlns:p14="http://schemas.microsoft.com/office/powerpoint/2010/main" val="141406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Group 2"/>
          <p:cNvGrpSpPr>
            <a:grpSpLocks/>
          </p:cNvGrpSpPr>
          <p:nvPr/>
        </p:nvGrpSpPr>
        <p:grpSpPr bwMode="auto">
          <a:xfrm>
            <a:off x="609600" y="533400"/>
            <a:ext cx="7848600" cy="6248400"/>
            <a:chOff x="384" y="336"/>
            <a:chExt cx="4944" cy="3936"/>
          </a:xfrm>
        </p:grpSpPr>
        <p:grpSp>
          <p:nvGrpSpPr>
            <p:cNvPr id="164867" name="Group 3"/>
            <p:cNvGrpSpPr>
              <a:grpSpLocks/>
            </p:cNvGrpSpPr>
            <p:nvPr/>
          </p:nvGrpSpPr>
          <p:grpSpPr bwMode="auto">
            <a:xfrm>
              <a:off x="384" y="336"/>
              <a:ext cx="4944" cy="3936"/>
              <a:chOff x="288" y="96"/>
              <a:chExt cx="5136" cy="4152"/>
            </a:xfrm>
          </p:grpSpPr>
          <p:grpSp>
            <p:nvGrpSpPr>
              <p:cNvPr id="164868" name="Group 4"/>
              <p:cNvGrpSpPr>
                <a:grpSpLocks/>
              </p:cNvGrpSpPr>
              <p:nvPr/>
            </p:nvGrpSpPr>
            <p:grpSpPr bwMode="auto">
              <a:xfrm>
                <a:off x="288" y="96"/>
                <a:ext cx="5136" cy="4152"/>
                <a:chOff x="288" y="96"/>
                <a:chExt cx="5136" cy="4152"/>
              </a:xfrm>
            </p:grpSpPr>
            <p:grpSp>
              <p:nvGrpSpPr>
                <p:cNvPr id="164869" name="Group 5"/>
                <p:cNvGrpSpPr>
                  <a:grpSpLocks/>
                </p:cNvGrpSpPr>
                <p:nvPr/>
              </p:nvGrpSpPr>
              <p:grpSpPr bwMode="auto">
                <a:xfrm>
                  <a:off x="288" y="96"/>
                  <a:ext cx="5136" cy="4152"/>
                  <a:chOff x="288" y="96"/>
                  <a:chExt cx="5136" cy="4152"/>
                </a:xfrm>
              </p:grpSpPr>
              <p:pic>
                <p:nvPicPr>
                  <p:cNvPr id="164870" name="Picture 6" descr="TMP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96"/>
                    <a:ext cx="5136" cy="4152"/>
                  </a:xfrm>
                  <a:prstGeom prst="rect">
                    <a:avLst/>
                  </a:prstGeom>
                  <a:noFill/>
                  <a:extLst>
                    <a:ext uri="{909E8E84-426E-40DD-AFC4-6F175D3DCCD1}">
                      <a14:hiddenFill xmlns:a14="http://schemas.microsoft.com/office/drawing/2010/main">
                        <a:solidFill>
                          <a:srgbClr val="FFFFFF"/>
                        </a:solidFill>
                      </a14:hiddenFill>
                    </a:ext>
                  </a:extLst>
                </p:spPr>
              </p:pic>
              <p:sp>
                <p:nvSpPr>
                  <p:cNvPr id="164871" name="Rectangle 7"/>
                  <p:cNvSpPr>
                    <a:spLocks noChangeArrowheads="1"/>
                  </p:cNvSpPr>
                  <p:nvPr/>
                </p:nvSpPr>
                <p:spPr bwMode="auto">
                  <a:xfrm>
                    <a:off x="3312" y="4201"/>
                    <a:ext cx="2112" cy="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872" name="Rectangle 8"/>
                <p:cNvSpPr>
                  <a:spLocks noChangeArrowheads="1"/>
                </p:cNvSpPr>
                <p:nvPr/>
              </p:nvSpPr>
              <p:spPr bwMode="auto">
                <a:xfrm>
                  <a:off x="3312" y="288"/>
                  <a:ext cx="110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3" name="Rectangle 9"/>
                <p:cNvSpPr>
                  <a:spLocks noChangeArrowheads="1"/>
                </p:cNvSpPr>
                <p:nvPr/>
              </p:nvSpPr>
              <p:spPr bwMode="auto">
                <a:xfrm>
                  <a:off x="4512" y="528"/>
                  <a:ext cx="91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4" name="Rectangle 10"/>
                <p:cNvSpPr>
                  <a:spLocks noChangeArrowheads="1"/>
                </p:cNvSpPr>
                <p:nvPr/>
              </p:nvSpPr>
              <p:spPr bwMode="auto">
                <a:xfrm>
                  <a:off x="4752" y="672"/>
                  <a:ext cx="67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5" name="Rectangle 11"/>
                <p:cNvSpPr>
                  <a:spLocks noChangeArrowheads="1"/>
                </p:cNvSpPr>
                <p:nvPr/>
              </p:nvSpPr>
              <p:spPr bwMode="auto">
                <a:xfrm>
                  <a:off x="4368" y="384"/>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6" name="Rectangle 12"/>
                <p:cNvSpPr>
                  <a:spLocks noChangeArrowheads="1"/>
                </p:cNvSpPr>
                <p:nvPr/>
              </p:nvSpPr>
              <p:spPr bwMode="auto">
                <a:xfrm>
                  <a:off x="4512" y="432"/>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7" name="Rectangle 13"/>
                <p:cNvSpPr>
                  <a:spLocks noChangeArrowheads="1"/>
                </p:cNvSpPr>
                <p:nvPr/>
              </p:nvSpPr>
              <p:spPr bwMode="auto">
                <a:xfrm>
                  <a:off x="5136" y="816"/>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8" name="Rectangle 14"/>
                <p:cNvSpPr>
                  <a:spLocks noChangeArrowheads="1"/>
                </p:cNvSpPr>
                <p:nvPr/>
              </p:nvSpPr>
              <p:spPr bwMode="auto">
                <a:xfrm>
                  <a:off x="5136" y="912"/>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9" name="Rectangle 15"/>
                <p:cNvSpPr>
                  <a:spLocks noChangeArrowheads="1"/>
                </p:cNvSpPr>
                <p:nvPr/>
              </p:nvSpPr>
              <p:spPr bwMode="auto">
                <a:xfrm>
                  <a:off x="5136" y="100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0" name="Rectangle 16"/>
                <p:cNvSpPr>
                  <a:spLocks noChangeArrowheads="1"/>
                </p:cNvSpPr>
                <p:nvPr/>
              </p:nvSpPr>
              <p:spPr bwMode="auto">
                <a:xfrm>
                  <a:off x="5232" y="1104"/>
                  <a:ext cx="19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4881" name="Rectangle 17"/>
                <p:cNvSpPr>
                  <a:spLocks noChangeArrowheads="1"/>
                </p:cNvSpPr>
                <p:nvPr/>
              </p:nvSpPr>
              <p:spPr bwMode="auto">
                <a:xfrm>
                  <a:off x="3840" y="672"/>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2" name="Rectangle 18"/>
                <p:cNvSpPr>
                  <a:spLocks noChangeArrowheads="1"/>
                </p:cNvSpPr>
                <p:nvPr/>
              </p:nvSpPr>
              <p:spPr bwMode="auto">
                <a:xfrm>
                  <a:off x="3936" y="864"/>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3" name="Rectangle 19"/>
                <p:cNvSpPr>
                  <a:spLocks noChangeArrowheads="1"/>
                </p:cNvSpPr>
                <p:nvPr/>
              </p:nvSpPr>
              <p:spPr bwMode="auto">
                <a:xfrm>
                  <a:off x="3504" y="816"/>
                  <a:ext cx="720"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4" name="Rectangle 20"/>
                <p:cNvSpPr>
                  <a:spLocks noChangeArrowheads="1"/>
                </p:cNvSpPr>
                <p:nvPr/>
              </p:nvSpPr>
              <p:spPr bwMode="auto">
                <a:xfrm>
                  <a:off x="4512" y="1056"/>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5" name="Rectangle 21"/>
                <p:cNvSpPr>
                  <a:spLocks noChangeArrowheads="1"/>
                </p:cNvSpPr>
                <p:nvPr/>
              </p:nvSpPr>
              <p:spPr bwMode="auto">
                <a:xfrm>
                  <a:off x="4032" y="1296"/>
                  <a:ext cx="76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6" name="Rectangle 22"/>
                <p:cNvSpPr>
                  <a:spLocks noChangeArrowheads="1"/>
                </p:cNvSpPr>
                <p:nvPr/>
              </p:nvSpPr>
              <p:spPr bwMode="auto">
                <a:xfrm>
                  <a:off x="3072" y="624"/>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7" name="Rectangle 23"/>
                <p:cNvSpPr>
                  <a:spLocks noChangeArrowheads="1"/>
                </p:cNvSpPr>
                <p:nvPr/>
              </p:nvSpPr>
              <p:spPr bwMode="auto">
                <a:xfrm>
                  <a:off x="4752" y="1536"/>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8" name="Rectangle 24"/>
                <p:cNvSpPr>
                  <a:spLocks noChangeArrowheads="1"/>
                </p:cNvSpPr>
                <p:nvPr/>
              </p:nvSpPr>
              <p:spPr bwMode="auto">
                <a:xfrm>
                  <a:off x="4416" y="1680"/>
                  <a:ext cx="62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9" name="Rectangle 25"/>
                <p:cNvSpPr>
                  <a:spLocks noChangeArrowheads="1"/>
                </p:cNvSpPr>
                <p:nvPr/>
              </p:nvSpPr>
              <p:spPr bwMode="auto">
                <a:xfrm>
                  <a:off x="4656" y="1920"/>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0" name="Rectangle 26"/>
                <p:cNvSpPr>
                  <a:spLocks noChangeArrowheads="1"/>
                </p:cNvSpPr>
                <p:nvPr/>
              </p:nvSpPr>
              <p:spPr bwMode="auto">
                <a:xfrm>
                  <a:off x="4656" y="2016"/>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1" name="Rectangle 27"/>
                <p:cNvSpPr>
                  <a:spLocks noChangeArrowheads="1"/>
                </p:cNvSpPr>
                <p:nvPr/>
              </p:nvSpPr>
              <p:spPr bwMode="auto">
                <a:xfrm>
                  <a:off x="4608" y="2160"/>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2" name="Rectangle 28"/>
                <p:cNvSpPr>
                  <a:spLocks noChangeArrowheads="1"/>
                </p:cNvSpPr>
                <p:nvPr/>
              </p:nvSpPr>
              <p:spPr bwMode="auto">
                <a:xfrm>
                  <a:off x="4608" y="2400"/>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3" name="Rectangle 29"/>
                <p:cNvSpPr>
                  <a:spLocks noChangeArrowheads="1"/>
                </p:cNvSpPr>
                <p:nvPr/>
              </p:nvSpPr>
              <p:spPr bwMode="auto">
                <a:xfrm>
                  <a:off x="4560" y="2496"/>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4" name="Rectangle 30"/>
                <p:cNvSpPr>
                  <a:spLocks noChangeArrowheads="1"/>
                </p:cNvSpPr>
                <p:nvPr/>
              </p:nvSpPr>
              <p:spPr bwMode="auto">
                <a:xfrm>
                  <a:off x="4752" y="3264"/>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5" name="Rectangle 31"/>
                <p:cNvSpPr>
                  <a:spLocks noChangeArrowheads="1"/>
                </p:cNvSpPr>
                <p:nvPr/>
              </p:nvSpPr>
              <p:spPr bwMode="auto">
                <a:xfrm>
                  <a:off x="4848" y="3072"/>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6" name="Rectangle 32"/>
                <p:cNvSpPr>
                  <a:spLocks noChangeArrowheads="1"/>
                </p:cNvSpPr>
                <p:nvPr/>
              </p:nvSpPr>
              <p:spPr bwMode="auto">
                <a:xfrm>
                  <a:off x="4944" y="2832"/>
                  <a:ext cx="480" cy="9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7" name="Rectangle 33"/>
                <p:cNvSpPr>
                  <a:spLocks noChangeArrowheads="1"/>
                </p:cNvSpPr>
                <p:nvPr/>
              </p:nvSpPr>
              <p:spPr bwMode="auto">
                <a:xfrm>
                  <a:off x="5136" y="2496"/>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898" name="Rectangle 34"/>
              <p:cNvSpPr>
                <a:spLocks noChangeArrowheads="1"/>
              </p:cNvSpPr>
              <p:nvPr/>
            </p:nvSpPr>
            <p:spPr bwMode="auto">
              <a:xfrm>
                <a:off x="1488" y="2784"/>
                <a:ext cx="158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9" name="Rectangle 35"/>
              <p:cNvSpPr>
                <a:spLocks noChangeArrowheads="1"/>
              </p:cNvSpPr>
              <p:nvPr/>
            </p:nvSpPr>
            <p:spPr bwMode="auto">
              <a:xfrm>
                <a:off x="1392" y="2880"/>
                <a:ext cx="158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00" name="Rectangle 36"/>
              <p:cNvSpPr>
                <a:spLocks noChangeArrowheads="1"/>
              </p:cNvSpPr>
              <p:nvPr/>
            </p:nvSpPr>
            <p:spPr bwMode="auto">
              <a:xfrm>
                <a:off x="1584" y="2880"/>
                <a:ext cx="158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01" name="Rectangle 37"/>
              <p:cNvSpPr>
                <a:spLocks noChangeArrowheads="1"/>
              </p:cNvSpPr>
              <p:nvPr/>
            </p:nvSpPr>
            <p:spPr bwMode="auto">
              <a:xfrm>
                <a:off x="2352" y="3216"/>
                <a:ext cx="528" cy="4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02" name="Rectangle 38"/>
              <p:cNvSpPr>
                <a:spLocks noChangeArrowheads="1"/>
              </p:cNvSpPr>
              <p:nvPr/>
            </p:nvSpPr>
            <p:spPr bwMode="auto">
              <a:xfrm>
                <a:off x="2640" y="3024"/>
                <a:ext cx="528" cy="4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03" name="Rectangle 39"/>
              <p:cNvSpPr>
                <a:spLocks noChangeArrowheads="1"/>
              </p:cNvSpPr>
              <p:nvPr/>
            </p:nvSpPr>
            <p:spPr bwMode="auto">
              <a:xfrm>
                <a:off x="3600" y="241"/>
                <a:ext cx="624" cy="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904" name="Text Box 40"/>
            <p:cNvSpPr txBox="1">
              <a:spLocks noChangeArrowheads="1"/>
            </p:cNvSpPr>
            <p:nvPr/>
          </p:nvSpPr>
          <p:spPr bwMode="auto">
            <a:xfrm>
              <a:off x="1728" y="2236"/>
              <a:ext cx="11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Listeriolysin O?</a:t>
              </a:r>
              <a:endParaRPr lang="en-US"/>
            </a:p>
          </p:txBody>
        </p:sp>
        <p:sp>
          <p:nvSpPr>
            <p:cNvPr id="164905" name="Text Box 41"/>
            <p:cNvSpPr txBox="1">
              <a:spLocks noChangeArrowheads="1"/>
            </p:cNvSpPr>
            <p:nvPr/>
          </p:nvSpPr>
          <p:spPr bwMode="auto">
            <a:xfrm>
              <a:off x="1968" y="2748"/>
              <a:ext cx="91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t>Macrophage</a:t>
              </a:r>
            </a:p>
          </p:txBody>
        </p:sp>
        <p:sp>
          <p:nvSpPr>
            <p:cNvPr id="164906" name="Text Box 42"/>
            <p:cNvSpPr txBox="1">
              <a:spLocks noChangeArrowheads="1"/>
            </p:cNvSpPr>
            <p:nvPr/>
          </p:nvSpPr>
          <p:spPr bwMode="auto">
            <a:xfrm>
              <a:off x="3896" y="1717"/>
              <a:ext cx="91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t>Macrophage</a:t>
              </a:r>
            </a:p>
          </p:txBody>
        </p:sp>
        <p:sp>
          <p:nvSpPr>
            <p:cNvPr id="164907" name="Text Box 43"/>
            <p:cNvSpPr txBox="1">
              <a:spLocks noChangeArrowheads="1"/>
            </p:cNvSpPr>
            <p:nvPr/>
          </p:nvSpPr>
          <p:spPr bwMode="auto">
            <a:xfrm>
              <a:off x="1200" y="432"/>
              <a:ext cx="1075"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Phagocytosis</a:t>
              </a:r>
            </a:p>
          </p:txBody>
        </p:sp>
        <p:sp>
          <p:nvSpPr>
            <p:cNvPr id="164908" name="Text Box 44"/>
            <p:cNvSpPr txBox="1">
              <a:spLocks noChangeArrowheads="1"/>
            </p:cNvSpPr>
            <p:nvPr/>
          </p:nvSpPr>
          <p:spPr bwMode="auto">
            <a:xfrm>
              <a:off x="1057" y="3762"/>
              <a:ext cx="911"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t>Intracellular Replication</a:t>
              </a:r>
            </a:p>
          </p:txBody>
        </p:sp>
        <p:sp>
          <p:nvSpPr>
            <p:cNvPr id="164909" name="Text Box 45"/>
            <p:cNvSpPr txBox="1">
              <a:spLocks noChangeArrowheads="1"/>
            </p:cNvSpPr>
            <p:nvPr/>
          </p:nvSpPr>
          <p:spPr bwMode="auto">
            <a:xfrm>
              <a:off x="2545" y="3858"/>
              <a:ext cx="911"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t>Actin Filaments</a:t>
              </a:r>
            </a:p>
          </p:txBody>
        </p:sp>
      </p:grpSp>
      <p:sp>
        <p:nvSpPr>
          <p:cNvPr id="164910" name="Text Box 46"/>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14078B"/>
                </a:solidFill>
              </a:rPr>
              <a:t>Intracellular Survival &amp; Replication of Listeria</a:t>
            </a:r>
            <a:endParaRPr lang="en-US" i="1">
              <a:solidFill>
                <a:srgbClr val="14078B"/>
              </a:solidFill>
            </a:endParaRPr>
          </a:p>
        </p:txBody>
      </p:sp>
      <p:sp>
        <p:nvSpPr>
          <p:cNvPr id="164911" name="Text Box 47"/>
          <p:cNvSpPr txBox="1">
            <a:spLocks noChangeArrowheads="1"/>
          </p:cNvSpPr>
          <p:nvPr/>
        </p:nvSpPr>
        <p:spPr bwMode="auto">
          <a:xfrm>
            <a:off x="7924800" y="64912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REVIEW</a:t>
            </a:r>
            <a:endParaRPr lang="en-US"/>
          </a:p>
        </p:txBody>
      </p:sp>
    </p:spTree>
    <p:extLst>
      <p:ext uri="{BB962C8B-B14F-4D97-AF65-F5344CB8AC3E}">
        <p14:creationId xmlns:p14="http://schemas.microsoft.com/office/powerpoint/2010/main" val="86611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Group 2"/>
          <p:cNvGrpSpPr>
            <a:grpSpLocks/>
          </p:cNvGrpSpPr>
          <p:nvPr/>
        </p:nvGrpSpPr>
        <p:grpSpPr bwMode="auto">
          <a:xfrm>
            <a:off x="152400" y="914400"/>
            <a:ext cx="8839200" cy="5699125"/>
            <a:chOff x="96" y="576"/>
            <a:chExt cx="5568" cy="3590"/>
          </a:xfrm>
        </p:grpSpPr>
        <p:pic>
          <p:nvPicPr>
            <p:cNvPr id="162819" name="Picture 3" descr="TMP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912"/>
              <a:ext cx="5568" cy="3254"/>
            </a:xfrm>
            <a:prstGeom prst="rect">
              <a:avLst/>
            </a:prstGeom>
            <a:noFill/>
            <a:extLst>
              <a:ext uri="{909E8E84-426E-40DD-AFC4-6F175D3DCCD1}">
                <a14:hiddenFill xmlns:a14="http://schemas.microsoft.com/office/drawing/2010/main">
                  <a:solidFill>
                    <a:srgbClr val="FFFFFF"/>
                  </a:solidFill>
                </a14:hiddenFill>
              </a:ext>
            </a:extLst>
          </p:spPr>
        </p:pic>
        <p:sp>
          <p:nvSpPr>
            <p:cNvPr id="162820" name="Text Box 4"/>
            <p:cNvSpPr txBox="1">
              <a:spLocks noChangeArrowheads="1"/>
            </p:cNvSpPr>
            <p:nvPr/>
          </p:nvSpPr>
          <p:spPr bwMode="auto">
            <a:xfrm>
              <a:off x="96" y="576"/>
              <a:ext cx="134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rPr>
                <a:t>Natural </a:t>
              </a:r>
              <a:r>
                <a:rPr lang="en-US" sz="2400" u="sng">
                  <a:solidFill>
                    <a:srgbClr val="CC0000"/>
                  </a:solidFill>
                </a:rPr>
                <a:t>Reservoirs</a:t>
              </a:r>
              <a:endParaRPr lang="en-US" sz="2800">
                <a:solidFill>
                  <a:srgbClr val="CC0000"/>
                </a:solidFill>
              </a:endParaRPr>
            </a:p>
          </p:txBody>
        </p:sp>
        <p:sp>
          <p:nvSpPr>
            <p:cNvPr id="162821" name="Text Box 5"/>
            <p:cNvSpPr txBox="1">
              <a:spLocks noChangeArrowheads="1"/>
            </p:cNvSpPr>
            <p:nvPr/>
          </p:nvSpPr>
          <p:spPr bwMode="auto">
            <a:xfrm>
              <a:off x="1440" y="576"/>
              <a:ext cx="20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rPr>
                <a:t>Common Routes for </a:t>
              </a:r>
              <a:r>
                <a:rPr lang="en-US" sz="2400" u="sng">
                  <a:solidFill>
                    <a:srgbClr val="CC0000"/>
                  </a:solidFill>
                </a:rPr>
                <a:t>Human Exposure</a:t>
              </a:r>
              <a:endParaRPr lang="en-US" sz="2800">
                <a:solidFill>
                  <a:srgbClr val="CC0000"/>
                </a:solidFill>
              </a:endParaRPr>
            </a:p>
          </p:txBody>
        </p:sp>
        <p:sp>
          <p:nvSpPr>
            <p:cNvPr id="162822" name="Text Box 6"/>
            <p:cNvSpPr txBox="1">
              <a:spLocks noChangeArrowheads="1"/>
            </p:cNvSpPr>
            <p:nvPr/>
          </p:nvSpPr>
          <p:spPr bwMode="auto">
            <a:xfrm>
              <a:off x="3888" y="576"/>
              <a:ext cx="14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rPr>
                <a:t>Population at </a:t>
              </a:r>
              <a:r>
                <a:rPr lang="en-US" sz="2400" u="sng">
                  <a:solidFill>
                    <a:srgbClr val="CC0000"/>
                  </a:solidFill>
                </a:rPr>
                <a:t>Greatest Risk</a:t>
              </a:r>
              <a:endParaRPr lang="en-US" sz="2800">
                <a:solidFill>
                  <a:srgbClr val="CC0000"/>
                </a:solidFill>
              </a:endParaRPr>
            </a:p>
          </p:txBody>
        </p:sp>
      </p:grpSp>
      <p:sp>
        <p:nvSpPr>
          <p:cNvPr id="162823" name="Text Box 7"/>
          <p:cNvSpPr txBox="1">
            <a:spLocks noChangeArrowheads="1"/>
          </p:cNvSpPr>
          <p:nvPr/>
        </p:nvSpPr>
        <p:spPr bwMode="auto">
          <a:xfrm>
            <a:off x="228600" y="60325"/>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i="1">
                <a:solidFill>
                  <a:srgbClr val="14078B"/>
                </a:solidFill>
              </a:rPr>
              <a:t>Epidemiology of Listeria Infections</a:t>
            </a:r>
          </a:p>
        </p:txBody>
      </p:sp>
      <p:sp>
        <p:nvSpPr>
          <p:cNvPr id="162824" name="Text Box 8"/>
          <p:cNvSpPr txBox="1">
            <a:spLocks noChangeArrowheads="1"/>
          </p:cNvSpPr>
          <p:nvPr/>
        </p:nvSpPr>
        <p:spPr bwMode="auto">
          <a:xfrm>
            <a:off x="7924800" y="64912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REVIEW</a:t>
            </a:r>
            <a:endParaRPr lang="en-US"/>
          </a:p>
        </p:txBody>
      </p:sp>
    </p:spTree>
    <p:extLst>
      <p:ext uri="{BB962C8B-B14F-4D97-AF65-F5344CB8AC3E}">
        <p14:creationId xmlns:p14="http://schemas.microsoft.com/office/powerpoint/2010/main" val="231771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2240" y="404664"/>
            <a:ext cx="2383674" cy="1008112"/>
          </a:xfrm>
        </p:spPr>
        <p:txBody>
          <a:bodyPr anchor="ctr"/>
          <a:lstStyle/>
          <a:p>
            <a:pPr algn="ctr" rtl="0"/>
            <a:r>
              <a:rPr lang="en-US" i="1" dirty="0" err="1">
                <a:latin typeface="Comic Sans MS" pitchFamily="66" charset="0"/>
              </a:rPr>
              <a:t>Actinomyces</a:t>
            </a:r>
            <a:r>
              <a:rPr lang="en-US" i="1" dirty="0">
                <a:latin typeface="Comic Sans MS" pitchFamily="66" charset="0"/>
              </a:rPr>
              <a:t> </a:t>
            </a:r>
            <a:r>
              <a:rPr lang="en-US" i="1" dirty="0" err="1">
                <a:latin typeface="Comic Sans MS" pitchFamily="66" charset="0"/>
              </a:rPr>
              <a:t>israelii</a:t>
            </a:r>
            <a:endParaRPr lang="ar-IQ" dirty="0">
              <a:latin typeface="Comic Sans MS" pitchFamily="66" charset="0"/>
            </a:endParaRPr>
          </a:p>
        </p:txBody>
      </p:sp>
      <p:sp>
        <p:nvSpPr>
          <p:cNvPr id="6" name="Text Placeholder 5"/>
          <p:cNvSpPr>
            <a:spLocks noGrp="1"/>
          </p:cNvSpPr>
          <p:nvPr>
            <p:ph type="body" sz="half" idx="2"/>
          </p:nvPr>
        </p:nvSpPr>
        <p:spPr>
          <a:xfrm>
            <a:off x="285720" y="285728"/>
            <a:ext cx="6158488" cy="6143668"/>
          </a:xfrm>
        </p:spPr>
        <p:txBody>
          <a:bodyPr>
            <a:noAutofit/>
          </a:bodyPr>
          <a:lstStyle/>
          <a:p>
            <a:pPr marL="342900" indent="-342900" algn="just" rtl="0">
              <a:buClr>
                <a:srgbClr val="C00000"/>
              </a:buClr>
              <a:buFont typeface="Wingdings" pitchFamily="2" charset="2"/>
              <a:buChar char="["/>
            </a:pPr>
            <a:r>
              <a:rPr lang="en-US" sz="2000" b="1" dirty="0" err="1"/>
              <a:t>Actinomycetes</a:t>
            </a:r>
            <a:endParaRPr lang="en-US" sz="2000" b="1" dirty="0"/>
          </a:p>
          <a:p>
            <a:pPr algn="just" rtl="0"/>
            <a:r>
              <a:rPr lang="en-US" sz="2000" dirty="0"/>
              <a:t>Are a diverse group of G</a:t>
            </a:r>
            <a:r>
              <a:rPr lang="en-US" sz="2000" baseline="30000" dirty="0"/>
              <a:t>+</a:t>
            </a:r>
            <a:r>
              <a:rPr lang="en-US" sz="2000" dirty="0"/>
              <a:t> bacilli with a tendency to form chains or filaments. Most are saprophytes that lives in soil, others are normal flora.</a:t>
            </a:r>
          </a:p>
          <a:p>
            <a:pPr marL="342900" indent="-342900" algn="just" rtl="0">
              <a:buFont typeface="Wingdings" pitchFamily="2" charset="2"/>
              <a:buChar char="q"/>
            </a:pPr>
            <a:r>
              <a:rPr lang="en-US" sz="2000" b="1" i="1" dirty="0"/>
              <a:t> </a:t>
            </a:r>
            <a:r>
              <a:rPr lang="en-US" sz="2000" b="1" i="1" dirty="0" err="1"/>
              <a:t>Actinomyces</a:t>
            </a:r>
            <a:r>
              <a:rPr lang="en-US" sz="2000" b="1" i="1" dirty="0"/>
              <a:t> </a:t>
            </a:r>
            <a:r>
              <a:rPr lang="en-US" sz="2000" b="1" i="1" dirty="0" err="1"/>
              <a:t>israelii</a:t>
            </a:r>
            <a:r>
              <a:rPr lang="en-US" sz="2000" b="1" i="1" dirty="0"/>
              <a:t>:</a:t>
            </a:r>
            <a:endParaRPr lang="en-US" sz="2000" b="1" dirty="0"/>
          </a:p>
          <a:p>
            <a:pPr marL="342900" indent="-342900" algn="just" rtl="0">
              <a:buFontTx/>
              <a:buChar char="-"/>
            </a:pPr>
            <a:r>
              <a:rPr lang="en-US" sz="2000" dirty="0"/>
              <a:t>Non-acid fast, Branching rods.</a:t>
            </a:r>
          </a:p>
          <a:p>
            <a:pPr marL="342900" indent="-342900" algn="just" rtl="0">
              <a:buFontTx/>
              <a:buChar char="-"/>
            </a:pPr>
            <a:r>
              <a:rPr lang="en-US" sz="2000" dirty="0"/>
              <a:t>Normal flora of gingival crevices and female genital tract</a:t>
            </a:r>
          </a:p>
          <a:p>
            <a:pPr marL="342900" indent="-342900" algn="just" rtl="0">
              <a:buFont typeface="Wingdings" pitchFamily="2" charset="2"/>
              <a:buChar char="v"/>
            </a:pPr>
            <a:r>
              <a:rPr lang="en-US" sz="2000" b="1" dirty="0"/>
              <a:t>Pathogenesis</a:t>
            </a:r>
            <a:r>
              <a:rPr lang="en-US" sz="2000" dirty="0"/>
              <a:t>:</a:t>
            </a:r>
          </a:p>
          <a:p>
            <a:pPr marL="342900" indent="-342900" algn="just" rtl="0">
              <a:buFontTx/>
              <a:buChar char="-"/>
            </a:pPr>
            <a:r>
              <a:rPr lang="en-US" sz="2000" dirty="0"/>
              <a:t>Causes </a:t>
            </a:r>
            <a:r>
              <a:rPr lang="en-US" sz="2000" dirty="0" err="1">
                <a:solidFill>
                  <a:prstClr val="black"/>
                </a:solidFill>
              </a:rPr>
              <a:t>actinomycosis</a:t>
            </a:r>
            <a:r>
              <a:rPr lang="en-US" sz="2000" dirty="0">
                <a:solidFill>
                  <a:prstClr val="black"/>
                </a:solidFill>
              </a:rPr>
              <a:t>: </a:t>
            </a:r>
            <a:r>
              <a:rPr lang="en-US" sz="2000" dirty="0"/>
              <a:t>chronic </a:t>
            </a:r>
            <a:r>
              <a:rPr lang="en-US" sz="2000" dirty="0" err="1"/>
              <a:t>suppurative</a:t>
            </a:r>
            <a:r>
              <a:rPr lang="en-US" sz="2000" dirty="0"/>
              <a:t> &amp; granulomatous, generally not painful but very invasive, penetrating all tissues, including bone.</a:t>
            </a:r>
          </a:p>
          <a:p>
            <a:pPr marL="342900" indent="-342900" algn="just" rtl="0">
              <a:buFontTx/>
              <a:buChar char="-"/>
            </a:pPr>
            <a:r>
              <a:rPr lang="en-US" sz="2000" dirty="0"/>
              <a:t>Tissue swelling → draining abscesses (sinus tracts) with "sulfur" granules(hard yellow </a:t>
            </a:r>
            <a:r>
              <a:rPr lang="en-US" sz="2000" dirty="0" err="1"/>
              <a:t>microcolonies</a:t>
            </a:r>
            <a:r>
              <a:rPr lang="en-US" sz="2000" dirty="0"/>
              <a:t>) in exudate that can be used for microscopy or culture and composed of macrophages, tissue cells, fibrin and bacteria.</a:t>
            </a:r>
            <a:endParaRPr lang="en-US" sz="2000" b="1" dirty="0"/>
          </a:p>
          <a:p>
            <a:pPr algn="just" rtl="0"/>
            <a:endParaRPr lang="ar-IQ" sz="2000" dirty="0"/>
          </a:p>
        </p:txBody>
      </p:sp>
      <p:pic>
        <p:nvPicPr>
          <p:cNvPr id="7" name="Content Placeholder 6" descr="Actinomyces.gif"/>
          <p:cNvPicPr>
            <a:picLocks noGrp="1" noChangeAspect="1"/>
          </p:cNvPicPr>
          <p:nvPr>
            <p:ph idx="1"/>
          </p:nvPr>
        </p:nvPicPr>
        <p:blipFill>
          <a:blip r:embed="rId2" cstate="print"/>
          <a:stretch>
            <a:fillRect/>
          </a:stretch>
        </p:blipFill>
        <p:spPr>
          <a:xfrm>
            <a:off x="6660232" y="1772816"/>
            <a:ext cx="2267294" cy="3286148"/>
          </a:xfrm>
        </p:spPr>
      </p:pic>
    </p:spTree>
    <p:extLst>
      <p:ext uri="{BB962C8B-B14F-4D97-AF65-F5344CB8AC3E}">
        <p14:creationId xmlns:p14="http://schemas.microsoft.com/office/powerpoint/2010/main" val="186936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2200" y="188640"/>
            <a:ext cx="2771800" cy="2016224"/>
          </a:xfrm>
        </p:spPr>
        <p:txBody>
          <a:bodyPr anchor="ctr">
            <a:noAutofit/>
          </a:bodyPr>
          <a:lstStyle/>
          <a:p>
            <a:pPr algn="ctr" rtl="0"/>
            <a:r>
              <a:rPr lang="en-US" sz="2400" dirty="0">
                <a:latin typeface="Agency FB" pitchFamily="34" charset="0"/>
              </a:rPr>
              <a:t>Non-spore forming Gram-positive bacilli </a:t>
            </a:r>
            <a:br>
              <a:rPr lang="en-US" sz="2400" dirty="0">
                <a:latin typeface="Agency FB" pitchFamily="34" charset="0"/>
              </a:rPr>
            </a:br>
            <a:br>
              <a:rPr lang="en-US" sz="2400" dirty="0">
                <a:latin typeface="Agency FB" pitchFamily="34" charset="0"/>
              </a:rPr>
            </a:br>
            <a:r>
              <a:rPr lang="en-US" sz="2400" dirty="0" err="1">
                <a:latin typeface="Agency FB" pitchFamily="34" charset="0"/>
              </a:rPr>
              <a:t>Corynebacterium</a:t>
            </a:r>
            <a:endParaRPr lang="ar-IQ" sz="2400" dirty="0"/>
          </a:p>
        </p:txBody>
      </p:sp>
      <p:sp>
        <p:nvSpPr>
          <p:cNvPr id="6" name="Text Placeholder 5"/>
          <p:cNvSpPr>
            <a:spLocks noGrp="1"/>
          </p:cNvSpPr>
          <p:nvPr>
            <p:ph type="body" sz="half" idx="2"/>
          </p:nvPr>
        </p:nvSpPr>
        <p:spPr>
          <a:xfrm>
            <a:off x="214282" y="285728"/>
            <a:ext cx="5941894" cy="6286544"/>
          </a:xfrm>
        </p:spPr>
        <p:txBody>
          <a:bodyPr>
            <a:noAutofit/>
          </a:bodyPr>
          <a:lstStyle/>
          <a:p>
            <a:pPr marL="342900" indent="-342900" algn="just" rtl="0">
              <a:buClr>
                <a:schemeClr val="accent2">
                  <a:lumMod val="75000"/>
                </a:schemeClr>
              </a:buClr>
              <a:buSzPct val="110000"/>
              <a:buFont typeface="Wingdings" pitchFamily="2" charset="2"/>
              <a:buChar char=""/>
            </a:pPr>
            <a:r>
              <a:rPr lang="en-US" sz="3200" b="1" i="1" dirty="0" err="1">
                <a:solidFill>
                  <a:srgbClr val="FF0000"/>
                </a:solidFill>
                <a:latin typeface="Comic Sans MS" pitchFamily="66" charset="0"/>
              </a:rPr>
              <a:t>Corynebacterium</a:t>
            </a:r>
            <a:r>
              <a:rPr lang="en-US" sz="3200" b="1" i="1" dirty="0">
                <a:solidFill>
                  <a:srgbClr val="FF0000"/>
                </a:solidFill>
                <a:latin typeface="Comic Sans MS" pitchFamily="66" charset="0"/>
              </a:rPr>
              <a:t>:</a:t>
            </a:r>
          </a:p>
          <a:p>
            <a:pPr marL="342900" indent="-342900" algn="just" rtl="0">
              <a:buClr>
                <a:schemeClr val="accent2">
                  <a:lumMod val="75000"/>
                </a:schemeClr>
              </a:buClr>
              <a:buSzPct val="110000"/>
              <a:buFontTx/>
              <a:buChar char="-"/>
            </a:pPr>
            <a:r>
              <a:rPr lang="en-US" sz="2400" dirty="0">
                <a:latin typeface="Comic Sans MS" pitchFamily="66" charset="0"/>
              </a:rPr>
              <a:t>Many members of the genus </a:t>
            </a:r>
            <a:r>
              <a:rPr lang="en-US" sz="2400" dirty="0" err="1">
                <a:latin typeface="Comic Sans MS" pitchFamily="66" charset="0"/>
              </a:rPr>
              <a:t>corynebacterium</a:t>
            </a:r>
            <a:r>
              <a:rPr lang="en-US" sz="2400" dirty="0">
                <a:latin typeface="Comic Sans MS" pitchFamily="66" charset="0"/>
              </a:rPr>
              <a:t> are members of the normal flora of the skin and mucous membranes of the humans. </a:t>
            </a:r>
          </a:p>
          <a:p>
            <a:pPr algn="just" rtl="0">
              <a:buClr>
                <a:schemeClr val="accent2">
                  <a:lumMod val="75000"/>
                </a:schemeClr>
              </a:buClr>
              <a:buSzPct val="110000"/>
            </a:pPr>
            <a:endParaRPr lang="en-US" sz="2400" dirty="0">
              <a:latin typeface="Comic Sans MS" pitchFamily="66" charset="0"/>
            </a:endParaRPr>
          </a:p>
          <a:p>
            <a:pPr marL="342900" indent="-342900" algn="just" rtl="0">
              <a:buClr>
                <a:schemeClr val="accent2">
                  <a:lumMod val="75000"/>
                </a:schemeClr>
              </a:buClr>
              <a:buSzPct val="110000"/>
              <a:buFontTx/>
              <a:buChar char="-"/>
            </a:pPr>
            <a:r>
              <a:rPr lang="en-US" sz="2400" b="1" dirty="0" err="1">
                <a:latin typeface="Comic Sans MS" pitchFamily="66" charset="0"/>
              </a:rPr>
              <a:t>Corynebacterium</a:t>
            </a:r>
            <a:r>
              <a:rPr lang="en-US" sz="2400" b="1" dirty="0">
                <a:latin typeface="Comic Sans MS" pitchFamily="66" charset="0"/>
              </a:rPr>
              <a:t> </a:t>
            </a:r>
            <a:r>
              <a:rPr lang="en-US" sz="2400" b="1" dirty="0" err="1">
                <a:latin typeface="Comic Sans MS" pitchFamily="66" charset="0"/>
              </a:rPr>
              <a:t>diphtheriae</a:t>
            </a:r>
            <a:r>
              <a:rPr lang="en-US" sz="2400" dirty="0">
                <a:latin typeface="Comic Sans MS" pitchFamily="66" charset="0"/>
              </a:rPr>
              <a:t>, is the most important member of the group, it can produce a powerful exotoxin that causes </a:t>
            </a:r>
            <a:r>
              <a:rPr lang="en-US" sz="2400" b="1" dirty="0" err="1">
                <a:latin typeface="Comic Sans MS" pitchFamily="66" charset="0"/>
              </a:rPr>
              <a:t>diptheria</a:t>
            </a:r>
            <a:r>
              <a:rPr lang="en-US" sz="2400" b="1" dirty="0">
                <a:latin typeface="Comic Sans MS" pitchFamily="66" charset="0"/>
              </a:rPr>
              <a:t> </a:t>
            </a:r>
            <a:r>
              <a:rPr lang="en-US" sz="2400" dirty="0">
                <a:latin typeface="Comic Sans MS" pitchFamily="66" charset="0"/>
              </a:rPr>
              <a:t>in human.</a:t>
            </a:r>
          </a:p>
          <a:p>
            <a:pPr algn="just" rtl="0">
              <a:buClr>
                <a:schemeClr val="accent2">
                  <a:lumMod val="75000"/>
                </a:schemeClr>
              </a:buClr>
              <a:buSzPct val="110000"/>
            </a:pPr>
            <a:endParaRPr lang="en-US" sz="2400" dirty="0">
              <a:latin typeface="Comic Sans MS" pitchFamily="66" charset="0"/>
            </a:endParaRPr>
          </a:p>
          <a:p>
            <a:pPr marL="342900" indent="-342900" algn="just" rtl="0">
              <a:buClr>
                <a:schemeClr val="accent2">
                  <a:lumMod val="75000"/>
                </a:schemeClr>
              </a:buClr>
              <a:buSzPct val="110000"/>
              <a:buFontTx/>
              <a:buChar char="-"/>
            </a:pPr>
            <a:r>
              <a:rPr lang="en-US" sz="2400" dirty="0" err="1">
                <a:latin typeface="Comic Sans MS" pitchFamily="66" charset="0"/>
              </a:rPr>
              <a:t>Nondiphtherial</a:t>
            </a:r>
            <a:r>
              <a:rPr lang="en-US" sz="2400" dirty="0">
                <a:latin typeface="Comic Sans MS" pitchFamily="66" charset="0"/>
              </a:rPr>
              <a:t> </a:t>
            </a:r>
            <a:r>
              <a:rPr lang="en-US" sz="2400" dirty="0" err="1">
                <a:latin typeface="Comic Sans MS" pitchFamily="66" charset="0"/>
              </a:rPr>
              <a:t>corynebacteria</a:t>
            </a:r>
            <a:r>
              <a:rPr lang="en-US" sz="2400" dirty="0">
                <a:latin typeface="Comic Sans MS" pitchFamily="66" charset="0"/>
              </a:rPr>
              <a:t>— collectively referred to as </a:t>
            </a:r>
            <a:r>
              <a:rPr lang="en-US" sz="2400" dirty="0" err="1">
                <a:latin typeface="Comic Sans MS" pitchFamily="66" charset="0"/>
              </a:rPr>
              <a:t>diphtheroids</a:t>
            </a:r>
            <a:r>
              <a:rPr lang="en-US" sz="2400" dirty="0">
                <a:latin typeface="Comic Sans MS" pitchFamily="66" charset="0"/>
              </a:rPr>
              <a:t>—originally were believed to be mainly contaminants.</a:t>
            </a:r>
          </a:p>
        </p:txBody>
      </p:sp>
      <p:pic>
        <p:nvPicPr>
          <p:cNvPr id="5" name="Picture 4" descr="klb g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20888"/>
            <a:ext cx="262778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2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rtl="0"/>
            <a:r>
              <a:rPr lang="en-US" sz="3200" b="1" dirty="0" err="1"/>
              <a:t>Actinomyces</a:t>
            </a:r>
            <a:r>
              <a:rPr lang="en-US" sz="3200" b="1"/>
              <a:t> :draining </a:t>
            </a:r>
            <a:r>
              <a:rPr lang="en-US" sz="3200" b="1" dirty="0"/>
              <a:t>sinus &amp; sulfur granules</a:t>
            </a:r>
            <a:endParaRPr lang="ar-IQ" sz="3200" dirty="0"/>
          </a:p>
        </p:txBody>
      </p:sp>
      <p:pic>
        <p:nvPicPr>
          <p:cNvPr id="10" name="Content Placeholder 7" descr="A.israelii.jpg"/>
          <p:cNvPicPr>
            <a:picLocks noGrp="1" noChangeAspect="1"/>
          </p:cNvPicPr>
          <p:nvPr>
            <p:ph sz="half" idx="2"/>
          </p:nvPr>
        </p:nvPicPr>
        <p:blipFill>
          <a:blip r:embed="rId2" cstate="print"/>
          <a:stretch>
            <a:fillRect/>
          </a:stretch>
        </p:blipFill>
        <p:spPr>
          <a:xfrm>
            <a:off x="4648200" y="1857364"/>
            <a:ext cx="4038600" cy="4071966"/>
          </a:xfrm>
        </p:spPr>
      </p:pic>
      <p:pic>
        <p:nvPicPr>
          <p:cNvPr id="6" name="Content Placeholder 7" descr="chapter1figure1.jpg"/>
          <p:cNvPicPr>
            <a:picLocks noGrp="1" noChangeAspect="1"/>
          </p:cNvPicPr>
          <p:nvPr>
            <p:ph sz="half" idx="1"/>
          </p:nvPr>
        </p:nvPicPr>
        <p:blipFill>
          <a:blip r:embed="rId3" cstate="print"/>
          <a:stretch>
            <a:fillRect/>
          </a:stretch>
        </p:blipFill>
        <p:spPr>
          <a:xfrm>
            <a:off x="642910" y="1928802"/>
            <a:ext cx="3357586" cy="4000528"/>
          </a:xfrm>
        </p:spPr>
      </p:pic>
    </p:spTree>
    <p:extLst>
      <p:ext uri="{BB962C8B-B14F-4D97-AF65-F5344CB8AC3E}">
        <p14:creationId xmlns:p14="http://schemas.microsoft.com/office/powerpoint/2010/main" val="80134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76672"/>
            <a:ext cx="5616624" cy="5328592"/>
          </a:xfrm>
        </p:spPr>
        <p:txBody>
          <a:bodyPr anchor="ctr">
            <a:noAutofit/>
          </a:bodyPr>
          <a:lstStyle/>
          <a:p>
            <a:pPr algn="l" rtl="0">
              <a:buFont typeface="Wingdings" pitchFamily="2" charset="2"/>
              <a:buChar char="v"/>
            </a:pPr>
            <a:r>
              <a:rPr lang="en-US" sz="2800" b="1" dirty="0">
                <a:latin typeface="Comic Sans MS" pitchFamily="66" charset="0"/>
              </a:rPr>
              <a:t>laboratory diagnosis:</a:t>
            </a:r>
            <a:br>
              <a:rPr lang="en-US" sz="2800" b="1" dirty="0">
                <a:latin typeface="Comic Sans MS" pitchFamily="66" charset="0"/>
              </a:rPr>
            </a:br>
            <a:r>
              <a:rPr lang="en-US" sz="2800" b="1" dirty="0">
                <a:latin typeface="Comic Sans MS" pitchFamily="66" charset="0"/>
              </a:rPr>
              <a:t>- Specimen: </a:t>
            </a:r>
            <a:r>
              <a:rPr lang="en-US" sz="2800" dirty="0">
                <a:latin typeface="Comic Sans MS" pitchFamily="66" charset="0"/>
              </a:rPr>
              <a:t>Pus from draining sinuses, sputum, or specimens from tissue.</a:t>
            </a:r>
            <a:br>
              <a:rPr lang="en-US" sz="2800" dirty="0">
                <a:latin typeface="Comic Sans MS" pitchFamily="66" charset="0"/>
              </a:rPr>
            </a:br>
            <a:r>
              <a:rPr lang="en-US" sz="2800" dirty="0">
                <a:latin typeface="Comic Sans MS" pitchFamily="66" charset="0"/>
              </a:rPr>
              <a:t>- </a:t>
            </a:r>
            <a:r>
              <a:rPr lang="en-US" sz="2800" b="1" dirty="0">
                <a:latin typeface="Comic Sans MS" pitchFamily="66" charset="0"/>
              </a:rPr>
              <a:t>Microscopy: </a:t>
            </a:r>
            <a:r>
              <a:rPr lang="en-US" sz="2800" dirty="0">
                <a:latin typeface="Comic Sans MS" pitchFamily="66" charset="0"/>
              </a:rPr>
              <a:t>examined for the presence of sulfur granules (</a:t>
            </a:r>
            <a:r>
              <a:rPr lang="en-US" sz="2800" b="1" dirty="0">
                <a:latin typeface="Comic Sans MS" pitchFamily="66" charset="0"/>
              </a:rPr>
              <a:t>Diagnostic</a:t>
            </a:r>
            <a:r>
              <a:rPr lang="en-US" sz="2800" dirty="0">
                <a:latin typeface="Comic Sans MS" pitchFamily="66" charset="0"/>
              </a:rPr>
              <a:t>).</a:t>
            </a:r>
            <a:br>
              <a:rPr lang="en-US" sz="2800" b="1" dirty="0">
                <a:latin typeface="Comic Sans MS" pitchFamily="66" charset="0"/>
              </a:rPr>
            </a:br>
            <a:r>
              <a:rPr lang="en-US" sz="2800" dirty="0">
                <a:latin typeface="Comic Sans MS" pitchFamily="66" charset="0"/>
              </a:rPr>
              <a:t>- </a:t>
            </a:r>
            <a:r>
              <a:rPr lang="en-US" sz="2800" b="1" dirty="0">
                <a:latin typeface="Comic Sans MS" pitchFamily="66" charset="0"/>
              </a:rPr>
              <a:t>culture</a:t>
            </a:r>
            <a:r>
              <a:rPr lang="en-US" sz="2800" dirty="0">
                <a:latin typeface="Comic Sans MS" pitchFamily="66" charset="0"/>
              </a:rPr>
              <a:t>: Brain heart infusion agar and </a:t>
            </a:r>
            <a:r>
              <a:rPr lang="en-US" sz="2800" dirty="0" err="1">
                <a:latin typeface="Comic Sans MS" pitchFamily="66" charset="0"/>
              </a:rPr>
              <a:t>thioglycolate</a:t>
            </a:r>
            <a:r>
              <a:rPr lang="en-US" sz="2800" dirty="0">
                <a:latin typeface="Comic Sans MS" pitchFamily="66" charset="0"/>
              </a:rPr>
              <a:t> broth and incubated anaerobically or elevated CO2 conditions.</a:t>
            </a:r>
            <a:endParaRPr lang="ar-IQ" sz="2800" dirty="0">
              <a:latin typeface="Comic Sans MS" pitchFamily="66" charset="0"/>
            </a:endParaRPr>
          </a:p>
        </p:txBody>
      </p:sp>
      <p:pic>
        <p:nvPicPr>
          <p:cNvPr id="5" name="Content Placeholder 8" descr="actinomyces.jpg"/>
          <p:cNvPicPr>
            <a:picLocks noGrp="1" noChangeAspect="1"/>
          </p:cNvPicPr>
          <p:nvPr>
            <p:ph sz="half" idx="2"/>
          </p:nvPr>
        </p:nvPicPr>
        <p:blipFill>
          <a:blip r:embed="rId2" cstate="print"/>
          <a:stretch>
            <a:fillRect/>
          </a:stretch>
        </p:blipFill>
        <p:spPr>
          <a:xfrm>
            <a:off x="6228184" y="620688"/>
            <a:ext cx="2915220" cy="2699071"/>
          </a:xfrm>
        </p:spPr>
      </p:pic>
      <p:pic>
        <p:nvPicPr>
          <p:cNvPr id="6" name="Picture 3" descr="ActinomycesMolarToothColony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717032"/>
            <a:ext cx="288796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0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07505" y="142015"/>
            <a:ext cx="8928992" cy="62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71500" indent="-571500" algn="l" rtl="0" eaLnBrk="1" hangingPunct="1">
              <a:buClr>
                <a:srgbClr val="C00000"/>
              </a:buClr>
              <a:buFont typeface="Wingdings" pitchFamily="2" charset="2"/>
              <a:buChar char="["/>
            </a:pPr>
            <a:r>
              <a:rPr lang="pt-BR" sz="2400" dirty="0">
                <a:latin typeface="Comic Sans MS" pitchFamily="66" charset="0"/>
              </a:rPr>
              <a:t>Nocardia: </a:t>
            </a:r>
          </a:p>
          <a:p>
            <a:pPr marL="342900" indent="-342900" algn="l" rtl="0" eaLnBrk="1" hangingPunct="1">
              <a:buClr>
                <a:srgbClr val="C00000"/>
              </a:buClr>
              <a:buFontTx/>
              <a:buChar char="-"/>
            </a:pPr>
            <a:r>
              <a:rPr lang="pt-BR" sz="2400" i="1" dirty="0">
                <a:latin typeface="Comic Sans MS" pitchFamily="66" charset="0"/>
              </a:rPr>
              <a:t>Nocardia asteroides, Nocardia brasiliensis</a:t>
            </a:r>
          </a:p>
          <a:p>
            <a:pPr marL="342900" indent="-342900" algn="l" rtl="0" eaLnBrk="1" hangingPunct="1">
              <a:buFont typeface="Wingdings" pitchFamily="2" charset="2"/>
              <a:buChar char="v"/>
            </a:pPr>
            <a:r>
              <a:rPr lang="en-IE" sz="2400" b="1" dirty="0">
                <a:latin typeface="Comic Sans MS" pitchFamily="66" charset="0"/>
              </a:rPr>
              <a:t>Morphology:</a:t>
            </a:r>
          </a:p>
          <a:p>
            <a:pPr marL="342900" indent="-342900" algn="l" rtl="0" eaLnBrk="1" hangingPunct="1">
              <a:buFontTx/>
              <a:buChar char="-"/>
            </a:pPr>
            <a:r>
              <a:rPr lang="en-IE" sz="2400" dirty="0">
                <a:latin typeface="Comic Sans MS" pitchFamily="66" charset="0"/>
              </a:rPr>
              <a:t>Aerobic</a:t>
            </a:r>
          </a:p>
          <a:p>
            <a:pPr marL="342900" indent="-342900" algn="l" rtl="0" eaLnBrk="1" hangingPunct="1">
              <a:buFontTx/>
              <a:buChar char="-"/>
            </a:pPr>
            <a:r>
              <a:rPr lang="en-IE" sz="2400" dirty="0">
                <a:latin typeface="Comic Sans MS" pitchFamily="66" charset="0"/>
              </a:rPr>
              <a:t>Gram-positive branching rods, partially acid fast.</a:t>
            </a:r>
          </a:p>
          <a:p>
            <a:pPr marL="342900" indent="-342900" algn="just" rtl="0">
              <a:lnSpc>
                <a:spcPct val="107000"/>
              </a:lnSpc>
              <a:buFont typeface="Wingdings" pitchFamily="2" charset="2"/>
              <a:buChar char="v"/>
            </a:pPr>
            <a:r>
              <a:rPr lang="en-US" sz="2400" b="1" dirty="0">
                <a:latin typeface="Comic Sans MS" pitchFamily="66" charset="0"/>
                <a:ea typeface="Times New Roman"/>
                <a:cs typeface="Arial"/>
              </a:rPr>
              <a:t>Pathogenesis</a:t>
            </a:r>
            <a:endParaRPr lang="en-US" sz="2000" dirty="0">
              <a:latin typeface="Comic Sans MS" pitchFamily="66" charset="0"/>
              <a:ea typeface="Times New Roman"/>
              <a:cs typeface="Arial"/>
            </a:endParaRPr>
          </a:p>
          <a:p>
            <a:pPr marL="342900" indent="-342900" algn="just" rtl="0">
              <a:lnSpc>
                <a:spcPct val="107000"/>
              </a:lnSpc>
              <a:buFontTx/>
              <a:buChar char="-"/>
            </a:pPr>
            <a:r>
              <a:rPr lang="en-US" sz="2400" dirty="0">
                <a:latin typeface="Comic Sans MS" pitchFamily="66" charset="0"/>
                <a:ea typeface="Times New Roman"/>
                <a:cs typeface="Arial"/>
              </a:rPr>
              <a:t>No toxins or virulence factors known</a:t>
            </a:r>
            <a:endParaRPr lang="en-US" sz="2000" dirty="0">
              <a:latin typeface="Comic Sans MS" pitchFamily="66" charset="0"/>
              <a:ea typeface="Times New Roman"/>
              <a:cs typeface="Arial"/>
            </a:endParaRPr>
          </a:p>
          <a:p>
            <a:pPr marL="342900" indent="-342900" algn="just" rtl="0">
              <a:lnSpc>
                <a:spcPct val="107000"/>
              </a:lnSpc>
              <a:buFontTx/>
              <a:buChar char="-"/>
            </a:pPr>
            <a:r>
              <a:rPr lang="en-US" sz="2400" dirty="0">
                <a:latin typeface="Comic Sans MS" pitchFamily="66" charset="0"/>
                <a:ea typeface="Times New Roman"/>
                <a:cs typeface="Arial"/>
              </a:rPr>
              <a:t>an opportunistic infection associated with several risk factors, most of which impair the cell-mediated immunity.</a:t>
            </a:r>
          </a:p>
          <a:p>
            <a:pPr marL="342900" indent="-342900" algn="just" rtl="0">
              <a:lnSpc>
                <a:spcPct val="107000"/>
              </a:lnSpc>
              <a:buFontTx/>
              <a:buChar char="-"/>
            </a:pPr>
            <a:r>
              <a:rPr lang="en-US" sz="2400" dirty="0">
                <a:latin typeface="Comic Sans MS" pitchFamily="66" charset="0"/>
              </a:rPr>
              <a:t>Pulmonary </a:t>
            </a:r>
            <a:r>
              <a:rPr lang="en-US" sz="2400" dirty="0" err="1">
                <a:latin typeface="Comic Sans MS" pitchFamily="66" charset="0"/>
              </a:rPr>
              <a:t>nocardiosis</a:t>
            </a:r>
            <a:r>
              <a:rPr lang="en-US" sz="2400" dirty="0">
                <a:latin typeface="Comic Sans MS" pitchFamily="66" charset="0"/>
              </a:rPr>
              <a:t> may disseminate to other organs (brain or skin).</a:t>
            </a:r>
          </a:p>
          <a:p>
            <a:pPr marL="342900" indent="-342900" algn="just" rtl="0">
              <a:lnSpc>
                <a:spcPct val="107000"/>
              </a:lnSpc>
              <a:buFontTx/>
              <a:buChar char="-"/>
            </a:pPr>
            <a:r>
              <a:rPr lang="en-US" sz="2400" dirty="0">
                <a:latin typeface="Comic Sans MS" pitchFamily="66" charset="0"/>
              </a:rPr>
              <a:t>The usual pathologic process is abscess formation (</a:t>
            </a:r>
            <a:r>
              <a:rPr lang="en-US" sz="2400" dirty="0" err="1">
                <a:latin typeface="Comic Sans MS" pitchFamily="66" charset="0"/>
              </a:rPr>
              <a:t>neutrophilic</a:t>
            </a:r>
            <a:r>
              <a:rPr lang="en-US" sz="2400" dirty="0">
                <a:latin typeface="Comic Sans MS" pitchFamily="66" charset="0"/>
              </a:rPr>
              <a:t> inflammation). </a:t>
            </a:r>
          </a:p>
          <a:p>
            <a:pPr marL="342900" indent="-342900" algn="just" rtl="0">
              <a:lnSpc>
                <a:spcPct val="107000"/>
              </a:lnSpc>
              <a:buFontTx/>
              <a:buChar char="-"/>
            </a:pPr>
            <a:r>
              <a:rPr lang="en-US" sz="2400" dirty="0">
                <a:latin typeface="Comic Sans MS" pitchFamily="66" charset="0"/>
              </a:rPr>
              <a:t>Cutaneous/subcutaneous </a:t>
            </a:r>
            <a:r>
              <a:rPr lang="en-US" sz="2400" dirty="0" err="1">
                <a:latin typeface="Comic Sans MS" pitchFamily="66" charset="0"/>
              </a:rPr>
              <a:t>nocardiosis</a:t>
            </a:r>
            <a:r>
              <a:rPr lang="en-US" sz="2400" dirty="0">
                <a:latin typeface="Comic Sans MS" pitchFamily="66" charset="0"/>
              </a:rPr>
              <a:t>: cellulitis with swelling → draining subcutaneous abscesses with granules (</a:t>
            </a:r>
            <a:r>
              <a:rPr lang="en-US" sz="2400" dirty="0" err="1">
                <a:latin typeface="Comic Sans MS" pitchFamily="66" charset="0"/>
              </a:rPr>
              <a:t>mycetoma</a:t>
            </a:r>
            <a:r>
              <a:rPr lang="en-US" sz="2400" dirty="0">
                <a:latin typeface="Comic Sans MS" pitchFamily="66" charset="0"/>
              </a:rPr>
              <a:t>)</a:t>
            </a:r>
          </a:p>
        </p:txBody>
      </p:sp>
    </p:spTree>
    <p:extLst>
      <p:ext uri="{BB962C8B-B14F-4D97-AF65-F5344CB8AC3E}">
        <p14:creationId xmlns:p14="http://schemas.microsoft.com/office/powerpoint/2010/main" val="99780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179512" y="548680"/>
            <a:ext cx="8229600" cy="1159768"/>
          </a:xfrm>
        </p:spPr>
        <p:txBody>
          <a:bodyPr>
            <a:normAutofit fontScale="77500" lnSpcReduction="20000"/>
          </a:bodyPr>
          <a:lstStyle/>
          <a:p>
            <a:pPr algn="l" rtl="0" eaLnBrk="1" hangingPunct="1">
              <a:buFont typeface="Wingdings" pitchFamily="2" charset="2"/>
              <a:buChar char="v"/>
              <a:defRPr/>
            </a:pPr>
            <a:r>
              <a:rPr lang="en-US" altLang="zh-CN" dirty="0">
                <a:ea typeface="+mn-ea"/>
              </a:rPr>
              <a:t> </a:t>
            </a:r>
            <a:r>
              <a:rPr lang="en-US" altLang="zh-CN" sz="3400" dirty="0">
                <a:latin typeface="Comic Sans MS" pitchFamily="66" charset="0"/>
              </a:rPr>
              <a:t>laboratory diagnosis:</a:t>
            </a:r>
          </a:p>
          <a:p>
            <a:pPr marL="0" indent="0" algn="l" rtl="0" eaLnBrk="1" hangingPunct="1">
              <a:buNone/>
              <a:defRPr/>
            </a:pPr>
            <a:r>
              <a:rPr lang="en-US" altLang="zh-CN" sz="3400" dirty="0">
                <a:latin typeface="Comic Sans MS" pitchFamily="66" charset="0"/>
              </a:rPr>
              <a:t>- Culture of Clinical specimen :Sputum, Pus, Biopsy tissue</a:t>
            </a:r>
          </a:p>
        </p:txBody>
      </p:sp>
      <p:pic>
        <p:nvPicPr>
          <p:cNvPr id="53252"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l="2255" t="4131" r="3008" b="5959"/>
          <a:stretch>
            <a:fillRect/>
          </a:stretch>
        </p:blipFill>
        <p:spPr bwMode="auto">
          <a:xfrm>
            <a:off x="5004048" y="3661792"/>
            <a:ext cx="4174728"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84675"/>
            <a:ext cx="4320480" cy="313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89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58847"/>
            <a:ext cx="8784976" cy="61247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Case study: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8-year-old child was admitted to hospital with low-grade fever (38°C), malaise, dysphagia, and headache. Examination revealed a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fibrinous membrane on the pharynx</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pair of swab collected from the membrane was sent to microbiology laboratory for diagnosis of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Corynebacterium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diphtheriae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child was administered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antitoxin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by the intravenous route and treated with antibiotics.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Subsequently, 3 days later the report from the laboratory confirmed isolation of a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toxigenic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diphtheriae</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specimen.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Why treatment for diphtheria was started immediately without waiting for the confirmatory report?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 are the tests performed in a microbiology laboratory to demonstrate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diphtheriae</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clinical specimens?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Are nontoxigenic strains of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diphtheriae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capable of causing disease in humans?</a:t>
            </a:r>
          </a:p>
        </p:txBody>
      </p:sp>
    </p:spTree>
    <p:extLst>
      <p:ext uri="{BB962C8B-B14F-4D97-AF65-F5344CB8AC3E}">
        <p14:creationId xmlns:p14="http://schemas.microsoft.com/office/powerpoint/2010/main" val="150547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3"/>
            <a:ext cx="8928991" cy="662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p:cNvSpPr txBox="1">
            <a:spLocks noChangeArrowheads="1"/>
          </p:cNvSpPr>
          <p:nvPr/>
        </p:nvSpPr>
        <p:spPr bwMode="auto">
          <a:xfrm>
            <a:off x="355600" y="709067"/>
            <a:ext cx="4216400" cy="769441"/>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ea typeface="SimSun" pitchFamily="2" charset="-122"/>
              </a:defRPr>
            </a:lvl1pPr>
            <a:lvl2pPr>
              <a:defRPr sz="2800">
                <a:solidFill>
                  <a:schemeClr val="tx1"/>
                </a:solidFill>
                <a:latin typeface="Verdana" pitchFamily="34" charset="0"/>
                <a:ea typeface="SimSun" pitchFamily="2" charset="-122"/>
              </a:defRPr>
            </a:lvl2pPr>
            <a:lvl3pPr>
              <a:defRPr sz="2400">
                <a:solidFill>
                  <a:schemeClr val="tx1"/>
                </a:solidFill>
                <a:latin typeface="Verdana" pitchFamily="34" charset="0"/>
                <a:ea typeface="SimSun" pitchFamily="2" charset="-122"/>
              </a:defRPr>
            </a:lvl3pPr>
            <a:lvl4pPr>
              <a:defRPr sz="2000">
                <a:solidFill>
                  <a:schemeClr val="tx1"/>
                </a:solidFill>
                <a:latin typeface="Verdana" pitchFamily="34" charset="0"/>
                <a:ea typeface="SimSun" pitchFamily="2" charset="-122"/>
              </a:defRPr>
            </a:lvl4pPr>
            <a:lvl5pPr>
              <a:defRPr sz="2000">
                <a:solidFill>
                  <a:schemeClr val="tx1"/>
                </a:solidFill>
                <a:latin typeface="Verdana" pitchFamily="34" charset="0"/>
                <a:ea typeface="SimSun" pitchFamily="2" charset="-122"/>
              </a:defRPr>
            </a:lvl5pPr>
            <a:lvl6pPr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SimSun" pitchFamily="2" charset="-122"/>
              </a:defRPr>
            </a:lvl6pPr>
            <a:lvl7pPr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SimSun" pitchFamily="2" charset="-122"/>
              </a:defRPr>
            </a:lvl7pPr>
            <a:lvl8pPr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SimSun" pitchFamily="2" charset="-122"/>
              </a:defRPr>
            </a:lvl8pPr>
            <a:lvl9pPr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SimSun" pitchFamily="2" charset="-122"/>
              </a:defRPr>
            </a:lvl9pPr>
          </a:lstStyle>
          <a:p>
            <a:pPr algn="ctr" rtl="0"/>
            <a:r>
              <a:rPr lang="en-US" sz="4400" b="1" dirty="0">
                <a:solidFill>
                  <a:schemeClr val="accent3">
                    <a:lumMod val="50000"/>
                  </a:schemeClr>
                </a:solidFill>
                <a:latin typeface="Times New Roman" pitchFamily="18" charset="0"/>
              </a:rPr>
              <a:t>THANK YOU </a:t>
            </a:r>
            <a:endParaRPr lang="ar-IQ" sz="4400" b="1" dirty="0">
              <a:solidFill>
                <a:schemeClr val="accent3">
                  <a:lumMod val="50000"/>
                </a:schemeClr>
              </a:solidFill>
              <a:latin typeface="Times New Roman" pitchFamily="18" charset="0"/>
            </a:endParaRPr>
          </a:p>
        </p:txBody>
      </p:sp>
    </p:spTree>
    <p:extLst>
      <p:ext uri="{BB962C8B-B14F-4D97-AF65-F5344CB8AC3E}">
        <p14:creationId xmlns:p14="http://schemas.microsoft.com/office/powerpoint/2010/main" val="299893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2160" y="195188"/>
            <a:ext cx="2771800" cy="936104"/>
          </a:xfrm>
        </p:spPr>
        <p:txBody>
          <a:bodyPr anchor="ctr">
            <a:noAutofit/>
          </a:bodyPr>
          <a:lstStyle/>
          <a:p>
            <a:pPr algn="ctr" rtl="0"/>
            <a:r>
              <a:rPr lang="en-US" sz="2400" dirty="0" err="1">
                <a:latin typeface="Agency FB" pitchFamily="34" charset="0"/>
              </a:rPr>
              <a:t>Corynebacterium</a:t>
            </a:r>
            <a:endParaRPr lang="ar-IQ" sz="2400" dirty="0"/>
          </a:p>
        </p:txBody>
      </p:sp>
      <p:sp>
        <p:nvSpPr>
          <p:cNvPr id="6" name="Text Placeholder 5"/>
          <p:cNvSpPr>
            <a:spLocks noGrp="1"/>
          </p:cNvSpPr>
          <p:nvPr>
            <p:ph type="body" sz="half" idx="2"/>
          </p:nvPr>
        </p:nvSpPr>
        <p:spPr>
          <a:xfrm>
            <a:off x="353932" y="1268760"/>
            <a:ext cx="5077798" cy="4943472"/>
          </a:xfrm>
        </p:spPr>
        <p:txBody>
          <a:bodyPr>
            <a:noAutofit/>
          </a:bodyPr>
          <a:lstStyle/>
          <a:p>
            <a:pPr marL="342900" indent="-342900" algn="just" rtl="0">
              <a:buFontTx/>
              <a:buChar char="-"/>
            </a:pPr>
            <a:r>
              <a:rPr lang="en-US" sz="2800" dirty="0" err="1">
                <a:latin typeface="Comic Sans MS" pitchFamily="66" charset="0"/>
              </a:rPr>
              <a:t>G+ve</a:t>
            </a:r>
            <a:r>
              <a:rPr lang="en-US" sz="2800" dirty="0">
                <a:latin typeface="Comic Sans MS" pitchFamily="66" charset="0"/>
              </a:rPr>
              <a:t> rods, </a:t>
            </a:r>
            <a:r>
              <a:rPr lang="en-US" sz="2800" dirty="0" err="1">
                <a:latin typeface="Comic Sans MS" pitchFamily="66" charset="0"/>
              </a:rPr>
              <a:t>clupped</a:t>
            </a:r>
            <a:r>
              <a:rPr lang="en-US" sz="2800" dirty="0">
                <a:latin typeface="Comic Sans MS" pitchFamily="66" charset="0"/>
              </a:rPr>
              <a:t>-shaped (swollen ends), arranged in acute angles (V or L shape, </a:t>
            </a:r>
            <a:r>
              <a:rPr lang="en-US" sz="2800" dirty="0" err="1">
                <a:latin typeface="Comic Sans MS" pitchFamily="66" charset="0"/>
              </a:rPr>
              <a:t>pallisade</a:t>
            </a:r>
            <a:r>
              <a:rPr lang="en-US" sz="2800" dirty="0">
                <a:latin typeface="Comic Sans MS" pitchFamily="66" charset="0"/>
              </a:rPr>
              <a:t>, cuneiform, Chinese letter pattern). </a:t>
            </a:r>
          </a:p>
          <a:p>
            <a:pPr marL="342900" indent="-342900" algn="just" rtl="0">
              <a:buFontTx/>
              <a:buChar char="-"/>
            </a:pPr>
            <a:r>
              <a:rPr lang="en-US" sz="2800" dirty="0">
                <a:latin typeface="Comic Sans MS" pitchFamily="66" charset="0"/>
              </a:rPr>
              <a:t>Have </a:t>
            </a:r>
            <a:r>
              <a:rPr lang="en-US" sz="2800" dirty="0">
                <a:solidFill>
                  <a:prstClr val="black"/>
                </a:solidFill>
                <a:latin typeface="Comic Sans MS" pitchFamily="66" charset="0"/>
              </a:rPr>
              <a:t>beaded appearance (due to t</a:t>
            </a:r>
            <a:r>
              <a:rPr lang="en-US" sz="2800" dirty="0">
                <a:latin typeface="Comic Sans MS" pitchFamily="66" charset="0"/>
              </a:rPr>
              <a:t>he metachromatic granules).</a:t>
            </a:r>
          </a:p>
          <a:p>
            <a:pPr marL="342900" indent="-342900" algn="just" rtl="0">
              <a:buFontTx/>
              <a:buChar char="-"/>
            </a:pPr>
            <a:r>
              <a:rPr lang="en-US" sz="2800" dirty="0">
                <a:latin typeface="Comic Sans MS" pitchFamily="66" charset="0"/>
              </a:rPr>
              <a:t>Non-motile.</a:t>
            </a:r>
          </a:p>
        </p:txBody>
      </p:sp>
      <p:pic>
        <p:nvPicPr>
          <p:cNvPr id="2" name="صورة 1"/>
          <p:cNvPicPr>
            <a:picLocks noChangeAspect="1"/>
          </p:cNvPicPr>
          <p:nvPr/>
        </p:nvPicPr>
        <p:blipFill>
          <a:blip r:embed="rId3"/>
          <a:stretch>
            <a:fillRect/>
          </a:stretch>
        </p:blipFill>
        <p:spPr>
          <a:xfrm>
            <a:off x="5456657" y="1268760"/>
            <a:ext cx="3687343" cy="3982269"/>
          </a:xfrm>
          <a:prstGeom prst="rect">
            <a:avLst/>
          </a:prstGeom>
        </p:spPr>
      </p:pic>
      <p:sp>
        <p:nvSpPr>
          <p:cNvPr id="7" name="مستطيل 6"/>
          <p:cNvSpPr/>
          <p:nvPr/>
        </p:nvSpPr>
        <p:spPr>
          <a:xfrm>
            <a:off x="251520" y="426284"/>
            <a:ext cx="7765064" cy="523220"/>
          </a:xfrm>
          <a:prstGeom prst="rect">
            <a:avLst/>
          </a:prstGeom>
        </p:spPr>
        <p:txBody>
          <a:bodyPr wrap="square">
            <a:spAutoFit/>
          </a:bodyPr>
          <a:lstStyle/>
          <a:p>
            <a:pPr marL="457200" indent="-457200" algn="l" rtl="0">
              <a:buFont typeface="Wingdings" panose="05000000000000000000" pitchFamily="2" charset="2"/>
              <a:buChar char="v"/>
            </a:pPr>
            <a:r>
              <a:rPr lang="en-US" sz="2800" b="1" dirty="0">
                <a:solidFill>
                  <a:srgbClr val="00B0F0"/>
                </a:solidFill>
                <a:latin typeface="Comic Sans MS" pitchFamily="66" charset="0"/>
              </a:rPr>
              <a:t>Morphology &amp; identification:</a:t>
            </a:r>
            <a:endParaRPr lang="en-US" dirty="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07504" y="476672"/>
            <a:ext cx="6192688" cy="5904656"/>
          </a:xfrm>
        </p:spPr>
        <p:txBody>
          <a:bodyPr>
            <a:noAutofit/>
          </a:bodyPr>
          <a:lstStyle/>
          <a:p>
            <a:pPr marL="457200" indent="-457200" algn="l" rtl="0">
              <a:buFont typeface="Wingdings" panose="05000000000000000000" pitchFamily="2" charset="2"/>
              <a:buChar char="v"/>
            </a:pPr>
            <a:r>
              <a:rPr lang="en-US" sz="2800" b="1" dirty="0">
                <a:solidFill>
                  <a:srgbClr val="00B0F0"/>
                </a:solidFill>
                <a:latin typeface="Comic Sans MS" pitchFamily="66" charset="0"/>
              </a:rPr>
              <a:t>Cultural characteristics:</a:t>
            </a:r>
          </a:p>
          <a:p>
            <a:pPr marL="342900" indent="-342900" algn="just" rtl="0">
              <a:buFontTx/>
              <a:buChar char="-"/>
            </a:pPr>
            <a:r>
              <a:rPr lang="en-US" sz="2400" dirty="0">
                <a:latin typeface="Comic Sans MS" pitchFamily="66" charset="0"/>
              </a:rPr>
              <a:t>Aerobic and facultative anaerobic bacteria.</a:t>
            </a:r>
          </a:p>
          <a:p>
            <a:pPr marL="342900" indent="-342900" algn="just" rtl="0">
              <a:buFontTx/>
              <a:buChar char="-"/>
            </a:pPr>
            <a:r>
              <a:rPr lang="en-US" sz="2400" b="1" dirty="0" err="1">
                <a:latin typeface="Comic Sans MS" pitchFamily="66" charset="0"/>
              </a:rPr>
              <a:t>Loaffler’s</a:t>
            </a:r>
            <a:r>
              <a:rPr lang="en-US" sz="2400" b="1" dirty="0">
                <a:latin typeface="Comic Sans MS" pitchFamily="66" charset="0"/>
              </a:rPr>
              <a:t> serum slope:</a:t>
            </a:r>
            <a:r>
              <a:rPr lang="en-US" sz="2400" dirty="0">
                <a:latin typeface="Comic Sans MS" pitchFamily="66" charset="0"/>
              </a:rPr>
              <a:t> the growth is very fast and produce in 6–8 hours</a:t>
            </a:r>
            <a:r>
              <a:rPr lang="en-US" sz="2400" dirty="0">
                <a:solidFill>
                  <a:prstClr val="black"/>
                </a:solidFill>
                <a:latin typeface="Comic Sans MS" pitchFamily="66" charset="0"/>
              </a:rPr>
              <a:t>, the colonies are small, circular, opaque, and white,</a:t>
            </a:r>
            <a:r>
              <a:rPr lang="en-US" sz="2400" dirty="0">
                <a:latin typeface="Comic Sans MS" pitchFamily="66" charset="0"/>
              </a:rPr>
              <a:t> at a temperature of 37°C. </a:t>
            </a:r>
          </a:p>
          <a:p>
            <a:pPr marL="342900" indent="-342900" algn="just" rtl="0">
              <a:buFontTx/>
              <a:buChar char="-"/>
            </a:pPr>
            <a:endParaRPr lang="en-US" sz="2400" dirty="0">
              <a:latin typeface="Comic Sans MS" pitchFamily="66" charset="0"/>
            </a:endParaRPr>
          </a:p>
          <a:p>
            <a:pPr marL="342900" indent="-342900" algn="just" rtl="0">
              <a:buFontTx/>
              <a:buChar char="-"/>
            </a:pPr>
            <a:r>
              <a:rPr lang="en-US" sz="2400" b="1" dirty="0" err="1">
                <a:latin typeface="Comic Sans MS" pitchFamily="66" charset="0"/>
              </a:rPr>
              <a:t>Tinsdale</a:t>
            </a:r>
            <a:r>
              <a:rPr lang="en-US" sz="2400" b="1" dirty="0">
                <a:latin typeface="Comic Sans MS" pitchFamily="66" charset="0"/>
              </a:rPr>
              <a:t> media</a:t>
            </a:r>
            <a:r>
              <a:rPr lang="en-US" sz="2400" dirty="0">
                <a:latin typeface="Comic Sans MS" pitchFamily="66" charset="0"/>
              </a:rPr>
              <a:t>: grayish black colonies surrounded by a dark brown halo due to H2S production (</a:t>
            </a:r>
            <a:r>
              <a:rPr lang="en-US" sz="2400" b="1" dirty="0">
                <a:latin typeface="Comic Sans MS" pitchFamily="66" charset="0"/>
              </a:rPr>
              <a:t>Diagnostic</a:t>
            </a:r>
            <a:r>
              <a:rPr lang="en-US" sz="2400" dirty="0">
                <a:latin typeface="Comic Sans MS" pitchFamily="66" charset="0"/>
              </a:rPr>
              <a:t>).</a:t>
            </a:r>
            <a:endParaRPr lang="en-US" sz="2400" b="1"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3" y="3847356"/>
            <a:ext cx="2657475" cy="260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77" y="764704"/>
            <a:ext cx="264148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7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07504" y="285728"/>
            <a:ext cx="6192688" cy="4439416"/>
          </a:xfrm>
        </p:spPr>
        <p:txBody>
          <a:bodyPr>
            <a:noAutofit/>
          </a:bodyPr>
          <a:lstStyle/>
          <a:p>
            <a:pPr marL="457200" indent="-457200" algn="l" rtl="0">
              <a:buFont typeface="Wingdings" panose="05000000000000000000" pitchFamily="2" charset="2"/>
              <a:buChar char="v"/>
            </a:pPr>
            <a:r>
              <a:rPr lang="en-US" sz="2800" b="1" dirty="0">
                <a:solidFill>
                  <a:srgbClr val="00B0F0"/>
                </a:solidFill>
                <a:latin typeface="Comic Sans MS" pitchFamily="66" charset="0"/>
              </a:rPr>
              <a:t>Cultural characteristics:</a:t>
            </a:r>
          </a:p>
          <a:p>
            <a:pPr marL="342900" indent="-342900" algn="just" rtl="0">
              <a:buFontTx/>
              <a:buChar char="-"/>
            </a:pPr>
            <a:r>
              <a:rPr lang="en-US" sz="2400" b="1" dirty="0">
                <a:latin typeface="Comic Sans MS" pitchFamily="66" charset="0"/>
              </a:rPr>
              <a:t>MacLeod’s (potassium tellurite) blood agar:  </a:t>
            </a:r>
            <a:r>
              <a:rPr lang="en-US" sz="2400" dirty="0">
                <a:latin typeface="Comic Sans MS" pitchFamily="66" charset="0"/>
              </a:rPr>
              <a:t>gray or black colored colonies after 48 hours of incubation. </a:t>
            </a:r>
          </a:p>
          <a:p>
            <a:pPr marL="342900" indent="-342900" algn="just" rtl="0">
              <a:buFontTx/>
              <a:buChar char="-"/>
            </a:pPr>
            <a:r>
              <a:rPr lang="en-US" sz="2000" b="1" i="1" dirty="0">
                <a:solidFill>
                  <a:srgbClr val="7030A0"/>
                </a:solidFill>
                <a:latin typeface="Comic Sans MS" pitchFamily="66" charset="0"/>
              </a:rPr>
              <a:t>C</a:t>
            </a:r>
            <a:r>
              <a:rPr lang="en-US" sz="2400" b="1" i="1" dirty="0">
                <a:solidFill>
                  <a:srgbClr val="7030A0"/>
                </a:solidFill>
                <a:latin typeface="Comic Sans MS" pitchFamily="66" charset="0"/>
              </a:rPr>
              <a:t>. </a:t>
            </a:r>
            <a:r>
              <a:rPr lang="en-US" sz="2400" b="1" i="1" dirty="0" err="1">
                <a:solidFill>
                  <a:srgbClr val="7030A0"/>
                </a:solidFill>
                <a:latin typeface="Comic Sans MS" pitchFamily="66" charset="0"/>
              </a:rPr>
              <a:t>diphtheriae</a:t>
            </a:r>
            <a:r>
              <a:rPr lang="en-US" sz="2400" b="1" i="1" dirty="0">
                <a:solidFill>
                  <a:srgbClr val="7030A0"/>
                </a:solidFill>
                <a:latin typeface="Comic Sans MS" pitchFamily="66" charset="0"/>
              </a:rPr>
              <a:t> </a:t>
            </a:r>
            <a:r>
              <a:rPr lang="en-US" sz="2400" b="1" dirty="0">
                <a:solidFill>
                  <a:srgbClr val="7030A0"/>
                </a:solidFill>
                <a:latin typeface="Comic Sans MS" pitchFamily="66" charset="0"/>
              </a:rPr>
              <a:t>biotypes :</a:t>
            </a:r>
          </a:p>
          <a:p>
            <a:pPr algn="just" rtl="0"/>
            <a:r>
              <a:rPr lang="en-US" sz="2400" dirty="0">
                <a:latin typeface="Comic Sans MS" pitchFamily="66" charset="0"/>
              </a:rPr>
              <a:t>■ </a:t>
            </a:r>
            <a:r>
              <a:rPr lang="en-US" sz="2400" b="1" dirty="0" err="1">
                <a:latin typeface="Comic Sans MS" pitchFamily="66" charset="0"/>
              </a:rPr>
              <a:t>Mitis</a:t>
            </a:r>
            <a:r>
              <a:rPr lang="en-US" sz="2400" dirty="0">
                <a:latin typeface="Comic Sans MS" pitchFamily="66" charset="0"/>
              </a:rPr>
              <a:t> colonies are small, round, convex, and black. </a:t>
            </a:r>
          </a:p>
          <a:p>
            <a:pPr algn="just" rtl="0"/>
            <a:r>
              <a:rPr lang="en-US" sz="2400" dirty="0">
                <a:latin typeface="Comic Sans MS" pitchFamily="66" charset="0"/>
              </a:rPr>
              <a:t>■ </a:t>
            </a:r>
            <a:r>
              <a:rPr lang="en-US" sz="2400" b="1" dirty="0" err="1">
                <a:latin typeface="Comic Sans MS" pitchFamily="66" charset="0"/>
              </a:rPr>
              <a:t>Intermedius</a:t>
            </a:r>
            <a:r>
              <a:rPr lang="en-US" sz="2400" dirty="0">
                <a:latin typeface="Comic Sans MS" pitchFamily="66" charset="0"/>
              </a:rPr>
              <a:t> colonies are small, flat, and gray.</a:t>
            </a:r>
          </a:p>
          <a:p>
            <a:pPr algn="just" rtl="0"/>
            <a:r>
              <a:rPr lang="en-US" sz="2400" dirty="0">
                <a:latin typeface="Comic Sans MS" pitchFamily="66" charset="0"/>
              </a:rPr>
              <a:t>■ </a:t>
            </a:r>
            <a:r>
              <a:rPr lang="en-US" sz="2400" b="1" dirty="0">
                <a:latin typeface="Comic Sans MS" pitchFamily="66" charset="0"/>
              </a:rPr>
              <a:t>Gravis</a:t>
            </a:r>
            <a:r>
              <a:rPr lang="en-US" sz="2400" dirty="0">
                <a:latin typeface="Comic Sans MS" pitchFamily="66" charset="0"/>
              </a:rPr>
              <a:t> colonies are large, irregular, and gray.</a:t>
            </a:r>
          </a:p>
          <a:p>
            <a:pPr algn="just" rtl="0"/>
            <a:endParaRPr lang="ar-IQ" sz="2000" dirty="0">
              <a:latin typeface="Comic Sans MS" pitchFamily="66"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111" y="836712"/>
            <a:ext cx="265989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4"/>
          <a:stretch>
            <a:fillRect/>
          </a:stretch>
        </p:blipFill>
        <p:spPr>
          <a:xfrm>
            <a:off x="3747459" y="4543799"/>
            <a:ext cx="5419303" cy="2346176"/>
          </a:xfrm>
          <a:prstGeom prst="rect">
            <a:avLst/>
          </a:prstGeom>
        </p:spPr>
      </p:pic>
    </p:spTree>
    <p:extLst>
      <p:ext uri="{BB962C8B-B14F-4D97-AF65-F5344CB8AC3E}">
        <p14:creationId xmlns:p14="http://schemas.microsoft.com/office/powerpoint/2010/main" val="160863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4282" y="285728"/>
            <a:ext cx="4789766" cy="6286544"/>
          </a:xfrm>
        </p:spPr>
        <p:txBody>
          <a:bodyPr>
            <a:noAutofit/>
          </a:bodyPr>
          <a:lstStyle/>
          <a:p>
            <a:pPr marL="342900" indent="-342900" algn="just" rtl="0">
              <a:buFont typeface="Wingdings" pitchFamily="2" charset="2"/>
              <a:buChar char="v"/>
            </a:pPr>
            <a:r>
              <a:rPr lang="en-US" sz="2800" b="1" dirty="0">
                <a:solidFill>
                  <a:srgbClr val="00B0F0"/>
                </a:solidFill>
                <a:latin typeface="Comic Sans MS" pitchFamily="66" charset="0"/>
              </a:rPr>
              <a:t>Virulence factor:</a:t>
            </a:r>
          </a:p>
          <a:p>
            <a:pPr marL="342900" indent="-342900" algn="just" rtl="0">
              <a:buFont typeface="Wingdings" pitchFamily="2" charset="2"/>
              <a:buChar char="§"/>
            </a:pPr>
            <a:r>
              <a:rPr lang="en-US" sz="2400" b="1" dirty="0">
                <a:solidFill>
                  <a:srgbClr val="00B050"/>
                </a:solidFill>
                <a:latin typeface="Comic Sans MS" pitchFamily="66" charset="0"/>
              </a:rPr>
              <a:t>Diphtheria toxin: </a:t>
            </a:r>
          </a:p>
          <a:p>
            <a:pPr marL="342900" indent="-342900" algn="just" rtl="0">
              <a:buFontTx/>
              <a:buChar char="-"/>
            </a:pPr>
            <a:r>
              <a:rPr lang="en-US" sz="2400" dirty="0">
                <a:latin typeface="Comic Sans MS" pitchFamily="66" charset="0"/>
              </a:rPr>
              <a:t>Neuro- and cardiotoxin</a:t>
            </a:r>
          </a:p>
          <a:p>
            <a:pPr marL="342900" indent="-342900" algn="just" rtl="0">
              <a:buFontTx/>
              <a:buChar char="-"/>
            </a:pPr>
            <a:r>
              <a:rPr lang="en-US" sz="2400" dirty="0">
                <a:latin typeface="Comic Sans MS" pitchFamily="66" charset="0"/>
              </a:rPr>
              <a:t>Heat-labile toxin.</a:t>
            </a:r>
          </a:p>
          <a:p>
            <a:pPr marL="342900" indent="-342900" algn="just" rtl="0">
              <a:buFontTx/>
              <a:buChar char="-"/>
            </a:pPr>
            <a:r>
              <a:rPr lang="en-US" sz="2400" dirty="0">
                <a:latin typeface="Comic Sans MS" pitchFamily="66" charset="0"/>
              </a:rPr>
              <a:t>Blocks protein synthesis </a:t>
            </a:r>
          </a:p>
          <a:p>
            <a:pPr marL="342900" indent="-342900" algn="just" rtl="0">
              <a:buFontTx/>
              <a:buChar char="-"/>
            </a:pPr>
            <a:r>
              <a:rPr lang="en-US" sz="2400" dirty="0">
                <a:latin typeface="Comic Sans MS" pitchFamily="66" charset="0"/>
              </a:rPr>
              <a:t>Encoded by (</a:t>
            </a:r>
            <a:r>
              <a:rPr lang="en-US" sz="2400" dirty="0" err="1">
                <a:latin typeface="Comic Sans MS" pitchFamily="66" charset="0"/>
              </a:rPr>
              <a:t>Tox</a:t>
            </a:r>
            <a:r>
              <a:rPr lang="en-US" sz="2400" dirty="0">
                <a:latin typeface="Comic Sans MS" pitchFamily="66" charset="0"/>
              </a:rPr>
              <a:t> gene) introduced in lysogenized bacteria with</a:t>
            </a:r>
            <a:r>
              <a:rPr lang="en-US" sz="2400" dirty="0">
                <a:solidFill>
                  <a:schemeClr val="accent1"/>
                </a:solidFill>
                <a:latin typeface="Comic Sans MS" pitchFamily="66" charset="0"/>
              </a:rPr>
              <a:t> lysogenic phage Beta-</a:t>
            </a:r>
            <a:r>
              <a:rPr lang="en-US" sz="2400" dirty="0" err="1">
                <a:solidFill>
                  <a:schemeClr val="accent1"/>
                </a:solidFill>
                <a:latin typeface="Comic Sans MS" pitchFamily="66" charset="0"/>
              </a:rPr>
              <a:t>corynephage</a:t>
            </a:r>
            <a:endParaRPr lang="en-US" sz="2400" dirty="0">
              <a:latin typeface="Comic Sans MS" pitchFamily="66" charset="0"/>
            </a:endParaRPr>
          </a:p>
          <a:p>
            <a:pPr marL="342900" indent="-342900" algn="just" rtl="0">
              <a:buFontTx/>
              <a:buChar char="-"/>
            </a:pPr>
            <a:r>
              <a:rPr lang="en-US" sz="2400" dirty="0">
                <a:latin typeface="Comic Sans MS" pitchFamily="66" charset="0"/>
              </a:rPr>
              <a:t>Controlled by bacterial repressor protein.</a:t>
            </a:r>
            <a:endParaRPr lang="en-US" sz="2400" dirty="0">
              <a:solidFill>
                <a:schemeClr val="accent1"/>
              </a:solidFill>
              <a:latin typeface="Comic Sans MS" pitchFamily="66" charset="0"/>
            </a:endParaRPr>
          </a:p>
          <a:p>
            <a:pPr marL="342900" indent="-342900" algn="just" rtl="0">
              <a:buFontTx/>
              <a:buChar char="-"/>
            </a:pPr>
            <a:r>
              <a:rPr lang="en-US" sz="2400" dirty="0">
                <a:latin typeface="Comic Sans MS" pitchFamily="66" charset="0"/>
              </a:rPr>
              <a:t>Expressed if [iron] low.</a:t>
            </a:r>
          </a:p>
          <a:p>
            <a:pPr marL="342900" indent="-342900" algn="just" rtl="0">
              <a:buFontTx/>
              <a:buChar char="-"/>
            </a:pPr>
            <a:r>
              <a:rPr lang="en-US" sz="2400" dirty="0">
                <a:latin typeface="Comic Sans MS" pitchFamily="66" charset="0"/>
              </a:rPr>
              <a:t>Composed of fragment A &amp; B </a:t>
            </a:r>
          </a:p>
          <a:p>
            <a:pPr marL="342900" indent="-342900" algn="just" rtl="0">
              <a:buFont typeface="Arial" pitchFamily="34" charset="0"/>
              <a:buChar char="•"/>
            </a:pPr>
            <a:r>
              <a:rPr lang="en-US" sz="2400" dirty="0">
                <a:latin typeface="Comic Sans MS" pitchFamily="66" charset="0"/>
              </a:rPr>
              <a:t>B for transport </a:t>
            </a:r>
          </a:p>
          <a:p>
            <a:pPr marL="342900" indent="-342900" algn="just" rtl="0">
              <a:buFont typeface="Arial" pitchFamily="34" charset="0"/>
              <a:buChar char="•"/>
            </a:pPr>
            <a:r>
              <a:rPr lang="en-US" sz="2400" dirty="0">
                <a:latin typeface="Comic Sans MS" pitchFamily="66" charset="0"/>
              </a:rPr>
              <a:t>A inhibits protein synthesis.</a:t>
            </a:r>
          </a:p>
        </p:txBody>
      </p:sp>
      <p:sp>
        <p:nvSpPr>
          <p:cNvPr id="3" name="مستطيل 2"/>
          <p:cNvSpPr/>
          <p:nvPr/>
        </p:nvSpPr>
        <p:spPr>
          <a:xfrm>
            <a:off x="5453950" y="260648"/>
            <a:ext cx="3619902" cy="523220"/>
          </a:xfrm>
          <a:prstGeom prst="rect">
            <a:avLst/>
          </a:prstGeom>
        </p:spPr>
        <p:txBody>
          <a:bodyPr wrap="none">
            <a:spAutoFit/>
          </a:bodyPr>
          <a:lstStyle/>
          <a:p>
            <a:pPr lvl="0" algn="just" rtl="0">
              <a:spcBef>
                <a:spcPct val="20000"/>
              </a:spcBef>
            </a:pPr>
            <a:r>
              <a:rPr lang="en-US" sz="2800" dirty="0">
                <a:solidFill>
                  <a:prstClr val="black"/>
                </a:solidFill>
                <a:latin typeface="Comic Sans MS" pitchFamily="66" charset="0"/>
              </a:rPr>
              <a:t>Mechanism of action</a:t>
            </a:r>
          </a:p>
        </p:txBody>
      </p:sp>
      <p:pic>
        <p:nvPicPr>
          <p:cNvPr id="2" name="صورة 1"/>
          <p:cNvPicPr>
            <a:picLocks noChangeAspect="1"/>
          </p:cNvPicPr>
          <p:nvPr/>
        </p:nvPicPr>
        <p:blipFill rotWithShape="1">
          <a:blip r:embed="rId3"/>
          <a:srcRect l="48701" t="25199" r="11295" b="20902"/>
          <a:stretch/>
        </p:blipFill>
        <p:spPr>
          <a:xfrm>
            <a:off x="5076055" y="1124744"/>
            <a:ext cx="3985203" cy="55446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07504" y="285728"/>
            <a:ext cx="8712968" cy="6286544"/>
          </a:xfrm>
        </p:spPr>
        <p:txBody>
          <a:bodyPr>
            <a:noAutofit/>
          </a:bodyPr>
          <a:lstStyle/>
          <a:p>
            <a:pPr marL="342900" indent="-342900" algn="just" rtl="0">
              <a:buFont typeface="Wingdings" pitchFamily="2" charset="2"/>
              <a:buChar char="v"/>
            </a:pPr>
            <a:r>
              <a:rPr lang="en-US" sz="2800" b="1" dirty="0">
                <a:solidFill>
                  <a:srgbClr val="00B0F0"/>
                </a:solidFill>
                <a:latin typeface="Comic Sans MS" pitchFamily="66" charset="0"/>
              </a:rPr>
              <a:t>Pathogenesis: </a:t>
            </a:r>
          </a:p>
          <a:p>
            <a:pPr marL="342900" indent="-342900" algn="just" rtl="0">
              <a:buFontTx/>
              <a:buChar char="-"/>
            </a:pPr>
            <a:r>
              <a:rPr lang="en-US" sz="2400" dirty="0">
                <a:latin typeface="Comic Sans MS" pitchFamily="66" charset="0"/>
              </a:rPr>
              <a:t>Site of entry is respiratory tract but may enter through skin or eye.</a:t>
            </a:r>
          </a:p>
          <a:p>
            <a:pPr marL="342900" indent="-342900" algn="just" rtl="0">
              <a:buFontTx/>
              <a:buChar char="-"/>
            </a:pPr>
            <a:r>
              <a:rPr lang="en-US" sz="2400" dirty="0">
                <a:latin typeface="Comic Sans MS" pitchFamily="66" charset="0"/>
              </a:rPr>
              <a:t>Adherence and multiplication of the bacteria in the epithelial cells of infected region, forming a </a:t>
            </a:r>
            <a:r>
              <a:rPr lang="en-US" sz="2400" b="1" dirty="0">
                <a:latin typeface="Comic Sans MS" pitchFamily="66" charset="0"/>
              </a:rPr>
              <a:t>local lesion</a:t>
            </a:r>
            <a:r>
              <a:rPr lang="en-US" sz="2400" dirty="0">
                <a:latin typeface="Comic Sans MS" pitchFamily="66" charset="0"/>
              </a:rPr>
              <a:t>.</a:t>
            </a:r>
          </a:p>
          <a:p>
            <a:pPr marL="342900" indent="-342900" algn="just" rtl="0">
              <a:buFontTx/>
              <a:buChar char="-"/>
            </a:pPr>
            <a:r>
              <a:rPr lang="en-US" sz="2400" dirty="0">
                <a:latin typeface="Comic Sans MS" pitchFamily="66" charset="0"/>
              </a:rPr>
              <a:t>Secrete exotoxins that cause </a:t>
            </a:r>
            <a:r>
              <a:rPr lang="en-US" sz="2400" b="1" dirty="0">
                <a:latin typeface="Comic Sans MS" pitchFamily="66" charset="0"/>
              </a:rPr>
              <a:t>necrosis</a:t>
            </a:r>
            <a:r>
              <a:rPr lang="en-US" sz="2400" dirty="0">
                <a:latin typeface="Comic Sans MS" pitchFamily="66" charset="0"/>
              </a:rPr>
              <a:t> of the cells in that area. </a:t>
            </a:r>
          </a:p>
          <a:p>
            <a:pPr marL="342900" indent="-342900" algn="just" rtl="0">
              <a:buFontTx/>
              <a:buChar char="-"/>
            </a:pPr>
            <a:r>
              <a:rPr lang="en-US" sz="2400" dirty="0">
                <a:latin typeface="Comic Sans MS" pitchFamily="66" charset="0"/>
              </a:rPr>
              <a:t>Formation of the characteristic </a:t>
            </a:r>
            <a:r>
              <a:rPr lang="en-US" sz="2400" b="1" dirty="0" err="1">
                <a:latin typeface="Comic Sans MS" pitchFamily="66" charset="0"/>
              </a:rPr>
              <a:t>pseudomembrane</a:t>
            </a:r>
            <a:r>
              <a:rPr lang="en-US" sz="2400" b="1" dirty="0">
                <a:latin typeface="Comic Sans MS" pitchFamily="66" charset="0"/>
              </a:rPr>
              <a:t>.</a:t>
            </a:r>
          </a:p>
          <a:p>
            <a:pPr marL="342900" indent="-342900" algn="just" rtl="0">
              <a:buFontTx/>
              <a:buChar char="-"/>
            </a:pPr>
            <a:r>
              <a:rPr lang="en-US" sz="2400" i="1" dirty="0">
                <a:latin typeface="Comic Sans MS" pitchFamily="66" charset="0"/>
              </a:rPr>
              <a:t>C. </a:t>
            </a:r>
            <a:r>
              <a:rPr lang="en-US" sz="2400" i="1" dirty="0" err="1">
                <a:latin typeface="Comic Sans MS" pitchFamily="66" charset="0"/>
              </a:rPr>
              <a:t>diphtheriae</a:t>
            </a:r>
            <a:r>
              <a:rPr lang="en-US" sz="2400" dirty="0">
                <a:latin typeface="Comic Sans MS" pitchFamily="66" charset="0"/>
              </a:rPr>
              <a:t> does not cause any invasion of the cell, but the toxin may absorbed into the blood stream and distributed, resulting in </a:t>
            </a:r>
            <a:r>
              <a:rPr lang="en-US" sz="2400" dirty="0">
                <a:solidFill>
                  <a:srgbClr val="FF0000"/>
                </a:solidFill>
                <a:latin typeface="Comic Sans MS" pitchFamily="66" charset="0"/>
              </a:rPr>
              <a:t>systemic complications</a:t>
            </a:r>
            <a:r>
              <a:rPr lang="en-US" sz="2400" dirty="0">
                <a:latin typeface="Comic Sans MS" pitchFamily="66" charset="0"/>
              </a:rPr>
              <a:t> of diphtheria including </a:t>
            </a:r>
            <a:r>
              <a:rPr lang="en-US" sz="2400" dirty="0">
                <a:solidFill>
                  <a:srgbClr val="00B0F0"/>
                </a:solidFill>
                <a:latin typeface="Comic Sans MS" pitchFamily="66" charset="0"/>
              </a:rPr>
              <a:t>demyelinating peripheral neuritis </a:t>
            </a:r>
            <a:r>
              <a:rPr lang="en-US" sz="2400" dirty="0">
                <a:latin typeface="Comic Sans MS" pitchFamily="66" charset="0"/>
              </a:rPr>
              <a:t>and </a:t>
            </a:r>
            <a:r>
              <a:rPr lang="en-US" sz="2400" dirty="0">
                <a:solidFill>
                  <a:srgbClr val="FF0000"/>
                </a:solidFill>
                <a:latin typeface="Comic Sans MS" pitchFamily="66" charset="0"/>
              </a:rPr>
              <a:t>myocarditis</a:t>
            </a:r>
            <a:r>
              <a:rPr lang="en-US" sz="2400" dirty="0">
                <a:latin typeface="Comic Sans MS" pitchFamily="66"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6216" y="116632"/>
            <a:ext cx="2627784" cy="720080"/>
          </a:xfrm>
        </p:spPr>
        <p:txBody>
          <a:bodyPr anchor="ctr">
            <a:normAutofit fontScale="90000"/>
          </a:bodyPr>
          <a:lstStyle/>
          <a:p>
            <a:pPr algn="ctr"/>
            <a:r>
              <a:rPr lang="en-US" sz="3200" i="1" dirty="0">
                <a:latin typeface="Comic Sans MS" pitchFamily="66" charset="0"/>
              </a:rPr>
              <a:t>C. diphtheria</a:t>
            </a:r>
            <a:endParaRPr lang="ar-IQ" sz="3200" dirty="0">
              <a:latin typeface="Comic Sans MS" pitchFamily="66" charset="0"/>
            </a:endParaRPr>
          </a:p>
        </p:txBody>
      </p:sp>
      <p:sp>
        <p:nvSpPr>
          <p:cNvPr id="6" name="Text Placeholder 5"/>
          <p:cNvSpPr>
            <a:spLocks noGrp="1"/>
          </p:cNvSpPr>
          <p:nvPr>
            <p:ph type="body" sz="half" idx="2"/>
          </p:nvPr>
        </p:nvSpPr>
        <p:spPr>
          <a:xfrm>
            <a:off x="107504" y="285728"/>
            <a:ext cx="6264696" cy="6286544"/>
          </a:xfrm>
        </p:spPr>
        <p:txBody>
          <a:bodyPr>
            <a:noAutofit/>
          </a:bodyPr>
          <a:lstStyle/>
          <a:p>
            <a:pPr marL="342900" indent="-342900" algn="just" rtl="0">
              <a:buFont typeface="Wingdings" pitchFamily="2" charset="2"/>
              <a:buChar char="v"/>
            </a:pPr>
            <a:r>
              <a:rPr lang="en-US" sz="2800" b="1" dirty="0">
                <a:solidFill>
                  <a:srgbClr val="00B0F0"/>
                </a:solidFill>
                <a:latin typeface="Comic Sans MS" pitchFamily="66" charset="0"/>
              </a:rPr>
              <a:t>Clinical findings:</a:t>
            </a:r>
          </a:p>
          <a:p>
            <a:pPr marL="342900" indent="-342900" algn="just" rtl="0">
              <a:buFontTx/>
              <a:buChar char="-"/>
            </a:pPr>
            <a:r>
              <a:rPr lang="en-US" sz="2400" dirty="0">
                <a:latin typeface="Comic Sans MS" pitchFamily="66" charset="0"/>
              </a:rPr>
              <a:t>The clinical manifestations of diphtheria depend upon the following:</a:t>
            </a:r>
          </a:p>
          <a:p>
            <a:pPr marL="342900" indent="-342900" algn="just" rtl="0">
              <a:buFont typeface="Arial" panose="020B0604020202020204" pitchFamily="34" charset="0"/>
              <a:buChar char="•"/>
            </a:pPr>
            <a:r>
              <a:rPr lang="en-US" sz="2400" dirty="0">
                <a:latin typeface="Comic Sans MS" pitchFamily="66" charset="0"/>
              </a:rPr>
              <a:t>Immune status of the patient.</a:t>
            </a:r>
          </a:p>
          <a:p>
            <a:pPr marL="342900" indent="-342900" algn="just" rtl="0">
              <a:buFont typeface="Arial" panose="020B0604020202020204" pitchFamily="34" charset="0"/>
              <a:buChar char="•"/>
            </a:pPr>
            <a:r>
              <a:rPr lang="en-US" sz="2400" dirty="0">
                <a:latin typeface="Comic Sans MS" pitchFamily="66" charset="0"/>
              </a:rPr>
              <a:t>Virulence of the bacteria.</a:t>
            </a:r>
          </a:p>
          <a:p>
            <a:pPr marL="342900" indent="-342900" algn="just" rtl="0">
              <a:buFont typeface="Arial" panose="020B0604020202020204" pitchFamily="34" charset="0"/>
              <a:buChar char="•"/>
            </a:pPr>
            <a:r>
              <a:rPr lang="en-US" sz="2400" dirty="0">
                <a:latin typeface="Comic Sans MS" pitchFamily="66" charset="0"/>
              </a:rPr>
              <a:t>The site of the infection. </a:t>
            </a:r>
          </a:p>
          <a:p>
            <a:pPr marL="342900" indent="-342900" algn="just" rtl="0">
              <a:lnSpc>
                <a:spcPct val="200000"/>
              </a:lnSpc>
              <a:buFont typeface="Wingdings" panose="05000000000000000000" pitchFamily="2" charset="2"/>
              <a:buChar char="Ø"/>
            </a:pPr>
            <a:r>
              <a:rPr lang="en-US" sz="2400" b="1" dirty="0">
                <a:solidFill>
                  <a:srgbClr val="FF0000"/>
                </a:solidFill>
                <a:latin typeface="Comic Sans MS" pitchFamily="66" charset="0"/>
              </a:rPr>
              <a:t>Respiratory diphtheria:</a:t>
            </a:r>
          </a:p>
          <a:p>
            <a:pPr marL="342900" indent="-342900" algn="just" rtl="0">
              <a:buFontTx/>
              <a:buChar char="-"/>
            </a:pPr>
            <a:r>
              <a:rPr lang="en-US" sz="2400" dirty="0">
                <a:latin typeface="Comic Sans MS" pitchFamily="66" charset="0"/>
              </a:rPr>
              <a:t>The incubation period is 2-5 days.</a:t>
            </a:r>
          </a:p>
          <a:p>
            <a:pPr marL="342900" indent="-342900" algn="just" rtl="0">
              <a:buFontTx/>
              <a:buChar char="-"/>
            </a:pPr>
            <a:r>
              <a:rPr lang="en-US" sz="2400" dirty="0">
                <a:latin typeface="Comic Sans MS" pitchFamily="66" charset="0"/>
              </a:rPr>
              <a:t>Sore throat, fever, dyspnea, </a:t>
            </a:r>
            <a:r>
              <a:rPr lang="en-US" sz="2400" dirty="0">
                <a:solidFill>
                  <a:srgbClr val="000000"/>
                </a:solidFill>
                <a:latin typeface="Comic Sans MS" pitchFamily="66" charset="0"/>
              </a:rPr>
              <a:t>marked edema of the tonsils, uvula, and anterior neck </a:t>
            </a:r>
            <a:r>
              <a:rPr lang="en-US" sz="2400" dirty="0">
                <a:solidFill>
                  <a:srgbClr val="FF0000"/>
                </a:solidFill>
                <a:latin typeface="Comic Sans MS" pitchFamily="66" charset="0"/>
              </a:rPr>
              <a:t>(bull neck)</a:t>
            </a:r>
            <a:r>
              <a:rPr lang="en-US" sz="2400" dirty="0">
                <a:solidFill>
                  <a:srgbClr val="000000"/>
                </a:solidFill>
                <a:latin typeface="Comic Sans MS" pitchFamily="66" charset="0"/>
              </a:rPr>
              <a:t>. </a:t>
            </a:r>
          </a:p>
          <a:p>
            <a:pPr marL="342900" indent="-342900" algn="just" rtl="0">
              <a:buFontTx/>
              <a:buChar char="-"/>
            </a:pPr>
            <a:r>
              <a:rPr lang="en-US" sz="2400" dirty="0">
                <a:solidFill>
                  <a:srgbClr val="000000"/>
                </a:solidFill>
                <a:latin typeface="Comic Sans MS" pitchFamily="66" charset="0"/>
              </a:rPr>
              <a:t>formation of </a:t>
            </a:r>
            <a:r>
              <a:rPr lang="en-US" sz="2400" dirty="0" err="1">
                <a:solidFill>
                  <a:srgbClr val="000000"/>
                </a:solidFill>
                <a:latin typeface="Comic Sans MS" pitchFamily="66" charset="0"/>
              </a:rPr>
              <a:t>pseudomembrane</a:t>
            </a:r>
            <a:r>
              <a:rPr lang="en-US" sz="2400" dirty="0">
                <a:solidFill>
                  <a:srgbClr val="000000"/>
                </a:solidFill>
                <a:latin typeface="Comic Sans MS" pitchFamily="66" charset="0"/>
              </a:rPr>
              <a:t>.</a:t>
            </a:r>
          </a:p>
          <a:p>
            <a:pPr algn="just" rtl="0"/>
            <a:r>
              <a:rPr lang="en-US" sz="2400" dirty="0"/>
              <a:t>* </a:t>
            </a:r>
            <a:r>
              <a:rPr lang="en-US" sz="2400" dirty="0">
                <a:latin typeface="Comic Sans MS" pitchFamily="66" charset="0"/>
              </a:rPr>
              <a:t>Nontoxigenic strains (</a:t>
            </a:r>
            <a:r>
              <a:rPr lang="en-US" sz="2400" dirty="0" err="1">
                <a:latin typeface="Comic Sans MS" pitchFamily="66" charset="0"/>
              </a:rPr>
              <a:t>tox</a:t>
            </a:r>
            <a:r>
              <a:rPr lang="en-US" sz="2400" dirty="0">
                <a:latin typeface="Comic Sans MS" pitchFamily="66" charset="0"/>
              </a:rPr>
              <a:t>+) cause a mild disease, such as cutaneous diphtheria</a:t>
            </a:r>
          </a:p>
        </p:txBody>
      </p:sp>
      <p:pic>
        <p:nvPicPr>
          <p:cNvPr id="7" name="Content Placeholder 4" descr="Diphtheria1.jpg"/>
          <p:cNvPicPr>
            <a:picLocks noGrp="1" noChangeAspect="1"/>
          </p:cNvPicPr>
          <p:nvPr>
            <p:ph idx="1"/>
          </p:nvPr>
        </p:nvPicPr>
        <p:blipFill>
          <a:blip r:embed="rId3" cstate="print"/>
          <a:stretch>
            <a:fillRect/>
          </a:stretch>
        </p:blipFill>
        <p:spPr>
          <a:xfrm>
            <a:off x="6516216" y="836712"/>
            <a:ext cx="2627784" cy="2752785"/>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717032"/>
            <a:ext cx="2627784" cy="267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92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57290" y="142852"/>
            <a:ext cx="7498080" cy="725470"/>
          </a:xfrm>
        </p:spPr>
        <p:txBody>
          <a:bodyPr>
            <a:normAutofit/>
          </a:bodyPr>
          <a:lstStyle/>
          <a:p>
            <a:pPr rtl="0"/>
            <a:r>
              <a:rPr lang="en-US" sz="3600" b="1" dirty="0">
                <a:solidFill>
                  <a:srgbClr val="FF0000"/>
                </a:solidFill>
                <a:effectLst/>
                <a:latin typeface="Andalus" pitchFamily="18" charset="-78"/>
                <a:cs typeface="Andalus" pitchFamily="18" charset="-78"/>
              </a:rPr>
              <a:t>Laboratory diagnosis:</a:t>
            </a:r>
            <a:endParaRPr lang="ar-IQ" sz="3600" b="1" dirty="0">
              <a:solidFill>
                <a:srgbClr val="FF0000"/>
              </a:solidFill>
              <a:effectLst/>
              <a:latin typeface="Andalus" pitchFamily="18" charset="-78"/>
              <a:cs typeface="Andalus" pitchFamily="18" charset="-78"/>
            </a:endParaRPr>
          </a:p>
        </p:txBody>
      </p:sp>
      <p:sp>
        <p:nvSpPr>
          <p:cNvPr id="3" name="عنصر نائب للمحتوى 2"/>
          <p:cNvSpPr>
            <a:spLocks noGrp="1"/>
          </p:cNvSpPr>
          <p:nvPr>
            <p:ph idx="1"/>
          </p:nvPr>
        </p:nvSpPr>
        <p:spPr>
          <a:xfrm>
            <a:off x="467544" y="857232"/>
            <a:ext cx="8316388" cy="5668112"/>
          </a:xfrm>
        </p:spPr>
        <p:txBody>
          <a:bodyPr>
            <a:normAutofit/>
          </a:bodyPr>
          <a:lstStyle/>
          <a:p>
            <a:pPr algn="just" rtl="0"/>
            <a:r>
              <a:rPr lang="en-US" sz="2800" b="1" dirty="0">
                <a:solidFill>
                  <a:srgbClr val="92D050"/>
                </a:solidFill>
                <a:latin typeface="Comic Sans MS" pitchFamily="66" charset="0"/>
                <a:cs typeface="Andalus" pitchFamily="18" charset="-78"/>
              </a:rPr>
              <a:t>Specimens:</a:t>
            </a:r>
            <a:r>
              <a:rPr lang="en-US" sz="2800" dirty="0">
                <a:latin typeface="Comic Sans MS" pitchFamily="66" charset="0"/>
                <a:cs typeface="Andalus" pitchFamily="18" charset="-78"/>
              </a:rPr>
              <a:t> throat swab or swab from </a:t>
            </a:r>
            <a:r>
              <a:rPr lang="en-US" sz="2800" dirty="0">
                <a:solidFill>
                  <a:srgbClr val="FF0000"/>
                </a:solidFill>
                <a:latin typeface="Comic Sans MS" pitchFamily="66" charset="0"/>
                <a:cs typeface="Andalus" pitchFamily="18" charset="-78"/>
              </a:rPr>
              <a:t>pseudomembrane</a:t>
            </a:r>
          </a:p>
          <a:p>
            <a:pPr algn="just" rtl="0"/>
            <a:r>
              <a:rPr lang="en-US" sz="2800" b="1" dirty="0">
                <a:solidFill>
                  <a:srgbClr val="92D050"/>
                </a:solidFill>
                <a:latin typeface="Comic Sans MS" pitchFamily="66" charset="0"/>
                <a:cs typeface="Andalus" pitchFamily="18" charset="-78"/>
              </a:rPr>
              <a:t>Microscopy: </a:t>
            </a:r>
          </a:p>
          <a:p>
            <a:pPr marL="365125" indent="-1588" algn="just" rtl="0">
              <a:buFontTx/>
              <a:buChar char="-"/>
            </a:pPr>
            <a:r>
              <a:rPr lang="en-US" sz="2800" dirty="0">
                <a:latin typeface="Comic Sans MS" pitchFamily="66" charset="0"/>
                <a:cs typeface="Andalus" pitchFamily="18" charset="-78"/>
              </a:rPr>
              <a:t> </a:t>
            </a:r>
            <a:r>
              <a:rPr lang="en-US" sz="2800" dirty="0">
                <a:solidFill>
                  <a:srgbClr val="00B0F0"/>
                </a:solidFill>
                <a:latin typeface="Comic Sans MS" pitchFamily="66" charset="0"/>
                <a:cs typeface="Andalus" pitchFamily="18" charset="-78"/>
              </a:rPr>
              <a:t>Staining by Gram or </a:t>
            </a:r>
            <a:r>
              <a:rPr lang="en-US" sz="2800" dirty="0" err="1">
                <a:solidFill>
                  <a:srgbClr val="00B0F0"/>
                </a:solidFill>
                <a:latin typeface="Comic Sans MS" pitchFamily="66" charset="0"/>
                <a:cs typeface="Andalus" pitchFamily="18" charset="-78"/>
              </a:rPr>
              <a:t>methylene</a:t>
            </a:r>
            <a:r>
              <a:rPr lang="en-US" sz="2800" dirty="0">
                <a:solidFill>
                  <a:srgbClr val="00B0F0"/>
                </a:solidFill>
                <a:latin typeface="Comic Sans MS" pitchFamily="66" charset="0"/>
                <a:cs typeface="Andalus" pitchFamily="18" charset="-78"/>
              </a:rPr>
              <a:t> blue </a:t>
            </a:r>
            <a:r>
              <a:rPr lang="en-US" sz="2800" dirty="0">
                <a:latin typeface="Comic Sans MS" pitchFamily="66" charset="0"/>
                <a:cs typeface="Andalus" pitchFamily="18" charset="-78"/>
              </a:rPr>
              <a:t>(G +ve rods arranged as L or V shaped)</a:t>
            </a:r>
          </a:p>
          <a:p>
            <a:pPr marL="365125" indent="-1588" algn="just" rtl="0">
              <a:buFontTx/>
              <a:buChar char="-"/>
            </a:pPr>
            <a:r>
              <a:rPr lang="en-US" sz="2800" dirty="0">
                <a:latin typeface="Comic Sans MS" pitchFamily="66" charset="0"/>
                <a:cs typeface="Andalus" pitchFamily="18" charset="-78"/>
              </a:rPr>
              <a:t> </a:t>
            </a:r>
            <a:r>
              <a:rPr lang="en-US" sz="2800" dirty="0">
                <a:solidFill>
                  <a:srgbClr val="00B0F0"/>
                </a:solidFill>
                <a:latin typeface="Comic Sans MS" pitchFamily="66" charset="0"/>
                <a:cs typeface="Andalus" pitchFamily="18" charset="-78"/>
              </a:rPr>
              <a:t>Albert stain: </a:t>
            </a:r>
            <a:r>
              <a:rPr lang="en-US" sz="2800" dirty="0">
                <a:latin typeface="Comic Sans MS" pitchFamily="66" charset="0"/>
                <a:cs typeface="Andalus" pitchFamily="18" charset="-78"/>
              </a:rPr>
              <a:t>differential stain for </a:t>
            </a:r>
            <a:r>
              <a:rPr lang="en-US" sz="2800" dirty="0">
                <a:solidFill>
                  <a:srgbClr val="FF0000"/>
                </a:solidFill>
                <a:latin typeface="Comic Sans MS" pitchFamily="66" charset="0"/>
                <a:cs typeface="Andalus" pitchFamily="18" charset="-78"/>
              </a:rPr>
              <a:t>metachromatic granules.</a:t>
            </a:r>
          </a:p>
          <a:p>
            <a:pPr marL="365125" indent="-277813" algn="just" rtl="0"/>
            <a:r>
              <a:rPr lang="en-US" sz="2800" b="1" dirty="0">
                <a:solidFill>
                  <a:srgbClr val="92D050"/>
                </a:solidFill>
                <a:latin typeface="Comic Sans MS" pitchFamily="66" charset="0"/>
                <a:cs typeface="Andalus" pitchFamily="18" charset="-78"/>
              </a:rPr>
              <a:t>Culture:</a:t>
            </a:r>
            <a:r>
              <a:rPr lang="en-US" sz="2800" dirty="0">
                <a:solidFill>
                  <a:srgbClr val="92D050"/>
                </a:solidFill>
                <a:latin typeface="Comic Sans MS" pitchFamily="66" charset="0"/>
                <a:cs typeface="Andalus" pitchFamily="18" charset="-78"/>
              </a:rPr>
              <a:t> </a:t>
            </a:r>
          </a:p>
          <a:p>
            <a:pPr marL="365125" indent="-1588" algn="just" rtl="0">
              <a:buFontTx/>
              <a:buChar char="-"/>
            </a:pPr>
            <a:r>
              <a:rPr lang="en-US" sz="2800" dirty="0">
                <a:solidFill>
                  <a:srgbClr val="00B0F0"/>
                </a:solidFill>
                <a:latin typeface="Comic Sans MS" pitchFamily="66" charset="0"/>
                <a:cs typeface="Andalus" pitchFamily="18" charset="-78"/>
              </a:rPr>
              <a:t> </a:t>
            </a:r>
            <a:r>
              <a:rPr lang="en-US" sz="2800" dirty="0">
                <a:latin typeface="Comic Sans MS" pitchFamily="66" charset="0"/>
                <a:cs typeface="Andalus" pitchFamily="18" charset="-78"/>
              </a:rPr>
              <a:t>cultivated on </a:t>
            </a:r>
            <a:r>
              <a:rPr lang="en-US" sz="2800" dirty="0" err="1">
                <a:latin typeface="Comic Sans MS" pitchFamily="66" charset="0"/>
                <a:cs typeface="Andalus" pitchFamily="18" charset="-78"/>
              </a:rPr>
              <a:t>Loeffler’s</a:t>
            </a:r>
            <a:r>
              <a:rPr lang="en-US" sz="2800" dirty="0">
                <a:latin typeface="Comic Sans MS" pitchFamily="66" charset="0"/>
                <a:cs typeface="Andalus" pitchFamily="18" charset="-78"/>
              </a:rPr>
              <a:t> slant, nonselective media (e.g., blood agar) as well as on selective media (e.g., tellurite agar).</a:t>
            </a:r>
          </a:p>
          <a:p>
            <a:pPr marL="365125" indent="-1588" algn="just" rtl="0">
              <a:buFontTx/>
              <a:buChar char="-"/>
            </a:pPr>
            <a:endParaRPr lang="en-US" sz="2800" dirty="0">
              <a:latin typeface="Comic Sans MS" pitchFamily="66" charset="0"/>
              <a:cs typeface="Andalus" pitchFamily="18" charset="-78"/>
            </a:endParaRPr>
          </a:p>
        </p:txBody>
      </p:sp>
    </p:spTree>
    <p:extLst>
      <p:ext uri="{BB962C8B-B14F-4D97-AF65-F5344CB8AC3E}">
        <p14:creationId xmlns:p14="http://schemas.microsoft.com/office/powerpoint/2010/main" val="7732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125" accel="50000" decel="50000" autoRev="1" fill="hold">
                                          <p:stCondLst>
                                            <p:cond delay="0"/>
                                          </p:stCondLst>
                                        </p:cTn>
                                        <p:tgtEl>
                                          <p:spTgt spid="3">
                                            <p:txEl>
                                              <p:pRg st="0" end="0"/>
                                            </p:txEl>
                                          </p:spTgt>
                                        </p:tgtEl>
                                        <p:attrNameLst>
                                          <p:attrName>ppt_x</p:attrName>
                                          <p:attrName>ppt_y</p:attrName>
                                        </p:attrNameLst>
                                      </p:cBhvr>
                                    </p:animMotion>
                                    <p:animRot by="1500000">
                                      <p:cBhvr>
                                        <p:cTn id="14" dur="63" fill="hold">
                                          <p:stCondLst>
                                            <p:cond delay="0"/>
                                          </p:stCondLst>
                                        </p:cTn>
                                        <p:tgtEl>
                                          <p:spTgt spid="3">
                                            <p:txEl>
                                              <p:pRg st="0" end="0"/>
                                            </p:txEl>
                                          </p:spTgt>
                                        </p:tgtEl>
                                        <p:attrNameLst>
                                          <p:attrName>r</p:attrName>
                                        </p:attrNameLst>
                                      </p:cBhvr>
                                    </p:animRot>
                                    <p:animRot by="-1500000">
                                      <p:cBhvr>
                                        <p:cTn id="15" dur="63" fill="hold">
                                          <p:stCondLst>
                                            <p:cond delay="63"/>
                                          </p:stCondLst>
                                        </p:cTn>
                                        <p:tgtEl>
                                          <p:spTgt spid="3">
                                            <p:txEl>
                                              <p:pRg st="0" end="0"/>
                                            </p:txEl>
                                          </p:spTgt>
                                        </p:tgtEl>
                                        <p:attrNameLst>
                                          <p:attrName>r</p:attrName>
                                        </p:attrNameLst>
                                      </p:cBhvr>
                                    </p:animRot>
                                    <p:animRot by="-1500000">
                                      <p:cBhvr>
                                        <p:cTn id="16" dur="63" fill="hold">
                                          <p:stCondLst>
                                            <p:cond delay="125"/>
                                          </p:stCondLst>
                                        </p:cTn>
                                        <p:tgtEl>
                                          <p:spTgt spid="3">
                                            <p:txEl>
                                              <p:pRg st="0" end="0"/>
                                            </p:txEl>
                                          </p:spTgt>
                                        </p:tgtEl>
                                        <p:attrNameLst>
                                          <p:attrName>r</p:attrName>
                                        </p:attrNameLst>
                                      </p:cBhvr>
                                    </p:animRot>
                                    <p:animRot by="1500000">
                                      <p:cBhvr>
                                        <p:cTn id="17" dur="63" fill="hold">
                                          <p:stCondLst>
                                            <p:cond delay="188"/>
                                          </p:stCondLst>
                                        </p:cTn>
                                        <p:tgtEl>
                                          <p:spTgt spid="3">
                                            <p:txEl>
                                              <p:pRg st="0" end="0"/>
                                            </p:txEl>
                                          </p:spTgt>
                                        </p:tgtEl>
                                        <p:attrNameLst>
                                          <p:attrName>r</p:attrName>
                                        </p:attrNameLst>
                                      </p:cBhvr>
                                    </p:animRot>
                                  </p:childTnLst>
                                </p:cTn>
                              </p:par>
                            </p:childTnLst>
                          </p:cTn>
                        </p:par>
                        <p:par>
                          <p:cTn id="18" fill="hold">
                            <p:stCondLst>
                              <p:cond delay="233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125" accel="50000" decel="50000" autoRev="1" fill="hold">
                                          <p:stCondLst>
                                            <p:cond delay="0"/>
                                          </p:stCondLst>
                                        </p:cTn>
                                        <p:tgtEl>
                                          <p:spTgt spid="3">
                                            <p:txEl>
                                              <p:pRg st="1" end="1"/>
                                            </p:txEl>
                                          </p:spTgt>
                                        </p:tgtEl>
                                        <p:attrNameLst>
                                          <p:attrName>ppt_x</p:attrName>
                                          <p:attrName>ppt_y</p:attrName>
                                        </p:attrNameLst>
                                      </p:cBhvr>
                                    </p:animMotion>
                                    <p:animRot by="1500000">
                                      <p:cBhvr>
                                        <p:cTn id="21" dur="63" fill="hold">
                                          <p:stCondLst>
                                            <p:cond delay="0"/>
                                          </p:stCondLst>
                                        </p:cTn>
                                        <p:tgtEl>
                                          <p:spTgt spid="3">
                                            <p:txEl>
                                              <p:pRg st="1" end="1"/>
                                            </p:txEl>
                                          </p:spTgt>
                                        </p:tgtEl>
                                        <p:attrNameLst>
                                          <p:attrName>r</p:attrName>
                                        </p:attrNameLst>
                                      </p:cBhvr>
                                    </p:animRot>
                                    <p:animRot by="-1500000">
                                      <p:cBhvr>
                                        <p:cTn id="22" dur="63" fill="hold">
                                          <p:stCondLst>
                                            <p:cond delay="63"/>
                                          </p:stCondLst>
                                        </p:cTn>
                                        <p:tgtEl>
                                          <p:spTgt spid="3">
                                            <p:txEl>
                                              <p:pRg st="1" end="1"/>
                                            </p:txEl>
                                          </p:spTgt>
                                        </p:tgtEl>
                                        <p:attrNameLst>
                                          <p:attrName>r</p:attrName>
                                        </p:attrNameLst>
                                      </p:cBhvr>
                                    </p:animRot>
                                    <p:animRot by="-1500000">
                                      <p:cBhvr>
                                        <p:cTn id="23" dur="63" fill="hold">
                                          <p:stCondLst>
                                            <p:cond delay="125"/>
                                          </p:stCondLst>
                                        </p:cTn>
                                        <p:tgtEl>
                                          <p:spTgt spid="3">
                                            <p:txEl>
                                              <p:pRg st="1" end="1"/>
                                            </p:txEl>
                                          </p:spTgt>
                                        </p:tgtEl>
                                        <p:attrNameLst>
                                          <p:attrName>r</p:attrName>
                                        </p:attrNameLst>
                                      </p:cBhvr>
                                    </p:animRot>
                                    <p:animRot by="1500000">
                                      <p:cBhvr>
                                        <p:cTn id="24" dur="63" fill="hold">
                                          <p:stCondLst>
                                            <p:cond delay="188"/>
                                          </p:stCondLst>
                                        </p:cTn>
                                        <p:tgtEl>
                                          <p:spTgt spid="3">
                                            <p:txEl>
                                              <p:pRg st="1" end="1"/>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0.0 0.0 L 0.0 -0.07213" pathEditMode="relative" ptsTypes="">
                                      <p:cBhvr>
                                        <p:cTn id="26" dur="125" accel="50000" decel="50000" autoRev="1" fill="hold">
                                          <p:stCondLst>
                                            <p:cond delay="0"/>
                                          </p:stCondLst>
                                        </p:cTn>
                                        <p:tgtEl>
                                          <p:spTgt spid="3">
                                            <p:txEl>
                                              <p:pRg st="2" end="2"/>
                                            </p:txEl>
                                          </p:spTgt>
                                        </p:tgtEl>
                                        <p:attrNameLst>
                                          <p:attrName>ppt_x</p:attrName>
                                          <p:attrName>ppt_y</p:attrName>
                                        </p:attrNameLst>
                                      </p:cBhvr>
                                    </p:animMotion>
                                    <p:animRot by="1500000">
                                      <p:cBhvr>
                                        <p:cTn id="27" dur="63" fill="hold">
                                          <p:stCondLst>
                                            <p:cond delay="0"/>
                                          </p:stCondLst>
                                        </p:cTn>
                                        <p:tgtEl>
                                          <p:spTgt spid="3">
                                            <p:txEl>
                                              <p:pRg st="2" end="2"/>
                                            </p:txEl>
                                          </p:spTgt>
                                        </p:tgtEl>
                                        <p:attrNameLst>
                                          <p:attrName>r</p:attrName>
                                        </p:attrNameLst>
                                      </p:cBhvr>
                                    </p:animRot>
                                    <p:animRot by="-1500000">
                                      <p:cBhvr>
                                        <p:cTn id="28" dur="63" fill="hold">
                                          <p:stCondLst>
                                            <p:cond delay="63"/>
                                          </p:stCondLst>
                                        </p:cTn>
                                        <p:tgtEl>
                                          <p:spTgt spid="3">
                                            <p:txEl>
                                              <p:pRg st="2" end="2"/>
                                            </p:txEl>
                                          </p:spTgt>
                                        </p:tgtEl>
                                        <p:attrNameLst>
                                          <p:attrName>r</p:attrName>
                                        </p:attrNameLst>
                                      </p:cBhvr>
                                    </p:animRot>
                                    <p:animRot by="-1500000">
                                      <p:cBhvr>
                                        <p:cTn id="29" dur="63" fill="hold">
                                          <p:stCondLst>
                                            <p:cond delay="125"/>
                                          </p:stCondLst>
                                        </p:cTn>
                                        <p:tgtEl>
                                          <p:spTgt spid="3">
                                            <p:txEl>
                                              <p:pRg st="2" end="2"/>
                                            </p:txEl>
                                          </p:spTgt>
                                        </p:tgtEl>
                                        <p:attrNameLst>
                                          <p:attrName>r</p:attrName>
                                        </p:attrNameLst>
                                      </p:cBhvr>
                                    </p:animRot>
                                    <p:animRot by="1500000">
                                      <p:cBhvr>
                                        <p:cTn id="30" dur="63" fill="hold">
                                          <p:stCondLst>
                                            <p:cond delay="188"/>
                                          </p:stCondLst>
                                        </p:cTn>
                                        <p:tgtEl>
                                          <p:spTgt spid="3">
                                            <p:txEl>
                                              <p:pRg st="2" end="2"/>
                                            </p:txEl>
                                          </p:spTgt>
                                        </p:tgtEl>
                                        <p:attrNameLst>
                                          <p:attrName>r</p:attrName>
                                        </p:attrNameLst>
                                      </p:cBhvr>
                                    </p:animRot>
                                  </p:childTnLst>
                                </p:cTn>
                              </p:par>
                              <p:par>
                                <p:cTn id="31" presetID="34" presetClass="emph" presetSubtype="0" fill="hold" nodeType="withEffect">
                                  <p:stCondLst>
                                    <p:cond delay="0"/>
                                  </p:stCondLst>
                                  <p:iterate type="lt">
                                    <p:tmPct val="10000"/>
                                  </p:iterate>
                                  <p:childTnLst>
                                    <p:animMotion origin="layout" path="M 0.0 0.0 L 0.0 -0.07213" pathEditMode="relative" ptsTypes="">
                                      <p:cBhvr>
                                        <p:cTn id="32" dur="125" accel="50000" decel="50000" autoRev="1" fill="hold">
                                          <p:stCondLst>
                                            <p:cond delay="0"/>
                                          </p:stCondLst>
                                        </p:cTn>
                                        <p:tgtEl>
                                          <p:spTgt spid="3">
                                            <p:txEl>
                                              <p:pRg st="3" end="3"/>
                                            </p:txEl>
                                          </p:spTgt>
                                        </p:tgtEl>
                                        <p:attrNameLst>
                                          <p:attrName>ppt_x</p:attrName>
                                          <p:attrName>ppt_y</p:attrName>
                                        </p:attrNameLst>
                                      </p:cBhvr>
                                    </p:animMotion>
                                    <p:animRot by="1500000">
                                      <p:cBhvr>
                                        <p:cTn id="33" dur="63" fill="hold">
                                          <p:stCondLst>
                                            <p:cond delay="0"/>
                                          </p:stCondLst>
                                        </p:cTn>
                                        <p:tgtEl>
                                          <p:spTgt spid="3">
                                            <p:txEl>
                                              <p:pRg st="3" end="3"/>
                                            </p:txEl>
                                          </p:spTgt>
                                        </p:tgtEl>
                                        <p:attrNameLst>
                                          <p:attrName>r</p:attrName>
                                        </p:attrNameLst>
                                      </p:cBhvr>
                                    </p:animRot>
                                    <p:animRot by="-1500000">
                                      <p:cBhvr>
                                        <p:cTn id="34" dur="63" fill="hold">
                                          <p:stCondLst>
                                            <p:cond delay="63"/>
                                          </p:stCondLst>
                                        </p:cTn>
                                        <p:tgtEl>
                                          <p:spTgt spid="3">
                                            <p:txEl>
                                              <p:pRg st="3" end="3"/>
                                            </p:txEl>
                                          </p:spTgt>
                                        </p:tgtEl>
                                        <p:attrNameLst>
                                          <p:attrName>r</p:attrName>
                                        </p:attrNameLst>
                                      </p:cBhvr>
                                    </p:animRot>
                                    <p:animRot by="-1500000">
                                      <p:cBhvr>
                                        <p:cTn id="35" dur="63" fill="hold">
                                          <p:stCondLst>
                                            <p:cond delay="125"/>
                                          </p:stCondLst>
                                        </p:cTn>
                                        <p:tgtEl>
                                          <p:spTgt spid="3">
                                            <p:txEl>
                                              <p:pRg st="3" end="3"/>
                                            </p:txEl>
                                          </p:spTgt>
                                        </p:tgtEl>
                                        <p:attrNameLst>
                                          <p:attrName>r</p:attrName>
                                        </p:attrNameLst>
                                      </p:cBhvr>
                                    </p:animRot>
                                    <p:animRot by="1500000">
                                      <p:cBhvr>
                                        <p:cTn id="36" dur="63" fill="hold">
                                          <p:stCondLst>
                                            <p:cond delay="188"/>
                                          </p:stCondLst>
                                        </p:cTn>
                                        <p:tgtEl>
                                          <p:spTgt spid="3">
                                            <p:txEl>
                                              <p:pRg st="3" end="3"/>
                                            </p:txEl>
                                          </p:spTgt>
                                        </p:tgtEl>
                                        <p:attrNameLst>
                                          <p:attrName>r</p:attrName>
                                        </p:attrNameLst>
                                      </p:cBhvr>
                                    </p:animRot>
                                  </p:childTnLst>
                                </p:cTn>
                              </p:par>
                            </p:childTnLst>
                          </p:cTn>
                        </p:par>
                        <p:par>
                          <p:cTn id="37" fill="hold">
                            <p:stCondLst>
                              <p:cond delay="4037"/>
                            </p:stCondLst>
                            <p:childTnLst>
                              <p:par>
                                <p:cTn id="38" presetID="34" presetClass="emph" presetSubtype="0" fill="hold" nodeType="afterEffect">
                                  <p:stCondLst>
                                    <p:cond delay="0"/>
                                  </p:stCondLst>
                                  <p:iterate type="lt">
                                    <p:tmPct val="10000"/>
                                  </p:iterate>
                                  <p:childTnLst>
                                    <p:animMotion origin="layout" path="M 0.0 0.0 L 0.0 -0.07213" pathEditMode="relative" ptsTypes="">
                                      <p:cBhvr>
                                        <p:cTn id="39" dur="125" accel="50000" decel="50000" autoRev="1" fill="hold">
                                          <p:stCondLst>
                                            <p:cond delay="0"/>
                                          </p:stCondLst>
                                        </p:cTn>
                                        <p:tgtEl>
                                          <p:spTgt spid="3">
                                            <p:txEl>
                                              <p:pRg st="5" end="5"/>
                                            </p:txEl>
                                          </p:spTgt>
                                        </p:tgtEl>
                                        <p:attrNameLst>
                                          <p:attrName>ppt_x</p:attrName>
                                          <p:attrName>ppt_y</p:attrName>
                                        </p:attrNameLst>
                                      </p:cBhvr>
                                    </p:animMotion>
                                    <p:animRot by="1500000">
                                      <p:cBhvr>
                                        <p:cTn id="40" dur="63" fill="hold">
                                          <p:stCondLst>
                                            <p:cond delay="0"/>
                                          </p:stCondLst>
                                        </p:cTn>
                                        <p:tgtEl>
                                          <p:spTgt spid="3">
                                            <p:txEl>
                                              <p:pRg st="5" end="5"/>
                                            </p:txEl>
                                          </p:spTgt>
                                        </p:tgtEl>
                                        <p:attrNameLst>
                                          <p:attrName>r</p:attrName>
                                        </p:attrNameLst>
                                      </p:cBhvr>
                                    </p:animRot>
                                    <p:animRot by="-1500000">
                                      <p:cBhvr>
                                        <p:cTn id="41" dur="63" fill="hold">
                                          <p:stCondLst>
                                            <p:cond delay="63"/>
                                          </p:stCondLst>
                                        </p:cTn>
                                        <p:tgtEl>
                                          <p:spTgt spid="3">
                                            <p:txEl>
                                              <p:pRg st="5" end="5"/>
                                            </p:txEl>
                                          </p:spTgt>
                                        </p:tgtEl>
                                        <p:attrNameLst>
                                          <p:attrName>r</p:attrName>
                                        </p:attrNameLst>
                                      </p:cBhvr>
                                    </p:animRot>
                                    <p:animRot by="-1500000">
                                      <p:cBhvr>
                                        <p:cTn id="42" dur="63" fill="hold">
                                          <p:stCondLst>
                                            <p:cond delay="125"/>
                                          </p:stCondLst>
                                        </p:cTn>
                                        <p:tgtEl>
                                          <p:spTgt spid="3">
                                            <p:txEl>
                                              <p:pRg st="5" end="5"/>
                                            </p:txEl>
                                          </p:spTgt>
                                        </p:tgtEl>
                                        <p:attrNameLst>
                                          <p:attrName>r</p:attrName>
                                        </p:attrNameLst>
                                      </p:cBhvr>
                                    </p:animRot>
                                    <p:animRot by="1500000">
                                      <p:cBhvr>
                                        <p:cTn id="43" dur="63" fill="hold">
                                          <p:stCondLst>
                                            <p:cond delay="188"/>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6164</TotalTime>
  <Words>2084</Words>
  <Application>Microsoft Office PowerPoint</Application>
  <PresentationFormat>On-screen Show (4:3)</PresentationFormat>
  <Paragraphs>176</Paragraphs>
  <Slides>25</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Agency FB</vt:lpstr>
      <vt:lpstr>Andalus</vt:lpstr>
      <vt:lpstr>Arial</vt:lpstr>
      <vt:lpstr>Calibri</vt:lpstr>
      <vt:lpstr>Calibri Light</vt:lpstr>
      <vt:lpstr>Comic Sans MS</vt:lpstr>
      <vt:lpstr>Palatino Linotype</vt:lpstr>
      <vt:lpstr>Times New Roman</vt:lpstr>
      <vt:lpstr>Verdana</vt:lpstr>
      <vt:lpstr>Wingdings</vt:lpstr>
      <vt:lpstr>Wingdings 2</vt:lpstr>
      <vt:lpstr>Office Theme</vt:lpstr>
      <vt:lpstr>Globe</vt:lpstr>
      <vt:lpstr>نسق Office</vt:lpstr>
      <vt:lpstr>PowerPoint Presentation</vt:lpstr>
      <vt:lpstr>Non-spore forming Gram-positive bacilli   Corynebacterium</vt:lpstr>
      <vt:lpstr>Corynebacterium</vt:lpstr>
      <vt:lpstr>PowerPoint Presentation</vt:lpstr>
      <vt:lpstr>PowerPoint Presentation</vt:lpstr>
      <vt:lpstr>PowerPoint Presentation</vt:lpstr>
      <vt:lpstr>PowerPoint Presentation</vt:lpstr>
      <vt:lpstr>C. diphtheria</vt:lpstr>
      <vt:lpstr>Laboratory diagnosis:</vt:lpstr>
      <vt:lpstr>PowerPoint Presentation</vt:lpstr>
      <vt:lpstr>Treatment:</vt:lpstr>
      <vt:lpstr>C. diphtheria</vt:lpstr>
      <vt:lpstr>PowerPoint Presentation</vt:lpstr>
      <vt:lpstr>Listeria monocytogenes</vt:lpstr>
      <vt:lpstr>Listeria monocytogenes</vt:lpstr>
      <vt:lpstr>Listeria monocytogenes</vt:lpstr>
      <vt:lpstr>PowerPoint Presentation</vt:lpstr>
      <vt:lpstr>PowerPoint Presentation</vt:lpstr>
      <vt:lpstr>Actinomyces israelii</vt:lpstr>
      <vt:lpstr>Actinomyces :draining sinus &amp; sulfur granules</vt:lpstr>
      <vt:lpstr>laboratory diagnosis: - Specimen: Pus from draining sinuses, sputum, or specimens from tissue. - Microscopy: examined for the presence of sulfur granules (Diagnostic). - culture: Brain heart infusion agar and thioglycolate broth and incubated anaerobically or elevated CO2 conditions.</vt:lpstr>
      <vt:lpstr>PowerPoint Presentation</vt:lpstr>
      <vt:lpstr>PowerPoint Presentation</vt:lpstr>
      <vt:lpstr>PowerPoint Presentation</vt:lpstr>
      <vt:lpstr>PowerPoint Presentation</vt:lpstr>
    </vt:vector>
  </TitlesOfParts>
  <Company>2009</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Non-spore forming Gram-positive bacilli              Corynebacterium</dc:title>
  <dc:creator>engineerX</dc:creator>
  <cp:lastModifiedBy>Taqwa</cp:lastModifiedBy>
  <cp:revision>67</cp:revision>
  <dcterms:created xsi:type="dcterms:W3CDTF">2008-11-24T09:36:34Z</dcterms:created>
  <dcterms:modified xsi:type="dcterms:W3CDTF">2023-05-29T03:28:30Z</dcterms:modified>
</cp:coreProperties>
</file>