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 id="2147483735" r:id="rId2"/>
    <p:sldMasterId id="2147483747" r:id="rId3"/>
  </p:sldMasterIdLst>
  <p:notesMasterIdLst>
    <p:notesMasterId r:id="rId21"/>
  </p:notesMasterIdLst>
  <p:sldIdLst>
    <p:sldId id="290" r:id="rId4"/>
    <p:sldId id="289" r:id="rId5"/>
    <p:sldId id="263" r:id="rId6"/>
    <p:sldId id="281" r:id="rId7"/>
    <p:sldId id="280" r:id="rId8"/>
    <p:sldId id="257" r:id="rId9"/>
    <p:sldId id="267" r:id="rId10"/>
    <p:sldId id="266" r:id="rId11"/>
    <p:sldId id="268" r:id="rId12"/>
    <p:sldId id="282" r:id="rId13"/>
    <p:sldId id="265" r:id="rId14"/>
    <p:sldId id="283" r:id="rId15"/>
    <p:sldId id="284" r:id="rId16"/>
    <p:sldId id="270" r:id="rId17"/>
    <p:sldId id="276" r:id="rId18"/>
    <p:sldId id="285"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FF9933"/>
    <a:srgbClr val="C49500"/>
    <a:srgbClr val="FFFFFF"/>
    <a:srgbClr val="FFD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77937" autoAdjust="0"/>
  </p:normalViewPr>
  <p:slideViewPr>
    <p:cSldViewPr snapToGrid="0">
      <p:cViewPr varScale="1">
        <p:scale>
          <a:sx n="67" d="100"/>
          <a:sy n="67" d="100"/>
        </p:scale>
        <p:origin x="989"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1BC096C1-516F-4DF2-B9CC-250CA8E2AE24}" type="datetimeFigureOut">
              <a:rPr lang="en-US" smtClean="0"/>
              <a:t>5/28/2023</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2ECF08D0-43CC-4F27-A832-9830BE506087}" type="slidenum">
              <a:rPr lang="en-US" smtClean="0"/>
              <a:t>‹#›</a:t>
            </a:fld>
            <a:endParaRPr lang="en-US"/>
          </a:p>
        </p:txBody>
      </p:sp>
    </p:spTree>
    <p:extLst>
      <p:ext uri="{BB962C8B-B14F-4D97-AF65-F5344CB8AC3E}">
        <p14:creationId xmlns:p14="http://schemas.microsoft.com/office/powerpoint/2010/main" val="30552296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3</a:t>
            </a:fld>
            <a:endParaRPr lang="en-US"/>
          </a:p>
        </p:txBody>
      </p:sp>
    </p:spTree>
    <p:extLst>
      <p:ext uri="{BB962C8B-B14F-4D97-AF65-F5344CB8AC3E}">
        <p14:creationId xmlns:p14="http://schemas.microsoft.com/office/powerpoint/2010/main" val="257923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457200" indent="-457200" algn="just" rtl="0">
              <a:buFontTx/>
              <a:buChar cha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Real time PCR monitors the amplification of a targeted DNA molecule during the PCR (i.e., in real time), not at its end, as in conventional PCR.</a:t>
            </a:r>
          </a:p>
          <a:p>
            <a:pPr marL="457200" indent="-457200" algn="just" rtl="0">
              <a:buFontTx/>
              <a:buChar char="-"/>
            </a:pPr>
            <a:r>
              <a:rPr lang="en-US" dirty="0"/>
              <a:t>They all link the amplification of DNA to the generation of fluorescence which can simply be detected with a camera during each PCR cycle. Hence, as the number of gene copies increases during the reaction, so the fluorescence increases.</a:t>
            </a:r>
          </a:p>
          <a:p>
            <a:pPr algn="l" rtl="0"/>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14</a:t>
            </a:fld>
            <a:endParaRPr lang="en-US"/>
          </a:p>
        </p:txBody>
      </p:sp>
    </p:spTree>
    <p:extLst>
      <p:ext uri="{BB962C8B-B14F-4D97-AF65-F5344CB8AC3E}">
        <p14:creationId xmlns:p14="http://schemas.microsoft.com/office/powerpoint/2010/main" val="242966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SYBR Green </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represents one class of DNA binding chemicals that </a:t>
            </a:r>
            <a:r>
              <a:rPr kumimoji="0" lang="en-US" sz="27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emits much more fluorescence</a:t>
            </a:r>
            <a:r>
              <a:rPr kumimoji="0" lang="en-US" sz="2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intercalated into </a:t>
            </a:r>
            <a:r>
              <a:rPr kumimoji="0" lang="en-US" sz="27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double-stranded DNA </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compared with the unbound chemical in solution </a:t>
            </a:r>
            <a:endParaRPr kumimoji="0" lang="ar-IQ"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 a result, the SYBR Green fluorescence </a:t>
            </a:r>
            <a:r>
              <a:rPr kumimoji="0" lang="en-US" sz="2700" b="0" i="0" u="none" strike="noStrike" kern="1200" cap="none" spc="0" normalizeH="0" baseline="0" noProof="0" dirty="0">
                <a:ln>
                  <a:noFill/>
                </a:ln>
                <a:solidFill>
                  <a:srgbClr val="C4220D">
                    <a:lumMod val="60000"/>
                    <a:lumOff val="40000"/>
                  </a:srgbClr>
                </a:solidFill>
                <a:effectLst/>
                <a:uLnTx/>
                <a:uFillTx/>
                <a:latin typeface="Times New Roman" panose="02020603050405020304" pitchFamily="18" charset="0"/>
                <a:ea typeface="+mn-ea"/>
                <a:cs typeface="Times New Roman" panose="02020603050405020304" pitchFamily="18" charset="0"/>
              </a:rPr>
              <a:t>increases</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a:ln>
                  <a:noFill/>
                </a:ln>
                <a:solidFill>
                  <a:srgbClr val="C4220D">
                    <a:lumMod val="60000"/>
                    <a:lumOff val="40000"/>
                  </a:srgbClr>
                </a:solidFill>
                <a:effectLst/>
                <a:uLnTx/>
                <a:uFillTx/>
                <a:latin typeface="Times New Roman" panose="02020603050405020304" pitchFamily="18" charset="0"/>
                <a:ea typeface="+mn-ea"/>
                <a:cs typeface="Times New Roman" panose="02020603050405020304" pitchFamily="18" charset="0"/>
              </a:rPr>
              <a:t>proportionally</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the </a:t>
            </a:r>
            <a:r>
              <a:rPr kumimoji="0" lang="en-US" sz="2700" b="0" i="0" u="none" strike="noStrike" kern="1200" cap="none" spc="0" normalizeH="0" baseline="0" noProof="0" dirty="0">
                <a:ln>
                  <a:noFill/>
                </a:ln>
                <a:solidFill>
                  <a:srgbClr val="C4220D">
                    <a:lumMod val="60000"/>
                    <a:lumOff val="40000"/>
                  </a:srgbClr>
                </a:solidFill>
                <a:effectLst/>
                <a:uLnTx/>
                <a:uFillTx/>
                <a:latin typeface="Times New Roman" panose="02020603050405020304" pitchFamily="18" charset="0"/>
                <a:ea typeface="+mn-ea"/>
                <a:cs typeface="Times New Roman" panose="02020603050405020304" pitchFamily="18" charset="0"/>
              </a:rPr>
              <a:t>increase in DNA amplification products</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15</a:t>
            </a:fld>
            <a:endParaRPr lang="en-US"/>
          </a:p>
        </p:txBody>
      </p:sp>
    </p:spTree>
    <p:extLst>
      <p:ext uri="{BB962C8B-B14F-4D97-AF65-F5344CB8AC3E}">
        <p14:creationId xmlns:p14="http://schemas.microsoft.com/office/powerpoint/2010/main" val="7870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Fluorescent reporter probes detect only the DNA containing the sequence complementary to the probe; therefore, use of the reporter probe significantly increases specificity, and enables performing the technique even in the presence of other dsDNA.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Real-time PCR assays utilizing an </a:t>
            </a:r>
            <a:r>
              <a:rPr kumimoji="0" lang="en-US" sz="27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amplicon-specific probe increase the specificity substantially</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l" rtl="0"/>
            <a:r>
              <a:rPr lang="en-US" sz="2800" dirty="0"/>
              <a:t>A great advantage of monitoring the reaction as it proceeds is that the rate of amplification can be noted. Traditional PCR machines analyze the product after the completion of all cycles, which makes it impossible to know if the reaction had plateaued at an earlier cycle because of limitations in reagents, such as nucleotides. Real-time PCR machines address this concern by providing a visual graph of the amplification. An advantage of being able to see the amplification in real time is that the quantity of the PCR product can be used to back calculate the amount of starting template nucleic acid that was present, since we know that each cycle doubles the amount of DNA. For this reason, real-time PCR is also known as quantitative PCR. Therefore, the standard abbreviation for real-time PCR, is qPCR. (Recall that RT-PCR stands for reverse transcriptase PCR, not real-time PCR!) RT-PCR can also be performed using qPCR; this technique is known as RT-qPCR.</a:t>
            </a:r>
            <a:endParaRPr kumimoji="0" lang="ar-IQ"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l" rtl="0"/>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16</a:t>
            </a:fld>
            <a:endParaRPr lang="en-US"/>
          </a:p>
        </p:txBody>
      </p:sp>
    </p:spTree>
    <p:extLst>
      <p:ext uri="{BB962C8B-B14F-4D97-AF65-F5344CB8AC3E}">
        <p14:creationId xmlns:p14="http://schemas.microsoft.com/office/powerpoint/2010/main" val="250728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l" rtl="0">
              <a:buFontTx/>
              <a:buNone/>
            </a:pPr>
            <a:r>
              <a:rPr lang="en-US" dirty="0"/>
              <a:t>Amplification is an “in vitro “ version of replication</a:t>
            </a:r>
            <a:endParaRPr lang="ar-IQ" dirty="0"/>
          </a:p>
        </p:txBody>
      </p:sp>
      <p:sp>
        <p:nvSpPr>
          <p:cNvPr id="4" name="عنصر نائب لرقم الشريحة 3"/>
          <p:cNvSpPr>
            <a:spLocks noGrp="1"/>
          </p:cNvSpPr>
          <p:nvPr>
            <p:ph type="sldNum" sz="quarter" idx="10"/>
          </p:nvPr>
        </p:nvSpPr>
        <p:spPr/>
        <p:txBody>
          <a:bodyPr/>
          <a:lstStyle/>
          <a:p>
            <a:fld id="{7C172BB2-7CC4-4241-AC03-6114516B941B}" type="slidenum">
              <a:rPr lang="ar-IQ" smtClean="0"/>
              <a:t>4</a:t>
            </a:fld>
            <a:endParaRPr lang="ar-IQ"/>
          </a:p>
        </p:txBody>
      </p:sp>
    </p:spTree>
    <p:extLst>
      <p:ext uri="{BB962C8B-B14F-4D97-AF65-F5344CB8AC3E}">
        <p14:creationId xmlns:p14="http://schemas.microsoft.com/office/powerpoint/2010/main" val="408852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r>
              <a:rPr lang="en-US" dirty="0"/>
              <a:t>Several commercial manual extraction kits are available for use by clinical laboratories.</a:t>
            </a:r>
            <a:r>
              <a:rPr lang="en-US" baseline="0" dirty="0"/>
              <a:t> </a:t>
            </a:r>
            <a:r>
              <a:rPr lang="en-US" dirty="0"/>
              <a:t>These kits vary in the method, cost and time required for extraction. Processing by manual methods involves a higher risk of contamination and switching of patient samples. </a:t>
            </a:r>
          </a:p>
          <a:p>
            <a:pPr marL="171450" indent="-171450" algn="l" rtl="0">
              <a:buFontTx/>
              <a:buChar char="-"/>
            </a:pPr>
            <a:r>
              <a:rPr lang="en-US" dirty="0"/>
              <a:t>Automated extraction systems keep sample manipulation to a minimum, reducing the risk of cross-contamination of samples.</a:t>
            </a:r>
          </a:p>
          <a:p>
            <a:pPr marL="171450" indent="-171450" algn="l" rtl="0">
              <a:buFontTx/>
              <a:buChar char="-"/>
            </a:pPr>
            <a:r>
              <a:rPr lang="en-US" sz="1200" dirty="0">
                <a:solidFill>
                  <a:srgbClr val="0070C0"/>
                </a:solidFill>
                <a:effectLst/>
                <a:latin typeface="AdvTimes"/>
                <a:ea typeface="Calibri" panose="020F0502020204030204" pitchFamily="34" charset="0"/>
              </a:rPr>
              <a:t>Comparisons of manual and automated extraction methods have found automated procedures to be equivalent and in some instances superior to manual methods.</a:t>
            </a:r>
            <a:endParaRPr lang="ar-IQ" dirty="0"/>
          </a:p>
        </p:txBody>
      </p:sp>
      <p:sp>
        <p:nvSpPr>
          <p:cNvPr id="4" name="عنصر نائب لرقم الشريحة 3"/>
          <p:cNvSpPr>
            <a:spLocks noGrp="1"/>
          </p:cNvSpPr>
          <p:nvPr>
            <p:ph type="sldNum" sz="quarter" idx="10"/>
          </p:nvPr>
        </p:nvSpPr>
        <p:spPr/>
        <p:txBody>
          <a:bodyPr/>
          <a:lstStyle/>
          <a:p>
            <a:fld id="{7C172BB2-7CC4-4241-AC03-6114516B941B}" type="slidenum">
              <a:rPr lang="ar-IQ" smtClean="0"/>
              <a:t>5</a:t>
            </a:fld>
            <a:endParaRPr lang="ar-IQ"/>
          </a:p>
        </p:txBody>
      </p:sp>
    </p:spTree>
    <p:extLst>
      <p:ext uri="{BB962C8B-B14F-4D97-AF65-F5344CB8AC3E}">
        <p14:creationId xmlns:p14="http://schemas.microsoft.com/office/powerpoint/2010/main" val="5213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HelveticaNeueLTStd-Lt"/>
                <a:ea typeface="+mn-ea"/>
                <a:cs typeface="+mn-cs"/>
              </a:rPr>
              <a:t>During a PCR, changes in temperature are used to control the activity of the polymerase and the binding of primers.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HelveticaNeueLTStd-Roman"/>
                <a:ea typeface="+mn-ea"/>
                <a:cs typeface="+mn-cs"/>
              </a:rPr>
              <a:t>To begin the reaction the temperature is raised to 95°C. At this temperature all double stranded DNA is “melted”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HelveticaNeueLTStd-Roman"/>
                <a:ea typeface="+mn-ea"/>
                <a:cs typeface="+mn-cs"/>
              </a:rPr>
              <a:t>in to single strands. The temperature is then lowered to 40-65°C. This allows the primers to bind to your gene of interest</a:t>
            </a:r>
            <a:r>
              <a:rPr kumimoji="0" lang="en-US" sz="1800" b="0" i="0" u="none" strike="noStrike" kern="1200" cap="none" spc="0" normalizeH="0" baseline="0" noProof="0" dirty="0">
                <a:ln>
                  <a:noFill/>
                </a:ln>
                <a:solidFill>
                  <a:srgbClr val="FFFFFF"/>
                </a:solidFill>
                <a:effectLst/>
                <a:uLnTx/>
                <a:uFillTx/>
                <a:latin typeface="HelveticaNeueLTStd-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HelveticaNeueLTStd-Lt"/>
                <a:ea typeface="+mn-ea"/>
                <a:cs typeface="+mn-cs"/>
              </a:rPr>
              <a:t>This temperature change is repeated through around 40 ‘cycles’.</a:t>
            </a:r>
            <a:endParaRPr kumimoji="0" lang="ar-IQ"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6</a:t>
            </a:fld>
            <a:endParaRPr lang="en-US"/>
          </a:p>
        </p:txBody>
      </p:sp>
    </p:spTree>
    <p:extLst>
      <p:ext uri="{BB962C8B-B14F-4D97-AF65-F5344CB8AC3E}">
        <p14:creationId xmlns:p14="http://schemas.microsoft.com/office/powerpoint/2010/main" val="290835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7</a:t>
            </a:fld>
            <a:endParaRPr lang="en-US"/>
          </a:p>
        </p:txBody>
      </p:sp>
    </p:spTree>
    <p:extLst>
      <p:ext uri="{BB962C8B-B14F-4D97-AF65-F5344CB8AC3E}">
        <p14:creationId xmlns:p14="http://schemas.microsoft.com/office/powerpoint/2010/main" val="29702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Longer fragments have more nucleotides</a:t>
            </a:r>
          </a:p>
          <a:p>
            <a:pPr marL="1143000" marR="0" lvl="2" indent="-228600" algn="l" defTabSz="914400" rtl="0" eaLnBrk="1" fontAlgn="auto" latinLnBrk="0" hangingPunct="1">
              <a:lnSpc>
                <a:spcPct val="100000"/>
              </a:lnSpc>
              <a:spcBef>
                <a:spcPct val="20000"/>
              </a:spcBef>
              <a:spcAft>
                <a:spcPts val="0"/>
              </a:spcAft>
              <a:buClr>
                <a:srgbClr val="E3E3FF"/>
              </a:buClr>
              <a:buSzTx/>
              <a:buFontTx/>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So have a larger molecular weight</a:t>
            </a:r>
          </a:p>
          <a:p>
            <a:pPr marL="1143000" marR="0" lvl="2" indent="-228600" algn="l" defTabSz="914400" rtl="0" eaLnBrk="1" fontAlgn="auto" latinLnBrk="0" hangingPunct="1">
              <a:lnSpc>
                <a:spcPct val="100000"/>
              </a:lnSpc>
              <a:spcBef>
                <a:spcPct val="20000"/>
              </a:spcBef>
              <a:spcAft>
                <a:spcPts val="0"/>
              </a:spcAft>
              <a:buClr>
                <a:srgbClr val="E3E3FF"/>
              </a:buClr>
              <a:buSzTx/>
              <a:buFontTx/>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So are bigger in size</a:t>
            </a:r>
          </a:p>
          <a:p>
            <a:pPr marL="1143000" marR="0" lvl="2" indent="-228600" algn="l" defTabSz="914400" rtl="0" eaLnBrk="1" fontAlgn="auto" latinLnBrk="0" hangingPunct="1">
              <a:lnSpc>
                <a:spcPct val="100000"/>
              </a:lnSpc>
              <a:spcBef>
                <a:spcPct val="20000"/>
              </a:spcBef>
              <a:spcAft>
                <a:spcPts val="0"/>
              </a:spcAft>
              <a:buClr>
                <a:srgbClr val="E3E3FF"/>
              </a:buClr>
              <a:buSzTx/>
              <a:buFontTx/>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So aren’t able to pass through the small holes in the gel and get hung up at the beginning of the gel</a:t>
            </a:r>
          </a:p>
          <a:p>
            <a:pPr marL="342900" marR="0" lvl="0" indent="-342900" algn="l" defTabSz="914400" rtl="0" eaLnBrk="1" fontAlgn="auto" latinLnBrk="0" hangingPunct="1">
              <a:lnSpc>
                <a:spcPct val="100000"/>
              </a:lnSpc>
              <a:spcBef>
                <a:spcPct val="20000"/>
              </a:spcBef>
              <a:spcAft>
                <a:spcPts val="0"/>
              </a:spcAft>
              <a:buClr>
                <a:srgbClr val="E3E3FF"/>
              </a:buClr>
              <a:buSzTx/>
              <a:buFontTx/>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The number of nucleotides are then estimated by comparing it to a known sample of DNA fragments ( DNA ladder) which is run through the gel at the same time</a:t>
            </a:r>
          </a:p>
          <a:p>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9</a:t>
            </a:fld>
            <a:endParaRPr lang="en-US"/>
          </a:p>
        </p:txBody>
      </p:sp>
    </p:spTree>
    <p:extLst>
      <p:ext uri="{BB962C8B-B14F-4D97-AF65-F5344CB8AC3E}">
        <p14:creationId xmlns:p14="http://schemas.microsoft.com/office/powerpoint/2010/main" val="312839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r>
              <a:rPr lang="en-US" sz="1200" dirty="0">
                <a:effectLst/>
                <a:latin typeface="AdvTimes"/>
                <a:ea typeface="Calibri" panose="020F0502020204030204" pitchFamily="34" charset="0"/>
              </a:rPr>
              <a:t>Commonly used methods for the visualization of amplicons are </a:t>
            </a:r>
            <a:r>
              <a:rPr lang="en-US" sz="1200" b="1" u="sng" dirty="0">
                <a:effectLst/>
                <a:latin typeface="AdvTimes"/>
                <a:ea typeface="Calibri" panose="020F0502020204030204" pitchFamily="34" charset="0"/>
              </a:rPr>
              <a:t>agarose gel electrophoresis</a:t>
            </a:r>
            <a:r>
              <a:rPr lang="en-US" sz="1200" dirty="0">
                <a:effectLst/>
                <a:latin typeface="AdvTimes"/>
                <a:ea typeface="Calibri" panose="020F0502020204030204" pitchFamily="34" charset="0"/>
              </a:rPr>
              <a:t> and </a:t>
            </a:r>
            <a:r>
              <a:rPr lang="en-US" sz="1200" b="1" u="sng" dirty="0">
                <a:effectLst/>
                <a:latin typeface="AdvTimes"/>
                <a:ea typeface="Calibri" panose="020F0502020204030204" pitchFamily="34" charset="0"/>
              </a:rPr>
              <a:t>microplate systems</a:t>
            </a:r>
            <a:r>
              <a:rPr lang="en-US" sz="1200" u="sng" dirty="0">
                <a:effectLst/>
                <a:latin typeface="AdvTimes"/>
                <a:ea typeface="Calibri" panose="020F0502020204030204" pitchFamily="34" charset="0"/>
              </a:rPr>
              <a:t> </a:t>
            </a:r>
            <a:r>
              <a:rPr lang="en-US" sz="1200" b="1" u="sng" dirty="0">
                <a:effectLst/>
                <a:latin typeface="AdvTimes"/>
                <a:ea typeface="Calibri" panose="020F0502020204030204" pitchFamily="34" charset="0"/>
              </a:rPr>
              <a:t>with a detection probe</a:t>
            </a:r>
            <a:r>
              <a:rPr lang="en-US" sz="1200" u="sng" dirty="0">
                <a:effectLst/>
                <a:latin typeface="AdvTimes"/>
                <a:ea typeface="Calibri" panose="020F0502020204030204" pitchFamily="34" charset="0"/>
              </a:rPr>
              <a:t> and a </a:t>
            </a:r>
            <a:r>
              <a:rPr lang="en-US" sz="1200" b="1" u="sng" dirty="0">
                <a:effectLst/>
                <a:latin typeface="AdvTimes"/>
                <a:ea typeface="Calibri" panose="020F0502020204030204" pitchFamily="34" charset="0"/>
              </a:rPr>
              <a:t>streptavidin</a:t>
            </a:r>
            <a:r>
              <a:rPr lang="en-US" sz="1200" b="1" u="sng" dirty="0">
                <a:effectLst/>
                <a:latin typeface="Calibri" panose="020F0502020204030204" pitchFamily="34" charset="0"/>
                <a:ea typeface="Calibri" panose="020F0502020204030204" pitchFamily="34" charset="0"/>
                <a:cs typeface="AdvTimes"/>
              </a:rPr>
              <a:t>–</a:t>
            </a:r>
            <a:r>
              <a:rPr lang="en-US" sz="1200" b="1" u="sng" dirty="0">
                <a:effectLst/>
                <a:latin typeface="AdvTimes"/>
                <a:ea typeface="Calibri" panose="020F0502020204030204" pitchFamily="34" charset="0"/>
              </a:rPr>
              <a:t>enzyme conjugate</a:t>
            </a:r>
            <a:r>
              <a:rPr lang="en-US" sz="1200" u="sng" dirty="0">
                <a:effectLst/>
                <a:latin typeface="AdvTimes"/>
                <a:ea typeface="Calibri" panose="020F0502020204030204" pitchFamily="34" charset="0"/>
              </a:rPr>
              <a:t> that binds to biotinylated nucleotides incorporated into the amplicon.</a:t>
            </a:r>
            <a:r>
              <a:rPr lang="en-US" sz="1200" dirty="0">
                <a:effectLst/>
                <a:latin typeface="AdvTimes"/>
                <a:ea typeface="Calibri" panose="020F0502020204030204" pitchFamily="34" charset="0"/>
              </a:rPr>
              <a:t> </a:t>
            </a:r>
            <a:endParaRPr lang="ar-IQ" sz="1200" dirty="0">
              <a:effectLst/>
              <a:latin typeface="AdvTimes"/>
              <a:ea typeface="Calibri" panose="020F0502020204030204" pitchFamily="34" charset="0"/>
            </a:endParaRPr>
          </a:p>
          <a:p>
            <a:pPr marL="171450" indent="-171450" algn="l" rtl="0">
              <a:buFontTx/>
              <a:buChar char="-"/>
            </a:pPr>
            <a:r>
              <a:rPr lang="en-US" sz="1200" kern="1200" dirty="0">
                <a:solidFill>
                  <a:schemeClr val="tx1"/>
                </a:solidFill>
                <a:effectLst/>
                <a:latin typeface="+mn-lt"/>
                <a:ea typeface="+mn-ea"/>
                <a:cs typeface="+mn-cs"/>
              </a:rPr>
              <a:t>Following a washing step, the enzyme bound by the biotin–streptavidin interaction will change a </a:t>
            </a:r>
            <a:r>
              <a:rPr lang="en-US" sz="1200" kern="1200" dirty="0" err="1">
                <a:solidFill>
                  <a:schemeClr val="tx1"/>
                </a:solidFill>
                <a:effectLst/>
                <a:latin typeface="+mn-lt"/>
                <a:ea typeface="+mn-ea"/>
                <a:cs typeface="+mn-cs"/>
              </a:rPr>
              <a:t>colourless</a:t>
            </a:r>
            <a:r>
              <a:rPr lang="en-US" sz="1200" kern="1200" dirty="0">
                <a:solidFill>
                  <a:schemeClr val="tx1"/>
                </a:solidFill>
                <a:effectLst/>
                <a:latin typeface="+mn-lt"/>
                <a:ea typeface="+mn-ea"/>
                <a:cs typeface="+mn-cs"/>
              </a:rPr>
              <a:t> substrate into a </a:t>
            </a:r>
            <a:r>
              <a:rPr lang="en-US" sz="1200" kern="1200" dirty="0" err="1">
                <a:solidFill>
                  <a:schemeClr val="tx1"/>
                </a:solidFill>
                <a:effectLst/>
                <a:latin typeface="+mn-lt"/>
                <a:ea typeface="+mn-ea"/>
                <a:cs typeface="+mn-cs"/>
              </a:rPr>
              <a:t>coloured</a:t>
            </a:r>
            <a:r>
              <a:rPr lang="en-US" sz="1200" kern="1200" dirty="0">
                <a:solidFill>
                  <a:schemeClr val="tx1"/>
                </a:solidFill>
                <a:effectLst/>
                <a:latin typeface="+mn-lt"/>
                <a:ea typeface="+mn-ea"/>
                <a:cs typeface="+mn-cs"/>
              </a:rPr>
              <a:t> derivative in a quantitative way.</a:t>
            </a:r>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10</a:t>
            </a:fld>
            <a:endParaRPr lang="en-US"/>
          </a:p>
        </p:txBody>
      </p:sp>
    </p:spTree>
    <p:extLst>
      <p:ext uri="{BB962C8B-B14F-4D97-AF65-F5344CB8AC3E}">
        <p14:creationId xmlns:p14="http://schemas.microsoft.com/office/powerpoint/2010/main" val="203435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ECF08D0-43CC-4F27-A832-9830BE506087}" type="slidenum">
              <a:rPr lang="en-US" smtClean="0"/>
              <a:t>11</a:t>
            </a:fld>
            <a:endParaRPr lang="en-US"/>
          </a:p>
        </p:txBody>
      </p:sp>
    </p:spTree>
    <p:extLst>
      <p:ext uri="{BB962C8B-B14F-4D97-AF65-F5344CB8AC3E}">
        <p14:creationId xmlns:p14="http://schemas.microsoft.com/office/powerpoint/2010/main" val="339041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ar-IQ"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This is reversing “transcription”– so use an enzyme originally obtained from viruses– enzyme  is called reverse transcriptase.</a:t>
            </a:r>
            <a:r>
              <a:rPr lang="en-US" sz="2400" b="1" dirty="0">
                <a:solidFill>
                  <a:srgbClr val="7030A0"/>
                </a:solidFill>
                <a:effectLst/>
                <a:latin typeface="AdvTimes"/>
                <a:ea typeface="Calibri" panose="020F0502020204030204" pitchFamily="34" charset="0"/>
              </a:rPr>
              <a:t> which has both reverse transcriptase and DNA polymerase activity and is thermostable</a:t>
            </a:r>
            <a:endParaRPr kumimoji="0" lang="en-US" altLang="ar-IQ"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0000"/>
                </a:solidFill>
                <a:effectLst/>
                <a:uLnTx/>
                <a:uFillTx/>
                <a:latin typeface="AdvTimes"/>
                <a:ea typeface="Calibri" panose="020F0502020204030204" pitchFamily="34" charset="0"/>
                <a:cs typeface="+mn-cs"/>
              </a:rPr>
              <a:t>Reverse transcription of RNA to complementary DNA (cDNA) is therefore an obligatory step for the identification of RNA viruses</a:t>
            </a:r>
            <a:endParaRPr kumimoji="0" lang="en-US" altLang="ar-IQ"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endParaRPr lang="ar-IQ" dirty="0"/>
          </a:p>
        </p:txBody>
      </p:sp>
      <p:sp>
        <p:nvSpPr>
          <p:cNvPr id="4" name="عنصر نائب لرقم الشريحة 3"/>
          <p:cNvSpPr>
            <a:spLocks noGrp="1"/>
          </p:cNvSpPr>
          <p:nvPr>
            <p:ph type="sldNum" sz="quarter" idx="10"/>
          </p:nvPr>
        </p:nvSpPr>
        <p:spPr/>
        <p:txBody>
          <a:bodyPr/>
          <a:lstStyle/>
          <a:p>
            <a:fld id="{7C172BB2-7CC4-4241-AC03-6114516B941B}" type="slidenum">
              <a:rPr lang="ar-IQ" smtClean="0"/>
              <a:t>12</a:t>
            </a:fld>
            <a:endParaRPr lang="ar-IQ"/>
          </a:p>
        </p:txBody>
      </p:sp>
    </p:spTree>
    <p:extLst>
      <p:ext uri="{BB962C8B-B14F-4D97-AF65-F5344CB8AC3E}">
        <p14:creationId xmlns:p14="http://schemas.microsoft.com/office/powerpoint/2010/main" val="161249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5/28/2023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481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972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502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994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5/28/2023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573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83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46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914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5/28/2023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42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959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687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152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48A87A34-81AB-432B-8DAE-1953F412C126}" type="datetimeFigureOut">
              <a:rPr lang="en-US" smtClean="0"/>
              <a:pPr/>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1324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569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139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2777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047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4052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301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6780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pPr/>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0946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77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5/28/2023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8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8871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48A87A34-81AB-432B-8DAE-1953F412C126}" type="datetimeFigureOut">
              <a:rPr lang="en-US" smtClean="0"/>
              <a:pPr/>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2644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636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5393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1451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5148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0153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2078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0833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8A87A34-81AB-432B-8DAE-1953F412C126}" type="datetimeFigureOut">
              <a:rPr lang="en-US" smtClean="0"/>
              <a:pPr/>
              <a:t>5/28/2023</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027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31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726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26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608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8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77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5/28/2023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640750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A87A34-81AB-432B-8DAE-1953F412C126}" type="datetimeFigureOut">
              <a:rPr lang="en-US" smtClean="0"/>
              <a:pPr/>
              <a:t>5/28/2023</a:t>
            </a:fld>
            <a:endParaRPr lang="en-US"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47735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A87A34-81AB-432B-8DAE-1953F412C126}" type="datetimeFigureOut">
              <a:rPr lang="en-US" smtClean="0"/>
              <a:pPr/>
              <a:t>5/28/2023</a:t>
            </a:fld>
            <a:endParaRPr lang="en-US"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48453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58752" y="1630192"/>
            <a:ext cx="8064896" cy="2182934"/>
          </a:xfrm>
        </p:spPr>
        <p:txBody>
          <a:bodyPr>
            <a:normAutofit fontScale="90000"/>
          </a:bodyPr>
          <a:lstStyle/>
          <a:p>
            <a:pPr algn="ctr"/>
            <a:br>
              <a:rPr lang="en-US" sz="3600" b="1" dirty="0">
                <a:latin typeface="Constantia" pitchFamily="18" charset="0"/>
              </a:rPr>
            </a:br>
            <a:r>
              <a:rPr lang="en-US" sz="3600" b="1" dirty="0">
                <a:solidFill>
                  <a:srgbClr val="FF0000"/>
                </a:solidFill>
                <a:latin typeface="Constantia" pitchFamily="18" charset="0"/>
              </a:rPr>
              <a:t>Lab. 4</a:t>
            </a:r>
            <a:br>
              <a:rPr lang="en-US" sz="3600" b="1" dirty="0">
                <a:solidFill>
                  <a:srgbClr val="FF0000"/>
                </a:solidFill>
                <a:latin typeface="Constantia" pitchFamily="18" charset="0"/>
              </a:rPr>
            </a:br>
            <a:br>
              <a:rPr lang="en-US" sz="3600" b="1" dirty="0">
                <a:solidFill>
                  <a:srgbClr val="FF0000"/>
                </a:solidFill>
                <a:latin typeface="Constantia" pitchFamily="18" charset="0"/>
              </a:rPr>
            </a:br>
            <a:r>
              <a:rPr lang="en-US" sz="3600" b="1" dirty="0">
                <a:solidFill>
                  <a:srgbClr val="FF0000"/>
                </a:solidFill>
                <a:latin typeface="Constantia" pitchFamily="18" charset="0"/>
              </a:rPr>
              <a:t>molecular techniques</a:t>
            </a:r>
            <a:br>
              <a:rPr lang="en-US" sz="3600" b="1" dirty="0">
                <a:solidFill>
                  <a:srgbClr val="FF0000"/>
                </a:solidFill>
                <a:latin typeface="Constantia" pitchFamily="18" charset="0"/>
              </a:rPr>
            </a:br>
            <a:r>
              <a:rPr lang="en-US" sz="3600" b="1" dirty="0">
                <a:solidFill>
                  <a:srgbClr val="FF0000"/>
                </a:solidFill>
                <a:latin typeface="Constantia" pitchFamily="18" charset="0"/>
              </a:rPr>
              <a:t>PCR &amp; RT-PCR</a:t>
            </a:r>
          </a:p>
        </p:txBody>
      </p:sp>
      <p:sp>
        <p:nvSpPr>
          <p:cNvPr id="5123" name="Rectangle 3"/>
          <p:cNvSpPr>
            <a:spLocks noGrp="1" noChangeArrowheads="1"/>
          </p:cNvSpPr>
          <p:nvPr>
            <p:ph type="subTitle" idx="1"/>
          </p:nvPr>
        </p:nvSpPr>
        <p:spPr>
          <a:xfrm>
            <a:off x="2394155" y="4281835"/>
            <a:ext cx="6400800" cy="1057672"/>
          </a:xfrm>
        </p:spPr>
        <p:txBody>
          <a:bodyPr/>
          <a:lstStyle/>
          <a:p>
            <a:pPr algn="ctr"/>
            <a:r>
              <a:rPr lang="en-US" sz="2800" dirty="0">
                <a:solidFill>
                  <a:srgbClr val="0070C0"/>
                </a:solidFill>
                <a:latin typeface="Brush Script Std" panose="03060802040607070404" pitchFamily="66" charset="0"/>
              </a:rPr>
              <a:t>Assist. Prof. </a:t>
            </a:r>
          </a:p>
          <a:p>
            <a:pPr algn="ctr"/>
            <a:r>
              <a:rPr lang="en-US" sz="2800" dirty="0">
                <a:solidFill>
                  <a:srgbClr val="0070C0"/>
                </a:solidFill>
                <a:latin typeface="Brush Script Std" panose="03060802040607070404" pitchFamily="66" charset="0"/>
              </a:rPr>
              <a:t>Dr. </a:t>
            </a:r>
            <a:r>
              <a:rPr lang="en-US" sz="2800" dirty="0" err="1">
                <a:solidFill>
                  <a:srgbClr val="0070C0"/>
                </a:solidFill>
                <a:latin typeface="Brush Script Std" panose="03060802040607070404" pitchFamily="66" charset="0"/>
              </a:rPr>
              <a:t>Shaima’a</a:t>
            </a:r>
            <a:r>
              <a:rPr lang="en-US" sz="2800" dirty="0">
                <a:solidFill>
                  <a:srgbClr val="0070C0"/>
                </a:solidFill>
                <a:latin typeface="Brush Script Std" panose="03060802040607070404" pitchFamily="66" charset="0"/>
              </a:rPr>
              <a:t> Al-</a:t>
            </a:r>
            <a:r>
              <a:rPr lang="en-US" sz="2800" dirty="0" err="1">
                <a:solidFill>
                  <a:srgbClr val="0070C0"/>
                </a:solidFill>
                <a:latin typeface="Brush Script Std" panose="03060802040607070404" pitchFamily="66" charset="0"/>
              </a:rPr>
              <a:t>Salihy</a:t>
            </a:r>
            <a:endParaRPr lang="en-US" sz="2800" dirty="0">
              <a:solidFill>
                <a:srgbClr val="0070C0"/>
              </a:solidFill>
              <a:latin typeface="Brush Script Std" panose="03060802040607070404" pitchFamily="66" charset="0"/>
            </a:endParaRPr>
          </a:p>
        </p:txBody>
      </p:sp>
      <p:sp>
        <p:nvSpPr>
          <p:cNvPr id="2" name="مستطيل 1"/>
          <p:cNvSpPr/>
          <p:nvPr/>
        </p:nvSpPr>
        <p:spPr>
          <a:xfrm>
            <a:off x="1925900" y="922306"/>
            <a:ext cx="8064896" cy="707886"/>
          </a:xfrm>
          <a:prstGeom prst="rect">
            <a:avLst/>
          </a:prstGeom>
        </p:spPr>
        <p:txBody>
          <a:bodyPr wrap="square">
            <a:spAutoFit/>
          </a:bodyPr>
          <a:lstStyle/>
          <a:p>
            <a:pPr algn="ctr"/>
            <a:r>
              <a:rPr lang="en-US" sz="4000" b="1" dirty="0">
                <a:latin typeface="Aharoni" pitchFamily="2" charset="-79"/>
                <a:cs typeface="Aharoni" pitchFamily="2" charset="-79"/>
              </a:rPr>
              <a:t>PRACTICAL VIROLOGY</a:t>
            </a:r>
            <a:endParaRPr lang="ar-IQ" sz="4000" b="1" dirty="0">
              <a:latin typeface="Aharoni" pitchFamily="2" charset="-79"/>
              <a:cs typeface="Estrangelo Edessa" pitchFamily="66" charset="0"/>
            </a:endParaRPr>
          </a:p>
        </p:txBody>
      </p:sp>
    </p:spTree>
    <p:extLst>
      <p:ext uri="{BB962C8B-B14F-4D97-AF65-F5344CB8AC3E}">
        <p14:creationId xmlns:p14="http://schemas.microsoft.com/office/powerpoint/2010/main" val="83158074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1000"/>
                                        <p:tgtEl>
                                          <p:spTgt spid="5123">
                                            <p:txEl>
                                              <p:pRg st="0" end="0"/>
                                            </p:txEl>
                                          </p:spTgt>
                                        </p:tgtEl>
                                      </p:cBhvr>
                                    </p:animEffect>
                                    <p:anim calcmode="lin" valueType="num">
                                      <p:cBhvr>
                                        <p:cTn id="12"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1000"/>
                                        <p:tgtEl>
                                          <p:spTgt spid="5123">
                                            <p:txEl>
                                              <p:pRg st="1" end="1"/>
                                            </p:txEl>
                                          </p:spTgt>
                                        </p:tgtEl>
                                      </p:cBhvr>
                                    </p:animEffect>
                                    <p:anim calcmode="lin" valueType="num">
                                      <p:cBhvr>
                                        <p:cTn id="18"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94" y="118479"/>
            <a:ext cx="8991600" cy="1293028"/>
          </a:xfrm>
        </p:spPr>
        <p:txBody>
          <a:bodyPr rtlCol="0">
            <a:noAutofit/>
          </a:bodyPr>
          <a:lstStyle/>
          <a:p>
            <a:pPr algn="l" rtl="0">
              <a:defRPr/>
            </a:pPr>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How Gel Electrophoresis of DNA Works</a:t>
            </a:r>
          </a:p>
        </p:txBody>
      </p:sp>
      <p:pic>
        <p:nvPicPr>
          <p:cNvPr id="17412" name="Picture 13" descr="f03-01A-P1755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41" y="1529506"/>
            <a:ext cx="4273726" cy="276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4" descr="f03-01B-P1755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364" y="1411507"/>
            <a:ext cx="5731726" cy="544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http://t0.gstatic.com/images?q=tbn:ANd9GcQLLbegHTrbW7lar_e5Z_323Z3PYBoBMz5tkIHR4VriUExKs1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9" y="3967899"/>
            <a:ext cx="3948773" cy="24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8677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9073" y="1143156"/>
            <a:ext cx="11273884" cy="1130299"/>
          </a:xfrm>
        </p:spPr>
        <p:txBody>
          <a:bodyPr>
            <a:normAutofit fontScale="90000"/>
          </a:bodyPr>
          <a:lstStyle/>
          <a:p>
            <a:pPr algn="l"/>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Advantages and disadvantages of conventional PCR:</a:t>
            </a:r>
            <a:b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br>
            <a:endPar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endParaRPr>
          </a:p>
        </p:txBody>
      </p:sp>
      <p:sp>
        <p:nvSpPr>
          <p:cNvPr id="3" name="عنصر نائب للمحتوى 2"/>
          <p:cNvSpPr>
            <a:spLocks noGrp="1"/>
          </p:cNvSpPr>
          <p:nvPr>
            <p:ph idx="1"/>
          </p:nvPr>
        </p:nvSpPr>
        <p:spPr>
          <a:xfrm>
            <a:off x="204932" y="1943101"/>
            <a:ext cx="10522541" cy="4914900"/>
          </a:xfrm>
        </p:spPr>
        <p:txBody>
          <a:bodyPr>
            <a:noAutofit/>
          </a:bodyPr>
          <a:lstStyle/>
          <a:p>
            <a:pPr marL="320040" lvl="0" indent="-320040" algn="l" rtl="0">
              <a:lnSpc>
                <a:spcPct val="100000"/>
              </a:lnSpc>
              <a:spcBef>
                <a:spcPts val="700"/>
              </a:spcBef>
              <a:buClr>
                <a:srgbClr val="DD8047"/>
              </a:buClr>
              <a:buSzPct val="60000"/>
              <a:buFont typeface="Wingdings"/>
              <a:buChar char=""/>
            </a:pPr>
            <a:r>
              <a:rPr lang="en-US" altLang="ar-IQ" sz="2800" dirty="0">
                <a:solidFill>
                  <a:srgbClr val="775F55"/>
                </a:solidFill>
                <a:latin typeface="Tw Cen MT"/>
              </a:rPr>
              <a:t>Advantage:                 Disadvantage: </a:t>
            </a:r>
            <a:endPar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lvl="0" indent="0" algn="l" rtl="0">
              <a:lnSpc>
                <a:spcPct val="100000"/>
              </a:lnSpc>
              <a:spcBef>
                <a:spcPts val="700"/>
              </a:spcBef>
              <a:buClr>
                <a:srgbClr val="DD8047"/>
              </a:buClr>
              <a:buSzPct val="60000"/>
              <a:buNone/>
            </a:pPr>
            <a:endPar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20040" lvl="0" indent="-320040" algn="l" rtl="0">
              <a:lnSpc>
                <a:spcPct val="100000"/>
              </a:lnSpc>
              <a:spcBef>
                <a:spcPts val="700"/>
              </a:spcBef>
              <a:buClr>
                <a:srgbClr val="DD8047"/>
              </a:buClr>
              <a:buSzPct val="60000"/>
              <a:buFont typeface="Wingdings"/>
              <a:buChar char=""/>
            </a:pPr>
            <a:r>
              <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 Simple                           1. </a:t>
            </a:r>
            <a:r>
              <a:rPr lang="en-US" altLang="ar-IQ" sz="2800" dirty="0">
                <a:solidFill>
                  <a:prstClr val="black"/>
                </a:solidFill>
                <a:latin typeface="Times New Roman" panose="02020603050405020304" pitchFamily="18" charset="0"/>
                <a:cs typeface="Times New Roman" panose="02020603050405020304" pitchFamily="18" charset="0"/>
              </a:rPr>
              <a:t>Sensitive to contamination</a:t>
            </a:r>
            <a:endPar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20040" lvl="0" indent="-320040" algn="l" rtl="0">
              <a:lnSpc>
                <a:spcPct val="100000"/>
              </a:lnSpc>
              <a:spcBef>
                <a:spcPts val="700"/>
              </a:spcBef>
              <a:buClr>
                <a:srgbClr val="DD8047"/>
              </a:buClr>
              <a:buSzPct val="60000"/>
              <a:buFont typeface="Wingdings"/>
              <a:buChar char=""/>
            </a:pPr>
            <a:r>
              <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 Powerful                        2.</a:t>
            </a:r>
            <a:r>
              <a:rPr lang="en-US" altLang="ar-IQ" sz="2800" dirty="0">
                <a:solidFill>
                  <a:prstClr val="black"/>
                </a:solidFill>
                <a:latin typeface="Times New Roman" panose="02020603050405020304" pitchFamily="18" charset="0"/>
                <a:cs typeface="Times New Roman" panose="02020603050405020304" pitchFamily="18" charset="0"/>
              </a:rPr>
              <a:t> False-positive reaction</a:t>
            </a:r>
            <a:endPar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0080" lvl="1" indent="-274320" algn="l" rtl="0">
              <a:lnSpc>
                <a:spcPct val="100000"/>
              </a:lnSpc>
              <a:spcBef>
                <a:spcPts val="550"/>
              </a:spcBef>
              <a:buClr>
                <a:srgbClr val="94B6D2"/>
              </a:buClr>
              <a:buSzPct val="70000"/>
              <a:buFont typeface="Wingdings 2"/>
              <a:buChar char=""/>
            </a:pPr>
            <a:r>
              <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 Sensitive                   3. </a:t>
            </a:r>
            <a:r>
              <a:rPr lang="en-US" sz="2800" dirty="0">
                <a:solidFill>
                  <a:prstClr val="black"/>
                </a:solidFill>
                <a:latin typeface="Times New Roman" panose="02020603050405020304" pitchFamily="18" charset="0"/>
                <a:cs typeface="Times New Roman" panose="02020603050405020304" pitchFamily="18" charset="0"/>
              </a:rPr>
              <a:t>Non – automated.</a:t>
            </a:r>
            <a:endPar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0080" lvl="1" indent="-274320" algn="l" rtl="0">
              <a:lnSpc>
                <a:spcPct val="100000"/>
              </a:lnSpc>
              <a:spcBef>
                <a:spcPts val="550"/>
              </a:spcBef>
              <a:buClr>
                <a:srgbClr val="94B6D2"/>
              </a:buClr>
              <a:buSzPct val="70000"/>
              <a:buFont typeface="Wingdings 2"/>
              <a:buChar char=""/>
            </a:pPr>
            <a:r>
              <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B. Specific                    4. </a:t>
            </a:r>
            <a:r>
              <a:rPr lang="en-US" sz="2800" dirty="0">
                <a:solidFill>
                  <a:prstClr val="black"/>
                </a:solidFill>
                <a:latin typeface="Times New Roman" panose="02020603050405020304" pitchFamily="18" charset="0"/>
                <a:cs typeface="Times New Roman" panose="02020603050405020304" pitchFamily="18" charset="0"/>
              </a:rPr>
              <a:t>Results are not expressed as numbers </a:t>
            </a:r>
          </a:p>
          <a:p>
            <a:pPr marL="640080" lvl="1" indent="-274320" algn="l" rtl="0">
              <a:lnSpc>
                <a:spcPct val="100000"/>
              </a:lnSpc>
              <a:spcBef>
                <a:spcPts val="550"/>
              </a:spcBef>
              <a:buClr>
                <a:srgbClr val="94B6D2"/>
              </a:buClr>
              <a:buSzPct val="70000"/>
              <a:buFont typeface="Wingdings 2"/>
              <a:buChar char=""/>
            </a:pPr>
            <a:r>
              <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C. Reliable                    5. I</a:t>
            </a:r>
            <a:r>
              <a:rPr lang="en-US" sz="2800" dirty="0">
                <a:solidFill>
                  <a:prstClr val="black"/>
                </a:solidFill>
                <a:latin typeface="Times New Roman" panose="02020603050405020304" pitchFamily="18" charset="0"/>
                <a:cs typeface="Times New Roman" panose="02020603050405020304" pitchFamily="18" charset="0"/>
              </a:rPr>
              <a:t>s not very quantitative </a:t>
            </a:r>
            <a:endPar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20040" lvl="0" indent="-320040" algn="l" rtl="0">
              <a:lnSpc>
                <a:spcPct val="100000"/>
              </a:lnSpc>
              <a:spcBef>
                <a:spcPts val="700"/>
              </a:spcBef>
              <a:buClr>
                <a:srgbClr val="DD8047"/>
              </a:buClr>
              <a:buSzPct val="60000"/>
              <a:buFont typeface="Wingdings"/>
              <a:buChar char=""/>
            </a:pPr>
            <a:r>
              <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 Fast                                6. </a:t>
            </a:r>
            <a:r>
              <a:rPr lang="en-US" sz="2800" dirty="0">
                <a:solidFill>
                  <a:prstClr val="black"/>
                </a:solidFill>
                <a:latin typeface="Times New Roman" panose="02020603050405020304" pitchFamily="18" charset="0"/>
                <a:cs typeface="Times New Roman" panose="02020603050405020304" pitchFamily="18" charset="0"/>
              </a:rPr>
              <a:t>Post PCR processing </a:t>
            </a:r>
            <a:endParaRPr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039987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trips(downLeft)">
                                      <p:cBhvr>
                                        <p:cTn id="11" dur="1000"/>
                                        <p:tgtEl>
                                          <p:spTgt spid="3">
                                            <p:txEl>
                                              <p:pRg st="2" end="2"/>
                                            </p:txEl>
                                          </p:spTgt>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1000"/>
                                        <p:tgtEl>
                                          <p:spTgt spid="3">
                                            <p:txEl>
                                              <p:pRg st="3" end="3"/>
                                            </p:txEl>
                                          </p:spTgt>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1000"/>
                                        <p:tgtEl>
                                          <p:spTgt spid="3">
                                            <p:txEl>
                                              <p:pRg st="4" end="4"/>
                                            </p:txEl>
                                          </p:spTgt>
                                        </p:tgtEl>
                                      </p:cBhvr>
                                    </p:animEffect>
                                  </p:childTnLst>
                                </p:cTn>
                              </p:par>
                            </p:childTnLst>
                          </p:cTn>
                        </p:par>
                        <p:par>
                          <p:cTn id="20" fill="hold">
                            <p:stCondLst>
                              <p:cond delay="4000"/>
                            </p:stCondLst>
                            <p:childTnLst>
                              <p:par>
                                <p:cTn id="21" presetID="18" presetClass="entr" presetSubtype="12"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trips(downLeft)">
                                      <p:cBhvr>
                                        <p:cTn id="23" dur="1000"/>
                                        <p:tgtEl>
                                          <p:spTgt spid="3">
                                            <p:txEl>
                                              <p:pRg st="5" end="5"/>
                                            </p:txEl>
                                          </p:spTgt>
                                        </p:tgtEl>
                                      </p:cBhvr>
                                    </p:animEffect>
                                  </p:childTnLst>
                                </p:cTn>
                              </p:par>
                            </p:childTnLst>
                          </p:cTn>
                        </p:par>
                        <p:par>
                          <p:cTn id="24" fill="hold">
                            <p:stCondLst>
                              <p:cond delay="5000"/>
                            </p:stCondLst>
                            <p:childTnLst>
                              <p:par>
                                <p:cTn id="25" presetID="18" presetClass="entr" presetSubtype="12"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1000"/>
                                        <p:tgtEl>
                                          <p:spTgt spid="3">
                                            <p:txEl>
                                              <p:pRg st="6" end="6"/>
                                            </p:txEl>
                                          </p:spTgt>
                                        </p:tgtEl>
                                      </p:cBhvr>
                                    </p:animEffect>
                                  </p:childTnLst>
                                </p:cTn>
                              </p:par>
                            </p:childTnLst>
                          </p:cTn>
                        </p:par>
                        <p:par>
                          <p:cTn id="28" fill="hold">
                            <p:stCondLst>
                              <p:cond delay="6000"/>
                            </p:stCondLst>
                            <p:childTnLst>
                              <p:par>
                                <p:cTn id="29" presetID="18" presetClass="entr" presetSubtype="12"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strips(downLeft)">
                                      <p:cBhvr>
                                        <p:cTn id="3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1783" y="202880"/>
            <a:ext cx="10841623" cy="1116443"/>
          </a:xfrm>
        </p:spPr>
        <p:txBody>
          <a:bodyPr>
            <a:normAutofit/>
          </a:bodyPr>
          <a:lstStyle/>
          <a:p>
            <a:pPr algn="just" rtl="0"/>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Reverse transcriptase PCR  (RT-PCR) </a:t>
            </a:r>
            <a:b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br>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and cDNA Synthesis</a:t>
            </a:r>
            <a:endParaRPr lang="ar-IQ" sz="3600" b="1" dirty="0">
              <a:solidFill>
                <a:srgbClr val="FF0000"/>
              </a:solidFill>
              <a:latin typeface="Times New Roman" panose="02020603050405020304" pitchFamily="18" charset="0"/>
              <a:cs typeface="Times New Roman" panose="02020603050405020304" pitchFamily="18" charset="0"/>
            </a:endParaRPr>
          </a:p>
        </p:txBody>
      </p:sp>
      <p:sp>
        <p:nvSpPr>
          <p:cNvPr id="3" name="مستطيل 2"/>
          <p:cNvSpPr/>
          <p:nvPr/>
        </p:nvSpPr>
        <p:spPr>
          <a:xfrm>
            <a:off x="185996" y="1584794"/>
            <a:ext cx="11790413" cy="3785652"/>
          </a:xfrm>
          <a:prstGeom prst="rect">
            <a:avLst/>
          </a:prstGeom>
        </p:spPr>
        <p:txBody>
          <a:bodyPr wrap="square">
            <a:spAutoFit/>
          </a:bodyPr>
          <a:lstStyle/>
          <a:p>
            <a:pPr marL="342900" indent="-342900" algn="just">
              <a:buFont typeface="Wingdings" panose="05000000000000000000" pitchFamily="2" charset="2"/>
              <a:buChar char="v"/>
            </a:pPr>
            <a:r>
              <a:rPr lang="en-US" altLang="ar-IQ" sz="3000" dirty="0">
                <a:solidFill>
                  <a:srgbClr val="C49500"/>
                </a:solidFill>
                <a:latin typeface="Times New Roman" panose="02020603050405020304" pitchFamily="18" charset="0"/>
                <a:cs typeface="Times New Roman" panose="02020603050405020304" pitchFamily="18" charset="0"/>
              </a:rPr>
              <a:t>RT= reverse transcriptase</a:t>
            </a:r>
          </a:p>
          <a:p>
            <a:pPr marL="342900" indent="-342900" algn="just">
              <a:buFont typeface="Wingdings" panose="05000000000000000000" pitchFamily="2" charset="2"/>
              <a:buChar char="v"/>
            </a:pPr>
            <a:r>
              <a:rPr lang="en-US" altLang="ar-IQ" sz="3000" dirty="0">
                <a:latin typeface="Times New Roman" panose="02020603050405020304" pitchFamily="18" charset="0"/>
                <a:cs typeface="Times New Roman" panose="02020603050405020304" pitchFamily="18" charset="0"/>
              </a:rPr>
              <a:t>The first step is </a:t>
            </a:r>
            <a:r>
              <a:rPr lang="en-US" altLang="ar-IQ" sz="3000" dirty="0">
                <a:solidFill>
                  <a:srgbClr val="C49500"/>
                </a:solidFill>
                <a:latin typeface="Times New Roman" panose="02020603050405020304" pitchFamily="18" charset="0"/>
                <a:cs typeface="Times New Roman" panose="02020603050405020304" pitchFamily="18" charset="0"/>
              </a:rPr>
              <a:t>isolate the mRNA </a:t>
            </a:r>
            <a:r>
              <a:rPr lang="en-US" altLang="ar-IQ" sz="3000" dirty="0">
                <a:latin typeface="Times New Roman" panose="02020603050405020304" pitchFamily="18" charset="0"/>
                <a:cs typeface="Times New Roman" panose="02020603050405020304" pitchFamily="18" charset="0"/>
              </a:rPr>
              <a:t>from different sources, </a:t>
            </a:r>
            <a:r>
              <a:rPr lang="en-US" altLang="ar-IQ" sz="3000" dirty="0">
                <a:solidFill>
                  <a:srgbClr val="C49500"/>
                </a:solidFill>
                <a:latin typeface="Times New Roman" panose="02020603050405020304" pitchFamily="18" charset="0"/>
                <a:cs typeface="Times New Roman" panose="02020603050405020304" pitchFamily="18" charset="0"/>
              </a:rPr>
              <a:t>make </a:t>
            </a:r>
            <a:r>
              <a:rPr lang="en-US" altLang="ar-IQ" sz="3000" dirty="0" err="1">
                <a:solidFill>
                  <a:srgbClr val="C49500"/>
                </a:solidFill>
                <a:latin typeface="Times New Roman" panose="02020603050405020304" pitchFamily="18" charset="0"/>
                <a:cs typeface="Times New Roman" panose="02020603050405020304" pitchFamily="18" charset="0"/>
              </a:rPr>
              <a:t>cDNA</a:t>
            </a:r>
            <a:r>
              <a:rPr lang="en-US" altLang="ar-IQ" sz="3000" dirty="0">
                <a:solidFill>
                  <a:srgbClr val="C49500"/>
                </a:solidFill>
                <a:latin typeface="Times New Roman" panose="02020603050405020304" pitchFamily="18" charset="0"/>
                <a:cs typeface="Times New Roman" panose="02020603050405020304" pitchFamily="18" charset="0"/>
              </a:rPr>
              <a:t> from the mRNA then amplification of DNA</a:t>
            </a:r>
          </a:p>
          <a:p>
            <a:pPr marL="342900" indent="-342900"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Principle: </a:t>
            </a:r>
          </a:p>
          <a:p>
            <a:pPr marL="342900" indent="-342900" algn="just">
              <a:buFont typeface="Wingdings" panose="05000000000000000000" pitchFamily="2" charset="2"/>
              <a:buChar char="§"/>
            </a:pPr>
            <a:r>
              <a:rPr lang="en-US" sz="3000" dirty="0">
                <a:solidFill>
                  <a:srgbClr val="FF0000"/>
                </a:solidFill>
                <a:latin typeface="Times New Roman" panose="02020603050405020304" pitchFamily="18" charset="0"/>
                <a:cs typeface="Times New Roman" panose="02020603050405020304" pitchFamily="18" charset="0"/>
              </a:rPr>
              <a:t>Utilize the same principle of conventional PCR </a:t>
            </a:r>
            <a:r>
              <a:rPr lang="en-US" altLang="ar-IQ" sz="3000" dirty="0">
                <a:latin typeface="Times New Roman" panose="02020603050405020304" pitchFamily="18" charset="0"/>
                <a:cs typeface="Times New Roman" panose="02020603050405020304" pitchFamily="18" charset="0"/>
              </a:rPr>
              <a:t>with an added probe or dye to generate a fluorescent</a:t>
            </a:r>
            <a:r>
              <a:rPr lang="en-US" sz="3000" dirty="0">
                <a:latin typeface="Times New Roman" panose="02020603050405020304" pitchFamily="18" charset="0"/>
                <a:cs typeface="Times New Roman" panose="02020603050405020304" pitchFamily="18" charset="0"/>
              </a:rPr>
              <a:t> signal.</a:t>
            </a:r>
            <a:r>
              <a:rPr lang="en-GB" altLang="ar-IQ" sz="3000" dirty="0">
                <a:solidFill>
                  <a:srgbClr val="FF0000"/>
                </a:solidFill>
                <a:latin typeface="Times New Roman" panose="02020603050405020304" pitchFamily="18" charset="0"/>
                <a:cs typeface="Times New Roman" panose="02020603050405020304" pitchFamily="18" charset="0"/>
              </a:rPr>
              <a:t> (instead of measuring the endpoint </a:t>
            </a:r>
            <a:r>
              <a:rPr lang="en-GB" altLang="ar-IQ" sz="3000" dirty="0">
                <a:latin typeface="Times New Roman" panose="02020603050405020304" pitchFamily="18" charset="0"/>
                <a:cs typeface="Times New Roman" panose="02020603050405020304" pitchFamily="18" charset="0"/>
              </a:rPr>
              <a:t>we focus on </a:t>
            </a:r>
            <a:r>
              <a:rPr lang="en-GB" altLang="ar-IQ" sz="3000" dirty="0">
                <a:solidFill>
                  <a:srgbClr val="FF0000"/>
                </a:solidFill>
                <a:latin typeface="Times New Roman" panose="02020603050405020304" pitchFamily="18" charset="0"/>
                <a:cs typeface="Times New Roman" panose="02020603050405020304" pitchFamily="18" charset="0"/>
              </a:rPr>
              <a:t>the first significant increase in the amount of PCR product</a:t>
            </a:r>
            <a:r>
              <a:rPr lang="en-US" altLang="ar-IQ" sz="3000" dirty="0">
                <a:solidFill>
                  <a:srgbClr val="FFFFFF"/>
                </a:solidFill>
                <a:latin typeface="Times New Roman" panose="02020603050405020304" pitchFamily="18" charset="0"/>
                <a:cs typeface="Times New Roman" panose="02020603050405020304" pitchFamily="18" charset="0"/>
              </a:rPr>
              <a:t>).</a:t>
            </a:r>
            <a:endParaRPr lang="en-US" sz="3000" dirty="0">
              <a:solidFill>
                <a:srgbClr val="FFFFFF"/>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GB" altLang="ar-IQ" sz="3000" dirty="0">
                <a:latin typeface="Times New Roman" panose="02020603050405020304" pitchFamily="18" charset="0"/>
                <a:cs typeface="Times New Roman" panose="02020603050405020304" pitchFamily="18" charset="0"/>
              </a:rPr>
              <a:t>Based on the </a:t>
            </a:r>
            <a:r>
              <a:rPr lang="en-GB" altLang="ar-IQ" sz="3000" dirty="0">
                <a:solidFill>
                  <a:srgbClr val="92D050"/>
                </a:solidFill>
                <a:latin typeface="Times New Roman" panose="02020603050405020304" pitchFamily="18" charset="0"/>
                <a:cs typeface="Times New Roman" panose="02020603050405020304" pitchFamily="18" charset="0"/>
              </a:rPr>
              <a:t>detection and quantitation </a:t>
            </a:r>
            <a:r>
              <a:rPr lang="en-GB" altLang="ar-IQ" sz="3000" dirty="0">
                <a:latin typeface="Times New Roman" panose="02020603050405020304" pitchFamily="18" charset="0"/>
                <a:cs typeface="Times New Roman" panose="02020603050405020304" pitchFamily="18" charset="0"/>
              </a:rPr>
              <a:t>of </a:t>
            </a:r>
            <a:r>
              <a:rPr lang="en-GB" altLang="ar-IQ" sz="3000" dirty="0">
                <a:solidFill>
                  <a:srgbClr val="92D050"/>
                </a:solidFill>
                <a:latin typeface="Times New Roman" panose="02020603050405020304" pitchFamily="18" charset="0"/>
                <a:cs typeface="Times New Roman" panose="02020603050405020304" pitchFamily="18" charset="0"/>
              </a:rPr>
              <a:t>fluorescent</a:t>
            </a:r>
            <a:r>
              <a:rPr lang="en-GB" altLang="ar-IQ" sz="3000" dirty="0">
                <a:solidFill>
                  <a:srgbClr val="FFFFFF"/>
                </a:solidFill>
                <a:latin typeface="Times New Roman" panose="02020603050405020304" pitchFamily="18" charset="0"/>
                <a:cs typeface="Times New Roman" panose="02020603050405020304" pitchFamily="18" charset="0"/>
              </a:rPr>
              <a:t> </a:t>
            </a:r>
            <a:r>
              <a:rPr lang="en-GB" altLang="ar-IQ" sz="3000" dirty="0">
                <a:latin typeface="Times New Roman" panose="02020603050405020304" pitchFamily="18" charset="0"/>
                <a:cs typeface="Times New Roman" panose="02020603050405020304" pitchFamily="18" charset="0"/>
              </a:rPr>
              <a:t>reporter</a:t>
            </a:r>
          </a:p>
        </p:txBody>
      </p:sp>
    </p:spTree>
    <p:extLst>
      <p:ext uri="{BB962C8B-B14F-4D97-AF65-F5344CB8AC3E}">
        <p14:creationId xmlns:p14="http://schemas.microsoft.com/office/powerpoint/2010/main" val="249042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25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15" presetClass="entr" presetSubtype="0" fill="hold" nodeType="after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25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25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nodeType="afterEffect">
                                  <p:stCondLst>
                                    <p:cond delay="25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2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2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25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25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500"/>
                            </p:stCondLst>
                            <p:childTnLst>
                              <p:par>
                                <p:cTn id="26" presetID="15" presetClass="entr" presetSubtype="0" fill="hold" nodeType="afterEffect">
                                  <p:stCondLst>
                                    <p:cond delay="25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25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25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25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6000"/>
                            </p:stCondLst>
                            <p:childTnLst>
                              <p:par>
                                <p:cTn id="33" presetID="15" presetClass="entr" presetSubtype="0" fill="hold" nodeType="afterEffect">
                                  <p:stCondLst>
                                    <p:cond delay="25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25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25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25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25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199" y="365125"/>
            <a:ext cx="7883013" cy="1325563"/>
          </a:xfrm>
        </p:spPr>
        <p:txBody>
          <a:bodyPr>
            <a:normAutofit/>
          </a:bodyPr>
          <a:lstStyle/>
          <a:p>
            <a:pPr algn="just" rtl="0"/>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Interpretation of results</a:t>
            </a:r>
            <a:endParaRPr lang="ar-IQ" sz="3200" cap="none" dirty="0">
              <a:solidFill>
                <a:srgbClr val="00B0F0"/>
              </a:solidFill>
              <a:effectLst>
                <a:outerShdw blurRad="38100" dist="38100" dir="2700000" algn="tl">
                  <a:srgbClr val="000000">
                    <a:alpha val="43137"/>
                  </a:srgbClr>
                </a:outerShdw>
              </a:effectLst>
              <a:latin typeface="Tekton Pro Ext" panose="020F06050202080209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76109" y="1753456"/>
            <a:ext cx="5015345" cy="413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7335872" y="1045570"/>
            <a:ext cx="2923235" cy="707886"/>
          </a:xfrm>
          <a:prstGeom prst="rect">
            <a:avLst/>
          </a:prstGeom>
        </p:spPr>
        <p:txBody>
          <a:bodyPr wrap="square">
            <a:spAutoFit/>
          </a:bodyPr>
          <a:lstStyle/>
          <a:p>
            <a:endParaRPr lang="ar-IQ" sz="2000" b="1" dirty="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Exponential curve </a:t>
            </a:r>
            <a:endParaRPr lang="ar-IQ" sz="2000" b="1" dirty="0">
              <a:solidFill>
                <a:srgbClr val="FF0000"/>
              </a:solidFill>
              <a:latin typeface="Times New Roman" panose="02020603050405020304" pitchFamily="18" charset="0"/>
              <a:cs typeface="Times New Roman" panose="02020603050405020304" pitchFamily="18" charset="0"/>
            </a:endParaRPr>
          </a:p>
        </p:txBody>
      </p:sp>
      <p:cxnSp>
        <p:nvCxnSpPr>
          <p:cNvPr id="6" name="رابط كسهم مستقيم 5"/>
          <p:cNvCxnSpPr/>
          <p:nvPr/>
        </p:nvCxnSpPr>
        <p:spPr bwMode="auto">
          <a:xfrm>
            <a:off x="7824192" y="2780928"/>
            <a:ext cx="1181263" cy="1070636"/>
          </a:xfrm>
          <a:prstGeom prst="straightConnector1">
            <a:avLst/>
          </a:prstGeom>
          <a:ln w="57150">
            <a:solidFill>
              <a:srgbClr val="00206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7" name="مستطيل 6"/>
          <p:cNvSpPr/>
          <p:nvPr/>
        </p:nvSpPr>
        <p:spPr>
          <a:xfrm>
            <a:off x="602516" y="2482181"/>
            <a:ext cx="5216892" cy="1938992"/>
          </a:xfrm>
          <a:prstGeom prst="rect">
            <a:avLst/>
          </a:prstGeom>
        </p:spPr>
        <p:txBody>
          <a:bodyPr wrap="square">
            <a:spAutoFit/>
          </a:bodyPr>
          <a:lstStyle/>
          <a:p>
            <a:pPr algn="just" rtl="0"/>
            <a:r>
              <a:rPr lang="en-US" altLang="ar-IQ" sz="3000" dirty="0">
                <a:latin typeface="Times New Roman" panose="02020603050405020304" pitchFamily="18" charset="0"/>
                <a:cs typeface="Times New Roman" panose="02020603050405020304" pitchFamily="18" charset="0"/>
              </a:rPr>
              <a:t>PCR signal is observed as an exponential curve with a lag phase, a log phase, a linear phase, and a stationary phase.</a:t>
            </a:r>
          </a:p>
        </p:txBody>
      </p:sp>
    </p:spTree>
    <p:extLst>
      <p:ext uri="{BB962C8B-B14F-4D97-AF65-F5344CB8AC3E}">
        <p14:creationId xmlns:p14="http://schemas.microsoft.com/office/powerpoint/2010/main" val="30650190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0611" y="230168"/>
            <a:ext cx="4328160" cy="716956"/>
          </a:xfrm>
        </p:spPr>
        <p:txBody>
          <a:bodyPr>
            <a:normAutofit/>
          </a:bodyPr>
          <a:lstStyle/>
          <a:p>
            <a:pPr algn="r" rtl="0"/>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Real-time PCR</a:t>
            </a:r>
          </a:p>
        </p:txBody>
      </p:sp>
      <p:sp>
        <p:nvSpPr>
          <p:cNvPr id="3" name="عنصر نائب للمحتوى 2"/>
          <p:cNvSpPr>
            <a:spLocks noGrp="1"/>
          </p:cNvSpPr>
          <p:nvPr>
            <p:ph idx="1"/>
          </p:nvPr>
        </p:nvSpPr>
        <p:spPr>
          <a:xfrm>
            <a:off x="150931" y="1060704"/>
            <a:ext cx="6611375" cy="5529665"/>
          </a:xfrm>
        </p:spPr>
        <p:txBody>
          <a:bodyPr>
            <a:noAutofit/>
          </a:bodyPr>
          <a:lstStyle/>
          <a:p>
            <a:pPr algn="just" rtl="0"/>
            <a:r>
              <a:rPr lang="en-US" sz="2800" dirty="0">
                <a:latin typeface="Times New Roman" panose="02020603050405020304" pitchFamily="18" charset="0"/>
                <a:cs typeface="Times New Roman" panose="02020603050405020304" pitchFamily="18" charset="0"/>
              </a:rPr>
              <a:t>Compared with conventional PCR, real-time PCR has the </a:t>
            </a:r>
            <a:r>
              <a:rPr lang="en-US" sz="2800" b="1" dirty="0">
                <a:solidFill>
                  <a:srgbClr val="00B050"/>
                </a:solidFill>
                <a:latin typeface="Times New Roman" panose="02020603050405020304" pitchFamily="18" charset="0"/>
                <a:cs typeface="Times New Roman" panose="02020603050405020304" pitchFamily="18" charset="0"/>
              </a:rPr>
              <a:t>advantage</a:t>
            </a:r>
            <a:r>
              <a:rPr lang="en-US" sz="2800" dirty="0">
                <a:latin typeface="Times New Roman" panose="02020603050405020304" pitchFamily="18" charset="0"/>
                <a:cs typeface="Times New Roman" panose="02020603050405020304" pitchFamily="18" charset="0"/>
              </a:rPr>
              <a:t> that the </a:t>
            </a:r>
            <a:r>
              <a:rPr lang="en-US" sz="2800" b="1" dirty="0">
                <a:solidFill>
                  <a:srgbClr val="00B050"/>
                </a:solidFill>
                <a:latin typeface="Times New Roman" panose="02020603050405020304" pitchFamily="18" charset="0"/>
                <a:cs typeface="Times New Roman" panose="02020603050405020304" pitchFamily="18" charset="0"/>
              </a:rPr>
              <a:t>amplification process is recorded in real time</a:t>
            </a:r>
            <a:r>
              <a:rPr lang="en-US" sz="2800" dirty="0">
                <a:latin typeface="Times New Roman" panose="02020603050405020304" pitchFamily="18" charset="0"/>
                <a:cs typeface="Times New Roman" panose="02020603050405020304" pitchFamily="18" charset="0"/>
              </a:rPr>
              <a:t>. </a:t>
            </a:r>
          </a:p>
          <a:p>
            <a:pPr algn="just" rtl="0"/>
            <a:r>
              <a:rPr lang="en-US" sz="2800" dirty="0">
                <a:latin typeface="Times New Roman" panose="02020603050405020304" pitchFamily="18" charset="0"/>
                <a:ea typeface="Calibri" panose="020F0502020204030204" pitchFamily="34" charset="0"/>
                <a:cs typeface="Times New Roman" panose="02020603050405020304" pitchFamily="18" charset="0"/>
              </a:rPr>
              <a:t>The </a:t>
            </a:r>
            <a:r>
              <a:rPr lang="en-US" sz="2800" b="1" dirty="0">
                <a:latin typeface="Times New Roman" panose="02020603050405020304" pitchFamily="18" charset="0"/>
                <a:ea typeface="Calibri" panose="020F0502020204030204" pitchFamily="34" charset="0"/>
                <a:cs typeface="Times New Roman" panose="02020603050405020304" pitchFamily="18" charset="0"/>
              </a:rPr>
              <a:t>critical difference </a:t>
            </a:r>
            <a:r>
              <a:rPr lang="en-US" sz="2800" dirty="0">
                <a:latin typeface="Times New Roman" panose="02020603050405020304" pitchFamily="18" charset="0"/>
                <a:ea typeface="Calibri" panose="020F0502020204030204" pitchFamily="34" charset="0"/>
                <a:cs typeface="Times New Roman" panose="02020603050405020304" pitchFamily="18" charset="0"/>
              </a:rPr>
              <a:t>between conventional and real-time PCR is that in the latter the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generation of amplification products is monitored directly</a:t>
            </a:r>
            <a:r>
              <a:rPr lang="en-US" sz="2800" dirty="0">
                <a:latin typeface="Times New Roman" panose="02020603050405020304" pitchFamily="18" charset="0"/>
                <a:ea typeface="Calibri" panose="020F0502020204030204" pitchFamily="34" charset="0"/>
                <a:cs typeface="Times New Roman" panose="02020603050405020304" pitchFamily="18" charset="0"/>
              </a:rPr>
              <a:t> in the reaction tube</a:t>
            </a:r>
            <a:endParaRPr lang="en-US" sz="2800" dirty="0">
              <a:latin typeface="Times New Roman" panose="02020603050405020304" pitchFamily="18" charset="0"/>
              <a:cs typeface="Times New Roman" panose="02020603050405020304" pitchFamily="18" charset="0"/>
            </a:endParaRPr>
          </a:p>
          <a:p>
            <a:pPr algn="just" rtl="0"/>
            <a:r>
              <a:rPr lang="en-US" sz="2800" dirty="0">
                <a:latin typeface="Times New Roman" panose="02020603050405020304" pitchFamily="18" charset="0"/>
                <a:cs typeface="Times New Roman" panose="02020603050405020304" pitchFamily="18" charset="0"/>
              </a:rPr>
              <a:t>The risk of </a:t>
            </a:r>
            <a:r>
              <a:rPr lang="en-US" sz="2800" dirty="0">
                <a:solidFill>
                  <a:srgbClr val="00B0F0"/>
                </a:solidFill>
                <a:latin typeface="Times New Roman" panose="02020603050405020304" pitchFamily="18" charset="0"/>
                <a:cs typeface="Times New Roman" panose="02020603050405020304" pitchFamily="18" charset="0"/>
              </a:rPr>
              <a:t>contamination </a:t>
            </a:r>
            <a:r>
              <a:rPr lang="en-US" sz="2800" dirty="0">
                <a:latin typeface="Times New Roman" panose="02020603050405020304" pitchFamily="18" charset="0"/>
                <a:cs typeface="Times New Roman" panose="02020603050405020304" pitchFamily="18" charset="0"/>
              </a:rPr>
              <a:t>is very </a:t>
            </a:r>
            <a:r>
              <a:rPr lang="en-US" sz="2800" b="1" dirty="0">
                <a:solidFill>
                  <a:srgbClr val="FFC000"/>
                </a:solidFill>
                <a:latin typeface="Times New Roman" panose="02020603050405020304" pitchFamily="18" charset="0"/>
                <a:cs typeface="Times New Roman" panose="02020603050405020304" pitchFamily="18" charset="0"/>
              </a:rPr>
              <a:t>much reduced </a:t>
            </a:r>
            <a:r>
              <a:rPr lang="en-US" sz="2800" dirty="0">
                <a:latin typeface="Times New Roman" panose="02020603050405020304" pitchFamily="18" charset="0"/>
                <a:cs typeface="Times New Roman" panose="02020603050405020304" pitchFamily="18" charset="0"/>
              </a:rPr>
              <a:t>since there is </a:t>
            </a:r>
            <a:r>
              <a:rPr lang="en-US" sz="2800" dirty="0">
                <a:solidFill>
                  <a:schemeClr val="accent5">
                    <a:lumMod val="75000"/>
                  </a:schemeClr>
                </a:solidFill>
                <a:latin typeface="Times New Roman" panose="02020603050405020304" pitchFamily="18" charset="0"/>
                <a:cs typeface="Times New Roman" panose="02020603050405020304" pitchFamily="18" charset="0"/>
              </a:rPr>
              <a:t>no need to open the reaction tube</a:t>
            </a:r>
            <a:r>
              <a:rPr lang="en-US" sz="2800" dirty="0">
                <a:latin typeface="Times New Roman" panose="02020603050405020304" pitchFamily="18" charset="0"/>
                <a:cs typeface="Times New Roman" panose="02020603050405020304" pitchFamily="18" charset="0"/>
              </a:rPr>
              <a:t> once the amplification has started. </a:t>
            </a:r>
          </a:p>
        </p:txBody>
      </p:sp>
      <p:pic>
        <p:nvPicPr>
          <p:cNvPr id="5" name="صورة 4"/>
          <p:cNvPicPr>
            <a:picLocks noChangeAspect="1"/>
          </p:cNvPicPr>
          <p:nvPr/>
        </p:nvPicPr>
        <p:blipFill rotWithShape="1">
          <a:blip r:embed="rId3"/>
          <a:srcRect t="7813" b="4356"/>
          <a:stretch/>
        </p:blipFill>
        <p:spPr>
          <a:xfrm>
            <a:off x="6858000" y="1060704"/>
            <a:ext cx="5220586" cy="5483590"/>
          </a:xfrm>
          <a:prstGeom prst="rect">
            <a:avLst/>
          </a:prstGeom>
          <a:ln>
            <a:noFill/>
          </a:ln>
          <a:effectLst>
            <a:softEdge rad="112500"/>
          </a:effectLst>
        </p:spPr>
      </p:pic>
    </p:spTree>
    <p:extLst>
      <p:ext uri="{BB962C8B-B14F-4D97-AF65-F5344CB8AC3E}">
        <p14:creationId xmlns:p14="http://schemas.microsoft.com/office/powerpoint/2010/main" val="1733332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2720" y="430567"/>
            <a:ext cx="8915789" cy="716956"/>
          </a:xfrm>
        </p:spPr>
        <p:txBody>
          <a:bodyPr>
            <a:normAutofit fontScale="90000"/>
          </a:bodyPr>
          <a:lstStyle/>
          <a:p>
            <a:pPr algn="r" rtl="0"/>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Visualization of Real-time PCR Amplification</a:t>
            </a:r>
          </a:p>
        </p:txBody>
      </p:sp>
      <p:sp>
        <p:nvSpPr>
          <p:cNvPr id="3" name="عنصر نائب للمحتوى 2"/>
          <p:cNvSpPr>
            <a:spLocks noGrp="1"/>
          </p:cNvSpPr>
          <p:nvPr>
            <p:ph idx="1"/>
          </p:nvPr>
        </p:nvSpPr>
        <p:spPr>
          <a:xfrm>
            <a:off x="156117" y="1344168"/>
            <a:ext cx="11615469" cy="2628742"/>
          </a:xfrm>
        </p:spPr>
        <p:txBody>
          <a:bodyPr>
            <a:noAutofit/>
          </a:bodyPr>
          <a:lstStyle/>
          <a:p>
            <a:pPr marL="0" lvl="0" indent="0" algn="just" rtl="0">
              <a:lnSpc>
                <a:spcPct val="100000"/>
              </a:lnSpc>
              <a:spcBef>
                <a:spcPts val="0"/>
              </a:spcBef>
              <a:buNone/>
            </a:pPr>
            <a:r>
              <a:rPr lang="en-US" sz="2700" dirty="0">
                <a:solidFill>
                  <a:prstClr val="black"/>
                </a:solidFill>
                <a:latin typeface="Times New Roman" panose="02020603050405020304" pitchFamily="18" charset="0"/>
                <a:cs typeface="Times New Roman" panose="02020603050405020304" pitchFamily="18" charset="0"/>
              </a:rPr>
              <a:t>Two common methods for the detection of PCR products in real-time PCR are:</a:t>
            </a:r>
          </a:p>
          <a:p>
            <a:pPr marL="514350" lvl="0" indent="-514350" algn="just" rtl="0">
              <a:lnSpc>
                <a:spcPct val="100000"/>
              </a:lnSpc>
              <a:spcBef>
                <a:spcPts val="0"/>
              </a:spcBef>
              <a:buAutoNum type="arabicParenBoth"/>
            </a:pPr>
            <a:r>
              <a:rPr lang="en-US" sz="2700" dirty="0">
                <a:solidFill>
                  <a:srgbClr val="00B050"/>
                </a:solidFill>
                <a:latin typeface="Times New Roman" panose="02020603050405020304" pitchFamily="18" charset="0"/>
                <a:cs typeface="Times New Roman" panose="02020603050405020304" pitchFamily="18" charset="0"/>
              </a:rPr>
              <a:t>SYBR Green: </a:t>
            </a:r>
            <a:r>
              <a:rPr lang="en-US" sz="2700" dirty="0">
                <a:solidFill>
                  <a:prstClr val="black"/>
                </a:solidFill>
                <a:latin typeface="Times New Roman" panose="02020603050405020304" pitchFamily="18" charset="0"/>
                <a:cs typeface="Times New Roman" panose="02020603050405020304" pitchFamily="18" charset="0"/>
              </a:rPr>
              <a:t>non-specific </a:t>
            </a:r>
            <a:r>
              <a:rPr lang="en-US" sz="2700" dirty="0">
                <a:solidFill>
                  <a:srgbClr val="FF9933"/>
                </a:solidFill>
                <a:latin typeface="Times New Roman" panose="02020603050405020304" pitchFamily="18" charset="0"/>
                <a:cs typeface="Times New Roman" panose="02020603050405020304" pitchFamily="18" charset="0"/>
              </a:rPr>
              <a:t>fluorescent dyes</a:t>
            </a:r>
            <a:r>
              <a:rPr lang="en-US" sz="2700" dirty="0">
                <a:solidFill>
                  <a:prstClr val="black"/>
                </a:solidFill>
                <a:latin typeface="Times New Roman" panose="02020603050405020304" pitchFamily="18" charset="0"/>
                <a:cs typeface="Times New Roman" panose="02020603050405020304" pitchFamily="18" charset="0"/>
              </a:rPr>
              <a:t> that  </a:t>
            </a:r>
            <a:r>
              <a:rPr lang="en-US" sz="2700" dirty="0">
                <a:solidFill>
                  <a:srgbClr val="FF9900"/>
                </a:solidFill>
                <a:latin typeface="Times New Roman" panose="02020603050405020304" pitchFamily="18" charset="0"/>
                <a:cs typeface="Times New Roman" panose="02020603050405020304" pitchFamily="18" charset="0"/>
              </a:rPr>
              <a:t>intercalate</a:t>
            </a:r>
            <a:r>
              <a:rPr lang="en-US" sz="2700" dirty="0">
                <a:solidFill>
                  <a:prstClr val="black"/>
                </a:solidFill>
                <a:latin typeface="Times New Roman" panose="02020603050405020304" pitchFamily="18" charset="0"/>
                <a:cs typeface="Times New Roman" panose="02020603050405020304" pitchFamily="18" charset="0"/>
              </a:rPr>
              <a:t> with any double-stranded DNA </a:t>
            </a:r>
          </a:p>
          <a:p>
            <a:pPr algn="just" rtl="0"/>
            <a:r>
              <a:rPr lang="en-US" sz="2700" dirty="0">
                <a:solidFill>
                  <a:srgbClr val="FF9900"/>
                </a:solidFill>
                <a:latin typeface="Times New Roman" panose="02020603050405020304" pitchFamily="18" charset="0"/>
                <a:cs typeface="Times New Roman" panose="02020603050405020304" pitchFamily="18" charset="0"/>
              </a:rPr>
              <a:t>The disadvantage</a:t>
            </a:r>
            <a:r>
              <a:rPr lang="en-US" sz="2700" dirty="0">
                <a:solidFill>
                  <a:prstClr val="black"/>
                </a:solidFill>
                <a:latin typeface="Times New Roman" panose="02020603050405020304" pitchFamily="18" charset="0"/>
                <a:cs typeface="Times New Roman" panose="02020603050405020304" pitchFamily="18" charset="0"/>
              </a:rPr>
              <a:t> of using SYBR Green is that non-specifically amplified DNA and amplification artefacts such as primer dimers will also generate increased fluorescence, thus </a:t>
            </a:r>
            <a:r>
              <a:rPr lang="en-US" sz="2700" dirty="0">
                <a:solidFill>
                  <a:srgbClr val="00B050"/>
                </a:solidFill>
                <a:latin typeface="Times New Roman" panose="02020603050405020304" pitchFamily="18" charset="0"/>
                <a:cs typeface="Times New Roman" panose="02020603050405020304" pitchFamily="18" charset="0"/>
              </a:rPr>
              <a:t>reducing the sensitivity compared with nested PCR</a:t>
            </a:r>
            <a:r>
              <a:rPr lang="en-US" sz="2700" dirty="0">
                <a:solidFill>
                  <a:prstClr val="black"/>
                </a:solidFill>
                <a:latin typeface="Times New Roman" panose="02020603050405020304" pitchFamily="18" charset="0"/>
                <a:cs typeface="Times New Roman" panose="02020603050405020304" pitchFamily="18" charset="0"/>
              </a:rPr>
              <a:t>.</a:t>
            </a:r>
            <a:r>
              <a:rPr lang="en-US" sz="2700" dirty="0">
                <a:solidFill>
                  <a:srgbClr val="0070C0"/>
                </a:solidFill>
                <a:latin typeface="AdvTimes"/>
                <a:ea typeface="Calibri" panose="020F0502020204030204" pitchFamily="34" charset="0"/>
              </a:rPr>
              <a:t> </a:t>
            </a:r>
            <a:endParaRPr lang="en-US" sz="2700" dirty="0">
              <a:solidFill>
                <a:prstClr val="black"/>
              </a:solidFill>
              <a:latin typeface="Times New Roman" panose="02020603050405020304" pitchFamily="18" charset="0"/>
              <a:cs typeface="Times New Roman" panose="02020603050405020304" pitchFamily="18" charset="0"/>
            </a:endParaRPr>
          </a:p>
          <a:p>
            <a:pPr algn="just" rtl="0"/>
            <a:endParaRPr lang="ar-IQ" sz="2700" dirty="0">
              <a:solidFill>
                <a:prstClr val="black"/>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3"/>
          <a:stretch>
            <a:fillRect/>
          </a:stretch>
        </p:blipFill>
        <p:spPr>
          <a:xfrm>
            <a:off x="2911365" y="3857297"/>
            <a:ext cx="5665076" cy="3000703"/>
          </a:xfrm>
          <a:prstGeom prst="rect">
            <a:avLst/>
          </a:prstGeom>
        </p:spPr>
      </p:pic>
    </p:spTree>
    <p:extLst>
      <p:ext uri="{BB962C8B-B14F-4D97-AF65-F5344CB8AC3E}">
        <p14:creationId xmlns:p14="http://schemas.microsoft.com/office/powerpoint/2010/main" val="38080277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1000"/>
                                        <p:tgtEl>
                                          <p:spTgt spid="3">
                                            <p:txEl>
                                              <p:pRg st="0" end="0"/>
                                            </p:txEl>
                                          </p:spTgt>
                                        </p:tgtEl>
                                      </p:cBhvr>
                                    </p:animEffect>
                                  </p:childTnLst>
                                </p:cTn>
                              </p:par>
                            </p:childTnLst>
                          </p:cTn>
                        </p:par>
                        <p:par>
                          <p:cTn id="8" fill="hold">
                            <p:stCondLst>
                              <p:cond delay="1000"/>
                            </p:stCondLst>
                            <p:childTnLst>
                              <p:par>
                                <p:cTn id="9" presetID="5" presetClass="entr" presetSubtype="5"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down)">
                                      <p:cBhvr>
                                        <p:cTn id="11" dur="1000"/>
                                        <p:tgtEl>
                                          <p:spTgt spid="3">
                                            <p:txEl>
                                              <p:pRg st="1" end="1"/>
                                            </p:txEl>
                                          </p:spTgt>
                                        </p:tgtEl>
                                      </p:cBhvr>
                                    </p:animEffect>
                                  </p:childTnLst>
                                </p:cTn>
                              </p:par>
                            </p:childTnLst>
                          </p:cTn>
                        </p:par>
                        <p:par>
                          <p:cTn id="12" fill="hold">
                            <p:stCondLst>
                              <p:cond delay="2000"/>
                            </p:stCondLst>
                            <p:childTnLst>
                              <p:par>
                                <p:cTn id="13" presetID="5" presetClass="entr" presetSubtype="5"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down)">
                                      <p:cBhvr>
                                        <p:cTn id="15" dur="1000"/>
                                        <p:tgtEl>
                                          <p:spTgt spid="3">
                                            <p:txEl>
                                              <p:pRg st="2" end="2"/>
                                            </p:txEl>
                                          </p:spTgt>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94074" y="627212"/>
            <a:ext cx="8915789" cy="716956"/>
          </a:xfrm>
        </p:spPr>
        <p:txBody>
          <a:bodyPr>
            <a:normAutofit fontScale="90000"/>
          </a:bodyPr>
          <a:lstStyle/>
          <a:p>
            <a:pPr algn="l"/>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Visualization of Real-time PCR Amplification</a:t>
            </a:r>
          </a:p>
        </p:txBody>
      </p:sp>
      <p:sp>
        <p:nvSpPr>
          <p:cNvPr id="3" name="عنصر نائب للمحتوى 2"/>
          <p:cNvSpPr>
            <a:spLocks noGrp="1"/>
          </p:cNvSpPr>
          <p:nvPr>
            <p:ph idx="1"/>
          </p:nvPr>
        </p:nvSpPr>
        <p:spPr>
          <a:xfrm>
            <a:off x="156117" y="1534510"/>
            <a:ext cx="4233746" cy="5108028"/>
          </a:xfrm>
        </p:spPr>
        <p:txBody>
          <a:bodyPr>
            <a:noAutofit/>
          </a:bodyPr>
          <a:lstStyle/>
          <a:p>
            <a:pPr marL="0" lvl="0" indent="0" algn="just">
              <a:lnSpc>
                <a:spcPct val="100000"/>
              </a:lnSpc>
              <a:spcBef>
                <a:spcPts val="0"/>
              </a:spcBef>
              <a:buNone/>
            </a:pPr>
            <a:r>
              <a:rPr lang="en-US" sz="2700" dirty="0">
                <a:solidFill>
                  <a:srgbClr val="00B050"/>
                </a:solidFill>
                <a:latin typeface="Times New Roman" panose="02020603050405020304" pitchFamily="18" charset="0"/>
                <a:cs typeface="Times New Roman" panose="02020603050405020304" pitchFamily="18" charset="0"/>
              </a:rPr>
              <a:t>(2) Sequence-specific DNA probe: </a:t>
            </a:r>
            <a:r>
              <a:rPr lang="en-US" sz="2700" dirty="0">
                <a:solidFill>
                  <a:prstClr val="black"/>
                </a:solidFill>
                <a:latin typeface="Times New Roman" panose="02020603050405020304" pitchFamily="18" charset="0"/>
                <a:cs typeface="Times New Roman" panose="02020603050405020304" pitchFamily="18" charset="0"/>
              </a:rPr>
              <a:t>consisting of oligonucleotides that are labelled with a </a:t>
            </a:r>
            <a:r>
              <a:rPr lang="en-US" sz="2700" dirty="0">
                <a:solidFill>
                  <a:srgbClr val="FF9900"/>
                </a:solidFill>
                <a:latin typeface="Times New Roman" panose="02020603050405020304" pitchFamily="18" charset="0"/>
                <a:cs typeface="Times New Roman" panose="02020603050405020304" pitchFamily="18" charset="0"/>
              </a:rPr>
              <a:t>fluorescent reporter</a:t>
            </a:r>
            <a:r>
              <a:rPr lang="en-US" sz="2700" dirty="0">
                <a:solidFill>
                  <a:prstClr val="black"/>
                </a:solidFill>
                <a:latin typeface="Times New Roman" panose="02020603050405020304" pitchFamily="18" charset="0"/>
                <a:cs typeface="Times New Roman" panose="02020603050405020304" pitchFamily="18" charset="0"/>
              </a:rPr>
              <a:t>, which permits detection only after hybridization of the probe with its complementary sequence.</a:t>
            </a:r>
          </a:p>
          <a:p>
            <a:pPr marL="0" indent="0" algn="just">
              <a:buNone/>
            </a:pPr>
            <a:endParaRPr lang="ar-IQ" sz="2700" dirty="0">
              <a:solidFill>
                <a:prstClr val="black"/>
              </a:solidFill>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3"/>
          <a:stretch>
            <a:fillRect/>
          </a:stretch>
        </p:blipFill>
        <p:spPr>
          <a:xfrm>
            <a:off x="4487917" y="1227897"/>
            <a:ext cx="7620000" cy="5630103"/>
          </a:xfrm>
          <a:prstGeom prst="rect">
            <a:avLst/>
          </a:prstGeom>
        </p:spPr>
      </p:pic>
    </p:spTree>
    <p:extLst>
      <p:ext uri="{BB962C8B-B14F-4D97-AF65-F5344CB8AC3E}">
        <p14:creationId xmlns:p14="http://schemas.microsoft.com/office/powerpoint/2010/main" val="37043556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3403600"/>
            <a:ext cx="4851400" cy="3175000"/>
          </a:xfrm>
        </p:spPr>
      </p:pic>
      <p:sp>
        <p:nvSpPr>
          <p:cNvPr id="5" name="مستطيل 4"/>
          <p:cNvSpPr/>
          <p:nvPr/>
        </p:nvSpPr>
        <p:spPr>
          <a:xfrm>
            <a:off x="4521200" y="768663"/>
            <a:ext cx="7912100" cy="2790508"/>
          </a:xfrm>
          <a:prstGeom prst="rect">
            <a:avLst/>
          </a:prstGeom>
        </p:spPr>
        <p:txBody>
          <a:bodyPr wrap="square">
            <a:spAutoFit/>
          </a:bodyPr>
          <a:lstStyle/>
          <a:p>
            <a:pPr marR="457200" lvl="0" algn="ctr">
              <a:spcAft>
                <a:spcPts val="800"/>
              </a:spcAft>
            </a:pPr>
            <a:r>
              <a:rPr lang="en-US" sz="5400" b="1" dirty="0">
                <a:ln w="38100">
                  <a:solidFill>
                    <a:schemeClr val="accent1"/>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glow rad="101600">
                    <a:schemeClr val="accent1">
                      <a:satMod val="175000"/>
                      <a:alpha val="40000"/>
                    </a:schemeClr>
                  </a:glow>
                  <a:outerShdw dist="38100" dir="2640000" algn="bl" rotWithShape="0">
                    <a:schemeClr val="accent1"/>
                  </a:outerShdw>
                </a:effectLst>
                <a:latin typeface="Lucida Handwriting" panose="03010101010101010101" pitchFamily="66" charset="0"/>
              </a:rPr>
              <a:t>Thank you</a:t>
            </a:r>
          </a:p>
          <a:p>
            <a:pPr marR="457200" lvl="0" algn="ctr">
              <a:spcAft>
                <a:spcPts val="800"/>
              </a:spcAft>
            </a:pPr>
            <a:r>
              <a:rPr lang="en-US" sz="5400" b="1" dirty="0">
                <a:ln w="38100">
                  <a:solidFill>
                    <a:schemeClr val="accent1"/>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glow rad="101600">
                    <a:schemeClr val="accent1">
                      <a:satMod val="175000"/>
                      <a:alpha val="40000"/>
                    </a:schemeClr>
                  </a:glow>
                  <a:outerShdw dist="38100" dir="2640000" algn="bl" rotWithShape="0">
                    <a:schemeClr val="accent1"/>
                  </a:outerShdw>
                </a:effectLst>
                <a:latin typeface="Lucida Handwriting" panose="03010101010101010101" pitchFamily="66" charset="0"/>
              </a:rPr>
              <a:t> for </a:t>
            </a:r>
          </a:p>
          <a:p>
            <a:pPr marR="457200" lvl="0" algn="ctr">
              <a:spcAft>
                <a:spcPts val="800"/>
              </a:spcAft>
            </a:pPr>
            <a:r>
              <a:rPr lang="en-US" sz="5400" b="1" dirty="0">
                <a:ln w="38100">
                  <a:solidFill>
                    <a:schemeClr val="accent1"/>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glow rad="101600">
                    <a:schemeClr val="accent1">
                      <a:satMod val="175000"/>
                      <a:alpha val="40000"/>
                    </a:schemeClr>
                  </a:glow>
                  <a:outerShdw dist="38100" dir="2640000" algn="bl" rotWithShape="0">
                    <a:schemeClr val="accent1"/>
                  </a:outerShdw>
                </a:effectLst>
                <a:latin typeface="Lucida Handwriting" panose="03010101010101010101" pitchFamily="66" charset="0"/>
              </a:rPr>
              <a:t>attention </a:t>
            </a:r>
          </a:p>
        </p:txBody>
      </p:sp>
    </p:spTree>
    <p:extLst>
      <p:ext uri="{BB962C8B-B14F-4D97-AF65-F5344CB8AC3E}">
        <p14:creationId xmlns:p14="http://schemas.microsoft.com/office/powerpoint/2010/main" val="2592792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83324" y="1111046"/>
            <a:ext cx="10315904" cy="816078"/>
          </a:xfrm>
        </p:spPr>
        <p:txBody>
          <a:bodyPr>
            <a:normAutofit/>
          </a:bodyPr>
          <a:lstStyle/>
          <a:p>
            <a:pPr marL="228600" lvl="0" indent="-228600" algn="just">
              <a:lnSpc>
                <a:spcPct val="115000"/>
              </a:lnSpc>
              <a:spcBef>
                <a:spcPts val="1000"/>
              </a:spcBef>
              <a:spcAft>
                <a:spcPts val="1000"/>
              </a:spcAft>
              <a:buFont typeface="Arial" panose="020B0604020202020204" pitchFamily="34" charset="0"/>
              <a:buChar char="•"/>
            </a:pPr>
            <a:r>
              <a:rPr lang="en-US" sz="3200" b="1" dirty="0">
                <a:solidFill>
                  <a:srgbClr val="EE32CA"/>
                </a:solidFill>
                <a:latin typeface="Times New Roman"/>
                <a:ea typeface="Calibri"/>
                <a:cs typeface="Arial"/>
              </a:rPr>
              <a:t>Learning Objectives: </a:t>
            </a:r>
            <a:endParaRPr lang="en-US" sz="3200" cap="none" dirty="0">
              <a:solidFill>
                <a:prstClr val="black"/>
              </a:solidFill>
              <a:latin typeface="Calibri"/>
              <a:ea typeface="Calibri"/>
              <a:cs typeface="Arial"/>
            </a:endParaRPr>
          </a:p>
        </p:txBody>
      </p:sp>
      <p:sp>
        <p:nvSpPr>
          <p:cNvPr id="3" name="عنصر نائب للمحتوى 2"/>
          <p:cNvSpPr>
            <a:spLocks noGrp="1"/>
          </p:cNvSpPr>
          <p:nvPr>
            <p:ph idx="1"/>
          </p:nvPr>
        </p:nvSpPr>
        <p:spPr>
          <a:xfrm>
            <a:off x="583324" y="1927124"/>
            <a:ext cx="11459450" cy="3978065"/>
          </a:xfrm>
        </p:spPr>
        <p:txBody>
          <a:bodyPr>
            <a:normAutofit fontScale="62500" lnSpcReduction="20000"/>
          </a:bodyPr>
          <a:lstStyle/>
          <a:p>
            <a:pPr marL="0" indent="0" algn="just">
              <a:lnSpc>
                <a:spcPct val="115000"/>
              </a:lnSpc>
              <a:spcAft>
                <a:spcPts val="1000"/>
              </a:spcAft>
              <a:buNone/>
            </a:pPr>
            <a:r>
              <a:rPr lang="en-US" sz="3800" dirty="0">
                <a:solidFill>
                  <a:prstClr val="black"/>
                </a:solidFill>
                <a:latin typeface="Times New Roman"/>
                <a:ea typeface="Calibri"/>
                <a:cs typeface="Arial"/>
              </a:rPr>
              <a:t>After this lab, you will be able to:</a:t>
            </a:r>
            <a:endParaRPr lang="en-US" sz="3800" dirty="0">
              <a:latin typeface="Times New Roman"/>
              <a:ea typeface="Calibri"/>
              <a:cs typeface="Arial"/>
            </a:endParaRPr>
          </a:p>
          <a:p>
            <a:pPr algn="just">
              <a:lnSpc>
                <a:spcPct val="115000"/>
              </a:lnSpc>
              <a:spcAft>
                <a:spcPts val="1000"/>
              </a:spcAft>
              <a:buFont typeface="+mj-lt"/>
              <a:buAutoNum type="arabicPeriod"/>
            </a:pPr>
            <a:r>
              <a:rPr lang="en-US" sz="3800" dirty="0">
                <a:latin typeface="Times New Roman"/>
                <a:ea typeface="Calibri"/>
                <a:cs typeface="Arial"/>
              </a:rPr>
              <a:t>Demonstrate understanding of the principle of PCR, DNA gel electrophoresis, and  RT-PCR technique</a:t>
            </a:r>
          </a:p>
          <a:p>
            <a:pPr algn="just">
              <a:lnSpc>
                <a:spcPct val="115000"/>
              </a:lnSpc>
              <a:spcAft>
                <a:spcPts val="1000"/>
              </a:spcAft>
              <a:buFont typeface="+mj-lt"/>
              <a:buAutoNum type="arabicPeriod"/>
            </a:pPr>
            <a:r>
              <a:rPr lang="en-US" sz="3800" dirty="0">
                <a:latin typeface="Times New Roman"/>
                <a:ea typeface="Calibri"/>
                <a:cs typeface="Arial"/>
              </a:rPr>
              <a:t>List components and reagent used with each technique.</a:t>
            </a:r>
            <a:endParaRPr lang="en-US" sz="3800" dirty="0">
              <a:latin typeface="Calibri"/>
              <a:ea typeface="Calibri"/>
              <a:cs typeface="Arial"/>
            </a:endParaRPr>
          </a:p>
          <a:p>
            <a:pPr algn="just">
              <a:lnSpc>
                <a:spcPct val="115000"/>
              </a:lnSpc>
              <a:spcAft>
                <a:spcPts val="1000"/>
              </a:spcAft>
              <a:buFont typeface="+mj-lt"/>
              <a:buAutoNum type="arabicPeriod"/>
            </a:pPr>
            <a:r>
              <a:rPr lang="en-US" sz="3800" dirty="0">
                <a:latin typeface="Times New Roman"/>
                <a:ea typeface="Calibri"/>
                <a:cs typeface="Arial"/>
              </a:rPr>
              <a:t>Explain advantage and disadvantages of these techniques.</a:t>
            </a:r>
          </a:p>
          <a:p>
            <a:pPr algn="just">
              <a:lnSpc>
                <a:spcPct val="115000"/>
              </a:lnSpc>
              <a:spcAft>
                <a:spcPts val="1000"/>
              </a:spcAft>
              <a:buFont typeface="+mj-lt"/>
              <a:buAutoNum type="arabicPeriod"/>
            </a:pPr>
            <a:r>
              <a:rPr lang="en-US" sz="3800" dirty="0">
                <a:latin typeface="Times New Roman"/>
                <a:ea typeface="Calibri"/>
                <a:cs typeface="Arial"/>
              </a:rPr>
              <a:t>List amplification visualization methods</a:t>
            </a:r>
          </a:p>
          <a:p>
            <a:pPr algn="just">
              <a:lnSpc>
                <a:spcPct val="115000"/>
              </a:lnSpc>
              <a:spcAft>
                <a:spcPts val="1000"/>
              </a:spcAft>
              <a:buFont typeface="+mj-lt"/>
              <a:buAutoNum type="arabicPeriod"/>
            </a:pPr>
            <a:r>
              <a:rPr lang="en-US" sz="3800" dirty="0">
                <a:latin typeface="Times New Roman"/>
                <a:ea typeface="Calibri"/>
                <a:cs typeface="Arial"/>
              </a:rPr>
              <a:t>Interpret the result of the test</a:t>
            </a:r>
          </a:p>
          <a:p>
            <a:pPr marL="0" indent="0">
              <a:buNone/>
            </a:pPr>
            <a:endParaRPr lang="ar-IQ" sz="2800" dirty="0"/>
          </a:p>
        </p:txBody>
      </p:sp>
    </p:spTree>
    <p:extLst>
      <p:ext uri="{BB962C8B-B14F-4D97-AF65-F5344CB8AC3E}">
        <p14:creationId xmlns:p14="http://schemas.microsoft.com/office/powerpoint/2010/main" val="29495768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47176"/>
            <a:ext cx="9588967" cy="578180"/>
          </a:xfrm>
        </p:spPr>
        <p:txBody>
          <a:bodyPr>
            <a:normAutofit fontScale="90000"/>
          </a:bodyPr>
          <a:lstStyle/>
          <a:p>
            <a:pPr marL="571500" lvl="0" indent="-571500" algn="l" rtl="0">
              <a:lnSpc>
                <a:spcPct val="100000"/>
              </a:lnSpc>
              <a:spcBef>
                <a:spcPts val="0"/>
              </a:spcBef>
              <a:buFont typeface="Wingdings" panose="05000000000000000000" pitchFamily="2" charset="2"/>
              <a:buChar char="v"/>
              <a:defRPr/>
            </a:pPr>
            <a:r>
              <a:rPr lang="en-US" altLang="ar-IQ" sz="3600" b="1" kern="0" cap="none" dirty="0">
                <a:solidFill>
                  <a:srgbClr val="FF00FF"/>
                </a:solidFill>
                <a:latin typeface="Tekton Pro Ext" panose="020F0605020208020904" pitchFamily="34" charset="0"/>
                <a:ea typeface="Calibri" panose="020F0502020204030204" pitchFamily="34" charset="0"/>
                <a:cs typeface="Arial" panose="020B0604020202020204" pitchFamily="34" charset="0"/>
              </a:rPr>
              <a:t>Molecular techniques:</a:t>
            </a:r>
            <a:endParaRPr lang="en-US" cap="none" dirty="0">
              <a:solidFill>
                <a:srgbClr val="FF00FF"/>
              </a:solidFill>
            </a:endParaRPr>
          </a:p>
        </p:txBody>
      </p:sp>
      <p:sp>
        <p:nvSpPr>
          <p:cNvPr id="5" name="مستطيل 4"/>
          <p:cNvSpPr/>
          <p:nvPr/>
        </p:nvSpPr>
        <p:spPr>
          <a:xfrm>
            <a:off x="503970" y="1396543"/>
            <a:ext cx="11030984" cy="4022640"/>
          </a:xfrm>
          <a:prstGeom prst="rect">
            <a:avLst/>
          </a:prstGeom>
        </p:spPr>
        <p:txBody>
          <a:bodyPr wrap="square">
            <a:spAutoFit/>
          </a:bodyPr>
          <a:lstStyle/>
          <a:p>
            <a:pPr lvl="0" algn="just" defTabSz="914400">
              <a:lnSpc>
                <a:spcPct val="90000"/>
              </a:lnSpc>
              <a:spcBef>
                <a:spcPts val="1000"/>
              </a:spcBef>
            </a:pPr>
            <a:r>
              <a:rPr lang="en-US" sz="3200" b="1" kern="0" dirty="0">
                <a:solidFill>
                  <a:srgbClr val="C00000"/>
                </a:solidFill>
                <a:latin typeface="Tekton Pro Ext" panose="020F0605020208020904" pitchFamily="34" charset="0"/>
                <a:ea typeface="Calibri" panose="020F0502020204030204" pitchFamily="34" charset="0"/>
                <a:cs typeface="Arial" panose="020B0604020202020204" pitchFamily="34" charset="0"/>
              </a:rPr>
              <a:t>Introduction:</a:t>
            </a:r>
          </a:p>
          <a:p>
            <a:pPr marL="457200" lvl="0" indent="-457200" algn="just" defTabSz="914400">
              <a:lnSpc>
                <a:spcPct val="90000"/>
              </a:lnSpc>
              <a:spcBef>
                <a:spcPts val="1000"/>
              </a:spcBef>
              <a:buFontTx/>
              <a:buChar char="-"/>
            </a:pPr>
            <a:r>
              <a:rPr lang="en-US" sz="3200" dirty="0">
                <a:solidFill>
                  <a:prstClr val="black"/>
                </a:solidFill>
                <a:latin typeface="Times New Roman" panose="02020603050405020304" pitchFamily="18" charset="0"/>
                <a:cs typeface="Times New Roman" panose="02020603050405020304" pitchFamily="18" charset="0"/>
              </a:rPr>
              <a:t>Nucleic acid amplification techniques have entirely changed the basis of differential diagnosis of infectious diseases. </a:t>
            </a:r>
          </a:p>
          <a:p>
            <a:pPr marL="457200" lvl="0" indent="-457200" algn="just" defTabSz="914400">
              <a:lnSpc>
                <a:spcPct val="90000"/>
              </a:lnSpc>
              <a:spcBef>
                <a:spcPts val="1000"/>
              </a:spcBef>
              <a:buFontTx/>
              <a:buChar char="-"/>
            </a:pPr>
            <a:r>
              <a:rPr lang="en-US" sz="3200" dirty="0">
                <a:solidFill>
                  <a:prstClr val="black"/>
                </a:solidFill>
                <a:latin typeface="Times New Roman" panose="02020603050405020304" pitchFamily="18" charset="0"/>
                <a:cs typeface="Times New Roman" panose="02020603050405020304" pitchFamily="18" charset="0"/>
              </a:rPr>
              <a:t>The main reason is the possibility of </a:t>
            </a:r>
            <a:r>
              <a:rPr lang="en-US" sz="3200" dirty="0">
                <a:solidFill>
                  <a:srgbClr val="00B050"/>
                </a:solidFill>
                <a:latin typeface="Times New Roman" panose="02020603050405020304" pitchFamily="18" charset="0"/>
                <a:cs typeface="Times New Roman" panose="02020603050405020304" pitchFamily="18" charset="0"/>
              </a:rPr>
              <a:t>detecting the nucleic acid </a:t>
            </a:r>
            <a:r>
              <a:rPr lang="en-US" sz="3200" dirty="0">
                <a:solidFill>
                  <a:prstClr val="black"/>
                </a:solidFill>
                <a:latin typeface="Times New Roman" panose="02020603050405020304" pitchFamily="18" charset="0"/>
                <a:cs typeface="Times New Roman" panose="02020603050405020304" pitchFamily="18" charset="0"/>
              </a:rPr>
              <a:t>of the causative agents </a:t>
            </a:r>
            <a:r>
              <a:rPr lang="en-US" sz="3200" dirty="0">
                <a:solidFill>
                  <a:srgbClr val="FF0000"/>
                </a:solidFill>
                <a:latin typeface="Times New Roman" panose="02020603050405020304" pitchFamily="18" charset="0"/>
                <a:cs typeface="Times New Roman" panose="02020603050405020304" pitchFamily="18" charset="0"/>
              </a:rPr>
              <a:t>directly, rapidly, specifically and with very high sensitivity.  </a:t>
            </a:r>
          </a:p>
          <a:p>
            <a:pPr marL="457200" lvl="0" indent="-457200" algn="just" defTabSz="914400">
              <a:lnSpc>
                <a:spcPct val="90000"/>
              </a:lnSpc>
              <a:spcBef>
                <a:spcPts val="1000"/>
              </a:spcBef>
              <a:buFontTx/>
              <a:buChar char="-"/>
            </a:pPr>
            <a:r>
              <a:rPr lang="en-US" sz="3200" dirty="0">
                <a:solidFill>
                  <a:srgbClr val="FF0000"/>
                </a:solidFill>
                <a:latin typeface="Times New Roman" panose="02020603050405020304" pitchFamily="18" charset="0"/>
                <a:cs typeface="Times New Roman" panose="02020603050405020304" pitchFamily="18" charset="0"/>
              </a:rPr>
              <a:t>PCR </a:t>
            </a:r>
            <a:r>
              <a:rPr lang="en-US" sz="3200" dirty="0">
                <a:solidFill>
                  <a:prstClr val="black"/>
                </a:solidFill>
                <a:latin typeface="Times New Roman" panose="02020603050405020304" pitchFamily="18" charset="0"/>
                <a:cs typeface="Times New Roman" panose="02020603050405020304" pitchFamily="18" charset="0"/>
              </a:rPr>
              <a:t>represents the prototype of nucleic acid amplification techniques </a:t>
            </a:r>
          </a:p>
        </p:txBody>
      </p:sp>
    </p:spTree>
    <p:extLst>
      <p:ext uri="{BB962C8B-B14F-4D97-AF65-F5344CB8AC3E}">
        <p14:creationId xmlns:p14="http://schemas.microsoft.com/office/powerpoint/2010/main" val="83416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1" end="1"/>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stretch>
            <a:fillRect/>
          </a:stretch>
        </p:blipFill>
        <p:spPr>
          <a:xfrm>
            <a:off x="6876586" y="2008225"/>
            <a:ext cx="5185144" cy="4456371"/>
          </a:xfrm>
          <a:prstGeom prst="rect">
            <a:avLst/>
          </a:prstGeom>
        </p:spPr>
      </p:pic>
      <p:sp>
        <p:nvSpPr>
          <p:cNvPr id="2052" name="Rectangle 4"/>
          <p:cNvSpPr>
            <a:spLocks noGrp="1" noChangeArrowheads="1"/>
          </p:cNvSpPr>
          <p:nvPr>
            <p:ph type="title"/>
          </p:nvPr>
        </p:nvSpPr>
        <p:spPr>
          <a:xfrm>
            <a:off x="656311" y="334113"/>
            <a:ext cx="8229600" cy="792163"/>
          </a:xfrm>
        </p:spPr>
        <p:txBody>
          <a:bodyPr>
            <a:normAutofit/>
          </a:bodyPr>
          <a:lstStyle/>
          <a:p>
            <a:pPr algn="l">
              <a:lnSpc>
                <a:spcPct val="100000"/>
              </a:lnSpc>
              <a:spcBef>
                <a:spcPts val="0"/>
              </a:spcBef>
              <a:defRPr/>
            </a:pPr>
            <a:r>
              <a:rPr lang="en-US" altLang="ar-IQ" sz="3600" b="1" kern="0" cap="none" dirty="0">
                <a:solidFill>
                  <a:srgbClr val="C00000"/>
                </a:solidFill>
                <a:latin typeface="Tekton Pro Ext" panose="020F0605020208020904" pitchFamily="34" charset="0"/>
                <a:ea typeface="Calibri" panose="020F0502020204030204" pitchFamily="34" charset="0"/>
                <a:cs typeface="+mn-cs"/>
              </a:rPr>
              <a:t>PCR - Polymerase Chain Reaction</a:t>
            </a:r>
          </a:p>
        </p:txBody>
      </p:sp>
      <p:sp>
        <p:nvSpPr>
          <p:cNvPr id="2053" name="Rectangle 5"/>
          <p:cNvSpPr>
            <a:spLocks noGrp="1" noChangeArrowheads="1"/>
          </p:cNvSpPr>
          <p:nvPr>
            <p:ph idx="1"/>
          </p:nvPr>
        </p:nvSpPr>
        <p:spPr>
          <a:xfrm>
            <a:off x="163898" y="1420259"/>
            <a:ext cx="7034343" cy="5203825"/>
          </a:xfrm>
        </p:spPr>
        <p:txBody>
          <a:bodyPr>
            <a:noAutofit/>
          </a:bodyPr>
          <a:lstStyle/>
          <a:p>
            <a:pPr algn="just" rtl="0">
              <a:lnSpc>
                <a:spcPct val="90000"/>
              </a:lnSpc>
              <a:buClr>
                <a:srgbClr val="FF0000"/>
              </a:buClr>
              <a:buFont typeface="Wingdings" pitchFamily="2" charset="2"/>
              <a:buChar char="q"/>
            </a:pPr>
            <a:r>
              <a:rPr lang="en-US" altLang="ar-IQ" sz="2900" b="1" dirty="0">
                <a:solidFill>
                  <a:srgbClr val="FF0000"/>
                </a:solidFill>
                <a:latin typeface="Times New Roman" panose="02020603050405020304" pitchFamily="18" charset="0"/>
                <a:cs typeface="Times New Roman" panose="02020603050405020304" pitchFamily="18" charset="0"/>
              </a:rPr>
              <a:t>Introduction: </a:t>
            </a:r>
          </a:p>
          <a:p>
            <a:pPr algn="just" rtl="0">
              <a:lnSpc>
                <a:spcPct val="90000"/>
              </a:lnSpc>
            </a:pPr>
            <a:r>
              <a:rPr lang="en-US" altLang="ar-IQ" sz="2900" b="1" dirty="0">
                <a:latin typeface="Times New Roman" panose="02020603050405020304" pitchFamily="18" charset="0"/>
                <a:cs typeface="Times New Roman" panose="02020603050405020304" pitchFamily="18" charset="0"/>
              </a:rPr>
              <a:t>PCR</a:t>
            </a:r>
            <a:r>
              <a:rPr lang="en-US" altLang="ar-IQ" sz="2900" dirty="0">
                <a:solidFill>
                  <a:srgbClr val="92D050"/>
                </a:solidFill>
                <a:latin typeface="Times New Roman" panose="02020603050405020304" pitchFamily="18" charset="0"/>
                <a:cs typeface="Times New Roman" panose="02020603050405020304" pitchFamily="18" charset="0"/>
              </a:rPr>
              <a:t> </a:t>
            </a:r>
            <a:r>
              <a:rPr lang="en-US" altLang="ar-IQ" sz="2900" dirty="0">
                <a:latin typeface="Times New Roman" panose="02020603050405020304" pitchFamily="18" charset="0"/>
                <a:cs typeface="Times New Roman" panose="02020603050405020304" pitchFamily="18" charset="0"/>
              </a:rPr>
              <a:t>is a laboratory</a:t>
            </a:r>
            <a:r>
              <a:rPr lang="en-US" altLang="ar-IQ" sz="2900" dirty="0">
                <a:solidFill>
                  <a:srgbClr val="FFFF00"/>
                </a:solidFill>
                <a:latin typeface="Times New Roman" panose="02020603050405020304" pitchFamily="18" charset="0"/>
                <a:cs typeface="Times New Roman" panose="02020603050405020304" pitchFamily="18" charset="0"/>
              </a:rPr>
              <a:t> </a:t>
            </a:r>
            <a:r>
              <a:rPr lang="en-US" altLang="ar-IQ" sz="2900" i="1" dirty="0">
                <a:solidFill>
                  <a:srgbClr val="00B050"/>
                </a:solidFill>
                <a:latin typeface="Times New Roman" panose="02020603050405020304" pitchFamily="18" charset="0"/>
                <a:cs typeface="Times New Roman" panose="02020603050405020304" pitchFamily="18" charset="0"/>
              </a:rPr>
              <a:t>(in vitro</a:t>
            </a:r>
            <a:r>
              <a:rPr lang="en-US" altLang="ar-IQ" sz="2900" dirty="0">
                <a:solidFill>
                  <a:srgbClr val="00B050"/>
                </a:solidFill>
                <a:latin typeface="Times New Roman" panose="02020603050405020304" pitchFamily="18" charset="0"/>
                <a:cs typeface="Times New Roman" panose="02020603050405020304" pitchFamily="18" charset="0"/>
              </a:rPr>
              <a:t>) </a:t>
            </a:r>
            <a:r>
              <a:rPr lang="en-US" altLang="ar-IQ" sz="2900" dirty="0">
                <a:latin typeface="Times New Roman" panose="02020603050405020304" pitchFamily="18" charset="0"/>
                <a:cs typeface="Times New Roman" panose="02020603050405020304" pitchFamily="18" charset="0"/>
              </a:rPr>
              <a:t>version of DNA replication in cells </a:t>
            </a:r>
            <a:r>
              <a:rPr lang="en-US" altLang="ar-IQ" sz="2900" i="1" dirty="0">
                <a:solidFill>
                  <a:srgbClr val="00B050"/>
                </a:solidFill>
                <a:latin typeface="Times New Roman" panose="02020603050405020304" pitchFamily="18" charset="0"/>
                <a:cs typeface="Times New Roman" panose="02020603050405020304" pitchFamily="18" charset="0"/>
              </a:rPr>
              <a:t>(in vivo).</a:t>
            </a:r>
          </a:p>
          <a:p>
            <a:pPr algn="just" rtl="0">
              <a:lnSpc>
                <a:spcPct val="90000"/>
              </a:lnSpc>
            </a:pPr>
            <a:r>
              <a:rPr lang="en-US" altLang="ar-IQ" sz="2900" dirty="0">
                <a:latin typeface="Times New Roman" panose="02020603050405020304" pitchFamily="18" charset="0"/>
                <a:cs typeface="Times New Roman" panose="02020603050405020304" pitchFamily="18" charset="0"/>
              </a:rPr>
              <a:t>It is a technique for the </a:t>
            </a:r>
            <a:r>
              <a:rPr lang="en-US" altLang="ar-IQ" sz="2900" b="1" dirty="0">
                <a:solidFill>
                  <a:srgbClr val="00B050"/>
                </a:solidFill>
                <a:latin typeface="Times New Roman" panose="02020603050405020304" pitchFamily="18" charset="0"/>
                <a:cs typeface="Times New Roman" panose="02020603050405020304" pitchFamily="18" charset="0"/>
              </a:rPr>
              <a:t>amplification</a:t>
            </a:r>
            <a:r>
              <a:rPr lang="en-US" altLang="ar-IQ" sz="2900" b="1" dirty="0">
                <a:latin typeface="Times New Roman" panose="02020603050405020304" pitchFamily="18" charset="0"/>
                <a:cs typeface="Times New Roman" panose="02020603050405020304" pitchFamily="18" charset="0"/>
              </a:rPr>
              <a:t> </a:t>
            </a:r>
            <a:r>
              <a:rPr lang="en-US" altLang="ar-IQ" sz="2900" dirty="0">
                <a:latin typeface="Times New Roman" panose="02020603050405020304" pitchFamily="18" charset="0"/>
                <a:cs typeface="Times New Roman" panose="02020603050405020304" pitchFamily="18" charset="0"/>
              </a:rPr>
              <a:t>of a certain region of  DNA  to </a:t>
            </a:r>
            <a:r>
              <a:rPr lang="en-US" altLang="zh-TW" sz="2900" dirty="0">
                <a:latin typeface="Times New Roman" panose="02020603050405020304" pitchFamily="18" charset="0"/>
                <a:cs typeface="Times New Roman" panose="02020603050405020304" pitchFamily="18" charset="0"/>
              </a:rPr>
              <a:t>lot of double-stranded DNA molecules (</a:t>
            </a:r>
            <a:r>
              <a:rPr lang="en-US" altLang="zh-TW" sz="2900" dirty="0">
                <a:solidFill>
                  <a:srgbClr val="FF9900"/>
                </a:solidFill>
                <a:latin typeface="Times New Roman" panose="02020603050405020304" pitchFamily="18" charset="0"/>
                <a:cs typeface="Times New Roman" panose="02020603050405020304" pitchFamily="18" charset="0"/>
              </a:rPr>
              <a:t>fragments</a:t>
            </a:r>
            <a:r>
              <a:rPr lang="en-US" altLang="zh-TW" sz="2900" dirty="0">
                <a:latin typeface="Times New Roman" panose="02020603050405020304" pitchFamily="18" charset="0"/>
                <a:cs typeface="Times New Roman" panose="02020603050405020304" pitchFamily="18" charset="0"/>
              </a:rPr>
              <a:t>) with same (</a:t>
            </a:r>
            <a:r>
              <a:rPr lang="en-US" altLang="zh-TW" sz="2900" dirty="0">
                <a:solidFill>
                  <a:srgbClr val="FF9900"/>
                </a:solidFill>
                <a:latin typeface="Times New Roman" panose="02020603050405020304" pitchFamily="18" charset="0"/>
                <a:cs typeface="Times New Roman" panose="02020603050405020304" pitchFamily="18" charset="0"/>
              </a:rPr>
              <a:t>identical</a:t>
            </a:r>
            <a:r>
              <a:rPr lang="en-US" altLang="zh-TW" sz="2900" dirty="0">
                <a:latin typeface="Times New Roman" panose="02020603050405020304" pitchFamily="18" charset="0"/>
                <a:cs typeface="Times New Roman" panose="02020603050405020304" pitchFamily="18" charset="0"/>
              </a:rPr>
              <a:t>) size and sequence </a:t>
            </a:r>
            <a:r>
              <a:rPr lang="en-US" sz="2900" dirty="0">
                <a:latin typeface="Times New Roman" panose="02020603050405020304" pitchFamily="18" charset="0"/>
                <a:cs typeface="Times New Roman" panose="02020603050405020304" pitchFamily="18" charset="0"/>
              </a:rPr>
              <a:t>in order to be enough for providing a </a:t>
            </a:r>
            <a:r>
              <a:rPr lang="en-US" sz="2900" b="1" dirty="0">
                <a:solidFill>
                  <a:srgbClr val="FF9900"/>
                </a:solidFill>
                <a:latin typeface="Times New Roman" panose="02020603050405020304" pitchFamily="18" charset="0"/>
                <a:cs typeface="Times New Roman" panose="02020603050405020304" pitchFamily="18" charset="0"/>
              </a:rPr>
              <a:t>detectable signal </a:t>
            </a:r>
            <a:r>
              <a:rPr lang="en-US" sz="2900" dirty="0">
                <a:latin typeface="Times New Roman" panose="02020603050405020304" pitchFamily="18" charset="0"/>
                <a:cs typeface="Times New Roman" panose="02020603050405020304" pitchFamily="18" charset="0"/>
              </a:rPr>
              <a:t>for quantification.</a:t>
            </a:r>
          </a:p>
          <a:p>
            <a:pPr algn="just" rtl="0">
              <a:lnSpc>
                <a:spcPct val="90000"/>
              </a:lnSpc>
            </a:pPr>
            <a:r>
              <a:rPr lang="en-US" altLang="ar-IQ" sz="2900" dirty="0">
                <a:latin typeface="Times New Roman" panose="02020603050405020304" pitchFamily="18" charset="0"/>
                <a:cs typeface="Times New Roman" panose="02020603050405020304" pitchFamily="18" charset="0"/>
              </a:rPr>
              <a:t>It preceded  by </a:t>
            </a:r>
            <a:r>
              <a:rPr lang="en-US" altLang="ar-IQ" sz="2900" b="1" dirty="0">
                <a:solidFill>
                  <a:srgbClr val="FF0000"/>
                </a:solidFill>
                <a:latin typeface="Times New Roman" panose="02020603050405020304" pitchFamily="18" charset="0"/>
                <a:cs typeface="Times New Roman" panose="02020603050405020304" pitchFamily="18" charset="0"/>
              </a:rPr>
              <a:t>nucleic acid isolation </a:t>
            </a:r>
            <a:r>
              <a:rPr lang="en-US" altLang="ar-IQ" sz="2900" b="1" dirty="0">
                <a:latin typeface="Times New Roman" panose="02020603050405020304" pitchFamily="18" charset="0"/>
                <a:cs typeface="Times New Roman" panose="02020603050405020304" pitchFamily="18" charset="0"/>
              </a:rPr>
              <a:t>(</a:t>
            </a:r>
            <a:r>
              <a:rPr lang="en-US" altLang="ar-IQ" sz="2900" dirty="0">
                <a:latin typeface="Times New Roman" panose="02020603050405020304" pitchFamily="18" charset="0"/>
                <a:cs typeface="Times New Roman" panose="02020603050405020304" pitchFamily="18" charset="0"/>
              </a:rPr>
              <a:t>extraction) process from various sources.</a:t>
            </a:r>
          </a:p>
        </p:txBody>
      </p:sp>
    </p:spTree>
    <p:extLst>
      <p:ext uri="{BB962C8B-B14F-4D97-AF65-F5344CB8AC3E}">
        <p14:creationId xmlns:p14="http://schemas.microsoft.com/office/powerpoint/2010/main" val="26519622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750"/>
                                        <p:tgtEl>
                                          <p:spTgt spid="2053">
                                            <p:txEl>
                                              <p:pRg st="0" end="0"/>
                                            </p:txEl>
                                          </p:spTgt>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barn(inVertical)">
                                      <p:cBhvr>
                                        <p:cTn id="11" dur="750"/>
                                        <p:tgtEl>
                                          <p:spTgt spid="2053">
                                            <p:txEl>
                                              <p:pRg st="1" end="1"/>
                                            </p:txEl>
                                          </p:spTgt>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barn(inVertical)">
                                      <p:cBhvr>
                                        <p:cTn id="15" dur="750"/>
                                        <p:tgtEl>
                                          <p:spTgt spid="2053">
                                            <p:txEl>
                                              <p:pRg st="2" end="2"/>
                                            </p:txEl>
                                          </p:spTgt>
                                        </p:tgtEl>
                                      </p:cBhvr>
                                    </p:animEffect>
                                  </p:childTnLst>
                                </p:cTn>
                              </p:par>
                            </p:childTnLst>
                          </p:cTn>
                        </p:par>
                        <p:par>
                          <p:cTn id="16" fill="hold">
                            <p:stCondLst>
                              <p:cond delay="2250"/>
                            </p:stCondLst>
                            <p:childTnLst>
                              <p:par>
                                <p:cTn id="17" presetID="16" presetClass="entr" presetSubtype="21" fill="hold" nodeType="after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Effect transition="in" filter="barn(inVertical)">
                                      <p:cBhvr>
                                        <p:cTn id="19" dur="750"/>
                                        <p:tgtEl>
                                          <p:spTgt spid="2053">
                                            <p:txEl>
                                              <p:pRg st="3" end="3"/>
                                            </p:txEl>
                                          </p:spTgt>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728338" y="319161"/>
            <a:ext cx="8229600" cy="792163"/>
          </a:xfrm>
        </p:spPr>
        <p:txBody>
          <a:bodyPr>
            <a:normAutofit/>
          </a:bodyPr>
          <a:lstStyle/>
          <a:p>
            <a:pPr algn="r" rtl="0">
              <a:lnSpc>
                <a:spcPct val="100000"/>
              </a:lnSpc>
              <a:spcBef>
                <a:spcPts val="0"/>
              </a:spcBef>
              <a:defRPr/>
            </a:pPr>
            <a:r>
              <a:rPr lang="en-US" altLang="ar-IQ" sz="3600" b="1" kern="0" cap="none" dirty="0">
                <a:solidFill>
                  <a:srgbClr val="C00000"/>
                </a:solidFill>
                <a:latin typeface="Tekton Pro Ext" panose="020F0605020208020904" pitchFamily="34" charset="0"/>
                <a:ea typeface="Calibri" panose="020F0502020204030204" pitchFamily="34" charset="0"/>
                <a:cs typeface="+mn-cs"/>
              </a:rPr>
              <a:t>PCR - Polymerase Chain Reaction</a:t>
            </a:r>
          </a:p>
        </p:txBody>
      </p:sp>
      <p:sp>
        <p:nvSpPr>
          <p:cNvPr id="2053" name="Rectangle 5"/>
          <p:cNvSpPr>
            <a:spLocks noGrp="1" noChangeArrowheads="1"/>
          </p:cNvSpPr>
          <p:nvPr>
            <p:ph idx="1"/>
          </p:nvPr>
        </p:nvSpPr>
        <p:spPr>
          <a:xfrm>
            <a:off x="170121" y="1263023"/>
            <a:ext cx="11802139" cy="2751930"/>
          </a:xfrm>
        </p:spPr>
        <p:txBody>
          <a:bodyPr>
            <a:noAutofit/>
          </a:bodyPr>
          <a:lstStyle/>
          <a:p>
            <a:pPr algn="just" rtl="0">
              <a:lnSpc>
                <a:spcPct val="90000"/>
              </a:lnSpc>
              <a:buClr>
                <a:srgbClr val="FF0000"/>
              </a:buClr>
              <a:buFont typeface="Wingdings" pitchFamily="2" charset="2"/>
              <a:buChar char="q"/>
            </a:pPr>
            <a:r>
              <a:rPr lang="en-US" altLang="ar-IQ" sz="2900" b="1" dirty="0">
                <a:solidFill>
                  <a:srgbClr val="FF0000"/>
                </a:solidFill>
                <a:latin typeface="Times New Roman" panose="02020603050405020304" pitchFamily="18" charset="0"/>
                <a:cs typeface="Times New Roman" panose="02020603050405020304" pitchFamily="18" charset="0"/>
              </a:rPr>
              <a:t>Introduction: </a:t>
            </a:r>
            <a:endParaRPr lang="en-US" altLang="ar-IQ" sz="2900" dirty="0">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Ø"/>
            </a:pP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Nucleic acid  extraction</a:t>
            </a:r>
            <a:r>
              <a:rPr lang="en-US" sz="29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Different nucleic acid extraction protocols are required for different samples and different microbiological agents, and can be done by  two ways:</a:t>
            </a:r>
            <a:endParaRPr lang="en-US" sz="2900" dirty="0">
              <a:latin typeface="Times New Roman" panose="02020603050405020304" pitchFamily="18" charset="0"/>
              <a:ea typeface="Calibri"/>
              <a:cs typeface="Times New Roman" panose="02020603050405020304" pitchFamily="18" charset="0"/>
            </a:endParaRPr>
          </a:p>
          <a:p>
            <a:pPr lvl="1" algn="just" rtl="0">
              <a:spcAft>
                <a:spcPts val="1000"/>
              </a:spcAft>
            </a:pPr>
            <a:r>
              <a:rPr lang="en-US" sz="2700" b="1" dirty="0">
                <a:solidFill>
                  <a:srgbClr val="002060"/>
                </a:solidFill>
                <a:latin typeface="Times New Roman" panose="02020603050405020304" pitchFamily="18" charset="0"/>
                <a:ea typeface="Calibri"/>
                <a:cs typeface="Times New Roman" panose="02020603050405020304" pitchFamily="18" charset="0"/>
              </a:rPr>
              <a:t>Manual extraction</a:t>
            </a:r>
          </a:p>
          <a:p>
            <a:pPr lvl="1" algn="just" rtl="0">
              <a:spcAft>
                <a:spcPts val="1000"/>
              </a:spcAft>
            </a:pPr>
            <a:r>
              <a:rPr lang="en-US" sz="2700" b="1" dirty="0">
                <a:solidFill>
                  <a:srgbClr val="002060"/>
                </a:solidFill>
                <a:latin typeface="Times New Roman" panose="02020603050405020304" pitchFamily="18" charset="0"/>
                <a:ea typeface="Calibri"/>
                <a:cs typeface="Times New Roman" panose="02020603050405020304" pitchFamily="18" charset="0"/>
              </a:rPr>
              <a:t>Automated Extraction of Nucleic Acids</a:t>
            </a:r>
            <a:endParaRPr lang="en-US" altLang="ar-IQ" sz="2700" b="1" dirty="0">
              <a:solidFill>
                <a:srgbClr val="002060"/>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3"/>
          <a:stretch>
            <a:fillRect/>
          </a:stretch>
        </p:blipFill>
        <p:spPr>
          <a:xfrm>
            <a:off x="7048500" y="3479800"/>
            <a:ext cx="4923760" cy="3208079"/>
          </a:xfrm>
          <a:prstGeom prst="rect">
            <a:avLst/>
          </a:prstGeom>
        </p:spPr>
      </p:pic>
      <p:sp>
        <p:nvSpPr>
          <p:cNvPr id="5" name="مستطيل 4"/>
          <p:cNvSpPr/>
          <p:nvPr/>
        </p:nvSpPr>
        <p:spPr>
          <a:xfrm>
            <a:off x="314822" y="4318350"/>
            <a:ext cx="6438900" cy="1877437"/>
          </a:xfrm>
          <a:prstGeom prst="rect">
            <a:avLst/>
          </a:prstGeom>
        </p:spPr>
        <p:txBody>
          <a:bodyPr wrap="square">
            <a:spAutoFit/>
          </a:bodyPr>
          <a:lstStyle/>
          <a:p>
            <a:pPr marL="342900" lvl="0" indent="-342900" algn="just" defTabSz="914400" fontAlgn="base">
              <a:spcBef>
                <a:spcPct val="20000"/>
              </a:spcBef>
              <a:spcAft>
                <a:spcPts val="1000"/>
              </a:spcAft>
              <a:buClr>
                <a:srgbClr val="E3E3FF"/>
              </a:buClr>
              <a:buFontTx/>
              <a:buChar char="•"/>
            </a:pPr>
            <a:r>
              <a:rPr lang="en-US" sz="2900" dirty="0">
                <a:latin typeface="Times New Roman" panose="02020603050405020304" pitchFamily="18" charset="0"/>
                <a:cs typeface="Times New Roman" panose="02020603050405020304" pitchFamily="18" charset="0"/>
              </a:rPr>
              <a:t>To decide which commercial kits are most appropriate one needs to consider </a:t>
            </a:r>
            <a:r>
              <a:rPr lang="en-US" sz="2900" b="1" dirty="0">
                <a:solidFill>
                  <a:srgbClr val="00B050"/>
                </a:solidFill>
                <a:latin typeface="Times New Roman" panose="02020603050405020304" pitchFamily="18" charset="0"/>
                <a:cs typeface="Times New Roman" panose="02020603050405020304" pitchFamily="18" charset="0"/>
              </a:rPr>
              <a:t>the type (DNA or RNA),  mass, and size of nucleic acids to be extracted </a:t>
            </a:r>
          </a:p>
        </p:txBody>
      </p:sp>
    </p:spTree>
    <p:extLst>
      <p:ext uri="{BB962C8B-B14F-4D97-AF65-F5344CB8AC3E}">
        <p14:creationId xmlns:p14="http://schemas.microsoft.com/office/powerpoint/2010/main" val="13891695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linds(vertical)">
                                      <p:cBhvr>
                                        <p:cTn id="7" dur="750"/>
                                        <p:tgtEl>
                                          <p:spTgt spid="2053">
                                            <p:txEl>
                                              <p:pRg st="0" end="0"/>
                                            </p:txEl>
                                          </p:spTgt>
                                        </p:tgtEl>
                                      </p:cBhvr>
                                    </p:animEffect>
                                  </p:childTnLst>
                                </p:cTn>
                              </p:par>
                            </p:childTnLst>
                          </p:cTn>
                        </p:par>
                        <p:par>
                          <p:cTn id="8" fill="hold">
                            <p:stCondLst>
                              <p:cond delay="750"/>
                            </p:stCondLst>
                            <p:childTnLst>
                              <p:par>
                                <p:cTn id="9" presetID="3" presetClass="entr" presetSubtype="5" fill="hold"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blinds(vertical)">
                                      <p:cBhvr>
                                        <p:cTn id="11" dur="750"/>
                                        <p:tgtEl>
                                          <p:spTgt spid="2053">
                                            <p:txEl>
                                              <p:pRg st="1" end="1"/>
                                            </p:txEl>
                                          </p:spTgt>
                                        </p:tgtEl>
                                      </p:cBhvr>
                                    </p:animEffect>
                                  </p:childTnLst>
                                </p:cTn>
                              </p:par>
                            </p:childTnLst>
                          </p:cTn>
                        </p:par>
                        <p:par>
                          <p:cTn id="12" fill="hold">
                            <p:stCondLst>
                              <p:cond delay="1500"/>
                            </p:stCondLst>
                            <p:childTnLst>
                              <p:par>
                                <p:cTn id="13" presetID="3" presetClass="entr" presetSubtype="5" fill="hold" nodeType="after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blinds(vertical)">
                                      <p:cBhvr>
                                        <p:cTn id="15" dur="750"/>
                                        <p:tgtEl>
                                          <p:spTgt spid="2053">
                                            <p:txEl>
                                              <p:pRg st="2" end="2"/>
                                            </p:txEl>
                                          </p:spTgt>
                                        </p:tgtEl>
                                      </p:cBhvr>
                                    </p:animEffect>
                                  </p:childTnLst>
                                </p:cTn>
                              </p:par>
                            </p:childTnLst>
                          </p:cTn>
                        </p:par>
                        <p:par>
                          <p:cTn id="16" fill="hold">
                            <p:stCondLst>
                              <p:cond delay="2250"/>
                            </p:stCondLst>
                            <p:childTnLst>
                              <p:par>
                                <p:cTn id="17" presetID="3" presetClass="entr" presetSubtype="5" fill="hold" nodeType="after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Effect transition="in" filter="blinds(vertical)">
                                      <p:cBhvr>
                                        <p:cTn id="19" dur="750"/>
                                        <p:tgtEl>
                                          <p:spTgt spid="2053">
                                            <p:txEl>
                                              <p:pRg st="3" end="3"/>
                                            </p:txEl>
                                          </p:spTgt>
                                        </p:tgtEl>
                                      </p:cBhvr>
                                    </p:animEffect>
                                  </p:childTnLst>
                                </p:cTn>
                              </p:par>
                            </p:childTnLst>
                          </p:cTn>
                        </p:par>
                        <p:par>
                          <p:cTn id="20" fill="hold">
                            <p:stCondLst>
                              <p:cond delay="3000"/>
                            </p:stCondLst>
                            <p:childTnLst>
                              <p:par>
                                <p:cTn id="21" presetID="43" presetClass="entr" presetSubtype="0" fill="hold" nodeType="afterEffect">
                                  <p:stCondLst>
                                    <p:cond delay="10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8113" y="1130300"/>
            <a:ext cx="5422900" cy="766433"/>
          </a:xfrm>
        </p:spPr>
        <p:txBody>
          <a:bodyPr>
            <a:normAutofit/>
          </a:bodyPr>
          <a:lstStyle/>
          <a:p>
            <a:pPr algn="l"/>
            <a:r>
              <a:rPr lang="en-US" sz="3200" b="1" cap="none" dirty="0">
                <a:solidFill>
                  <a:srgbClr val="00B0F0"/>
                </a:solidFill>
                <a:latin typeface="Tekton Pro Ext" panose="020F0605020208020904" pitchFamily="34" charset="0"/>
              </a:rPr>
              <a:t>How PCR Works?</a:t>
            </a:r>
          </a:p>
        </p:txBody>
      </p:sp>
      <p:sp>
        <p:nvSpPr>
          <p:cNvPr id="3" name="عنصر نائب للمحتوى 2"/>
          <p:cNvSpPr>
            <a:spLocks noGrp="1"/>
          </p:cNvSpPr>
          <p:nvPr>
            <p:ph idx="1"/>
          </p:nvPr>
        </p:nvSpPr>
        <p:spPr>
          <a:xfrm>
            <a:off x="0" y="1776630"/>
            <a:ext cx="6946900" cy="5028651"/>
          </a:xfrm>
        </p:spPr>
        <p:txBody>
          <a:bodyPr>
            <a:noAutofit/>
          </a:bodyPr>
          <a:lstStyle/>
          <a:p>
            <a:pPr algn="l" rtl="0">
              <a:defRPr/>
            </a:pPr>
            <a:r>
              <a:rPr lang="en-US" sz="2600" dirty="0">
                <a:solidFill>
                  <a:srgbClr val="C00000"/>
                </a:solidFill>
                <a:latin typeface="Times New Roman" panose="02020603050405020304" pitchFamily="18" charset="0"/>
                <a:cs typeface="Times New Roman" panose="02020603050405020304" pitchFamily="18" charset="0"/>
              </a:rPr>
              <a:t>Protocol:</a:t>
            </a:r>
          </a:p>
          <a:p>
            <a:pPr lvl="1" algn="l" rtl="0">
              <a:defRPr/>
            </a:pPr>
            <a:r>
              <a:rPr lang="en-US" sz="2600" dirty="0">
                <a:solidFill>
                  <a:srgbClr val="FF9966"/>
                </a:solidFill>
                <a:latin typeface="Times New Roman" panose="02020603050405020304" pitchFamily="18" charset="0"/>
                <a:cs typeface="Times New Roman" panose="02020603050405020304" pitchFamily="18" charset="0"/>
              </a:rPr>
              <a:t>Put all reagents into a PCR tube</a:t>
            </a:r>
          </a:p>
          <a:p>
            <a:pPr lvl="1" algn="l" rtl="0">
              <a:defRPr/>
            </a:pPr>
            <a:r>
              <a:rPr lang="en-US" sz="2600" dirty="0">
                <a:latin typeface="Times New Roman" panose="02020603050405020304" pitchFamily="18" charset="0"/>
                <a:cs typeface="Times New Roman" panose="02020603050405020304" pitchFamily="18" charset="0"/>
              </a:rPr>
              <a:t> </a:t>
            </a:r>
            <a:r>
              <a:rPr lang="en-US" sz="2600" dirty="0">
                <a:solidFill>
                  <a:srgbClr val="FF9966"/>
                </a:solidFill>
                <a:latin typeface="Times New Roman" panose="02020603050405020304" pitchFamily="18" charset="0"/>
                <a:cs typeface="Times New Roman" panose="02020603050405020304" pitchFamily="18" charset="0"/>
              </a:rPr>
              <a:t>Melting or heat denaturation:</a:t>
            </a:r>
            <a:r>
              <a:rPr lang="en-US" sz="2600" dirty="0">
                <a:solidFill>
                  <a:srgbClr val="FFFFFF"/>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temperature is raised to </a:t>
            </a:r>
            <a:r>
              <a:rPr lang="en-US" sz="2600" b="1" dirty="0">
                <a:solidFill>
                  <a:srgbClr val="92D050"/>
                </a:solidFill>
                <a:latin typeface="Times New Roman" panose="02020603050405020304" pitchFamily="18" charset="0"/>
                <a:cs typeface="Times New Roman" panose="02020603050405020304" pitchFamily="18" charset="0"/>
              </a:rPr>
              <a:t>95° C </a:t>
            </a:r>
            <a:r>
              <a:rPr lang="en-US" sz="2600" dirty="0">
                <a:latin typeface="Times New Roman" panose="02020603050405020304" pitchFamily="18" charset="0"/>
                <a:cs typeface="Times New Roman" panose="02020603050405020304" pitchFamily="18" charset="0"/>
              </a:rPr>
              <a:t>to break the DNA double strand down to create two strands, a 5’ to 3’ strand and a 3’ to 5’ strand</a:t>
            </a:r>
          </a:p>
          <a:p>
            <a:pPr lvl="1" algn="l" rtl="0">
              <a:defRPr/>
            </a:pPr>
            <a:r>
              <a:rPr lang="en-US" sz="2600" dirty="0">
                <a:solidFill>
                  <a:srgbClr val="FF9966"/>
                </a:solidFill>
                <a:latin typeface="Times New Roman" panose="02020603050405020304" pitchFamily="18" charset="0"/>
                <a:cs typeface="Times New Roman" panose="02020603050405020304" pitchFamily="18" charset="0"/>
              </a:rPr>
              <a:t>Annealing: </a:t>
            </a:r>
            <a:r>
              <a:rPr lang="en-US" sz="2600" dirty="0">
                <a:latin typeface="Times New Roman" panose="02020603050405020304" pitchFamily="18" charset="0"/>
                <a:cs typeface="Times New Roman" panose="02020603050405020304" pitchFamily="18" charset="0"/>
              </a:rPr>
              <a:t>temperature is lowered to </a:t>
            </a:r>
            <a:r>
              <a:rPr lang="en-US" altLang="ar-IQ" sz="2600" dirty="0"/>
              <a:t>40</a:t>
            </a:r>
            <a:r>
              <a:rPr lang="en-US" altLang="ar-IQ" sz="2600" dirty="0">
                <a:sym typeface="Symbol" pitchFamily="18" charset="2"/>
              </a:rPr>
              <a:t>C- 65</a:t>
            </a:r>
            <a:r>
              <a:rPr lang="en-US" sz="2600" dirty="0">
                <a:solidFill>
                  <a:srgbClr val="FF9966"/>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bind each primer to its appropriate (complementary) strand</a:t>
            </a:r>
          </a:p>
          <a:p>
            <a:pPr lvl="2" algn="l" rtl="0">
              <a:defRPr/>
            </a:pPr>
            <a:r>
              <a:rPr lang="en-US" sz="2000" dirty="0">
                <a:latin typeface="Times New Roman" panose="02020603050405020304" pitchFamily="18" charset="0"/>
                <a:cs typeface="Times New Roman" panose="02020603050405020304" pitchFamily="18" charset="0"/>
              </a:rPr>
              <a:t>5’ primer to the</a:t>
            </a:r>
            <a:r>
              <a:rPr lang="en-US" sz="2000" dirty="0">
                <a:solidFill>
                  <a:srgbClr val="FFFFFF"/>
                </a:solidFill>
                <a:latin typeface="Times New Roman" panose="02020603050405020304" pitchFamily="18" charset="0"/>
                <a:cs typeface="Times New Roman" panose="02020603050405020304" pitchFamily="18" charset="0"/>
              </a:rPr>
              <a:t> 3’ to 5’</a:t>
            </a:r>
            <a:r>
              <a:rPr lang="en-US" sz="2000" dirty="0">
                <a:latin typeface="Times New Roman" panose="02020603050405020304" pitchFamily="18" charset="0"/>
                <a:cs typeface="Times New Roman" panose="02020603050405020304" pitchFamily="18" charset="0"/>
              </a:rPr>
              <a:t> strand</a:t>
            </a:r>
          </a:p>
          <a:p>
            <a:pPr lvl="2" algn="l" rtl="0">
              <a:defRPr/>
            </a:pPr>
            <a:r>
              <a:rPr lang="en-US" sz="2000" dirty="0">
                <a:latin typeface="Times New Roman" panose="02020603050405020304" pitchFamily="18" charset="0"/>
                <a:cs typeface="Times New Roman" panose="02020603050405020304" pitchFamily="18" charset="0"/>
              </a:rPr>
              <a:t>3’ primer to the </a:t>
            </a:r>
            <a:r>
              <a:rPr lang="en-US" sz="2000" dirty="0">
                <a:solidFill>
                  <a:srgbClr val="FFFFFF"/>
                </a:solidFill>
                <a:latin typeface="Times New Roman" panose="02020603050405020304" pitchFamily="18" charset="0"/>
                <a:cs typeface="Times New Roman" panose="02020603050405020304" pitchFamily="18" charset="0"/>
              </a:rPr>
              <a:t>5’ to 3’ </a:t>
            </a:r>
            <a:r>
              <a:rPr lang="en-US" sz="2000" dirty="0">
                <a:latin typeface="Times New Roman" panose="02020603050405020304" pitchFamily="18" charset="0"/>
                <a:cs typeface="Times New Roman" panose="02020603050405020304" pitchFamily="18" charset="0"/>
              </a:rPr>
              <a:t>strand</a:t>
            </a:r>
          </a:p>
          <a:p>
            <a:pPr lvl="1" algn="l" rtl="0" fontAlgn="auto">
              <a:spcAft>
                <a:spcPts val="0"/>
              </a:spcAft>
              <a:defRPr/>
            </a:pPr>
            <a:r>
              <a:rPr lang="en-US" sz="2600" dirty="0">
                <a:solidFill>
                  <a:srgbClr val="FF9966"/>
                </a:solidFill>
                <a:latin typeface="Times New Roman" panose="02020603050405020304" pitchFamily="18" charset="0"/>
                <a:cs typeface="Times New Roman" panose="02020603050405020304" pitchFamily="18" charset="0"/>
              </a:rPr>
              <a:t>Extending:</a:t>
            </a:r>
            <a:r>
              <a:rPr lang="en-US" sz="2600" dirty="0">
                <a:latin typeface="Times New Roman" panose="02020603050405020304" pitchFamily="18" charset="0"/>
                <a:cs typeface="Times New Roman" panose="02020603050405020304" pitchFamily="18" charset="0"/>
              </a:rPr>
              <a:t> Copy each strand at </a:t>
            </a:r>
            <a:r>
              <a:rPr lang="en-US" sz="2600" b="1" dirty="0">
                <a:solidFill>
                  <a:srgbClr val="92D050"/>
                </a:solidFill>
                <a:latin typeface="Times New Roman" panose="02020603050405020304" pitchFamily="18" charset="0"/>
                <a:cs typeface="Times New Roman" panose="02020603050405020304" pitchFamily="18" charset="0"/>
              </a:rPr>
              <a:t>75°C</a:t>
            </a:r>
            <a:endParaRPr lang="en-US" sz="2600" dirty="0">
              <a:latin typeface="Times New Roman" panose="02020603050405020304" pitchFamily="18" charset="0"/>
              <a:cs typeface="Times New Roman" panose="02020603050405020304" pitchFamily="18" charset="0"/>
            </a:endParaRPr>
          </a:p>
          <a:p>
            <a:pPr lvl="2" algn="l" rtl="0">
              <a:defRPr/>
            </a:pPr>
            <a:r>
              <a:rPr lang="en-US" sz="2000" dirty="0">
                <a:latin typeface="Times New Roman" panose="02020603050405020304" pitchFamily="18" charset="0"/>
                <a:cs typeface="Times New Roman" panose="02020603050405020304" pitchFamily="18" charset="0"/>
              </a:rPr>
              <a:t>DNA polymerase</a:t>
            </a:r>
          </a:p>
        </p:txBody>
      </p:sp>
      <p:sp>
        <p:nvSpPr>
          <p:cNvPr id="5" name="مستطيل 4"/>
          <p:cNvSpPr/>
          <p:nvPr/>
        </p:nvSpPr>
        <p:spPr>
          <a:xfrm>
            <a:off x="3613942" y="534769"/>
            <a:ext cx="8768557" cy="646331"/>
          </a:xfrm>
          <a:prstGeom prst="rect">
            <a:avLst/>
          </a:prstGeom>
        </p:spPr>
        <p:txBody>
          <a:bodyPr wrap="square">
            <a:spAutoFit/>
          </a:bodyPr>
          <a:lstStyle/>
          <a:p>
            <a:r>
              <a:rPr lang="en-US" altLang="ar-IQ" sz="3600" b="1" kern="0" dirty="0">
                <a:solidFill>
                  <a:srgbClr val="C00000"/>
                </a:solidFill>
                <a:latin typeface="Tekton Pro Ext" panose="020F0605020208020904" pitchFamily="34" charset="0"/>
                <a:ea typeface="Calibri" panose="020F0502020204030204" pitchFamily="34" charset="0"/>
              </a:rPr>
              <a:t>PCR - Polymerase Chain Reaction</a:t>
            </a:r>
            <a:endParaRPr lang="en-US" dirty="0"/>
          </a:p>
        </p:txBody>
      </p:sp>
      <p:pic>
        <p:nvPicPr>
          <p:cNvPr id="6" name="صورة 5"/>
          <p:cNvPicPr>
            <a:picLocks noChangeAspect="1"/>
          </p:cNvPicPr>
          <p:nvPr/>
        </p:nvPicPr>
        <p:blipFill>
          <a:blip r:embed="rId3"/>
          <a:stretch>
            <a:fillRect/>
          </a:stretch>
        </p:blipFill>
        <p:spPr>
          <a:xfrm>
            <a:off x="6807200" y="1228725"/>
            <a:ext cx="5257800" cy="5629275"/>
          </a:xfrm>
          <a:prstGeom prst="rect">
            <a:avLst/>
          </a:prstGeom>
        </p:spPr>
      </p:pic>
    </p:spTree>
    <p:extLst>
      <p:ext uri="{BB962C8B-B14F-4D97-AF65-F5344CB8AC3E}">
        <p14:creationId xmlns:p14="http://schemas.microsoft.com/office/powerpoint/2010/main" val="388102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5"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vertical)">
                                      <p:cBhvr>
                                        <p:cTn id="14" dur="1000"/>
                                        <p:tgtEl>
                                          <p:spTgt spid="3">
                                            <p:txEl>
                                              <p:pRg st="0" end="0"/>
                                            </p:txEl>
                                          </p:spTgt>
                                        </p:tgtEl>
                                      </p:cBhvr>
                                    </p:animEffect>
                                  </p:childTnLst>
                                </p:cTn>
                              </p:par>
                              <p:par>
                                <p:cTn id="15" presetID="14" presetClass="entr" presetSubtype="5" fill="hold" grpId="0" nodeType="with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1000"/>
                                        <p:tgtEl>
                                          <p:spTgt spid="3">
                                            <p:txEl>
                                              <p:pRg st="1" end="1"/>
                                            </p:txEl>
                                          </p:spTgt>
                                        </p:tgtEl>
                                      </p:cBhvr>
                                    </p:animEffect>
                                  </p:childTnLst>
                                </p:cTn>
                              </p:par>
                              <p:par>
                                <p:cTn id="18" presetID="14" presetClass="entr" presetSubtype="5" fill="hold" grpId="0" nodeType="with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vertical)">
                                      <p:cBhvr>
                                        <p:cTn id="20" dur="1000"/>
                                        <p:tgtEl>
                                          <p:spTgt spid="3">
                                            <p:txEl>
                                              <p:pRg st="2" end="2"/>
                                            </p:txEl>
                                          </p:spTgt>
                                        </p:tgtEl>
                                      </p:cBhvr>
                                    </p:animEffect>
                                  </p:childTnLst>
                                </p:cTn>
                              </p:par>
                              <p:par>
                                <p:cTn id="21" presetID="14" presetClass="entr" presetSubtype="5" fill="hold" grpId="0" nodeType="with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vertical)">
                                      <p:cBhvr>
                                        <p:cTn id="23" dur="1000"/>
                                        <p:tgtEl>
                                          <p:spTgt spid="3">
                                            <p:txEl>
                                              <p:pRg st="3" end="3"/>
                                            </p:txEl>
                                          </p:spTgt>
                                        </p:tgtEl>
                                      </p:cBhvr>
                                    </p:animEffect>
                                  </p:childTnLst>
                                </p:cTn>
                              </p:par>
                              <p:par>
                                <p:cTn id="24" presetID="14" presetClass="entr" presetSubtype="5" fill="hold" grpId="0" nodeType="withEffect">
                                  <p:stCondLst>
                                    <p:cond delay="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vertical)">
                                      <p:cBhvr>
                                        <p:cTn id="26" dur="1000"/>
                                        <p:tgtEl>
                                          <p:spTgt spid="3">
                                            <p:txEl>
                                              <p:pRg st="4" end="4"/>
                                            </p:txEl>
                                          </p:spTgt>
                                        </p:tgtEl>
                                      </p:cBhvr>
                                    </p:animEffect>
                                  </p:childTnLst>
                                </p:cTn>
                              </p:par>
                              <p:par>
                                <p:cTn id="27" presetID="14" presetClass="entr" presetSubtype="5" fill="hold" grpId="0" nodeType="withEffect">
                                  <p:stCondLst>
                                    <p:cond delay="5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vertical)">
                                      <p:cBhvr>
                                        <p:cTn id="29" dur="1000"/>
                                        <p:tgtEl>
                                          <p:spTgt spid="3">
                                            <p:txEl>
                                              <p:pRg st="5" end="5"/>
                                            </p:txEl>
                                          </p:spTgt>
                                        </p:tgtEl>
                                      </p:cBhvr>
                                    </p:animEffect>
                                  </p:childTnLst>
                                </p:cTn>
                              </p:par>
                              <p:par>
                                <p:cTn id="30" presetID="14" presetClass="entr" presetSubtype="5" fill="hold" grpId="0" nodeType="with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vertical)">
                                      <p:cBhvr>
                                        <p:cTn id="32" dur="1000"/>
                                        <p:tgtEl>
                                          <p:spTgt spid="3">
                                            <p:txEl>
                                              <p:pRg st="6" end="6"/>
                                            </p:txEl>
                                          </p:spTgt>
                                        </p:tgtEl>
                                      </p:cBhvr>
                                    </p:animEffect>
                                  </p:childTnLst>
                                </p:cTn>
                              </p:par>
                              <p:par>
                                <p:cTn id="33" presetID="14" presetClass="entr" presetSubtype="5" fill="hold" grpId="0" nodeType="with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vertical)">
                                      <p:cBhvr>
                                        <p:cTn id="35" dur="1000"/>
                                        <p:tgtEl>
                                          <p:spTgt spid="3">
                                            <p:txEl>
                                              <p:pRg st="7" end="7"/>
                                            </p:txEl>
                                          </p:spTgt>
                                        </p:tgtEl>
                                      </p:cBhvr>
                                    </p:animEffect>
                                  </p:childTnLst>
                                </p:cTn>
                              </p:par>
                            </p:childTnLst>
                          </p:cTn>
                        </p:par>
                        <p:par>
                          <p:cTn id="36" fill="hold">
                            <p:stCondLst>
                              <p:cond delay="2500"/>
                            </p:stCondLst>
                            <p:childTnLst>
                              <p:par>
                                <p:cTn id="37" presetID="26"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stretch>
            <a:fillRect/>
          </a:stretch>
        </p:blipFill>
        <p:spPr>
          <a:xfrm>
            <a:off x="1046726" y="475168"/>
            <a:ext cx="10624164" cy="5950212"/>
          </a:xfrm>
          <a:prstGeom prst="rect">
            <a:avLst/>
          </a:prstGeom>
        </p:spPr>
      </p:pic>
    </p:spTree>
    <p:extLst>
      <p:ext uri="{BB962C8B-B14F-4D97-AF65-F5344CB8AC3E}">
        <p14:creationId xmlns:p14="http://schemas.microsoft.com/office/powerpoint/2010/main" val="131274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1600200" y="749299"/>
            <a:ext cx="9144000" cy="6108997"/>
          </a:xfrm>
          <a:prstGeom prst="rect">
            <a:avLst/>
          </a:prstGeom>
        </p:spPr>
      </p:pic>
    </p:spTree>
    <p:extLst>
      <p:ext uri="{BB962C8B-B14F-4D97-AF65-F5344CB8AC3E}">
        <p14:creationId xmlns:p14="http://schemas.microsoft.com/office/powerpoint/2010/main" val="12672186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3227" y="472359"/>
            <a:ext cx="5581650" cy="774699"/>
          </a:xfrm>
        </p:spPr>
        <p:txBody>
          <a:bodyPr>
            <a:normAutofit/>
          </a:bodyPr>
          <a:lstStyle/>
          <a:p>
            <a:pPr algn="l" rtl="0"/>
            <a:r>
              <a:rPr lang="en-US" sz="3200" cap="none" dirty="0">
                <a:solidFill>
                  <a:srgbClr val="00B0F0"/>
                </a:solidFill>
                <a:effectLst>
                  <a:outerShdw blurRad="38100" dist="38100" dir="2700000" algn="tl">
                    <a:srgbClr val="000000">
                      <a:alpha val="43137"/>
                    </a:srgbClr>
                  </a:outerShdw>
                </a:effectLst>
                <a:latin typeface="Tekton Pro Ext" panose="020F0605020208020904" pitchFamily="34" charset="0"/>
              </a:rPr>
              <a:t>DNA gel electrophoresis:</a:t>
            </a:r>
          </a:p>
        </p:txBody>
      </p:sp>
      <p:sp>
        <p:nvSpPr>
          <p:cNvPr id="3" name="عنصر نائب للمحتوى 2"/>
          <p:cNvSpPr>
            <a:spLocks noGrp="1"/>
          </p:cNvSpPr>
          <p:nvPr>
            <p:ph idx="1"/>
          </p:nvPr>
        </p:nvSpPr>
        <p:spPr>
          <a:xfrm>
            <a:off x="284805" y="1714500"/>
            <a:ext cx="6907732" cy="4719754"/>
          </a:xfrm>
        </p:spPr>
        <p:txBody>
          <a:bodyPr>
            <a:noAutofit/>
          </a:bodyPr>
          <a:lstStyle/>
          <a:p>
            <a:pPr algn="just" rtl="0"/>
            <a:r>
              <a:rPr lang="en-US" sz="2800" dirty="0">
                <a:latin typeface="Times New Roman" panose="02020603050405020304" pitchFamily="18" charset="0"/>
                <a:cs typeface="Times New Roman" panose="02020603050405020304" pitchFamily="18" charset="0"/>
              </a:rPr>
              <a:t>It is a  method used in biochemistry </a:t>
            </a:r>
            <a:r>
              <a:rPr lang="en-US" sz="2800" dirty="0">
                <a:solidFill>
                  <a:srgbClr val="FF0000"/>
                </a:solidFill>
                <a:latin typeface="Times New Roman" panose="02020603050405020304" pitchFamily="18" charset="0"/>
                <a:cs typeface="Times New Roman" panose="02020603050405020304" pitchFamily="18" charset="0"/>
              </a:rPr>
              <a:t>to separate mixed DNA fragments</a:t>
            </a:r>
            <a:r>
              <a:rPr lang="en-US" sz="2800" dirty="0">
                <a:latin typeface="Times New Roman" panose="02020603050405020304" pitchFamily="18" charset="0"/>
                <a:cs typeface="Times New Roman" panose="02020603050405020304" pitchFamily="18" charset="0"/>
              </a:rPr>
              <a:t>. </a:t>
            </a:r>
          </a:p>
          <a:p>
            <a:pPr algn="just" rtl="0"/>
            <a:r>
              <a:rPr lang="en-US" sz="2800" dirty="0">
                <a:solidFill>
                  <a:srgbClr val="FF9900"/>
                </a:solidFill>
                <a:latin typeface="Times New Roman" panose="02020603050405020304" pitchFamily="18" charset="0"/>
                <a:cs typeface="Times New Roman" panose="02020603050405020304" pitchFamily="18" charset="0"/>
              </a:rPr>
              <a:t>Principle:</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sample contains fragments of DNA is </a:t>
            </a:r>
            <a:r>
              <a:rPr lang="en-US" sz="2800" dirty="0">
                <a:solidFill>
                  <a:schemeClr val="accent4">
                    <a:lumMod val="75000"/>
                  </a:schemeClr>
                </a:solidFill>
                <a:latin typeface="Times New Roman" panose="02020603050405020304" pitchFamily="18" charset="0"/>
                <a:cs typeface="Times New Roman" panose="02020603050405020304" pitchFamily="18" charset="0"/>
              </a:rPr>
              <a:t>forced by an electrical current through an agarose gel tank </a:t>
            </a:r>
            <a:r>
              <a:rPr lang="en-US" sz="2800" dirty="0">
                <a:latin typeface="Times New Roman" panose="02020603050405020304" pitchFamily="18" charset="0"/>
                <a:cs typeface="Times New Roman" panose="02020603050405020304" pitchFamily="18" charset="0"/>
              </a:rPr>
              <a:t>which is really a </a:t>
            </a:r>
            <a:r>
              <a:rPr lang="en-US" sz="2800" u="sng" dirty="0">
                <a:solidFill>
                  <a:srgbClr val="FF0000"/>
                </a:solidFill>
                <a:latin typeface="Times New Roman" panose="02020603050405020304" pitchFamily="18" charset="0"/>
                <a:cs typeface="Times New Roman" panose="02020603050405020304" pitchFamily="18" charset="0"/>
              </a:rPr>
              <a:t>sieve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 small holes of a fixed size. </a:t>
            </a:r>
            <a:r>
              <a:rPr lang="en-US" sz="2800" dirty="0">
                <a:solidFill>
                  <a:srgbClr val="FF00FF"/>
                </a:solidFill>
                <a:latin typeface="Times New Roman" panose="02020603050405020304" pitchFamily="18" charset="0"/>
                <a:cs typeface="Times New Roman" panose="02020603050405020304" pitchFamily="18" charset="0"/>
              </a:rPr>
              <a:t>DNA molecules are negatively charged</a:t>
            </a:r>
            <a:r>
              <a:rPr lang="en-US" sz="2800" dirty="0">
                <a:latin typeface="Times New Roman" panose="02020603050405020304" pitchFamily="18" charset="0"/>
                <a:cs typeface="Times New Roman" panose="02020603050405020304" pitchFamily="18" charset="0"/>
              </a:rPr>
              <a:t>, so they migrate from </a:t>
            </a:r>
            <a:r>
              <a:rPr lang="en-US" sz="2800" dirty="0">
                <a:solidFill>
                  <a:srgbClr val="FF00FF"/>
                </a:solidFill>
                <a:latin typeface="Times New Roman" panose="02020603050405020304" pitchFamily="18" charset="0"/>
                <a:cs typeface="Times New Roman" panose="02020603050405020304" pitchFamily="18" charset="0"/>
              </a:rPr>
              <a:t>negative to positive electrode.</a:t>
            </a:r>
          </a:p>
          <a:p>
            <a:pPr algn="just" rtl="0"/>
            <a:r>
              <a:rPr lang="en-US" sz="2800" dirty="0">
                <a:solidFill>
                  <a:srgbClr val="FF00FF"/>
                </a:solidFill>
                <a:latin typeface="Times New Roman" panose="02020603050405020304" pitchFamily="18" charset="0"/>
                <a:cs typeface="Times New Roman" panose="02020603050405020304" pitchFamily="18" charset="0"/>
              </a:rPr>
              <a:t>Short fragment</a:t>
            </a:r>
            <a:r>
              <a:rPr lang="en-US" sz="2800" dirty="0">
                <a:latin typeface="Times New Roman" panose="02020603050405020304" pitchFamily="18" charset="0"/>
                <a:cs typeface="Times New Roman" panose="02020603050405020304" pitchFamily="18" charset="0"/>
              </a:rPr>
              <a:t> </a:t>
            </a:r>
            <a:r>
              <a:rPr lang="en-US" sz="2800" b="1" dirty="0">
                <a:solidFill>
                  <a:srgbClr val="00B0F0"/>
                </a:solidFill>
                <a:latin typeface="Times New Roman" panose="02020603050405020304" pitchFamily="18" charset="0"/>
                <a:cs typeface="Times New Roman" panose="02020603050405020304" pitchFamily="18" charset="0"/>
              </a:rPr>
              <a:t>migrate easily than </a:t>
            </a:r>
            <a:r>
              <a:rPr lang="en-US" sz="2800" dirty="0">
                <a:solidFill>
                  <a:srgbClr val="FF00FF"/>
                </a:solidFill>
                <a:latin typeface="Times New Roman" panose="02020603050405020304" pitchFamily="18" charset="0"/>
                <a:cs typeface="Times New Roman" panose="02020603050405020304" pitchFamily="18" charset="0"/>
              </a:rPr>
              <a:t>long fragments </a:t>
            </a:r>
            <a:r>
              <a:rPr lang="en-US" sz="2800" dirty="0">
                <a:latin typeface="Times New Roman" panose="02020603050405020304" pitchFamily="18" charset="0"/>
                <a:cs typeface="Times New Roman" panose="02020603050405020304" pitchFamily="18" charset="0"/>
              </a:rPr>
              <a:t>so DNA fragments separated by length. </a:t>
            </a:r>
          </a:p>
          <a:p>
            <a:pPr algn="just" rtl="0">
              <a:defRPr/>
            </a:pPr>
            <a:endParaRPr lang="en-US" sz="2800" dirty="0">
              <a:solidFill>
                <a:srgbClr val="FFFF00"/>
              </a:solidFill>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3"/>
          <a:stretch>
            <a:fillRect/>
          </a:stretch>
        </p:blipFill>
        <p:spPr>
          <a:xfrm>
            <a:off x="7575287" y="1714500"/>
            <a:ext cx="4200508" cy="4608975"/>
          </a:xfrm>
          <a:prstGeom prst="rect">
            <a:avLst/>
          </a:prstGeom>
        </p:spPr>
      </p:pic>
    </p:spTree>
    <p:extLst>
      <p:ext uri="{BB962C8B-B14F-4D97-AF65-F5344CB8AC3E}">
        <p14:creationId xmlns:p14="http://schemas.microsoft.com/office/powerpoint/2010/main" val="16514903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edge">
                                      <p:cBhvr>
                                        <p:cTn id="11" dur="2000"/>
                                        <p:tgtEl>
                                          <p:spTgt spid="3">
                                            <p:txEl>
                                              <p:pRg st="1" end="1"/>
                                            </p:txEl>
                                          </p:spTgt>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2000"/>
                                        <p:tgtEl>
                                          <p:spTgt spid="3">
                                            <p:txEl>
                                              <p:pRg st="2" end="2"/>
                                            </p:txEl>
                                          </p:spTgt>
                                        </p:tgtEl>
                                      </p:cBhvr>
                                    </p:animEffect>
                                  </p:childTnLst>
                                </p:cTn>
                              </p:par>
                            </p:childTnLst>
                          </p:cTn>
                        </p:par>
                        <p:par>
                          <p:cTn id="16" fill="hold">
                            <p:stCondLst>
                              <p:cond delay="6000"/>
                            </p:stCondLst>
                            <p:childTnLst>
                              <p:par>
                                <p:cTn id="17" presetID="50"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مسلك بخاري">
  <a:themeElements>
    <a:clrScheme name="مسلك بخاري">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مسلك بخاري</Template>
  <TotalTime>5273</TotalTime>
  <Words>1561</Words>
  <Application>Microsoft Office PowerPoint</Application>
  <PresentationFormat>Widescreen</PresentationFormat>
  <Paragraphs>110</Paragraphs>
  <Slides>17</Slides>
  <Notes>12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17</vt:i4>
      </vt:variant>
    </vt:vector>
  </HeadingPairs>
  <TitlesOfParts>
    <vt:vector size="36" baseType="lpstr">
      <vt:lpstr>AdvTimes</vt:lpstr>
      <vt:lpstr>Aharoni</vt:lpstr>
      <vt:lpstr>Arial</vt:lpstr>
      <vt:lpstr>Brush Script Std</vt:lpstr>
      <vt:lpstr>Calibri</vt:lpstr>
      <vt:lpstr>Calibri Light</vt:lpstr>
      <vt:lpstr>Century Gothic</vt:lpstr>
      <vt:lpstr>Constantia</vt:lpstr>
      <vt:lpstr>HelveticaNeueLTStd-Lt</vt:lpstr>
      <vt:lpstr>HelveticaNeueLTStd-Roman</vt:lpstr>
      <vt:lpstr>Lucida Handwriting</vt:lpstr>
      <vt:lpstr>Tekton Pro Ext</vt:lpstr>
      <vt:lpstr>Times New Roman</vt:lpstr>
      <vt:lpstr>Tw Cen MT</vt:lpstr>
      <vt:lpstr>Wingdings</vt:lpstr>
      <vt:lpstr>Wingdings 2</vt:lpstr>
      <vt:lpstr>مسلك بخاري</vt:lpstr>
      <vt:lpstr>نسق Office</vt:lpstr>
      <vt:lpstr>1_نسق Office</vt:lpstr>
      <vt:lpstr> Lab. 4  molecular techniques PCR &amp; RT-PCR</vt:lpstr>
      <vt:lpstr>Learning Objectives: </vt:lpstr>
      <vt:lpstr>Molecular techniques:</vt:lpstr>
      <vt:lpstr>PCR - Polymerase Chain Reaction</vt:lpstr>
      <vt:lpstr>PCR - Polymerase Chain Reaction</vt:lpstr>
      <vt:lpstr>How PCR Works?</vt:lpstr>
      <vt:lpstr>PowerPoint Presentation</vt:lpstr>
      <vt:lpstr>PowerPoint Presentation</vt:lpstr>
      <vt:lpstr>DNA gel electrophoresis:</vt:lpstr>
      <vt:lpstr>How Gel Electrophoresis of DNA Works</vt:lpstr>
      <vt:lpstr>Advantages and disadvantages of conventional PCR: </vt:lpstr>
      <vt:lpstr>Reverse transcriptase PCR  (RT-PCR)  and cDNA Synthesis</vt:lpstr>
      <vt:lpstr>Interpretation of results</vt:lpstr>
      <vt:lpstr>Real-time PCR</vt:lpstr>
      <vt:lpstr>Visualization of Real-time PCR Amplification</vt:lpstr>
      <vt:lpstr>Visualization of Real-time PCR Amplification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NF-κB Polymorphism and microRNA-221 Expression Among  Iraqi Patients Infected With Hepatitis C Virus</dc:title>
  <dc:creator>AYMEN M.B</dc:creator>
  <cp:lastModifiedBy>Taqwa</cp:lastModifiedBy>
  <cp:revision>123</cp:revision>
  <dcterms:created xsi:type="dcterms:W3CDTF">2020-10-20T19:04:58Z</dcterms:created>
  <dcterms:modified xsi:type="dcterms:W3CDTF">2023-05-28T08:51:37Z</dcterms:modified>
</cp:coreProperties>
</file>