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3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81" r:id="rId4"/>
    <p:sldId id="267" r:id="rId5"/>
    <p:sldId id="269" r:id="rId6"/>
    <p:sldId id="264" r:id="rId7"/>
    <p:sldId id="259" r:id="rId8"/>
    <p:sldId id="270" r:id="rId9"/>
    <p:sldId id="261" r:id="rId10"/>
    <p:sldId id="272" r:id="rId11"/>
    <p:sldId id="280" r:id="rId12"/>
    <p:sldId id="288" r:id="rId13"/>
    <p:sldId id="289" r:id="rId14"/>
    <p:sldId id="290" r:id="rId15"/>
    <p:sldId id="257" r:id="rId16"/>
    <p:sldId id="282" r:id="rId17"/>
    <p:sldId id="2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FF"/>
    <a:srgbClr val="00FF00"/>
    <a:srgbClr val="FF3300"/>
    <a:srgbClr val="FF9933"/>
    <a:srgbClr val="0000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6CFA8-D644-4BCD-B875-BC777B24E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4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6CFA8-D644-4BCD-B875-BC777B24E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6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6CFA8-D644-4BCD-B875-BC777B24E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9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6CFA8-D644-4BCD-B875-BC777B24E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54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6CFA8-D644-4BCD-B875-BC777B24E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1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6CFA8-D644-4BCD-B875-BC777B24E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6CFA8-D644-4BCD-B875-BC777B24E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7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6CFA8-D644-4BCD-B875-BC777B24E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7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6CFA8-D644-4BCD-B875-BC777B24E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3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6CFA8-D644-4BCD-B875-BC777B24E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3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6CFA8-D644-4BCD-B875-BC777B24E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5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6CFA8-D644-4BCD-B875-BC777B24E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33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29" name="Rectangle 5"/>
          <p:cNvSpPr>
            <a:spLocks noGrp="1" noChangeAspect="1" noChangeArrowheads="1"/>
          </p:cNvSpPr>
          <p:nvPr>
            <p:ph type="ftr" sz="quarter" idx="3"/>
          </p:nvPr>
        </p:nvSpPr>
        <p:spPr bwMode="auto">
          <a:xfrm>
            <a:off x="609600" y="6607176"/>
            <a:ext cx="1915584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77600" y="6524626"/>
            <a:ext cx="63711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AFC6CFA8-D644-4BCD-B875-BC777B24E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3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mjl.clarivate.com/h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beallslist.net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i.org/" TargetMode="External"/><Relationship Id="rId2" Type="http://schemas.openxmlformats.org/officeDocument/2006/relationships/hyperlink" Target="https://portal.issn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scopus.com/home.ur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8104" y="728715"/>
            <a:ext cx="91201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Choose </a:t>
            </a:r>
            <a:r>
              <a:rPr lang="en-US" sz="48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8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800" b="1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ight </a:t>
            </a:r>
            <a:r>
              <a:rPr lang="en-US" sz="4800" b="1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Safe </a:t>
            </a:r>
            <a:r>
              <a:rPr lang="en-US" sz="48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4800" b="1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ournal </a:t>
            </a:r>
            <a:r>
              <a:rPr lang="en-US" sz="48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4800" b="1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sz="48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800" b="1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anuscript</a:t>
            </a:r>
            <a:endParaRPr lang="en-US" sz="4800" b="1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Dr. Salih Mahdi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Salman</a:t>
            </a:r>
            <a:endParaRPr lang="en-US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of  Medicine/ University of 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Diyala</a:t>
            </a:r>
            <a:endParaRPr lang="en-US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17</a:t>
            </a:r>
            <a:r>
              <a:rPr lang="en-US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2"/>
          <p:cNvSpPr/>
          <p:nvPr/>
        </p:nvSpPr>
        <p:spPr>
          <a:xfrm>
            <a:off x="9968248" y="728715"/>
            <a:ext cx="1867435" cy="1432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290" y="4737458"/>
            <a:ext cx="146367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32" y="4625841"/>
            <a:ext cx="1116013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46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183" y="339235"/>
            <a:ext cx="48038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974" marR="60921">
              <a:lnSpc>
                <a:spcPct val="100016"/>
              </a:lnSpc>
              <a:spcBef>
                <a:spcPts val="160"/>
              </a:spcBef>
            </a:pPr>
            <a:r>
              <a:rPr lang="en-US" sz="32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</a:t>
            </a:r>
            <a:r>
              <a:rPr lang="en-US" sz="3200" b="1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or search </a:t>
            </a:r>
            <a:r>
              <a:rPr lang="en-US" sz="32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of Science journal</a:t>
            </a:r>
            <a:endParaRPr lang="en-US" sz="3200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974" marR="60921">
              <a:lnSpc>
                <a:spcPct val="100016"/>
              </a:lnSpc>
              <a:spcBef>
                <a:spcPts val="160"/>
              </a:spcBef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to connect with </a:t>
            </a:r>
            <a:endParaRPr lang="en-US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974" marR="60921">
              <a:lnSpc>
                <a:spcPct val="100016"/>
              </a:lnSpc>
              <a:spcBef>
                <a:spcPts val="160"/>
              </a:spcBef>
            </a:pP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university’s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  <a:endParaRPr lang="en-US" sz="2800" b="1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974" marR="60921">
              <a:lnSpc>
                <a:spcPct val="100016"/>
              </a:lnSpc>
              <a:spcBef>
                <a:spcPts val="160"/>
              </a:spcBef>
            </a:pPr>
            <a:endParaRPr lang="en-US" b="1" dirty="0" smtClean="0">
              <a:solidFill>
                <a:srgbClr val="0000FF"/>
              </a:solidFill>
              <a:latin typeface="Goudy Old Style"/>
              <a:cs typeface="Goudy Old Style"/>
            </a:endParaRPr>
          </a:p>
          <a:p>
            <a:pPr marL="12974" marR="60921">
              <a:lnSpc>
                <a:spcPct val="100016"/>
              </a:lnSpc>
              <a:spcBef>
                <a:spcPts val="160"/>
              </a:spcBef>
            </a:pPr>
            <a:r>
              <a:rPr lang="en-US" sz="2000" b="1" dirty="0">
                <a:solidFill>
                  <a:srgbClr val="00FF00"/>
                </a:solidFill>
                <a:latin typeface="Goudy Old Style"/>
                <a:cs typeface="Goudy Old Style"/>
                <a:hlinkClick r:id="rId2"/>
              </a:rPr>
              <a:t>https://</a:t>
            </a:r>
            <a:r>
              <a:rPr lang="en-US" sz="2000" b="1" dirty="0" smtClean="0">
                <a:solidFill>
                  <a:srgbClr val="00FF00"/>
                </a:solidFill>
                <a:latin typeface="Goudy Old Style"/>
                <a:cs typeface="Goudy Old Style"/>
                <a:hlinkClick r:id="rId2"/>
              </a:rPr>
              <a:t>mjl.clarivate.com/home</a:t>
            </a:r>
            <a:endParaRPr lang="en-US" sz="2000" b="1" dirty="0">
              <a:solidFill>
                <a:srgbClr val="00FF00"/>
              </a:solidFill>
              <a:latin typeface="Goudy Old Style"/>
              <a:cs typeface="Goudy Old Style"/>
            </a:endParaRPr>
          </a:p>
          <a:p>
            <a:pPr marL="470174" marR="60921" indent="-457200" algn="just">
              <a:lnSpc>
                <a:spcPct val="100016"/>
              </a:lnSpc>
              <a:spcBef>
                <a:spcPts val="160"/>
              </a:spcBef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FFFF00"/>
                </a:solidFill>
                <a:latin typeface="Goudy Old Style"/>
                <a:cs typeface="Goudy Old Style"/>
              </a:rPr>
              <a:t>Can search a specific journal using the search tap.</a:t>
            </a:r>
          </a:p>
          <a:p>
            <a:pPr marL="470174" marR="60921" indent="-457200" algn="just">
              <a:lnSpc>
                <a:spcPct val="100016"/>
              </a:lnSpc>
              <a:spcBef>
                <a:spcPts val="160"/>
              </a:spcBef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FFFF00"/>
                </a:solidFill>
                <a:latin typeface="Goudy Old Style"/>
                <a:cs typeface="Goudy Old Style"/>
              </a:rPr>
              <a:t>You can download all the journal within your field using download tap. 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003" y="133173"/>
            <a:ext cx="6967470" cy="309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003" y="3451538"/>
            <a:ext cx="6967470" cy="325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7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920" y="349756"/>
            <a:ext cx="117111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next after you chose you suitable journal</a:t>
            </a:r>
            <a:endParaRPr lang="en-US" sz="4400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132" y="1119197"/>
            <a:ext cx="39452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too many predatory and hijacked journals and publishers.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Journals and publishers try to use the same title of indexed journal.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So, you must check the chosen journal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their 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publishers.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checking can be achieved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Beall's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via the following URL</a:t>
            </a:r>
          </a:p>
          <a:p>
            <a:pPr algn="just"/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://beallslist.net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en-US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150" y="1422704"/>
            <a:ext cx="7765960" cy="483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72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332" y="423861"/>
            <a:ext cx="11033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: </a:t>
            </a:r>
            <a:r>
              <a:rPr lang="en-US" sz="240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of Health Research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85" y="1198741"/>
            <a:ext cx="11666649" cy="444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25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285" y="272276"/>
            <a:ext cx="79891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2 :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of Health Sciences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12" y="4404574"/>
            <a:ext cx="11049000" cy="229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12" y="746976"/>
            <a:ext cx="11049000" cy="351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37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258" y="112432"/>
            <a:ext cx="9704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But, Is that enough to build up your decision?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8258" y="758763"/>
            <a:ext cx="84119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have to put in your mind…you still need to pass  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Central Credential Committee of 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University which,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taking 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farther steps to confirm that 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in right 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way, before give you green light for submission. They are crosslinking this information with different sources including :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SJR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Scimago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feedback at 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https://portal.issn.org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en-US" sz="2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ISSN Portal at 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https://portal.issn.org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en-US" sz="2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DOI® System at 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https://www.doi.org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en-US" sz="2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Sometime 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the search engine may give you some  feedback for the 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duplicated 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journals if they  have more 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website.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drsal\OneDrive\Desktop\pngwing.com(6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485" y="435597"/>
            <a:ext cx="3477712" cy="533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37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163" y="365596"/>
            <a:ext cx="686873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in Your Citation List</a:t>
            </a:r>
          </a:p>
          <a:p>
            <a:pPr algn="just"/>
            <a:endParaRPr lang="en-US" sz="4800" b="1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place to look for an appropriate journal to publish your article is in your own citation list. 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are citing several articles from a particular journal, that is a good sign that journal may be an appropriate place to submit your article.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897" y="132686"/>
            <a:ext cx="4919728" cy="660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3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304" y="231820"/>
            <a:ext cx="1159098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You Start Submitting Your Manuscript You Should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Register online with the target journal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author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guidelines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target journal carefully and arrange your manuscript according to this guideline 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 Full name,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e-mail address and phone number of at least 4 referees.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cover letter for your manuscript.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Download and fill the copyright form for the journal you wish to publish in 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an Author’s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Biography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start submission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81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77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253" y="492225"/>
            <a:ext cx="11337701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779"/>
              </a:lnSpc>
              <a:spcBef>
                <a:spcPts val="189"/>
              </a:spcBef>
            </a:pPr>
            <a:r>
              <a:rPr lang="en-US" sz="4800" b="1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We are Writing &amp; publishing</a:t>
            </a:r>
          </a:p>
          <a:p>
            <a:pPr>
              <a:lnSpc>
                <a:spcPts val="3779"/>
              </a:lnSpc>
              <a:spcBef>
                <a:spcPts val="189"/>
              </a:spcBef>
            </a:pPr>
            <a:endParaRPr lang="en-US" sz="3200" dirty="0">
              <a:cs typeface="Arial"/>
            </a:endParaRPr>
          </a:p>
        </p:txBody>
      </p:sp>
      <p:sp>
        <p:nvSpPr>
          <p:cNvPr id="338" name="Rectangle 337"/>
          <p:cNvSpPr/>
          <p:nvPr/>
        </p:nvSpPr>
        <p:spPr>
          <a:xfrm>
            <a:off x="5391954" y="1662424"/>
            <a:ext cx="6096000" cy="38354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ts val="3779"/>
              </a:lnSpc>
              <a:spcBef>
                <a:spcPts val="189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 for graduation</a:t>
            </a:r>
          </a:p>
          <a:p>
            <a:pPr marL="486140" marR="64236" indent="-457200">
              <a:lnSpc>
                <a:spcPct val="95825"/>
              </a:lnSpc>
              <a:spcBef>
                <a:spcPts val="2163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 for promotion</a:t>
            </a:r>
          </a:p>
          <a:p>
            <a:pPr marL="486140" marR="64236" indent="-457200">
              <a:lnSpc>
                <a:spcPct val="95825"/>
              </a:lnSpc>
              <a:spcBef>
                <a:spcPts val="2163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get reward/award</a:t>
            </a:r>
          </a:p>
          <a:p>
            <a:pPr marL="486140" marR="64236" indent="-457200">
              <a:lnSpc>
                <a:spcPct val="95825"/>
              </a:lnSpc>
              <a:spcBef>
                <a:spcPts val="2163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recognized</a:t>
            </a:r>
          </a:p>
          <a:p>
            <a:pPr marL="486140" marR="64236" indent="-457200">
              <a:lnSpc>
                <a:spcPct val="95825"/>
              </a:lnSpc>
              <a:spcBef>
                <a:spcPts val="2163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disseminate knowledge</a:t>
            </a:r>
          </a:p>
        </p:txBody>
      </p:sp>
      <p:pic>
        <p:nvPicPr>
          <p:cNvPr id="4098" name="Picture 2" descr="C:\Users\drsal\OneDrive\Desktop\pngwing.com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3" y="1176071"/>
            <a:ext cx="4808113" cy="48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72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668" y="283335"/>
            <a:ext cx="11745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Write a Scientific Article</a:t>
            </a:r>
          </a:p>
        </p:txBody>
      </p:sp>
      <p:sp>
        <p:nvSpPr>
          <p:cNvPr id="5" name="Rectangle 4"/>
          <p:cNvSpPr/>
          <p:nvPr/>
        </p:nvSpPr>
        <p:spPr>
          <a:xfrm>
            <a:off x="-218941" y="1042284"/>
            <a:ext cx="684297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 </a:t>
            </a:r>
          </a:p>
          <a:p>
            <a:pPr algn="ctr"/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Affiliation </a:t>
            </a:r>
          </a:p>
          <a:p>
            <a:pPr algn="ctr"/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Abstract </a:t>
            </a:r>
          </a:p>
          <a:p>
            <a:pPr algn="ctr"/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Keywords</a:t>
            </a:r>
          </a:p>
          <a:p>
            <a:pPr algn="ctr"/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Introduction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Materials and Methods</a:t>
            </a:r>
          </a:p>
          <a:p>
            <a:pPr algn="ctr"/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Results/Findings and Discussion</a:t>
            </a:r>
          </a:p>
          <a:p>
            <a:pPr algn="ctr"/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4.Conclusions &amp;Recommendations  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 </a:t>
            </a:r>
          </a:p>
          <a:p>
            <a:pPr algn="ctr"/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pPr algn="ctr"/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Author’s 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Biography/ some journals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75798" y="5022083"/>
            <a:ext cx="6096000" cy="1410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81" marR="22170">
              <a:lnSpc>
                <a:spcPct val="95825"/>
              </a:lnSpc>
              <a:spcBef>
                <a:spcPts val="530"/>
              </a:spcBef>
            </a:pPr>
            <a:r>
              <a:rPr lang="en-US" sz="1200" b="1" spc="-4" dirty="0">
                <a:solidFill>
                  <a:srgbClr val="00FF00"/>
                </a:solidFill>
                <a:latin typeface="Times New Roman"/>
                <a:cs typeface="Times New Roman"/>
              </a:rPr>
              <a:t>A</a:t>
            </a:r>
            <a:r>
              <a:rPr lang="en-US" sz="1200" b="1" dirty="0">
                <a:solidFill>
                  <a:srgbClr val="00FF00"/>
                </a:solidFill>
                <a:latin typeface="Times New Roman"/>
                <a:cs typeface="Times New Roman"/>
              </a:rPr>
              <a:t>UT</a:t>
            </a:r>
            <a:r>
              <a:rPr lang="en-US" sz="1200" b="1" spc="4" dirty="0">
                <a:solidFill>
                  <a:srgbClr val="00FF00"/>
                </a:solidFill>
                <a:latin typeface="Times New Roman"/>
                <a:cs typeface="Times New Roman"/>
              </a:rPr>
              <a:t>H</a:t>
            </a:r>
            <a:r>
              <a:rPr lang="en-US" sz="1200" b="1" dirty="0">
                <a:solidFill>
                  <a:srgbClr val="00FF00"/>
                </a:solidFill>
                <a:latin typeface="Times New Roman"/>
                <a:cs typeface="Times New Roman"/>
              </a:rPr>
              <a:t>OR’S</a:t>
            </a:r>
            <a:r>
              <a:rPr lang="en-US" sz="1200" b="1" spc="-40" dirty="0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lang="en-US" sz="1200" b="1" dirty="0">
                <a:solidFill>
                  <a:srgbClr val="00FF00"/>
                </a:solidFill>
                <a:latin typeface="Times New Roman"/>
                <a:cs typeface="Times New Roman"/>
              </a:rPr>
              <a:t>BI</a:t>
            </a:r>
            <a:r>
              <a:rPr lang="en-US" sz="1200" b="1" spc="4" dirty="0">
                <a:solidFill>
                  <a:srgbClr val="00FF00"/>
                </a:solidFill>
                <a:latin typeface="Times New Roman"/>
                <a:cs typeface="Times New Roman"/>
              </a:rPr>
              <a:t>O</a:t>
            </a:r>
            <a:r>
              <a:rPr lang="en-US" sz="1200" b="1" dirty="0">
                <a:solidFill>
                  <a:srgbClr val="00FF00"/>
                </a:solidFill>
                <a:latin typeface="Times New Roman"/>
                <a:cs typeface="Times New Roman"/>
              </a:rPr>
              <a:t>GRAPHY</a:t>
            </a:r>
            <a:endParaRPr lang="en-US" sz="1200" dirty="0">
              <a:solidFill>
                <a:srgbClr val="00FF00"/>
              </a:solidFill>
              <a:latin typeface="Times New Roman"/>
              <a:cs typeface="Times New Roman"/>
            </a:endParaRPr>
          </a:p>
          <a:p>
            <a:pPr marL="937087" marR="10980" algn="just">
              <a:lnSpc>
                <a:spcPct val="95825"/>
              </a:lnSpc>
              <a:spcBef>
                <a:spcPts val="591"/>
              </a:spcBef>
            </a:pPr>
            <a:r>
              <a:rPr lang="en-US" sz="1200" dirty="0" smtClean="0">
                <a:solidFill>
                  <a:srgbClr val="00FFFF"/>
                </a:solidFill>
                <a:latin typeface="Times New Roman"/>
                <a:cs typeface="Times New Roman"/>
              </a:rPr>
              <a:t>Professor</a:t>
            </a:r>
            <a:r>
              <a:rPr lang="en-US" sz="1200" spc="-21" dirty="0" smtClean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b="1" dirty="0">
                <a:solidFill>
                  <a:srgbClr val="00FFFF"/>
                </a:solidFill>
                <a:latin typeface="Times New Roman"/>
                <a:cs typeface="Times New Roman"/>
              </a:rPr>
              <a:t>Dr.</a:t>
            </a:r>
            <a:r>
              <a:rPr lang="en-US" sz="1200" b="1" spc="4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b="1" dirty="0">
                <a:solidFill>
                  <a:srgbClr val="00FFFF"/>
                </a:solidFill>
                <a:latin typeface="Times New Roman"/>
                <a:cs typeface="Times New Roman"/>
              </a:rPr>
              <a:t>Salih</a:t>
            </a:r>
            <a:r>
              <a:rPr lang="en-US" sz="1200" b="1" spc="-3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b="1" dirty="0">
                <a:solidFill>
                  <a:srgbClr val="00FFFF"/>
                </a:solidFill>
                <a:latin typeface="Times New Roman"/>
                <a:cs typeface="Times New Roman"/>
              </a:rPr>
              <a:t>Mahdi</a:t>
            </a:r>
            <a:r>
              <a:rPr lang="en-US" sz="1200" b="1" spc="-11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b="1" spc="-4" dirty="0">
                <a:solidFill>
                  <a:srgbClr val="00FFFF"/>
                </a:solidFill>
                <a:latin typeface="Times New Roman"/>
                <a:cs typeface="Times New Roman"/>
              </a:rPr>
              <a:t>Sa</a:t>
            </a:r>
            <a:r>
              <a:rPr lang="en-US" sz="1200" b="1" dirty="0">
                <a:solidFill>
                  <a:srgbClr val="00FFFF"/>
                </a:solidFill>
                <a:latin typeface="Times New Roman"/>
                <a:cs typeface="Times New Roman"/>
              </a:rPr>
              <a:t>lman,</a:t>
            </a:r>
            <a:r>
              <a:rPr lang="en-US" sz="1200" b="1" spc="-18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obtained</a:t>
            </a:r>
            <a:r>
              <a:rPr lang="en-US" sz="1200" spc="-17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both bachelor</a:t>
            </a:r>
            <a:r>
              <a:rPr lang="en-US" sz="1200" spc="4" dirty="0">
                <a:solidFill>
                  <a:srgbClr val="00FFFF"/>
                </a:solidFill>
                <a:latin typeface="Times New Roman"/>
                <a:cs typeface="Times New Roman"/>
              </a:rPr>
              <a:t>’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s</a:t>
            </a:r>
            <a:r>
              <a:rPr lang="en-US" sz="1200" spc="-25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and</a:t>
            </a:r>
            <a:r>
              <a:rPr lang="en-US" sz="1200" spc="4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spc="-4" dirty="0">
                <a:solidFill>
                  <a:srgbClr val="00FFFF"/>
                </a:solidFill>
                <a:latin typeface="Times New Roman"/>
                <a:cs typeface="Times New Roman"/>
              </a:rPr>
              <a:t>m</a:t>
            </a:r>
            <a:r>
              <a:rPr lang="en-US" sz="1200" spc="4" dirty="0">
                <a:solidFill>
                  <a:srgbClr val="00FFFF"/>
                </a:solidFill>
                <a:latin typeface="Times New Roman"/>
                <a:cs typeface="Times New Roman"/>
              </a:rPr>
              <a:t>a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ster</a:t>
            </a:r>
            <a:r>
              <a:rPr lang="en-US" sz="1200" spc="9" dirty="0">
                <a:solidFill>
                  <a:srgbClr val="00FFFF"/>
                </a:solidFill>
                <a:latin typeface="Times New Roman"/>
                <a:cs typeface="Times New Roman"/>
              </a:rPr>
              <a:t>’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s degree </a:t>
            </a:r>
            <a:r>
              <a:rPr lang="en-US" sz="1200" spc="125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of </a:t>
            </a:r>
            <a:r>
              <a:rPr lang="en-US" sz="1200" spc="145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science </a:t>
            </a:r>
            <a:r>
              <a:rPr lang="en-US" sz="1200" spc="122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in </a:t>
            </a:r>
            <a:r>
              <a:rPr lang="en-US" sz="1200" spc="146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organic </a:t>
            </a:r>
            <a:r>
              <a:rPr lang="en-US" sz="1200" spc="122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che</a:t>
            </a:r>
            <a:r>
              <a:rPr lang="en-US" sz="1200" spc="-9" dirty="0">
                <a:solidFill>
                  <a:srgbClr val="00FFFF"/>
                </a:solidFill>
                <a:latin typeface="Times New Roman"/>
                <a:cs typeface="Times New Roman"/>
              </a:rPr>
              <a:t>m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istry </a:t>
            </a:r>
            <a:r>
              <a:rPr lang="en-US" sz="1200" spc="116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from </a:t>
            </a:r>
            <a:r>
              <a:rPr lang="en-US" sz="1200" spc="123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t</a:t>
            </a:r>
            <a:r>
              <a:rPr lang="en-US" sz="1200" spc="9" dirty="0">
                <a:solidFill>
                  <a:srgbClr val="00FFFF"/>
                </a:solidFill>
                <a:latin typeface="Times New Roman"/>
                <a:cs typeface="Times New Roman"/>
              </a:rPr>
              <a:t>h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e </a:t>
            </a:r>
            <a:r>
              <a:rPr lang="en-US" sz="1200" spc="141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University </a:t>
            </a:r>
            <a:r>
              <a:rPr lang="en-US" sz="1200" spc="113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of </a:t>
            </a:r>
            <a:r>
              <a:rPr lang="en-US" sz="1200" spc="145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Baghdad </a:t>
            </a:r>
            <a:r>
              <a:rPr lang="en-US" sz="1200" spc="115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and c</a:t>
            </a:r>
            <a:r>
              <a:rPr lang="en-US" sz="1200" spc="9" dirty="0">
                <a:solidFill>
                  <a:srgbClr val="00FFFF"/>
                </a:solidFill>
                <a:latin typeface="Times New Roman"/>
                <a:cs typeface="Times New Roman"/>
              </a:rPr>
              <a:t>o</a:t>
            </a:r>
            <a:r>
              <a:rPr lang="en-US" sz="1200" spc="-9" dirty="0">
                <a:solidFill>
                  <a:srgbClr val="00FFFF"/>
                </a:solidFill>
                <a:latin typeface="Times New Roman"/>
                <a:cs typeface="Times New Roman"/>
              </a:rPr>
              <a:t>m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pleted</a:t>
            </a:r>
            <a:r>
              <a:rPr lang="en-US" sz="1200" spc="4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his</a:t>
            </a:r>
            <a:r>
              <a:rPr lang="en-US" sz="1200" spc="37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Ph.D.</a:t>
            </a:r>
            <a:r>
              <a:rPr lang="en-US" sz="1200" spc="20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at</a:t>
            </a:r>
            <a:r>
              <a:rPr lang="en-US" sz="1200" spc="42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the</a:t>
            </a:r>
            <a:r>
              <a:rPr lang="en-US" sz="1200" spc="37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University</a:t>
            </a:r>
            <a:r>
              <a:rPr lang="en-US" sz="1200" spc="4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of</a:t>
            </a:r>
            <a:r>
              <a:rPr lang="en-US" sz="1200" spc="41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Mal</a:t>
            </a:r>
            <a:r>
              <a:rPr lang="en-US" sz="1200" spc="-4" dirty="0">
                <a:solidFill>
                  <a:srgbClr val="00FFFF"/>
                </a:solidFill>
                <a:latin typeface="Times New Roman"/>
                <a:cs typeface="Times New Roman"/>
              </a:rPr>
              <a:t>a</a:t>
            </a:r>
            <a:r>
              <a:rPr lang="en-US" sz="1200" spc="9" dirty="0">
                <a:solidFill>
                  <a:srgbClr val="00FFFF"/>
                </a:solidFill>
                <a:latin typeface="Times New Roman"/>
                <a:cs typeface="Times New Roman"/>
              </a:rPr>
              <a:t>y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a</a:t>
            </a:r>
            <a:r>
              <a:rPr lang="en-US" sz="1200" spc="12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under</a:t>
            </a:r>
            <a:r>
              <a:rPr lang="en-US" sz="1200" spc="25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supe</a:t>
            </a:r>
            <a:r>
              <a:rPr lang="en-US" sz="1200" spc="-4" dirty="0">
                <a:solidFill>
                  <a:srgbClr val="00FFFF"/>
                </a:solidFill>
                <a:latin typeface="Times New Roman"/>
                <a:cs typeface="Times New Roman"/>
              </a:rPr>
              <a:t>r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vision of</a:t>
            </a:r>
            <a:r>
              <a:rPr lang="en-US" sz="1200" spc="41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A</a:t>
            </a:r>
            <a:r>
              <a:rPr lang="en-US" sz="1200" spc="-9" dirty="0">
                <a:solidFill>
                  <a:srgbClr val="00FFFF"/>
                </a:solidFill>
                <a:latin typeface="Times New Roman"/>
                <a:cs typeface="Times New Roman"/>
              </a:rPr>
              <a:t>s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sociate Professor</a:t>
            </a:r>
            <a:r>
              <a:rPr lang="en-US" sz="1200" spc="7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T</a:t>
            </a:r>
            <a:r>
              <a:rPr lang="en-US" sz="1200" spc="9" dirty="0">
                <a:solidFill>
                  <a:srgbClr val="00FFFF"/>
                </a:solidFill>
                <a:latin typeface="Times New Roman"/>
                <a:cs typeface="Times New Roman"/>
              </a:rPr>
              <a:t>h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orsten</a:t>
            </a:r>
            <a:r>
              <a:rPr lang="en-US" sz="1200" spc="9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Heide</a:t>
            </a:r>
            <a:r>
              <a:rPr lang="en-US" sz="1200" spc="9" dirty="0">
                <a:solidFill>
                  <a:srgbClr val="00FFFF"/>
                </a:solidFill>
                <a:latin typeface="Times New Roman"/>
                <a:cs typeface="Times New Roman"/>
              </a:rPr>
              <a:t>l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berg and</a:t>
            </a:r>
            <a:r>
              <a:rPr lang="en-US" sz="1200" spc="32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 err="1">
                <a:solidFill>
                  <a:srgbClr val="00FFFF"/>
                </a:solidFill>
                <a:latin typeface="Times New Roman"/>
                <a:cs typeface="Times New Roman"/>
              </a:rPr>
              <a:t>Ha</a:t>
            </a:r>
            <a:r>
              <a:rPr lang="en-US" sz="1200" spc="4" dirty="0" err="1">
                <a:solidFill>
                  <a:srgbClr val="00FFFF"/>
                </a:solidFill>
                <a:latin typeface="Times New Roman"/>
                <a:cs typeface="Times New Roman"/>
              </a:rPr>
              <a:t>r</a:t>
            </a:r>
            <a:r>
              <a:rPr lang="en-US" sz="1200" dirty="0" err="1">
                <a:solidFill>
                  <a:srgbClr val="00FFFF"/>
                </a:solidFill>
                <a:latin typeface="Times New Roman"/>
                <a:cs typeface="Times New Roman"/>
              </a:rPr>
              <a:t>iul</a:t>
            </a:r>
            <a:r>
              <a:rPr lang="en-US" sz="1200" spc="20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 err="1">
                <a:solidFill>
                  <a:srgbClr val="00FFFF"/>
                </a:solidFill>
                <a:latin typeface="Times New Roman"/>
                <a:cs typeface="Times New Roman"/>
              </a:rPr>
              <a:t>Anuar</a:t>
            </a:r>
            <a:r>
              <a:rPr lang="en-US" sz="1200" spc="21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 err="1">
                <a:solidFill>
                  <a:srgbClr val="00FFFF"/>
                </a:solidFill>
                <a:latin typeface="Times New Roman"/>
                <a:cs typeface="Times New Roman"/>
              </a:rPr>
              <a:t>Ta</a:t>
            </a:r>
            <a:r>
              <a:rPr lang="en-US" sz="1200" spc="4" dirty="0" err="1">
                <a:solidFill>
                  <a:srgbClr val="00FFFF"/>
                </a:solidFill>
                <a:latin typeface="Times New Roman"/>
                <a:cs typeface="Times New Roman"/>
              </a:rPr>
              <a:t>j</a:t>
            </a:r>
            <a:r>
              <a:rPr lang="en-US" sz="1200" dirty="0" err="1">
                <a:solidFill>
                  <a:srgbClr val="00FFFF"/>
                </a:solidFill>
                <a:latin typeface="Times New Roman"/>
                <a:cs typeface="Times New Roman"/>
              </a:rPr>
              <a:t>uddin</a:t>
            </a:r>
            <a:r>
              <a:rPr lang="en-US" sz="1200" spc="9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in</a:t>
            </a:r>
            <a:r>
              <a:rPr lang="en-US" sz="1200" spc="40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2013.</a:t>
            </a:r>
            <a:r>
              <a:rPr lang="en-US" sz="1200" spc="24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Currently</a:t>
            </a:r>
            <a:r>
              <a:rPr lang="en-US" sz="1200" spc="11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he</a:t>
            </a:r>
            <a:r>
              <a:rPr lang="en-US" sz="1200" spc="38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is</a:t>
            </a:r>
            <a:r>
              <a:rPr lang="en-US" sz="1200" spc="46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a lecturer</a:t>
            </a:r>
            <a:r>
              <a:rPr lang="en-US" sz="1200" spc="15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at</a:t>
            </a:r>
            <a:r>
              <a:rPr lang="en-US" sz="1200" spc="41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t</a:t>
            </a:r>
            <a:r>
              <a:rPr lang="en-US" sz="1200" spc="9" dirty="0">
                <a:solidFill>
                  <a:srgbClr val="00FFFF"/>
                </a:solidFill>
                <a:latin typeface="Times New Roman"/>
                <a:cs typeface="Times New Roman"/>
              </a:rPr>
              <a:t>h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e</a:t>
            </a:r>
            <a:r>
              <a:rPr lang="en-US" sz="1200" spc="36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depar</a:t>
            </a:r>
            <a:r>
              <a:rPr lang="en-US" sz="1200" spc="9" dirty="0">
                <a:solidFill>
                  <a:srgbClr val="00FFFF"/>
                </a:solidFill>
                <a:latin typeface="Times New Roman"/>
                <a:cs typeface="Times New Roman"/>
              </a:rPr>
              <a:t>t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ment of</a:t>
            </a:r>
            <a:r>
              <a:rPr lang="en-US" sz="1200" spc="40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ch</a:t>
            </a:r>
            <a:r>
              <a:rPr lang="en-US" sz="1200" spc="4" dirty="0">
                <a:solidFill>
                  <a:srgbClr val="00FFFF"/>
                </a:solidFill>
                <a:latin typeface="Times New Roman"/>
                <a:cs typeface="Times New Roman"/>
              </a:rPr>
              <a:t>e</a:t>
            </a:r>
            <a:r>
              <a:rPr lang="en-US" sz="1200" spc="-9" dirty="0">
                <a:solidFill>
                  <a:srgbClr val="00FFFF"/>
                </a:solidFill>
                <a:latin typeface="Times New Roman"/>
                <a:cs typeface="Times New Roman"/>
              </a:rPr>
              <a:t>m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istr</a:t>
            </a:r>
            <a:r>
              <a:rPr lang="en-US" sz="1200" spc="9" dirty="0">
                <a:solidFill>
                  <a:srgbClr val="00FFFF"/>
                </a:solidFill>
                <a:latin typeface="Times New Roman"/>
                <a:cs typeface="Times New Roman"/>
              </a:rPr>
              <a:t>y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,</a:t>
            </a:r>
            <a:r>
              <a:rPr lang="en-US" sz="1200" spc="3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Faculty</a:t>
            </a:r>
            <a:r>
              <a:rPr lang="en-US" sz="1200" spc="26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of</a:t>
            </a:r>
            <a:r>
              <a:rPr lang="en-US" sz="1200" spc="35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Medicine,</a:t>
            </a:r>
            <a:r>
              <a:rPr lang="en-US" sz="1200" spc="5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University</a:t>
            </a:r>
            <a:r>
              <a:rPr lang="en-US" sz="1200" spc="12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of</a:t>
            </a:r>
            <a:r>
              <a:rPr lang="en-US" sz="1200" spc="40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 err="1">
                <a:solidFill>
                  <a:srgbClr val="00FFFF"/>
                </a:solidFill>
                <a:latin typeface="Times New Roman"/>
                <a:cs typeface="Times New Roman"/>
              </a:rPr>
              <a:t>Di</a:t>
            </a:r>
            <a:r>
              <a:rPr lang="en-US" sz="1200" spc="9" dirty="0" err="1">
                <a:solidFill>
                  <a:srgbClr val="00FFFF"/>
                </a:solidFill>
                <a:latin typeface="Times New Roman"/>
                <a:cs typeface="Times New Roman"/>
              </a:rPr>
              <a:t>y</a:t>
            </a:r>
            <a:r>
              <a:rPr lang="en-US" sz="1200" dirty="0" err="1">
                <a:solidFill>
                  <a:srgbClr val="00FFFF"/>
                </a:solidFill>
                <a:latin typeface="Times New Roman"/>
                <a:cs typeface="Times New Roman"/>
              </a:rPr>
              <a:t>ala</a:t>
            </a:r>
            <a:r>
              <a:rPr lang="en-US" sz="1200" spc="20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in Iraq.</a:t>
            </a:r>
            <a:r>
              <a:rPr lang="en-US" sz="1200" spc="-20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His</a:t>
            </a:r>
            <a:r>
              <a:rPr lang="en-US" sz="1200" spc="-15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interest</a:t>
            </a:r>
            <a:r>
              <a:rPr lang="en-US" sz="1200" spc="-32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ar</a:t>
            </a:r>
            <a:r>
              <a:rPr lang="en-US" sz="1200" spc="4" dirty="0">
                <a:solidFill>
                  <a:srgbClr val="00FFFF"/>
                </a:solidFill>
                <a:latin typeface="Times New Roman"/>
                <a:cs typeface="Times New Roman"/>
              </a:rPr>
              <a:t>e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a</a:t>
            </a:r>
            <a:r>
              <a:rPr lang="en-US" sz="1200" spc="-18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is</a:t>
            </a:r>
            <a:r>
              <a:rPr lang="en-US" sz="1200" spc="-7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organic</a:t>
            </a:r>
            <a:r>
              <a:rPr lang="en-US" sz="1200" spc="-32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s</a:t>
            </a:r>
            <a:r>
              <a:rPr lang="en-US" sz="1200" spc="9" dirty="0">
                <a:solidFill>
                  <a:srgbClr val="00FFFF"/>
                </a:solidFill>
                <a:latin typeface="Times New Roman"/>
                <a:cs typeface="Times New Roman"/>
              </a:rPr>
              <a:t>y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nthesis.</a:t>
            </a:r>
          </a:p>
        </p:txBody>
      </p:sp>
      <p:sp>
        <p:nvSpPr>
          <p:cNvPr id="7" name="object 3"/>
          <p:cNvSpPr/>
          <p:nvPr/>
        </p:nvSpPr>
        <p:spPr>
          <a:xfrm>
            <a:off x="6107247" y="5354170"/>
            <a:ext cx="733044" cy="972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5975799" y="4881093"/>
            <a:ext cx="6096000" cy="1728604"/>
          </a:xfrm>
          <a:prstGeom prst="roundRect">
            <a:avLst/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drsal\OneDrive\Desktop\pngwing.c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019" y="0"/>
            <a:ext cx="4238216" cy="511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82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032" y="191835"/>
            <a:ext cx="90023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your manuscript be ready…There </a:t>
            </a:r>
            <a:r>
              <a:rPr lang="en-US" sz="40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three questions you should ask yourself while selecting a </a:t>
            </a:r>
            <a:r>
              <a:rPr lang="en-US" sz="4000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journal.</a:t>
            </a:r>
          </a:p>
        </p:txBody>
      </p:sp>
      <p:sp>
        <p:nvSpPr>
          <p:cNvPr id="2" name="Rectangle 1"/>
          <p:cNvSpPr/>
          <p:nvPr/>
        </p:nvSpPr>
        <p:spPr>
          <a:xfrm>
            <a:off x="227526" y="2318406"/>
            <a:ext cx="676570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First,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journals count toward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promotion?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Second,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I want to publish in a general or a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specialized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journal?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Third,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journals’ requirements does my manuscript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Finally,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may pass the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Credential Committee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</a:p>
        </p:txBody>
      </p:sp>
      <p:pic>
        <p:nvPicPr>
          <p:cNvPr id="2050" name="Picture 2" descr="C:\Users\drsal\OneDrive\Desktop\—Pngtree—student learn write homework thinking_3817204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762" y="1305299"/>
            <a:ext cx="5073202" cy="507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44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5680"/>
            <a:ext cx="11668259" cy="53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en-US" sz="44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US" sz="4400" b="1" spc="-97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4400" b="1" spc="-3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</a:t>
            </a:r>
            <a:r>
              <a:rPr lang="en-US" sz="4400" b="1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4756686" y="2198318"/>
            <a:ext cx="9905" cy="99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FF00"/>
              </a:solidFill>
            </a:endParaRPr>
          </a:p>
        </p:txBody>
      </p:sp>
      <p:sp>
        <p:nvSpPr>
          <p:cNvPr id="7" name="object 5"/>
          <p:cNvSpPr/>
          <p:nvPr/>
        </p:nvSpPr>
        <p:spPr>
          <a:xfrm>
            <a:off x="8472961" y="2198318"/>
            <a:ext cx="26669" cy="9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FF00"/>
              </a:solidFill>
            </a:endParaRPr>
          </a:p>
        </p:txBody>
      </p:sp>
      <p:sp>
        <p:nvSpPr>
          <p:cNvPr id="8" name="object 6"/>
          <p:cNvSpPr/>
          <p:nvPr/>
        </p:nvSpPr>
        <p:spPr>
          <a:xfrm>
            <a:off x="4756686" y="3086047"/>
            <a:ext cx="9905" cy="358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FF00"/>
              </a:solidFill>
            </a:endParaRPr>
          </a:p>
        </p:txBody>
      </p:sp>
      <p:sp>
        <p:nvSpPr>
          <p:cNvPr id="9" name="object 7"/>
          <p:cNvSpPr/>
          <p:nvPr/>
        </p:nvSpPr>
        <p:spPr>
          <a:xfrm>
            <a:off x="8472961" y="3086047"/>
            <a:ext cx="26669" cy="358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FF00"/>
              </a:solidFill>
            </a:endParaRPr>
          </a:p>
        </p:txBody>
      </p:sp>
      <p:sp>
        <p:nvSpPr>
          <p:cNvPr id="10" name="object 8"/>
          <p:cNvSpPr/>
          <p:nvPr/>
        </p:nvSpPr>
        <p:spPr>
          <a:xfrm>
            <a:off x="3803865" y="1763890"/>
            <a:ext cx="3733800" cy="914400"/>
          </a:xfrm>
          <a:custGeom>
            <a:avLst/>
            <a:gdLst/>
            <a:ahLst/>
            <a:cxnLst/>
            <a:rect l="l" t="t" r="r" b="b"/>
            <a:pathLst>
              <a:path w="3733800" h="914400">
                <a:moveTo>
                  <a:pt x="0" y="0"/>
                </a:moveTo>
                <a:lnTo>
                  <a:pt x="0" y="914400"/>
                </a:lnTo>
                <a:lnTo>
                  <a:pt x="3733800" y="914400"/>
                </a:lnTo>
                <a:lnTo>
                  <a:pt x="3733800" y="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FF00"/>
              </a:solidFill>
            </a:endParaRPr>
          </a:p>
        </p:txBody>
      </p:sp>
      <p:sp>
        <p:nvSpPr>
          <p:cNvPr id="11" name="object 9"/>
          <p:cNvSpPr/>
          <p:nvPr/>
        </p:nvSpPr>
        <p:spPr>
          <a:xfrm>
            <a:off x="3232686" y="3265118"/>
            <a:ext cx="9905" cy="99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FF00"/>
              </a:solidFill>
            </a:endParaRPr>
          </a:p>
        </p:txBody>
      </p:sp>
      <p:sp>
        <p:nvSpPr>
          <p:cNvPr id="12" name="object 10"/>
          <p:cNvSpPr/>
          <p:nvPr/>
        </p:nvSpPr>
        <p:spPr>
          <a:xfrm>
            <a:off x="7631712" y="3265118"/>
            <a:ext cx="29718" cy="99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FF00"/>
              </a:solidFill>
            </a:endParaRPr>
          </a:p>
        </p:txBody>
      </p:sp>
      <p:sp>
        <p:nvSpPr>
          <p:cNvPr id="13" name="object 11"/>
          <p:cNvSpPr/>
          <p:nvPr/>
        </p:nvSpPr>
        <p:spPr>
          <a:xfrm>
            <a:off x="3232686" y="4152847"/>
            <a:ext cx="9905" cy="358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FF00"/>
              </a:solidFill>
            </a:endParaRPr>
          </a:p>
        </p:txBody>
      </p:sp>
      <p:sp>
        <p:nvSpPr>
          <p:cNvPr id="14" name="object 12"/>
          <p:cNvSpPr/>
          <p:nvPr/>
        </p:nvSpPr>
        <p:spPr>
          <a:xfrm>
            <a:off x="7631712" y="4152847"/>
            <a:ext cx="29718" cy="358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FF00"/>
              </a:solidFill>
            </a:endParaRPr>
          </a:p>
        </p:txBody>
      </p:sp>
      <p:sp>
        <p:nvSpPr>
          <p:cNvPr id="15" name="object 13"/>
          <p:cNvSpPr/>
          <p:nvPr/>
        </p:nvSpPr>
        <p:spPr>
          <a:xfrm>
            <a:off x="2520730" y="3332935"/>
            <a:ext cx="4419600" cy="914400"/>
          </a:xfrm>
          <a:custGeom>
            <a:avLst/>
            <a:gdLst/>
            <a:ahLst/>
            <a:cxnLst/>
            <a:rect l="l" t="t" r="r" b="b"/>
            <a:pathLst>
              <a:path w="4419600" h="914400">
                <a:moveTo>
                  <a:pt x="0" y="0"/>
                </a:moveTo>
                <a:lnTo>
                  <a:pt x="0" y="914400"/>
                </a:lnTo>
                <a:lnTo>
                  <a:pt x="4419600" y="914400"/>
                </a:lnTo>
                <a:lnTo>
                  <a:pt x="4419600" y="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FF00"/>
              </a:solidFill>
            </a:endParaRPr>
          </a:p>
        </p:txBody>
      </p:sp>
      <p:sp>
        <p:nvSpPr>
          <p:cNvPr id="16" name="object 14"/>
          <p:cNvSpPr/>
          <p:nvPr/>
        </p:nvSpPr>
        <p:spPr>
          <a:xfrm>
            <a:off x="2165886" y="4331918"/>
            <a:ext cx="9906" cy="99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FF00"/>
              </a:solidFill>
            </a:endParaRPr>
          </a:p>
        </p:txBody>
      </p:sp>
      <p:sp>
        <p:nvSpPr>
          <p:cNvPr id="17" name="object 15"/>
          <p:cNvSpPr/>
          <p:nvPr/>
        </p:nvSpPr>
        <p:spPr>
          <a:xfrm>
            <a:off x="4906800" y="4331918"/>
            <a:ext cx="11430" cy="99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FF00"/>
              </a:solidFill>
            </a:endParaRPr>
          </a:p>
        </p:txBody>
      </p:sp>
      <p:sp>
        <p:nvSpPr>
          <p:cNvPr id="18" name="object 16"/>
          <p:cNvSpPr/>
          <p:nvPr/>
        </p:nvSpPr>
        <p:spPr>
          <a:xfrm>
            <a:off x="2165886" y="5219647"/>
            <a:ext cx="9906" cy="358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FF00"/>
              </a:solidFill>
            </a:endParaRPr>
          </a:p>
        </p:txBody>
      </p:sp>
      <p:sp>
        <p:nvSpPr>
          <p:cNvPr id="19" name="object 17"/>
          <p:cNvSpPr/>
          <p:nvPr/>
        </p:nvSpPr>
        <p:spPr>
          <a:xfrm>
            <a:off x="4906800" y="5219647"/>
            <a:ext cx="11430" cy="358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FF00"/>
              </a:solidFill>
            </a:endParaRPr>
          </a:p>
        </p:txBody>
      </p:sp>
      <p:sp>
        <p:nvSpPr>
          <p:cNvPr id="20" name="object 18"/>
          <p:cNvSpPr/>
          <p:nvPr/>
        </p:nvSpPr>
        <p:spPr>
          <a:xfrm>
            <a:off x="1514632" y="4893243"/>
            <a:ext cx="4578465" cy="914400"/>
          </a:xfrm>
          <a:custGeom>
            <a:avLst/>
            <a:gdLst/>
            <a:ahLst/>
            <a:cxnLst/>
            <a:rect l="l" t="t" r="r" b="b"/>
            <a:pathLst>
              <a:path w="2743200" h="914400">
                <a:moveTo>
                  <a:pt x="0" y="0"/>
                </a:moveTo>
                <a:lnTo>
                  <a:pt x="0" y="914400"/>
                </a:lnTo>
                <a:lnTo>
                  <a:pt x="2743199" y="914400"/>
                </a:lnTo>
                <a:lnTo>
                  <a:pt x="2743199" y="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FF00"/>
              </a:solidFill>
            </a:endParaRPr>
          </a:p>
        </p:txBody>
      </p:sp>
      <p:sp>
        <p:nvSpPr>
          <p:cNvPr id="21" name="object 19"/>
          <p:cNvSpPr/>
          <p:nvPr/>
        </p:nvSpPr>
        <p:spPr>
          <a:xfrm>
            <a:off x="718086" y="5398718"/>
            <a:ext cx="9906" cy="990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FF00"/>
              </a:solidFill>
            </a:endParaRPr>
          </a:p>
        </p:txBody>
      </p:sp>
      <p:sp>
        <p:nvSpPr>
          <p:cNvPr id="22" name="object 20"/>
          <p:cNvSpPr/>
          <p:nvPr/>
        </p:nvSpPr>
        <p:spPr>
          <a:xfrm>
            <a:off x="3654072" y="5398718"/>
            <a:ext cx="44957" cy="990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FF00"/>
              </a:solidFill>
            </a:endParaRPr>
          </a:p>
        </p:txBody>
      </p:sp>
      <p:sp>
        <p:nvSpPr>
          <p:cNvPr id="23" name="object 21"/>
          <p:cNvSpPr/>
          <p:nvPr/>
        </p:nvSpPr>
        <p:spPr>
          <a:xfrm>
            <a:off x="718086" y="6286447"/>
            <a:ext cx="9906" cy="358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FF00"/>
              </a:solidFill>
            </a:endParaRPr>
          </a:p>
        </p:txBody>
      </p:sp>
      <p:sp>
        <p:nvSpPr>
          <p:cNvPr id="28" name="object 27"/>
          <p:cNvSpPr txBox="1"/>
          <p:nvPr/>
        </p:nvSpPr>
        <p:spPr>
          <a:xfrm>
            <a:off x="1806038" y="4893243"/>
            <a:ext cx="2755899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1300"/>
              </a:lnSpc>
              <a:spcBef>
                <a:spcPts val="93"/>
              </a:spcBef>
            </a:pPr>
            <a:endParaRPr sz="1300" dirty="0">
              <a:solidFill>
                <a:srgbClr val="FFFF00"/>
              </a:solidFill>
            </a:endParaRPr>
          </a:p>
          <a:p>
            <a:pPr marL="168401">
              <a:lnSpc>
                <a:spcPct val="95825"/>
              </a:lnSpc>
            </a:pPr>
            <a:r>
              <a:rPr sz="3600" spc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Conference</a:t>
            </a:r>
            <a:endParaRPr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ject 28"/>
          <p:cNvSpPr txBox="1"/>
          <p:nvPr/>
        </p:nvSpPr>
        <p:spPr>
          <a:xfrm>
            <a:off x="2744163" y="3283623"/>
            <a:ext cx="4432300" cy="914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1000"/>
              </a:lnSpc>
              <a:spcBef>
                <a:spcPts val="81"/>
              </a:spcBef>
            </a:pPr>
            <a:endParaRPr sz="1000" dirty="0">
              <a:solidFill>
                <a:srgbClr val="FFFF00"/>
              </a:solidFill>
            </a:endParaRPr>
          </a:p>
          <a:p>
            <a:pPr marL="92201">
              <a:lnSpc>
                <a:spcPct val="95825"/>
              </a:lnSpc>
              <a:tabLst>
                <a:tab pos="1054100" algn="l"/>
                <a:tab pos="2806700" algn="l"/>
              </a:tabLst>
            </a:pPr>
            <a:r>
              <a:rPr sz="3600" spc="0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	Indexed	Journal</a:t>
            </a:r>
            <a:endParaRPr sz="3600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bject 29"/>
          <p:cNvSpPr txBox="1"/>
          <p:nvPr/>
        </p:nvSpPr>
        <p:spPr>
          <a:xfrm>
            <a:off x="3885212" y="1678664"/>
            <a:ext cx="3746500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1300"/>
              </a:lnSpc>
              <a:spcBef>
                <a:spcPts val="93"/>
              </a:spcBef>
            </a:pPr>
            <a:endParaRPr sz="1300" dirty="0">
              <a:solidFill>
                <a:srgbClr val="FFFF00"/>
              </a:solidFill>
            </a:endParaRPr>
          </a:p>
          <a:p>
            <a:pPr marL="168401">
              <a:lnSpc>
                <a:spcPct val="95825"/>
              </a:lnSpc>
              <a:tabLst>
                <a:tab pos="1917700" algn="l"/>
              </a:tabLst>
            </a:pPr>
            <a:r>
              <a:rPr sz="3600" spc="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Indexed	Journa</a:t>
            </a:r>
            <a:r>
              <a:rPr sz="3600" spc="0" dirty="0" smtClean="0">
                <a:solidFill>
                  <a:srgbClr val="00FF00"/>
                </a:solidFill>
                <a:latin typeface="Arial"/>
                <a:cs typeface="Arial"/>
              </a:rPr>
              <a:t>l</a:t>
            </a:r>
            <a:endParaRPr sz="3600" dirty="0">
              <a:solidFill>
                <a:srgbClr val="00FF00"/>
              </a:solidFill>
              <a:latin typeface="Arial"/>
              <a:cs typeface="Arial"/>
            </a:endParaRPr>
          </a:p>
        </p:txBody>
      </p:sp>
      <p:sp>
        <p:nvSpPr>
          <p:cNvPr id="31" name="Right Arrow 30"/>
          <p:cNvSpPr/>
          <p:nvPr/>
        </p:nvSpPr>
        <p:spPr>
          <a:xfrm rot="18558770">
            <a:off x="-234805" y="2856954"/>
            <a:ext cx="4742272" cy="9400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bject 25"/>
          <p:cNvSpPr txBox="1"/>
          <p:nvPr/>
        </p:nvSpPr>
        <p:spPr>
          <a:xfrm rot="18524686">
            <a:off x="787197" y="3118717"/>
            <a:ext cx="2822266" cy="329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400"/>
              </a:lnSpc>
              <a:spcBef>
                <a:spcPts val="120"/>
              </a:spcBef>
            </a:pPr>
            <a:r>
              <a:rPr sz="2400" b="1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4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400" b="1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4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400" b="1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sz="24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400" b="1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24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diff</a:t>
            </a:r>
            <a:r>
              <a:rPr sz="2400" b="1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sz="24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400" b="1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4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400" b="1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87328" y="3218438"/>
            <a:ext cx="41622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There’s no point in conducting research and then publishing it in a journal that doesn’t count. In fact, doing so may count against you because a committee may wonder why you are wasting time with an inferior journal.</a:t>
            </a:r>
          </a:p>
        </p:txBody>
      </p:sp>
      <p:sp>
        <p:nvSpPr>
          <p:cNvPr id="2" name="Rectangle 1"/>
          <p:cNvSpPr/>
          <p:nvPr/>
        </p:nvSpPr>
        <p:spPr>
          <a:xfrm>
            <a:off x="7645590" y="417844"/>
            <a:ext cx="42609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FF00"/>
                </a:solidFill>
                <a:latin typeface="Times New Roman" panose="02020603050405020304" pitchFamily="18" charset="0"/>
              </a:rPr>
              <a:t>well known </a:t>
            </a:r>
            <a:r>
              <a:rPr lang="en-US" sz="200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highly </a:t>
            </a:r>
            <a:r>
              <a:rPr lang="en-US" sz="20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valued by </a:t>
            </a:r>
            <a:r>
              <a:rPr lang="en-US" sz="200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authors , mentioned in conversation </a:t>
            </a:r>
            <a:r>
              <a:rPr lang="en-US" sz="20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at scientific </a:t>
            </a:r>
            <a:r>
              <a:rPr lang="en-US" sz="200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presentations, </a:t>
            </a:r>
            <a:r>
              <a:rPr lang="en-US" sz="20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 </a:t>
            </a:r>
            <a:r>
              <a:rPr lang="en-US" sz="20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200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built-in </a:t>
            </a:r>
            <a:r>
              <a:rPr lang="en-US" sz="20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readership, such as the members of a </a:t>
            </a:r>
            <a:r>
              <a:rPr lang="en-US" sz="200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sponsoring </a:t>
            </a:r>
            <a:r>
              <a:rPr lang="en-US" sz="20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  <a:r>
              <a:rPr lang="en-US" sz="200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FF00"/>
                </a:solidFill>
                <a:latin typeface="Times New Roman" panose="02020603050405020304" pitchFamily="18" charset="0"/>
              </a:rPr>
              <a:t>readily </a:t>
            </a:r>
            <a:r>
              <a:rPr lang="en-US" sz="2000" dirty="0" smtClean="0">
                <a:solidFill>
                  <a:srgbClr val="00FF00"/>
                </a:solidFill>
                <a:latin typeface="Times New Roman" panose="02020603050405020304" pitchFamily="18" charset="0"/>
              </a:rPr>
              <a:t>recognized target </a:t>
            </a:r>
            <a:r>
              <a:rPr lang="en-US" sz="2000" dirty="0">
                <a:solidFill>
                  <a:srgbClr val="00FF00"/>
                </a:solidFill>
                <a:latin typeface="Times New Roman" panose="02020603050405020304" pitchFamily="18" charset="0"/>
              </a:rPr>
              <a:t>audience,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then </a:t>
            </a:r>
            <a:r>
              <a:rPr lang="en-US" sz="2000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the published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material is likely to be seen, read, </a:t>
            </a:r>
            <a:r>
              <a:rPr lang="en-US" sz="2000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and acted upon. </a:t>
            </a:r>
            <a:endParaRPr lang="en-US" sz="2000" b="1" dirty="0">
              <a:solidFill>
                <a:srgbClr val="FFC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5123" name="Picture 3" descr="C:\Users\drsal\OneDrive\Desktop\pngwing.com(3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1538">
            <a:off x="-555793" y="1315768"/>
            <a:ext cx="3647370" cy="331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84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091" y="357344"/>
            <a:ext cx="558943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But, choosing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indexed journal for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manuscript can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 big  challenging.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sz="32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likely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influence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final decision. </a:t>
            </a:r>
            <a:endParaRPr lang="en-US" sz="3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important to have a set of criteria by which the merits of a journal can be assessed.. </a:t>
            </a:r>
            <a:endParaRPr lang="en-US" sz="3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maximizing the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chance that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author’s expectations will be met. </a:t>
            </a:r>
          </a:p>
        </p:txBody>
      </p:sp>
      <p:pic>
        <p:nvPicPr>
          <p:cNvPr id="6146" name="Picture 2" descr="C:\Users\drsal\OneDrive\Desktop\pngwing.com(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62" y="683255"/>
            <a:ext cx="2634390" cy="258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rsal\OneDrive\Desktop\pngwing.com(7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485" y="251355"/>
            <a:ext cx="5592082" cy="582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36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124" y="820808"/>
            <a:ext cx="61561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already decided and chose to publish with an impact factor  indexing journal.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we share experiences to shorten the way and find the right journal. 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drsal\OneDrive\Desktop\pngwing.com(5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830" y="820808"/>
            <a:ext cx="4822429" cy="486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2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804" y="552574"/>
            <a:ext cx="11393882" cy="547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en-US" sz="54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endParaRPr lang="en-US" sz="5400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8839201" y="2035745"/>
            <a:ext cx="1752600" cy="1752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94073" y="1505685"/>
            <a:ext cx="10724179" cy="44801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3800"/>
              </a:lnSpc>
              <a:spcBef>
                <a:spcPts val="190"/>
              </a:spcBef>
            </a:pP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dirty="0" smtClean="0">
                <a:solidFill>
                  <a:srgbClr val="FF3300"/>
                </a:solidFill>
              </a:rPr>
              <a:t>X </a:t>
            </a: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 indexing journals</a:t>
            </a:r>
            <a:endParaRPr sz="4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5720">
              <a:lnSpc>
                <a:spcPct val="100016"/>
              </a:lnSpc>
              <a:spcBef>
                <a:spcPts val="1981"/>
              </a:spcBef>
            </a:pP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dirty="0" smtClean="0">
                <a:solidFill>
                  <a:srgbClr val="FF3300"/>
                </a:solidFill>
              </a:rPr>
              <a:t>√</a:t>
            </a:r>
            <a:r>
              <a:rPr lang="en-US" sz="44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Indexed Journals</a:t>
            </a:r>
            <a:endParaRPr lang="en-US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5720">
              <a:lnSpc>
                <a:spcPct val="100016"/>
              </a:lnSpc>
              <a:spcBef>
                <a:spcPts val="1981"/>
              </a:spcBef>
            </a:pP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1. </a:t>
            </a:r>
            <a:r>
              <a:rPr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Scopus Indexed Journals</a:t>
            </a:r>
            <a:endParaRPr lang="en-US" sz="4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5720">
              <a:lnSpc>
                <a:spcPct val="100016"/>
              </a:lnSpc>
              <a:spcBef>
                <a:spcPts val="1981"/>
              </a:spcBef>
            </a:pP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sz="440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ISI</a:t>
            </a:r>
            <a:r>
              <a:rPr sz="4400" spc="-28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Indexed Journals</a:t>
            </a:r>
            <a:endParaRPr sz="4400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2"/>
          <p:cNvSpPr/>
          <p:nvPr/>
        </p:nvSpPr>
        <p:spPr>
          <a:xfrm>
            <a:off x="7477796" y="465544"/>
            <a:ext cx="4416151" cy="2075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7537054" y="2562078"/>
            <a:ext cx="435689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Founded </a:t>
            </a:r>
            <a:r>
              <a:rPr lang="en-US" sz="2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Eugene Garfield in 1960. It was acquired by Thomson Scientific &amp; Healthcare in 1992</a:t>
            </a:r>
            <a:r>
              <a:rPr lang="en-US" sz="2800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became known as </a:t>
            </a:r>
            <a:r>
              <a:rPr lang="en-US" sz="28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Thomson ISI</a:t>
            </a:r>
            <a:r>
              <a:rPr lang="en-US" sz="2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sz="2800" b="1" dirty="0" err="1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Clarivate</a:t>
            </a:r>
            <a:r>
              <a:rPr lang="en-US" sz="2800" b="1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Analysis</a:t>
            </a:r>
            <a:r>
              <a:rPr lang="en-US" sz="2800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41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819" y="201683"/>
            <a:ext cx="5112913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Scopus Indexed Journals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to connect with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own account Or your university’s server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800" b="1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www.scopus.com/home.uri</a:t>
            </a:r>
            <a:endParaRPr lang="en-US" sz="2800" b="1" dirty="0" smtClean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FFFF00"/>
                </a:solidFill>
                <a:latin typeface="Goudy Old Style"/>
                <a:cs typeface="Goudy Old Style"/>
              </a:rPr>
              <a:t>Go </a:t>
            </a:r>
            <a:r>
              <a:rPr lang="en-US" sz="2800" b="1" dirty="0">
                <a:solidFill>
                  <a:srgbClr val="FFFF00"/>
                </a:solidFill>
                <a:latin typeface="Goudy Old Style"/>
                <a:cs typeface="Goudy Old Style"/>
              </a:rPr>
              <a:t>to </a:t>
            </a:r>
            <a:r>
              <a:rPr lang="en-US" sz="2800" b="1" dirty="0" smtClean="0">
                <a:solidFill>
                  <a:srgbClr val="FF9933"/>
                </a:solidFill>
                <a:latin typeface="Goudy Old Style"/>
                <a:cs typeface="Goudy Old Style"/>
              </a:rPr>
              <a:t>Sources </a:t>
            </a:r>
            <a:r>
              <a:rPr lang="en-US" sz="2800" b="1" dirty="0" smtClean="0">
                <a:solidFill>
                  <a:srgbClr val="FFFF00"/>
                </a:solidFill>
                <a:latin typeface="Goudy Old Style"/>
                <a:cs typeface="Goudy Old Style"/>
              </a:rPr>
              <a:t>then you can find your journal by searching via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FF9933"/>
                </a:solidFill>
                <a:latin typeface="Goudy Old Style"/>
                <a:cs typeface="Goudy Old Style"/>
              </a:rPr>
              <a:t>Subject area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FF9933"/>
                </a:solidFill>
                <a:latin typeface="Goudy Old Style"/>
                <a:cs typeface="Goudy Old Style"/>
              </a:rPr>
              <a:t>Title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FF9933"/>
                </a:solidFill>
                <a:latin typeface="Goudy Old Style"/>
                <a:cs typeface="Goudy Old Style"/>
              </a:rPr>
              <a:t>Publisher</a:t>
            </a:r>
            <a:endParaRPr lang="en-US" sz="2800" b="1" dirty="0">
              <a:solidFill>
                <a:srgbClr val="FF9933"/>
              </a:solidFill>
              <a:latin typeface="Goudy Old Style"/>
              <a:cs typeface="Goudy Old Style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FF9933"/>
                </a:solidFill>
                <a:latin typeface="Goudy Old Style"/>
                <a:cs typeface="Goudy Old Style"/>
              </a:rPr>
              <a:t>ISSN</a:t>
            </a:r>
            <a:endParaRPr lang="en-US" sz="2800" b="1" dirty="0">
              <a:solidFill>
                <a:srgbClr val="FF9933"/>
              </a:solidFill>
              <a:latin typeface="Goudy Old Style"/>
              <a:cs typeface="Goudy Old Style"/>
            </a:endParaRPr>
          </a:p>
        </p:txBody>
      </p:sp>
      <p:sp>
        <p:nvSpPr>
          <p:cNvPr id="6" name="AutoShape 4" descr="https://sp.yimg.com/xj/th?id=OIP.Mb9abad629930f12e597aa2e4c824ab6co0&amp;pid=15.1&amp;P=0&amp;w=300&amp;h=300"/>
          <p:cNvSpPr>
            <a:spLocks noChangeAspect="1" noChangeArrowheads="1"/>
          </p:cNvSpPr>
          <p:nvPr/>
        </p:nvSpPr>
        <p:spPr bwMode="auto">
          <a:xfrm>
            <a:off x="7908657" y="13330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66" y="875839"/>
            <a:ext cx="64960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062" y="2746851"/>
            <a:ext cx="6519716" cy="350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>
            <a:off x="7758953" y="2171239"/>
            <a:ext cx="454504" cy="5756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996083" y="1028239"/>
            <a:ext cx="914400" cy="914400"/>
          </a:xfrm>
          <a:prstGeom prst="ellipse">
            <a:avLst/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9062" y="4397188"/>
            <a:ext cx="1666856" cy="1621472"/>
          </a:xfrm>
          <a:prstGeom prst="rect">
            <a:avLst/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5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D defense ">
  <a:themeElements>
    <a:clrScheme name="PhD defense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D defense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hD defense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D defense 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D defense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D defense 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D defense 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D defense 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D defense 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D defense 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D defense 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D defense 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D defense 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D defense 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Acid , Base and Salt in Medical interest</Template>
  <TotalTime>4959</TotalTime>
  <Words>859</Words>
  <Application>Microsoft Office PowerPoint</Application>
  <PresentationFormat>Custom</PresentationFormat>
  <Paragraphs>96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PhD defense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Salih</dc:creator>
  <cp:lastModifiedBy>DR.Ahmed Saker</cp:lastModifiedBy>
  <cp:revision>174</cp:revision>
  <dcterms:created xsi:type="dcterms:W3CDTF">2015-12-25T02:14:33Z</dcterms:created>
  <dcterms:modified xsi:type="dcterms:W3CDTF">2023-04-17T07:58:44Z</dcterms:modified>
</cp:coreProperties>
</file>