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80" r:id="rId7"/>
    <p:sldId id="281" r:id="rId8"/>
    <p:sldId id="282" r:id="rId9"/>
    <p:sldId id="284" r:id="rId10"/>
    <p:sldId id="283" r:id="rId11"/>
    <p:sldId id="286" r:id="rId12"/>
    <p:sldId id="285"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3/28/2013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3/28/2013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3/28/2013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3/28/2013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3/28/2013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3/28/2013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32C6458-8954-4471-BB1B-595E890595A7}" type="datetimeFigureOut">
              <a:rPr lang="en-US" smtClean="0"/>
              <a:pPr/>
              <a:t>3/28/2013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32C6458-8954-4471-BB1B-595E890595A7}" type="datetimeFigureOut">
              <a:rPr lang="en-US" smtClean="0"/>
              <a:pPr/>
              <a:t>3/28/2013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32C6458-8954-4471-BB1B-595E890595A7}" type="datetimeFigureOut">
              <a:rPr lang="en-US" smtClean="0"/>
              <a:pPr/>
              <a:t>3/28/2013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3/28/2013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3/28/2013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C6458-8954-4471-BB1B-595E890595A7}" type="datetimeFigureOut">
              <a:rPr lang="en-US" smtClean="0"/>
              <a:pPr/>
              <a:t>3/28/2013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35198-63B2-4360-A9DC-9B664953EE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شريط إلى الأعلى 3"/>
          <p:cNvSpPr/>
          <p:nvPr/>
        </p:nvSpPr>
        <p:spPr>
          <a:xfrm>
            <a:off x="1524000" y="914400"/>
            <a:ext cx="6019800" cy="2286000"/>
          </a:xfrm>
          <a:prstGeom prst="ribbon2">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endParaRPr lang="en-US" sz="3200" b="1" spc="150" dirty="0" smtClean="0">
              <a:ln w="11430"/>
              <a:solidFill>
                <a:srgbClr val="F8F8F8"/>
              </a:solidFill>
              <a:effectLst>
                <a:outerShdw blurRad="25400" algn="tl" rotWithShape="0">
                  <a:srgbClr val="000000">
                    <a:alpha val="43000"/>
                  </a:srgbClr>
                </a:outerShdw>
              </a:effectLst>
            </a:endParaRPr>
          </a:p>
          <a:p>
            <a:pPr algn="ctr"/>
            <a:r>
              <a:rPr lang="en-US" sz="3200" b="1" spc="150" dirty="0" err="1" smtClean="0">
                <a:ln w="11430"/>
                <a:solidFill>
                  <a:srgbClr val="F8F8F8"/>
                </a:solidFill>
                <a:effectLst>
                  <a:outerShdw blurRad="25400" algn="tl" rotWithShape="0">
                    <a:srgbClr val="000000">
                      <a:alpha val="43000"/>
                    </a:srgbClr>
                  </a:outerShdw>
                </a:effectLst>
              </a:rPr>
              <a:t>Biostatistic</a:t>
            </a:r>
            <a:endParaRPr lang="en-US" sz="3200" b="1" spc="150" dirty="0">
              <a:ln w="11430"/>
              <a:solidFill>
                <a:srgbClr val="F8F8F8"/>
              </a:solidFill>
              <a:effectLst>
                <a:outerShdw blurRad="25400" algn="tl" rotWithShape="0">
                  <a:srgbClr val="000000">
                    <a:alpha val="43000"/>
                  </a:srgbClr>
                </a:outerShdw>
              </a:effectLst>
            </a:endParaRPr>
          </a:p>
        </p:txBody>
      </p:sp>
      <p:sp>
        <p:nvSpPr>
          <p:cNvPr id="5" name="شكل بيضاوي 4"/>
          <p:cNvSpPr/>
          <p:nvPr/>
        </p:nvSpPr>
        <p:spPr>
          <a:xfrm>
            <a:off x="1905000" y="4343400"/>
            <a:ext cx="5638800" cy="1524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fontAlgn="base">
              <a:spcBef>
                <a:spcPct val="0"/>
              </a:spcBef>
              <a:spcAft>
                <a:spcPct val="0"/>
              </a:spcAft>
            </a:pP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Dr. </a:t>
            </a: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Nadhim</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Ghazal</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1371600"/>
            <a:ext cx="8229600" cy="35814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b="1" dirty="0"/>
              <a:t>Population: </a:t>
            </a:r>
            <a:endParaRPr lang="en-US" dirty="0"/>
          </a:p>
          <a:p>
            <a:pPr marL="0" indent="0" algn="just">
              <a:buNone/>
            </a:pPr>
            <a:r>
              <a:rPr lang="en-US" dirty="0"/>
              <a:t>	</a:t>
            </a:r>
            <a:r>
              <a:rPr lang="en-US" dirty="0" smtClean="0"/>
              <a:t>It </a:t>
            </a:r>
            <a:r>
              <a:rPr lang="en-US" dirty="0"/>
              <a:t>is the largest collection of entities of which we have an interest at a particular time, sharing at least one characteristic in common. Populations may be </a:t>
            </a:r>
            <a:r>
              <a:rPr lang="en-US" b="1" dirty="0"/>
              <a:t>finite </a:t>
            </a:r>
            <a:r>
              <a:rPr lang="en-US" dirty="0"/>
              <a:t>or </a:t>
            </a:r>
            <a:r>
              <a:rPr lang="en-US" b="1" dirty="0"/>
              <a:t>infinite</a:t>
            </a:r>
            <a:r>
              <a:rPr lang="en-US" dirty="0"/>
              <a:t>. </a:t>
            </a:r>
            <a:endParaRPr lang="ar-SA" dirty="0"/>
          </a:p>
        </p:txBody>
      </p:sp>
    </p:spTree>
    <p:extLst>
      <p:ext uri="{BB962C8B-B14F-4D97-AF65-F5344CB8AC3E}">
        <p14:creationId xmlns:p14="http://schemas.microsoft.com/office/powerpoint/2010/main" val="821655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b="1" dirty="0"/>
              <a:t>Sample: </a:t>
            </a:r>
            <a:endParaRPr lang="en-US" dirty="0"/>
          </a:p>
          <a:p>
            <a:pPr marL="0" indent="0" algn="just">
              <a:buNone/>
            </a:pPr>
            <a:r>
              <a:rPr lang="en-US" dirty="0" smtClean="0"/>
              <a:t>	The </a:t>
            </a:r>
            <a:r>
              <a:rPr lang="en-US" dirty="0"/>
              <a:t>sample may be defined as a part of population, subset of population chosen in a representative way to be as much as possible representative for the population (random, or non random). The method applied to collect a sample is called sampling. </a:t>
            </a:r>
            <a:endParaRPr lang="ar-SA" dirty="0"/>
          </a:p>
        </p:txBody>
      </p:sp>
    </p:spTree>
    <p:extLst>
      <p:ext uri="{BB962C8B-B14F-4D97-AF65-F5344CB8AC3E}">
        <p14:creationId xmlns:p14="http://schemas.microsoft.com/office/powerpoint/2010/main" val="2925625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152400" y="228600"/>
            <a:ext cx="8763000" cy="64008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sz="5100" b="1" dirty="0">
                <a:solidFill>
                  <a:srgbClr val="7030A0"/>
                </a:solidFill>
              </a:rPr>
              <a:t>Uses of statistics: </a:t>
            </a:r>
            <a:endParaRPr lang="en-US" sz="5100" dirty="0">
              <a:solidFill>
                <a:srgbClr val="7030A0"/>
              </a:solidFill>
            </a:endParaRPr>
          </a:p>
          <a:p>
            <a:pPr marL="514350" indent="-514350" algn="just">
              <a:buFont typeface="+mj-lt"/>
              <a:buAutoNum type="arabicParenR"/>
            </a:pPr>
            <a:r>
              <a:rPr lang="en-US" dirty="0" smtClean="0"/>
              <a:t>To </a:t>
            </a:r>
            <a:r>
              <a:rPr lang="en-US" dirty="0"/>
              <a:t>measure the health state of the community and identify its health problems. </a:t>
            </a:r>
          </a:p>
          <a:p>
            <a:pPr marL="514350" indent="-514350" algn="just">
              <a:buFont typeface="+mj-lt"/>
              <a:buAutoNum type="arabicParenR"/>
            </a:pPr>
            <a:r>
              <a:rPr lang="en-US" dirty="0" smtClean="0"/>
              <a:t>To </a:t>
            </a:r>
            <a:r>
              <a:rPr lang="en-US" dirty="0"/>
              <a:t>compare health condition (status) of a community with others. </a:t>
            </a:r>
          </a:p>
          <a:p>
            <a:pPr marL="514350" indent="-514350" algn="just">
              <a:buFont typeface="+mj-lt"/>
              <a:buAutoNum type="arabicParenR"/>
            </a:pPr>
            <a:r>
              <a:rPr lang="en-US" dirty="0" smtClean="0"/>
              <a:t>For </a:t>
            </a:r>
            <a:r>
              <a:rPr lang="en-US" dirty="0"/>
              <a:t>planning of health services. </a:t>
            </a:r>
          </a:p>
          <a:p>
            <a:pPr marL="514350" indent="-514350" algn="just">
              <a:buFont typeface="+mj-lt"/>
              <a:buAutoNum type="arabicParenR"/>
            </a:pPr>
            <a:r>
              <a:rPr lang="en-US" dirty="0" smtClean="0"/>
              <a:t>For </a:t>
            </a:r>
            <a:r>
              <a:rPr lang="en-US" dirty="0"/>
              <a:t>evaluation of health services. </a:t>
            </a:r>
          </a:p>
          <a:p>
            <a:pPr marL="514350" indent="-514350" algn="just">
              <a:buFont typeface="+mj-lt"/>
              <a:buAutoNum type="arabicParenR"/>
            </a:pPr>
            <a:r>
              <a:rPr lang="en-US" dirty="0" smtClean="0"/>
              <a:t>For </a:t>
            </a:r>
            <a:r>
              <a:rPr lang="en-US" dirty="0"/>
              <a:t>estimating the future needs. </a:t>
            </a:r>
          </a:p>
          <a:p>
            <a:pPr marL="514350" indent="-514350" algn="just">
              <a:buFont typeface="+mj-lt"/>
              <a:buAutoNum type="arabicParenR"/>
            </a:pPr>
            <a:r>
              <a:rPr lang="en-US" dirty="0" smtClean="0"/>
              <a:t>For </a:t>
            </a:r>
            <a:r>
              <a:rPr lang="en-US" dirty="0"/>
              <a:t>research. </a:t>
            </a:r>
          </a:p>
          <a:p>
            <a:pPr marL="514350" indent="-514350" algn="just">
              <a:buFont typeface="+mj-lt"/>
              <a:buAutoNum type="arabicParenR"/>
            </a:pPr>
            <a:r>
              <a:rPr lang="en-US" dirty="0" smtClean="0"/>
              <a:t>Evaluating </a:t>
            </a:r>
            <a:r>
              <a:rPr lang="en-US" dirty="0"/>
              <a:t>the literature </a:t>
            </a:r>
          </a:p>
          <a:p>
            <a:pPr marL="514350" indent="-514350" algn="just">
              <a:buFont typeface="+mj-lt"/>
              <a:buAutoNum type="arabicParenR"/>
            </a:pPr>
            <a:r>
              <a:rPr lang="en-US" dirty="0" smtClean="0"/>
              <a:t>Applying </a:t>
            </a:r>
            <a:r>
              <a:rPr lang="en-US" dirty="0"/>
              <a:t>study results to patient care </a:t>
            </a:r>
          </a:p>
          <a:p>
            <a:pPr marL="514350" indent="-514350" algn="just">
              <a:buFont typeface="+mj-lt"/>
              <a:buAutoNum type="arabicParenR"/>
            </a:pPr>
            <a:r>
              <a:rPr lang="en-US" dirty="0" smtClean="0"/>
              <a:t>Interpreting </a:t>
            </a:r>
            <a:r>
              <a:rPr lang="en-US" dirty="0"/>
              <a:t>vital statistics </a:t>
            </a:r>
          </a:p>
          <a:p>
            <a:pPr marL="514350" indent="-514350" algn="just">
              <a:buFont typeface="+mj-lt"/>
              <a:buAutoNum type="arabicParenR"/>
            </a:pPr>
            <a:r>
              <a:rPr lang="en-US" dirty="0" smtClean="0"/>
              <a:t>Understanding </a:t>
            </a:r>
            <a:r>
              <a:rPr lang="en-US" dirty="0"/>
              <a:t>epidemiological problems </a:t>
            </a:r>
          </a:p>
          <a:p>
            <a:pPr marL="514350" indent="-514350" algn="just">
              <a:buFont typeface="+mj-lt"/>
              <a:buAutoNum type="arabicParenR"/>
            </a:pPr>
            <a:r>
              <a:rPr lang="en-US" dirty="0" smtClean="0"/>
              <a:t>Interpreting </a:t>
            </a:r>
            <a:r>
              <a:rPr lang="en-US" dirty="0"/>
              <a:t>information about drugs and equipment </a:t>
            </a:r>
          </a:p>
          <a:p>
            <a:pPr marL="514350" indent="-514350" algn="just">
              <a:buFont typeface="+mj-lt"/>
              <a:buAutoNum type="arabicParenR"/>
            </a:pPr>
            <a:r>
              <a:rPr lang="en-US" dirty="0" smtClean="0"/>
              <a:t>Using </a:t>
            </a:r>
            <a:r>
              <a:rPr lang="en-US" dirty="0"/>
              <a:t>diagnostic procedures </a:t>
            </a:r>
          </a:p>
          <a:p>
            <a:pPr marL="514350" indent="-514350" algn="just">
              <a:buFont typeface="+mj-lt"/>
              <a:buAutoNum type="arabicParenR"/>
            </a:pPr>
            <a:r>
              <a:rPr lang="en-US" dirty="0" smtClean="0"/>
              <a:t>Being </a:t>
            </a:r>
            <a:r>
              <a:rPr lang="en-US" dirty="0"/>
              <a:t>informed </a:t>
            </a:r>
          </a:p>
          <a:p>
            <a:pPr marL="514350" indent="-514350" algn="just">
              <a:buFont typeface="+mj-lt"/>
              <a:buAutoNum type="arabicParenR"/>
            </a:pPr>
            <a:r>
              <a:rPr lang="en-US" dirty="0" smtClean="0"/>
              <a:t>Appraising </a:t>
            </a:r>
            <a:r>
              <a:rPr lang="en-US" dirty="0"/>
              <a:t>guidelines </a:t>
            </a:r>
          </a:p>
          <a:p>
            <a:pPr marL="514350" indent="-514350" algn="just">
              <a:buFont typeface="+mj-lt"/>
              <a:buAutoNum type="arabicParenR"/>
            </a:pPr>
            <a:r>
              <a:rPr lang="en-US" dirty="0" smtClean="0"/>
              <a:t>Evaluating </a:t>
            </a:r>
            <a:r>
              <a:rPr lang="en-US" dirty="0"/>
              <a:t>study protocols and articles </a:t>
            </a:r>
          </a:p>
          <a:p>
            <a:pPr marL="514350" indent="-514350" algn="just">
              <a:buFont typeface="+mj-lt"/>
              <a:buAutoNum type="arabicParenR"/>
            </a:pPr>
            <a:r>
              <a:rPr lang="en-US" dirty="0" smtClean="0"/>
              <a:t>Participating </a:t>
            </a:r>
            <a:r>
              <a:rPr lang="en-US" dirty="0"/>
              <a:t>in or directing research projects </a:t>
            </a:r>
          </a:p>
          <a:p>
            <a:pPr marL="514350" indent="-514350" algn="just">
              <a:buFont typeface="+mj-lt"/>
              <a:buAutoNum type="arabicParenR"/>
            </a:pPr>
            <a:endParaRPr lang="ar-SA" dirty="0"/>
          </a:p>
        </p:txBody>
      </p:sp>
    </p:spTree>
    <p:extLst>
      <p:ext uri="{BB962C8B-B14F-4D97-AF65-F5344CB8AC3E}">
        <p14:creationId xmlns:p14="http://schemas.microsoft.com/office/powerpoint/2010/main" val="782850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67000"/>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End</a:t>
            </a:r>
            <a:endParaRPr lang="ar-SA"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638800"/>
          </a:xfrm>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en-US" b="1" dirty="0" smtClean="0"/>
              <a:t>	</a:t>
            </a:r>
          </a:p>
          <a:p>
            <a:pPr algn="just"/>
            <a:r>
              <a:rPr lang="en-US" sz="3200" dirty="0" smtClean="0"/>
              <a:t>	</a:t>
            </a:r>
            <a:r>
              <a:rPr lang="en-US" dirty="0" smtClean="0"/>
              <a:t>It is a fact that we are living in the information age (information revolution)  for  example  every  year  about  0.5  million  new  articles published only in the medical field yearly, we are bombarded by data in our  everyday  lives,  thus  we  need  to  know  how  to  obtain  these information,  how  to  analyze,  and  how  to  interpret,  these  information (which is called data). Data are available in the form of numbers (values). </a:t>
            </a:r>
          </a:p>
          <a:p>
            <a:pPr algn="just"/>
            <a:endParaRPr lang="en-US" dirty="0">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04800"/>
            <a:ext cx="9144000" cy="60960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Low"/>
            <a:r>
              <a:rPr lang="en-US" b="1" dirty="0" smtClean="0"/>
              <a:t>Statistics: </a:t>
            </a:r>
            <a:endParaRPr lang="en-US" dirty="0" smtClean="0"/>
          </a:p>
          <a:p>
            <a:pPr algn="justLow"/>
            <a:r>
              <a:rPr lang="en-US" dirty="0" smtClean="0"/>
              <a:t>The  term  statistics  has  several  meanings:  data  or  numbers,  the process  of analyzing the  data,  and  the  description  of  a  field  of  study. Statistics  also  known  as  the  science  of  collecting,  organizing,  and interpreting  numerical  facts.  It  derives  from  the  Latin  word  status, meaning manner of standing" or "position". </a:t>
            </a:r>
          </a:p>
          <a:p>
            <a:pPr algn="justLow"/>
            <a:r>
              <a:rPr lang="en-US" dirty="0" smtClean="0"/>
              <a:t>Statistics  is  that  field  of  science  concerned  with  the  collection, organization,  presentation,  and  summarization  of  data,  and drawing  of inferences about whole body of data when only a small part of the data is observed or examined or considered. </a:t>
            </a:r>
          </a:p>
          <a:p>
            <a:pPr algn="justLow"/>
            <a:r>
              <a:rPr lang="en-US" dirty="0" smtClean="0"/>
              <a:t>Historically;  the  earliest  origin  of  statistics  lies  in  the  desire  of rulers to count the number of inhabitants or measure the value of taxable lands in their domains. The new discipline of statistics took shape in the twentieth century to be </a:t>
            </a:r>
            <a:r>
              <a:rPr lang="en-US" i="1" dirty="0" smtClean="0"/>
              <a:t>the science of data.</a:t>
            </a:r>
            <a:endParaRPr lang="en-US" dirty="0" smtClean="0"/>
          </a:p>
          <a:p>
            <a:pPr algn="justLow"/>
            <a:endParaRPr lang="en-US" dirty="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6019800"/>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r>
              <a:rPr lang="en-US" i="1" dirty="0" smtClean="0"/>
              <a:t>Biostatistics: </a:t>
            </a:r>
            <a:endParaRPr lang="en-US" dirty="0" smtClean="0"/>
          </a:p>
          <a:p>
            <a:pPr algn="just">
              <a:buNone/>
            </a:pPr>
            <a:r>
              <a:rPr lang="en-US" dirty="0" smtClean="0"/>
              <a:t>		It is that field of statistics in which the data being analyzed were derived from the biological sciences and medicine. There are two main objectives from statistics; </a:t>
            </a:r>
          </a:p>
          <a:p>
            <a:pPr marL="514350" lvl="0" indent="-514350" algn="just">
              <a:buFont typeface="+mj-lt"/>
              <a:buAutoNum type="arabicPeriod"/>
            </a:pPr>
            <a:r>
              <a:rPr lang="en-US" i="1" dirty="0" smtClean="0"/>
              <a:t>In, which we are, concerned with only collection, organization, presentation  and  summarization  of  data  that  is  called descriptive statistics. </a:t>
            </a:r>
            <a:endParaRPr lang="en-US" dirty="0" smtClean="0"/>
          </a:p>
          <a:p>
            <a:pPr marL="514350" lvl="0" indent="-514350" algn="just">
              <a:buFont typeface="+mj-lt"/>
              <a:buAutoNum type="arabicPeriod"/>
            </a:pPr>
            <a:r>
              <a:rPr lang="en-US" i="1" dirty="0" smtClean="0"/>
              <a:t>In which the objective is to reach a decision about a large group of data by examining only a small past of the data, and it is called inferential statistics (analytic statistics). </a:t>
            </a:r>
            <a:endParaRPr lang="en-US" dirty="0" smtClean="0"/>
          </a:p>
          <a:p>
            <a:pPr algn="just"/>
            <a:endParaRPr lang="en-US" dirty="0">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Low"/>
            <a:r>
              <a:rPr lang="en-US" i="1" dirty="0" smtClean="0"/>
              <a:t>Data: </a:t>
            </a:r>
            <a:endParaRPr lang="en-US" dirty="0" smtClean="0"/>
          </a:p>
          <a:p>
            <a:pPr algn="justLow">
              <a:buNone/>
            </a:pPr>
            <a:r>
              <a:rPr lang="en-US" i="1" dirty="0" smtClean="0"/>
              <a:t>		The raw material of statistics is called data; it is obtained either as measurement  or  as  process  of  counting.  It represents  a  collection  of values (single of data is called datum).  </a:t>
            </a:r>
            <a:endParaRPr lang="en-US" dirty="0" smtClean="0"/>
          </a:p>
          <a:p>
            <a:pPr algn="justLow"/>
            <a:r>
              <a:rPr lang="en-US" i="1" dirty="0" smtClean="0"/>
              <a:t>Value: It  is  the  numerical  representative  of  the  measurement  of  the variable.  </a:t>
            </a:r>
            <a:endParaRPr lang="en-US" dirty="0" smtClean="0"/>
          </a:p>
          <a:p>
            <a:pPr algn="justLow"/>
            <a:r>
              <a:rPr lang="en-US" i="1" dirty="0" smtClean="0"/>
              <a:t>Sources of data: </a:t>
            </a:r>
            <a:endParaRPr lang="en-US" dirty="0" smtClean="0"/>
          </a:p>
          <a:p>
            <a:pPr algn="justLow">
              <a:buNone/>
            </a:pPr>
            <a:r>
              <a:rPr lang="en-US" i="1" dirty="0" smtClean="0"/>
              <a:t>		The  need  for  statistical  activities  is  motivated  by  the  need  to answer a question, that need an appropriate approach, </a:t>
            </a:r>
            <a:r>
              <a:rPr lang="en-US" i="1" dirty="0"/>
              <a:t>and the search for and </a:t>
            </a:r>
            <a:r>
              <a:rPr lang="en-US" i="1" dirty="0" smtClean="0"/>
              <a:t>the search </a:t>
            </a:r>
            <a:r>
              <a:rPr lang="en-US" i="1" dirty="0"/>
              <a:t>for suitable data to serve as the raw material for that investigation, such data are usually available in the form of one or more of the following sources;   </a:t>
            </a:r>
            <a:endParaRPr lang="en-US" dirty="0" smtClean="0"/>
          </a:p>
          <a:p>
            <a:pPr algn="justLow"/>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algn="justLow">
              <a:buFont typeface="+mj-lt"/>
              <a:buAutoNum type="arabicPeriod"/>
            </a:pPr>
            <a:r>
              <a:rPr lang="en-US" dirty="0" smtClean="0"/>
              <a:t>Routinely </a:t>
            </a:r>
            <a:r>
              <a:rPr lang="en-US" dirty="0"/>
              <a:t>kept records</a:t>
            </a:r>
            <a:r>
              <a:rPr lang="en-US" dirty="0" smtClean="0"/>
              <a:t>.</a:t>
            </a:r>
          </a:p>
          <a:p>
            <a:pPr marL="514350" indent="-514350" algn="justLow">
              <a:buFont typeface="+mj-lt"/>
              <a:buAutoNum type="arabicPeriod"/>
            </a:pPr>
            <a:r>
              <a:rPr lang="en-US" dirty="0" smtClean="0"/>
              <a:t>Experiments.</a:t>
            </a:r>
          </a:p>
          <a:p>
            <a:pPr marL="514350" indent="-514350" algn="justLow">
              <a:buFont typeface="+mj-lt"/>
              <a:buAutoNum type="arabicPeriod"/>
            </a:pPr>
            <a:r>
              <a:rPr lang="en-US" dirty="0" smtClean="0"/>
              <a:t>External </a:t>
            </a:r>
            <a:r>
              <a:rPr lang="en-US" dirty="0"/>
              <a:t>sources, in form of published reports, commercially available data banks, or the research literature. </a:t>
            </a:r>
            <a:endParaRPr lang="ar-SA" dirty="0"/>
          </a:p>
        </p:txBody>
      </p:sp>
    </p:spTree>
    <p:extLst>
      <p:ext uri="{BB962C8B-B14F-4D97-AF65-F5344CB8AC3E}">
        <p14:creationId xmlns:p14="http://schemas.microsoft.com/office/powerpoint/2010/main" val="3722512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228600"/>
            <a:ext cx="8229600" cy="64770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US" b="1" dirty="0"/>
              <a:t>Variable: </a:t>
            </a:r>
            <a:endParaRPr lang="en-US" dirty="0"/>
          </a:p>
          <a:p>
            <a:pPr algn="just"/>
            <a:r>
              <a:rPr lang="en-US" dirty="0"/>
              <a:t>Any characteristic that can take different values in different occasions, places, persons, and time. It is labeled as </a:t>
            </a:r>
            <a:r>
              <a:rPr lang="en-US" b="1" dirty="0"/>
              <a:t>variable </a:t>
            </a:r>
            <a:r>
              <a:rPr lang="en-US" dirty="0"/>
              <a:t>e.g. Height, weight, age, etc... </a:t>
            </a:r>
          </a:p>
          <a:p>
            <a:pPr algn="just"/>
            <a:r>
              <a:rPr lang="en-US" dirty="0"/>
              <a:t>Variables are one of two types </a:t>
            </a:r>
          </a:p>
          <a:p>
            <a:pPr marL="514350" indent="-514350" algn="just">
              <a:buFont typeface="+mj-lt"/>
              <a:buAutoNum type="arabicParenR"/>
            </a:pPr>
            <a:r>
              <a:rPr lang="en-US" b="1" dirty="0" smtClean="0"/>
              <a:t>Quantitative </a:t>
            </a:r>
            <a:r>
              <a:rPr lang="en-US" dirty="0"/>
              <a:t>variable (numerical); is that variable that can be measured by units such as height, weight, age, etc… </a:t>
            </a:r>
          </a:p>
          <a:p>
            <a:pPr marL="514350" indent="-514350" algn="just">
              <a:buFont typeface="+mj-lt"/>
              <a:buAutoNum type="arabicParenR"/>
            </a:pPr>
            <a:r>
              <a:rPr lang="en-US" b="1" dirty="0" smtClean="0"/>
              <a:t>Qualitative </a:t>
            </a:r>
            <a:r>
              <a:rPr lang="en-US" dirty="0"/>
              <a:t>variable (categorical); is that variable that cannot be measured by usual sense or units, it can only be assessed by number or percentage e.g. Sex, ethnic group, </a:t>
            </a:r>
            <a:r>
              <a:rPr lang="en-US" dirty="0" smtClean="0"/>
              <a:t>color </a:t>
            </a:r>
            <a:r>
              <a:rPr lang="en-US" dirty="0"/>
              <a:t>of the eye, race, education, occupation, type of disease. </a:t>
            </a:r>
            <a:endParaRPr lang="ar-SA" dirty="0"/>
          </a:p>
        </p:txBody>
      </p:sp>
    </p:spTree>
    <p:extLst>
      <p:ext uri="{BB962C8B-B14F-4D97-AF65-F5344CB8AC3E}">
        <p14:creationId xmlns:p14="http://schemas.microsoft.com/office/powerpoint/2010/main" val="3192031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en-US" b="1" dirty="0"/>
              <a:t>Quantitative variables are of two main types: </a:t>
            </a:r>
            <a:endParaRPr lang="en-US" dirty="0"/>
          </a:p>
          <a:p>
            <a:pPr marL="514350" indent="-514350" algn="just">
              <a:buFont typeface="+mj-lt"/>
              <a:buAutoNum type="arabicParenR"/>
            </a:pPr>
            <a:r>
              <a:rPr lang="en-US" b="1" dirty="0" smtClean="0"/>
              <a:t>Discrete </a:t>
            </a:r>
            <a:r>
              <a:rPr lang="en-US" dirty="0"/>
              <a:t>quantitative variable; characterized by gaps or interruptions in the values that it can assume, these gaps or interruptions indicate the absence of values between particular values that the variable can assume, e.g. Daily admission of patients to hospital,. </a:t>
            </a:r>
          </a:p>
          <a:p>
            <a:pPr marL="514350" indent="-514350" algn="just">
              <a:buFont typeface="+mj-lt"/>
              <a:buAutoNum type="arabicParenR"/>
            </a:pPr>
            <a:r>
              <a:rPr lang="en-US" b="1" dirty="0" smtClean="0"/>
              <a:t>Continuous </a:t>
            </a:r>
            <a:r>
              <a:rPr lang="en-US" dirty="0"/>
              <a:t>quantitative variable; it is also called continuous random variable, it does not posses the gaps or interruptions characteristic, it has fractions of units, and the variable can assume any value within a specified interval such as height. </a:t>
            </a:r>
            <a:endParaRPr lang="ar-SA" dirty="0"/>
          </a:p>
        </p:txBody>
      </p:sp>
    </p:spTree>
    <p:extLst>
      <p:ext uri="{BB962C8B-B14F-4D97-AF65-F5344CB8AC3E}">
        <p14:creationId xmlns:p14="http://schemas.microsoft.com/office/powerpoint/2010/main" val="5314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57200"/>
            <a:ext cx="8229600" cy="58674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US" b="1" dirty="0"/>
              <a:t>Measurements and measurement scales: </a:t>
            </a:r>
            <a:endParaRPr lang="en-US" dirty="0"/>
          </a:p>
          <a:p>
            <a:pPr algn="just"/>
            <a:r>
              <a:rPr lang="en-US" dirty="0"/>
              <a:t>These rules include; </a:t>
            </a:r>
          </a:p>
          <a:p>
            <a:pPr marL="514350" indent="-514350" algn="just">
              <a:buFont typeface="+mj-lt"/>
              <a:buAutoNum type="arabicParenR"/>
            </a:pPr>
            <a:r>
              <a:rPr lang="en-US" b="1" dirty="0" smtClean="0"/>
              <a:t>Nominal </a:t>
            </a:r>
            <a:r>
              <a:rPr lang="en-US" dirty="0"/>
              <a:t>scale (male-female, well-sick, under 65 years- 65 and above, child-adult, and married-unmarried). Most of the nominal data in the form of </a:t>
            </a:r>
            <a:r>
              <a:rPr lang="en-US" b="1" dirty="0"/>
              <a:t>binary </a:t>
            </a:r>
            <a:r>
              <a:rPr lang="en-US" dirty="0"/>
              <a:t>or </a:t>
            </a:r>
            <a:r>
              <a:rPr lang="en-US" b="1" dirty="0" smtClean="0"/>
              <a:t>dichotomous </a:t>
            </a:r>
            <a:r>
              <a:rPr lang="en-US" dirty="0"/>
              <a:t>“the response is one of two…Yes or No”. </a:t>
            </a:r>
          </a:p>
          <a:p>
            <a:pPr marL="514350" indent="-514350" algn="just">
              <a:buFont typeface="+mj-lt"/>
              <a:buAutoNum type="arabicParenR"/>
            </a:pPr>
            <a:r>
              <a:rPr lang="en-US" b="1" dirty="0" smtClean="0"/>
              <a:t>Ordinal </a:t>
            </a:r>
            <a:r>
              <a:rPr lang="en-US" dirty="0"/>
              <a:t>scale (high-intermediate-low, not smoker, light, moderate, heavy smoker, Social class I,II,III,IV&amp;V) or it is as </a:t>
            </a:r>
            <a:r>
              <a:rPr lang="en-US" b="1" dirty="0"/>
              <a:t>rank</a:t>
            </a:r>
            <a:r>
              <a:rPr lang="en-US" dirty="0"/>
              <a:t>-ordered scale. </a:t>
            </a:r>
          </a:p>
          <a:p>
            <a:pPr marL="514350" indent="-514350" algn="just">
              <a:buFont typeface="+mj-lt"/>
              <a:buAutoNum type="arabicParenR"/>
            </a:pPr>
            <a:r>
              <a:rPr lang="en-US" b="1" dirty="0" smtClean="0"/>
              <a:t>Interval </a:t>
            </a:r>
            <a:r>
              <a:rPr lang="en-US" dirty="0"/>
              <a:t>scale (Age as 20-, 30-, 40-, 50-) </a:t>
            </a:r>
          </a:p>
          <a:p>
            <a:pPr marL="514350" indent="-514350" algn="just">
              <a:buFont typeface="+mj-lt"/>
              <a:buAutoNum type="arabicParenR"/>
            </a:pPr>
            <a:r>
              <a:rPr lang="en-US" b="1" dirty="0" smtClean="0"/>
              <a:t>Ratio </a:t>
            </a:r>
            <a:r>
              <a:rPr lang="en-US" dirty="0"/>
              <a:t>scale (determine the quality of ratio or interval) </a:t>
            </a:r>
            <a:endParaRPr lang="ar-SA" dirty="0"/>
          </a:p>
        </p:txBody>
      </p:sp>
    </p:spTree>
    <p:extLst>
      <p:ext uri="{BB962C8B-B14F-4D97-AF65-F5344CB8AC3E}">
        <p14:creationId xmlns:p14="http://schemas.microsoft.com/office/powerpoint/2010/main" val="3989278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593</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program</cp:lastModifiedBy>
  <cp:revision>38</cp:revision>
  <dcterms:created xsi:type="dcterms:W3CDTF">2012-10-29T18:56:08Z</dcterms:created>
  <dcterms:modified xsi:type="dcterms:W3CDTF">2013-03-28T10:40:24Z</dcterms:modified>
</cp:coreProperties>
</file>